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5"/>
  </p:sldMasterIdLst>
  <p:notesMasterIdLst>
    <p:notesMasterId r:id="rId16"/>
  </p:notesMasterIdLst>
  <p:sldIdLst>
    <p:sldId id="265" r:id="rId6"/>
    <p:sldId id="611" r:id="rId7"/>
    <p:sldId id="610" r:id="rId8"/>
    <p:sldId id="607" r:id="rId9"/>
    <p:sldId id="612" r:id="rId10"/>
    <p:sldId id="613" r:id="rId11"/>
    <p:sldId id="615" r:id="rId12"/>
    <p:sldId id="609" r:id="rId13"/>
    <p:sldId id="580" r:id="rId14"/>
    <p:sldId id="616" r:id="rId15"/>
  </p:sldIdLst>
  <p:sldSz cx="9144000" cy="5143500" type="screen16x9"/>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NHCR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6EB4"/>
    <a:srgbClr val="CED1D5"/>
    <a:srgbClr val="E8EAEB"/>
    <a:srgbClr val="99434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81858" autoAdjust="0"/>
  </p:normalViewPr>
  <p:slideViewPr>
    <p:cSldViewPr snapToGrid="0" snapToObjects="1">
      <p:cViewPr varScale="1">
        <p:scale>
          <a:sx n="122" d="100"/>
          <a:sy n="122" d="100"/>
        </p:scale>
        <p:origin x="456" y="96"/>
      </p:cViewPr>
      <p:guideLst>
        <p:guide orient="horz" pos="2160"/>
        <p:guide pos="2880"/>
        <p:guide orient="horz" pos="16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3149DE7A-1A12-4746-8822-E7131700A1BD}" type="datetimeFigureOut">
              <a:rPr lang="en-US" smtClean="0"/>
              <a:t>2/6/2018</a:t>
            </a:fld>
            <a:endParaRPr lang="en-US"/>
          </a:p>
        </p:txBody>
      </p:sp>
      <p:sp>
        <p:nvSpPr>
          <p:cNvPr id="4" name="Slide Image Placeholder 3"/>
          <p:cNvSpPr>
            <a:spLocks noGrp="1" noRot="1" noChangeAspect="1"/>
          </p:cNvSpPr>
          <p:nvPr>
            <p:ph type="sldImg" idx="2"/>
          </p:nvPr>
        </p:nvSpPr>
        <p:spPr>
          <a:xfrm>
            <a:off x="457200" y="720725"/>
            <a:ext cx="64008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6B69D276-5C27-0048-BF36-4302BA85142B}" type="slidenum">
              <a:rPr lang="en-US" smtClean="0"/>
              <a:t>‹#›</a:t>
            </a:fld>
            <a:endParaRPr lang="en-US"/>
          </a:p>
        </p:txBody>
      </p:sp>
    </p:spTree>
    <p:extLst>
      <p:ext uri="{BB962C8B-B14F-4D97-AF65-F5344CB8AC3E}">
        <p14:creationId xmlns:p14="http://schemas.microsoft.com/office/powerpoint/2010/main" val="11305307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457200" y="720725"/>
            <a:ext cx="6400800" cy="36004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endParaRPr lang="en-US" sz="1200" kern="1200" baseline="0" dirty="0">
              <a:solidFill>
                <a:schemeClr val="tx1"/>
              </a:solidFill>
              <a:latin typeface="+mn-lt"/>
              <a:ea typeface="+mn-ea"/>
              <a:cs typeface="+mn-cs"/>
            </a:endParaRPr>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MS PGothic" charset="0"/>
                <a:cs typeface="MS PGothic" charset="0"/>
              </a:defRPr>
            </a:lvl1pPr>
            <a:lvl2pPr marL="785372" indent="-302066" eaLnBrk="0" hangingPunct="0">
              <a:defRPr>
                <a:solidFill>
                  <a:schemeClr val="tx1"/>
                </a:solidFill>
                <a:latin typeface="Calibri" charset="0"/>
                <a:ea typeface="MS PGothic" charset="0"/>
                <a:cs typeface="MS PGothic" charset="0"/>
              </a:defRPr>
            </a:lvl2pPr>
            <a:lvl3pPr marL="1208265" indent="-241653" eaLnBrk="0" hangingPunct="0">
              <a:defRPr>
                <a:solidFill>
                  <a:schemeClr val="tx1"/>
                </a:solidFill>
                <a:latin typeface="Calibri" charset="0"/>
                <a:ea typeface="MS PGothic" charset="0"/>
                <a:cs typeface="MS PGothic" charset="0"/>
              </a:defRPr>
            </a:lvl3pPr>
            <a:lvl4pPr marL="1691571" indent="-241653" eaLnBrk="0" hangingPunct="0">
              <a:defRPr>
                <a:solidFill>
                  <a:schemeClr val="tx1"/>
                </a:solidFill>
                <a:latin typeface="Calibri" charset="0"/>
                <a:ea typeface="MS PGothic" charset="0"/>
                <a:cs typeface="MS PGothic" charset="0"/>
              </a:defRPr>
            </a:lvl4pPr>
            <a:lvl5pPr marL="2174878" indent="-241653" eaLnBrk="0" hangingPunct="0">
              <a:defRPr>
                <a:solidFill>
                  <a:schemeClr val="tx1"/>
                </a:solidFill>
                <a:latin typeface="Calibri" charset="0"/>
                <a:ea typeface="MS PGothic" charset="0"/>
                <a:cs typeface="MS PGothic" charset="0"/>
              </a:defRPr>
            </a:lvl5pPr>
            <a:lvl6pPr marL="2658184" indent="-241653" eaLnBrk="0" fontAlgn="base" hangingPunct="0">
              <a:spcBef>
                <a:spcPct val="0"/>
              </a:spcBef>
              <a:spcAft>
                <a:spcPct val="0"/>
              </a:spcAft>
              <a:defRPr>
                <a:solidFill>
                  <a:schemeClr val="tx1"/>
                </a:solidFill>
                <a:latin typeface="Calibri" charset="0"/>
                <a:ea typeface="MS PGothic" charset="0"/>
                <a:cs typeface="MS PGothic" charset="0"/>
              </a:defRPr>
            </a:lvl6pPr>
            <a:lvl7pPr marL="3141490" indent="-241653" eaLnBrk="0" fontAlgn="base" hangingPunct="0">
              <a:spcBef>
                <a:spcPct val="0"/>
              </a:spcBef>
              <a:spcAft>
                <a:spcPct val="0"/>
              </a:spcAft>
              <a:defRPr>
                <a:solidFill>
                  <a:schemeClr val="tx1"/>
                </a:solidFill>
                <a:latin typeface="Calibri" charset="0"/>
                <a:ea typeface="MS PGothic" charset="0"/>
                <a:cs typeface="MS PGothic" charset="0"/>
              </a:defRPr>
            </a:lvl7pPr>
            <a:lvl8pPr marL="3624796" indent="-241653" eaLnBrk="0" fontAlgn="base" hangingPunct="0">
              <a:spcBef>
                <a:spcPct val="0"/>
              </a:spcBef>
              <a:spcAft>
                <a:spcPct val="0"/>
              </a:spcAft>
              <a:defRPr>
                <a:solidFill>
                  <a:schemeClr val="tx1"/>
                </a:solidFill>
                <a:latin typeface="Calibri" charset="0"/>
                <a:ea typeface="MS PGothic" charset="0"/>
                <a:cs typeface="MS PGothic" charset="0"/>
              </a:defRPr>
            </a:lvl8pPr>
            <a:lvl9pPr marL="4108102" indent="-241653" eaLnBrk="0" fontAlgn="base" hangingPunct="0">
              <a:spcBef>
                <a:spcPct val="0"/>
              </a:spcBef>
              <a:spcAft>
                <a:spcPct val="0"/>
              </a:spcAft>
              <a:defRPr>
                <a:solidFill>
                  <a:schemeClr val="tx1"/>
                </a:solidFill>
                <a:latin typeface="Calibri" charset="0"/>
                <a:ea typeface="MS PGothic" charset="0"/>
                <a:cs typeface="MS PGothic" charset="0"/>
              </a:defRPr>
            </a:lvl9pPr>
          </a:lstStyle>
          <a:p>
            <a:pPr eaLnBrk="1" hangingPunct="1"/>
            <a:fld id="{C98BEABF-5B6D-7540-9E2C-8D799685E515}" type="slidenum">
              <a:rPr lang="en-GB">
                <a:solidFill>
                  <a:srgbClr val="000000"/>
                </a:solidFill>
              </a:rPr>
              <a:pPr eaLnBrk="1" hangingPunct="1"/>
              <a:t>1</a:t>
            </a:fld>
            <a:endParaRPr lang="en-GB" dirty="0">
              <a:solidFill>
                <a:srgbClr val="000000"/>
              </a:solidFill>
            </a:endParaRPr>
          </a:p>
        </p:txBody>
      </p:sp>
    </p:spTree>
    <p:extLst>
      <p:ext uri="{BB962C8B-B14F-4D97-AF65-F5344CB8AC3E}">
        <p14:creationId xmlns:p14="http://schemas.microsoft.com/office/powerpoint/2010/main" val="1059961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CRS</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Cash for winter distribution to 901 families (returnee and IDP) in </a:t>
            </a:r>
            <a:r>
              <a:rPr lang="en-US" sz="1200" kern="1200" dirty="0" err="1" smtClean="0">
                <a:solidFill>
                  <a:schemeClr val="tx1"/>
                </a:solidFill>
                <a:effectLst/>
                <a:latin typeface="+mn-lt"/>
                <a:ea typeface="+mn-ea"/>
                <a:cs typeface="+mn-cs"/>
              </a:rPr>
              <a:t>Teleskof</a:t>
            </a:r>
            <a:r>
              <a:rPr lang="en-US" sz="1200" kern="1200" dirty="0" smtClean="0">
                <a:solidFill>
                  <a:schemeClr val="tx1"/>
                </a:solidFill>
                <a:effectLst/>
                <a:latin typeface="+mn-lt"/>
                <a:ea typeface="+mn-ea"/>
                <a:cs typeface="+mn-cs"/>
              </a:rPr>
              <a:t> (Ninewa) - implemented with </a:t>
            </a:r>
            <a:r>
              <a:rPr lang="en-US" sz="1200" kern="1200" smtClean="0">
                <a:solidFill>
                  <a:schemeClr val="tx1"/>
                </a:solidFill>
                <a:effectLst/>
                <a:latin typeface="+mn-lt"/>
                <a:ea typeface="+mn-ea"/>
                <a:cs typeface="+mn-cs"/>
              </a:rPr>
              <a:t>Caritas Iraq</a:t>
            </a:r>
            <a:endParaRPr lang="en-GB"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Sharia distribution is targeting about 2200-2300 IDP families and currently just over 100 vulnerable host community families. IDP families are those living in critical shelter, and we used additional criteria for the HC (large family size, low number of income earners, high numbers of elderly or very young). </a:t>
            </a:r>
            <a:endParaRPr lang="en-GB" dirty="0"/>
          </a:p>
        </p:txBody>
      </p:sp>
      <p:sp>
        <p:nvSpPr>
          <p:cNvPr id="4" name="Slide Number Placeholder 3"/>
          <p:cNvSpPr>
            <a:spLocks noGrp="1"/>
          </p:cNvSpPr>
          <p:nvPr>
            <p:ph type="sldNum" sz="quarter" idx="10"/>
          </p:nvPr>
        </p:nvSpPr>
        <p:spPr/>
        <p:txBody>
          <a:bodyPr/>
          <a:lstStyle/>
          <a:p>
            <a:fld id="{6B69D276-5C27-0048-BF36-4302BA85142B}" type="slidenum">
              <a:rPr lang="en-US" smtClean="0"/>
              <a:t>4</a:t>
            </a:fld>
            <a:endParaRPr lang="en-US"/>
          </a:p>
        </p:txBody>
      </p:sp>
    </p:spTree>
    <p:extLst>
      <p:ext uri="{BB962C8B-B14F-4D97-AF65-F5344CB8AC3E}">
        <p14:creationId xmlns:p14="http://schemas.microsoft.com/office/powerpoint/2010/main" val="18166393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383620"/>
            <a:ext cx="7772400" cy="1102519"/>
          </a:xfrm>
        </p:spPr>
        <p:txBody>
          <a:bodyPr/>
          <a:lstStyle/>
          <a:p>
            <a:r>
              <a:rPr lang="en-US"/>
              <a:t>Click to edit Master title style</a:t>
            </a:r>
            <a:endParaRPr lang="en-GB"/>
          </a:p>
        </p:txBody>
      </p:sp>
      <p:sp>
        <p:nvSpPr>
          <p:cNvPr id="3" name="Subtitle 2"/>
          <p:cNvSpPr>
            <a:spLocks noGrp="1"/>
          </p:cNvSpPr>
          <p:nvPr>
            <p:ph type="subTitle" idx="1"/>
          </p:nvPr>
        </p:nvSpPr>
        <p:spPr>
          <a:xfrm>
            <a:off x="1371600" y="2752632"/>
            <a:ext cx="6400800" cy="953244"/>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530611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076568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671279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381595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01578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695548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30"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0"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922425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5" name="Slide Number Placeholder 4"/>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98245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19026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9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5"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966725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402550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028806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6553200" y="4743309"/>
            <a:ext cx="2133600" cy="273844"/>
          </a:xfrm>
          <a:prstGeom prst="rect">
            <a:avLst/>
          </a:prstGeom>
        </p:spPr>
        <p:txBody>
          <a:bodyPr vert="horz" lIns="91440" tIns="45720" rIns="91440" bIns="45720" rtlCol="0" anchor="ctr"/>
          <a:lstStyle>
            <a:lvl1pPr algn="r">
              <a:defRPr sz="1200">
                <a:solidFill>
                  <a:srgbClr val="7F1416"/>
                </a:solidFill>
              </a:defRPr>
            </a:lvl1pPr>
          </a:lstStyle>
          <a:p>
            <a:pPr defTabSz="914400"/>
            <a:fld id="{1327C452-0D12-48F3-BB65-BBA3E6350F2C}" type="slidenum">
              <a:rPr lang="en-GB" smtClean="0">
                <a:latin typeface="Calibri"/>
              </a:rPr>
              <a:pPr defTabSz="914400"/>
              <a:t>‹#›</a:t>
            </a:fld>
            <a:endParaRPr lang="en-GB" dirty="0">
              <a:latin typeface="Calibri"/>
            </a:endParaRPr>
          </a:p>
        </p:txBody>
      </p:sp>
      <p:sp>
        <p:nvSpPr>
          <p:cNvPr id="7" name="Rectangle 2"/>
          <p:cNvSpPr>
            <a:spLocks noChangeArrowheads="1"/>
          </p:cNvSpPr>
          <p:nvPr/>
        </p:nvSpPr>
        <p:spPr bwMode="auto">
          <a:xfrm>
            <a:off x="4" y="-1321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a:endParaRPr lang="en-GB">
              <a:solidFill>
                <a:prstClr val="black"/>
              </a:solidFill>
              <a:latin typeface="Calibri"/>
            </a:endParaRPr>
          </a:p>
        </p:txBody>
      </p:sp>
      <p:grpSp>
        <p:nvGrpSpPr>
          <p:cNvPr id="31" name="Group 30"/>
          <p:cNvGrpSpPr/>
          <p:nvPr userDrawn="1"/>
        </p:nvGrpSpPr>
        <p:grpSpPr>
          <a:xfrm>
            <a:off x="467544" y="4681985"/>
            <a:ext cx="1908720" cy="400110"/>
            <a:chOff x="3671392" y="6274576"/>
            <a:chExt cx="1908720" cy="533478"/>
          </a:xfrm>
        </p:grpSpPr>
        <p:pic>
          <p:nvPicPr>
            <p:cNvPr id="2049" name="Picture 3" descr="Logo-small"/>
            <p:cNvPicPr>
              <a:picLocks noChangeAspect="1" noChangeArrowheads="1"/>
            </p:cNvPicPr>
            <p:nvPr/>
          </p:nvPicPr>
          <p:blipFill>
            <a:blip r:embed="rId13" cstate="screen">
              <a:extLst>
                <a:ext uri="{28A0092B-C50C-407E-A947-70E740481C1C}">
                  <a14:useLocalDpi xmlns:a14="http://schemas.microsoft.com/office/drawing/2010/main"/>
                </a:ext>
              </a:extLst>
            </a:blip>
            <a:srcRect/>
            <a:stretch>
              <a:fillRect/>
            </a:stretch>
          </p:blipFill>
          <p:spPr bwMode="auto">
            <a:xfrm>
              <a:off x="3671392" y="6381328"/>
              <a:ext cx="360040" cy="31548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3"/>
            <p:cNvSpPr>
              <a:spLocks noChangeArrowheads="1"/>
            </p:cNvSpPr>
            <p:nvPr/>
          </p:nvSpPr>
          <p:spPr bwMode="auto">
            <a:xfrm>
              <a:off x="3995936" y="6274576"/>
              <a:ext cx="1584176" cy="5334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fontAlgn="base">
                <a:spcBef>
                  <a:spcPct val="0"/>
                </a:spcBef>
                <a:spcAft>
                  <a:spcPct val="0"/>
                </a:spcAft>
              </a:pPr>
              <a:r>
                <a:rPr lang="en-GB" sz="800" b="1" dirty="0">
                  <a:solidFill>
                    <a:srgbClr val="7F1416"/>
                  </a:solidFill>
                  <a:latin typeface="Verdana" pitchFamily="34" charset="0"/>
                  <a:ea typeface="Times New Roman" pitchFamily="18" charset="0"/>
                  <a:cs typeface="Times New Roman" pitchFamily="18" charset="0"/>
                </a:rPr>
                <a:t>Shelter Cluster – Iraq</a:t>
              </a:r>
              <a:endParaRPr lang="en-GB" sz="600" dirty="0">
                <a:solidFill>
                  <a:prstClr val="black"/>
                </a:solidFill>
                <a:latin typeface="Arial" pitchFamily="34" charset="0"/>
                <a:cs typeface="Arial" pitchFamily="34" charset="0"/>
              </a:endParaRPr>
            </a:p>
            <a:p>
              <a:pPr defTabSz="914400" eaLnBrk="0" fontAlgn="base" hangingPunct="0">
                <a:spcBef>
                  <a:spcPct val="0"/>
                </a:spcBef>
                <a:spcAft>
                  <a:spcPct val="0"/>
                </a:spcAft>
              </a:pPr>
              <a:r>
                <a:rPr lang="en-GB" sz="600" dirty="0" err="1">
                  <a:solidFill>
                    <a:srgbClr val="7F1416"/>
                  </a:solidFill>
                  <a:latin typeface="Verdana" pitchFamily="34" charset="0"/>
                  <a:ea typeface="Times New Roman" pitchFamily="18" charset="0"/>
                  <a:cs typeface="Times New Roman" pitchFamily="18" charset="0"/>
                </a:rPr>
                <a:t>sheltercluster.org</a:t>
              </a:r>
              <a:endParaRPr lang="en-GB" sz="600" dirty="0">
                <a:solidFill>
                  <a:prstClr val="black"/>
                </a:solidFill>
                <a:latin typeface="Arial" pitchFamily="34" charset="0"/>
                <a:cs typeface="Arial" pitchFamily="34" charset="0"/>
              </a:endParaRPr>
            </a:p>
            <a:p>
              <a:pPr defTabSz="914400" eaLnBrk="0" fontAlgn="base" hangingPunct="0">
                <a:spcBef>
                  <a:spcPct val="0"/>
                </a:spcBef>
                <a:spcAft>
                  <a:spcPct val="0"/>
                </a:spcAft>
              </a:pPr>
              <a:r>
                <a:rPr lang="en-GB" sz="600" dirty="0">
                  <a:solidFill>
                    <a:srgbClr val="595959"/>
                  </a:solidFill>
                  <a:latin typeface="Verdana" pitchFamily="34" charset="0"/>
                  <a:ea typeface="Times New Roman" pitchFamily="18" charset="0"/>
                  <a:cs typeface="Times New Roman" pitchFamily="18" charset="0"/>
                </a:rPr>
                <a:t>Coordinating Humanitarian Shelter</a:t>
              </a:r>
              <a:endParaRPr lang="en-GB" dirty="0">
                <a:solidFill>
                  <a:prstClr val="black"/>
                </a:solidFill>
                <a:latin typeface="Arial" pitchFamily="34" charset="0"/>
                <a:cs typeface="Arial" pitchFamily="34" charset="0"/>
              </a:endParaRPr>
            </a:p>
          </p:txBody>
        </p:sp>
      </p:grpSp>
      <p:sp>
        <p:nvSpPr>
          <p:cNvPr id="11" name="Rectangle 10"/>
          <p:cNvSpPr/>
          <p:nvPr userDrawn="1"/>
        </p:nvSpPr>
        <p:spPr>
          <a:xfrm>
            <a:off x="0" y="0"/>
            <a:ext cx="9144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white"/>
              </a:solidFill>
              <a:latin typeface="Calibri"/>
            </a:endParaRPr>
          </a:p>
        </p:txBody>
      </p:sp>
      <p:sp>
        <p:nvSpPr>
          <p:cNvPr id="12" name="Rectangle 2"/>
          <p:cNvSpPr>
            <a:spLocks noChangeArrowheads="1"/>
          </p:cNvSpPr>
          <p:nvPr userDrawn="1"/>
        </p:nvSpPr>
        <p:spPr bwMode="auto">
          <a:xfrm>
            <a:off x="4" y="-1321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a:endParaRPr lang="en-GB">
              <a:solidFill>
                <a:prstClr val="black"/>
              </a:solidFill>
              <a:latin typeface="Calibri"/>
            </a:endParaRPr>
          </a:p>
        </p:txBody>
      </p:sp>
      <p:sp>
        <p:nvSpPr>
          <p:cNvPr id="16" name="Rectangle 15"/>
          <p:cNvSpPr/>
          <p:nvPr userDrawn="1"/>
        </p:nvSpPr>
        <p:spPr>
          <a:xfrm>
            <a:off x="0" y="0"/>
            <a:ext cx="9144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white"/>
              </a:solidFill>
              <a:latin typeface="Calibri"/>
            </a:endParaRPr>
          </a:p>
        </p:txBody>
      </p:sp>
      <p:sp>
        <p:nvSpPr>
          <p:cNvPr id="20" name="Rectangle 19"/>
          <p:cNvSpPr/>
          <p:nvPr userDrawn="1"/>
        </p:nvSpPr>
        <p:spPr>
          <a:xfrm>
            <a:off x="0" y="5056026"/>
            <a:ext cx="1836000" cy="87474"/>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7" name="Rectangle 26"/>
          <p:cNvSpPr/>
          <p:nvPr userDrawn="1"/>
        </p:nvSpPr>
        <p:spPr>
          <a:xfrm>
            <a:off x="1836000" y="5056026"/>
            <a:ext cx="1836000" cy="87474"/>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8" name="Rectangle 27"/>
          <p:cNvSpPr/>
          <p:nvPr userDrawn="1"/>
        </p:nvSpPr>
        <p:spPr>
          <a:xfrm>
            <a:off x="3672000" y="5056026"/>
            <a:ext cx="1836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9" name="Rectangle 28"/>
          <p:cNvSpPr/>
          <p:nvPr userDrawn="1"/>
        </p:nvSpPr>
        <p:spPr>
          <a:xfrm>
            <a:off x="5508000" y="5056026"/>
            <a:ext cx="1836000" cy="87474"/>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30" name="Rectangle 29"/>
          <p:cNvSpPr/>
          <p:nvPr userDrawn="1"/>
        </p:nvSpPr>
        <p:spPr>
          <a:xfrm>
            <a:off x="7326256" y="5056026"/>
            <a:ext cx="1836000" cy="87474"/>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Tree>
    <p:extLst>
      <p:ext uri="{BB962C8B-B14F-4D97-AF65-F5344CB8AC3E}">
        <p14:creationId xmlns:p14="http://schemas.microsoft.com/office/powerpoint/2010/main" val="24662275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p:titleStyle>
    <p:bodyStyle>
      <a:lvl1pPr marL="342900" indent="-342900" algn="l" defTabSz="914400" rtl="0" eaLnBrk="1" latinLnBrk="0" hangingPunct="1">
        <a:spcBef>
          <a:spcPct val="20000"/>
        </a:spcBef>
        <a:buClr>
          <a:srgbClr val="7F1416"/>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7F141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7F141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heltercluster.org/response/iraq"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hyperlink" Target="mailto:coord.iraq@sheltercluster.org" TargetMode="External"/><Relationship Id="rId7" Type="http://schemas.openxmlformats.org/officeDocument/2006/relationships/hyperlink" Target="mailto:coord4.iraq@sheltercluster.org" TargetMode="External"/><Relationship Id="rId12" Type="http://schemas.openxmlformats.org/officeDocument/2006/relationships/image" Target="../media/image11.png"/><Relationship Id="rId2" Type="http://schemas.openxmlformats.org/officeDocument/2006/relationships/hyperlink" Target="mailto:coord2.iraq@sheltercluster.org" TargetMode="External"/><Relationship Id="rId1" Type="http://schemas.openxmlformats.org/officeDocument/2006/relationships/slideLayout" Target="../slideLayouts/slideLayout2.xml"/><Relationship Id="rId6" Type="http://schemas.openxmlformats.org/officeDocument/2006/relationships/hyperlink" Target="mailto:coordroving.iraq@sheltercluster.org" TargetMode="External"/><Relationship Id="rId11" Type="http://schemas.openxmlformats.org/officeDocument/2006/relationships/image" Target="../media/image10.jpeg"/><Relationship Id="rId5" Type="http://schemas.openxmlformats.org/officeDocument/2006/relationships/hyperlink" Target="mailto:coord3.iraq@sheltercluster.org" TargetMode="External"/><Relationship Id="rId10" Type="http://schemas.openxmlformats.org/officeDocument/2006/relationships/image" Target="../media/image9.png"/><Relationship Id="rId4" Type="http://schemas.openxmlformats.org/officeDocument/2006/relationships/hyperlink" Target="mailto:im2.iraq@sheltercluster.org" TargetMode="External"/><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Slide Number Placeholder 3"/>
          <p:cNvSpPr>
            <a:spLocks noGrp="1"/>
          </p:cNvSpPr>
          <p:nvPr>
            <p:ph type="sldNum" sz="quarter" idx="12"/>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MS PGothic" charset="0"/>
                <a:cs typeface="MS PGothic" charset="0"/>
              </a:defRPr>
            </a:lvl1pPr>
            <a:lvl2pPr marL="742950" indent="-285750" eaLnBrk="0" hangingPunct="0">
              <a:defRPr>
                <a:solidFill>
                  <a:schemeClr val="tx1"/>
                </a:solidFill>
                <a:latin typeface="Calibri" charset="0"/>
                <a:ea typeface="MS PGothic" charset="0"/>
                <a:cs typeface="MS PGothic" charset="0"/>
              </a:defRPr>
            </a:lvl2pPr>
            <a:lvl3pPr marL="1143000" indent="-228600" eaLnBrk="0" hangingPunct="0">
              <a:defRPr>
                <a:solidFill>
                  <a:schemeClr val="tx1"/>
                </a:solidFill>
                <a:latin typeface="Calibri" charset="0"/>
                <a:ea typeface="MS PGothic" charset="0"/>
                <a:cs typeface="MS PGothic" charset="0"/>
              </a:defRPr>
            </a:lvl3pPr>
            <a:lvl4pPr marL="1600200" indent="-228600" eaLnBrk="0" hangingPunct="0">
              <a:defRPr>
                <a:solidFill>
                  <a:schemeClr val="tx1"/>
                </a:solidFill>
                <a:latin typeface="Calibri" charset="0"/>
                <a:ea typeface="MS PGothic" charset="0"/>
                <a:cs typeface="MS PGothic" charset="0"/>
              </a:defRPr>
            </a:lvl4pPr>
            <a:lvl5pPr marL="2057400" indent="-228600" eaLnBrk="0" hangingPunct="0">
              <a:defRPr>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a:solidFill>
                  <a:schemeClr val="tx1"/>
                </a:solidFill>
                <a:latin typeface="Calibri" charset="0"/>
                <a:ea typeface="MS PGothic" charset="0"/>
                <a:cs typeface="MS PGothic" charset="0"/>
              </a:defRPr>
            </a:lvl9pPr>
          </a:lstStyle>
          <a:p>
            <a:pPr eaLnBrk="1" hangingPunct="1"/>
            <a:fld id="{2F7C0B63-5F5C-DF46-A703-F9FE24BAC747}" type="slidenum">
              <a:rPr lang="en-GB">
                <a:solidFill>
                  <a:srgbClr val="7F1416"/>
                </a:solidFill>
              </a:rPr>
              <a:pPr eaLnBrk="1" hangingPunct="1"/>
              <a:t>1</a:t>
            </a:fld>
            <a:endParaRPr lang="en-GB" dirty="0">
              <a:solidFill>
                <a:srgbClr val="7F1416"/>
              </a:solidFill>
            </a:endParaRPr>
          </a:p>
        </p:txBody>
      </p:sp>
      <p:sp>
        <p:nvSpPr>
          <p:cNvPr id="2" name="Rectangle 1"/>
          <p:cNvSpPr/>
          <p:nvPr/>
        </p:nvSpPr>
        <p:spPr>
          <a:xfrm>
            <a:off x="3043654" y="4757650"/>
            <a:ext cx="6061167" cy="323165"/>
          </a:xfrm>
          <a:prstGeom prst="rect">
            <a:avLst/>
          </a:prstGeom>
        </p:spPr>
        <p:txBody>
          <a:bodyPr wrap="square">
            <a:spAutoFit/>
          </a:bodyPr>
          <a:lstStyle/>
          <a:p>
            <a:r>
              <a:rPr lang="en-US" sz="1500" dirty="0">
                <a:latin typeface="Calibri Light" panose="020F0302020204030204" pitchFamily="34" charset="0"/>
                <a:hlinkClick r:id="rId3"/>
              </a:rPr>
              <a:t>http://sheltercluster.org/response/iraq</a:t>
            </a:r>
            <a:r>
              <a:rPr lang="en-US" sz="1500" dirty="0">
                <a:latin typeface="Calibri Light" panose="020F0302020204030204" pitchFamily="34" charset="0"/>
              </a:rPr>
              <a:t> </a:t>
            </a: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Dahuk </a:t>
            </a:r>
            <a:r>
              <a:rPr lang="en-US" sz="2400" dirty="0">
                <a:solidFill>
                  <a:srgbClr val="0070C0"/>
                </a:solidFill>
                <a:latin typeface="Calibri Light" panose="020F0302020204030204" pitchFamily="34" charset="0"/>
                <a:ea typeface="Verdana" pitchFamily="34" charset="0"/>
                <a:cs typeface="Verdana" pitchFamily="34" charset="0"/>
              </a:rPr>
              <a:t>Shelter &amp; NFI Cluster </a:t>
            </a:r>
            <a:r>
              <a:rPr lang="en-US" sz="2400" dirty="0" smtClean="0">
                <a:solidFill>
                  <a:srgbClr val="0070C0"/>
                </a:solidFill>
                <a:latin typeface="Calibri Light" panose="020F0302020204030204" pitchFamily="34" charset="0"/>
                <a:ea typeface="Verdana" pitchFamily="34" charset="0"/>
                <a:cs typeface="Verdana" pitchFamily="34" charset="0"/>
              </a:rPr>
              <a:t>Coordination Meeting</a:t>
            </a:r>
          </a:p>
        </p:txBody>
      </p:sp>
      <p:sp>
        <p:nvSpPr>
          <p:cNvPr id="4" name="Rectangle 3"/>
          <p:cNvSpPr/>
          <p:nvPr/>
        </p:nvSpPr>
        <p:spPr>
          <a:xfrm>
            <a:off x="640086" y="690710"/>
            <a:ext cx="7446080" cy="3970318"/>
          </a:xfrm>
          <a:prstGeom prst="rect">
            <a:avLst/>
          </a:prstGeom>
        </p:spPr>
        <p:txBody>
          <a:bodyPr wrap="square">
            <a:spAutoFit/>
          </a:bodyPr>
          <a:lstStyle/>
          <a:p>
            <a:r>
              <a:rPr lang="en-US" b="1" dirty="0" smtClean="0">
                <a:solidFill>
                  <a:schemeClr val="tx1">
                    <a:lumMod val="65000"/>
                    <a:lumOff val="35000"/>
                  </a:schemeClr>
                </a:solidFill>
              </a:rPr>
              <a:t>Agenda</a:t>
            </a:r>
            <a:endParaRPr lang="en-US" b="1" dirty="0">
              <a:solidFill>
                <a:schemeClr val="tx1">
                  <a:lumMod val="65000"/>
                  <a:lumOff val="35000"/>
                </a:schemeClr>
              </a:solidFill>
            </a:endParaRPr>
          </a:p>
          <a:p>
            <a:endParaRPr lang="en-US" sz="1100" dirty="0">
              <a:solidFill>
                <a:schemeClr val="tx1">
                  <a:lumMod val="65000"/>
                  <a:lumOff val="35000"/>
                </a:schemeClr>
              </a:solidFill>
            </a:endParaRPr>
          </a:p>
          <a:p>
            <a:pPr marL="228600" lvl="0" indent="-228600">
              <a:buFont typeface="+mj-lt"/>
              <a:buAutoNum type="arabicPeriod"/>
            </a:pPr>
            <a:r>
              <a:rPr lang="en-US" sz="1100" dirty="0">
                <a:solidFill>
                  <a:schemeClr val="tx1">
                    <a:lumMod val="65000"/>
                    <a:lumOff val="35000"/>
                  </a:schemeClr>
                </a:solidFill>
              </a:rPr>
              <a:t>Introductions</a:t>
            </a:r>
          </a:p>
          <a:p>
            <a:pPr marL="228600" lvl="0" indent="-228600">
              <a:buFont typeface="+mj-lt"/>
              <a:buAutoNum type="arabicPeriod"/>
            </a:pPr>
            <a:r>
              <a:rPr lang="en-US" sz="1100" dirty="0">
                <a:solidFill>
                  <a:schemeClr val="tx1">
                    <a:lumMod val="65000"/>
                    <a:lumOff val="35000"/>
                  </a:schemeClr>
                </a:solidFill>
              </a:rPr>
              <a:t>Previous meeting action points</a:t>
            </a:r>
            <a:endParaRPr lang="en-GB" sz="1100" dirty="0">
              <a:solidFill>
                <a:schemeClr val="tx1">
                  <a:lumMod val="65000"/>
                  <a:lumOff val="35000"/>
                </a:schemeClr>
              </a:solidFill>
            </a:endParaRPr>
          </a:p>
          <a:p>
            <a:pPr marL="228600" lvl="0" indent="-228600">
              <a:buFont typeface="+mj-lt"/>
              <a:buAutoNum type="arabicPeriod"/>
            </a:pPr>
            <a:r>
              <a:rPr lang="en-US" sz="1100" dirty="0" smtClean="0">
                <a:solidFill>
                  <a:schemeClr val="tx1">
                    <a:lumMod val="65000"/>
                    <a:lumOff val="35000"/>
                  </a:schemeClr>
                </a:solidFill>
              </a:rPr>
              <a:t>Winter</a:t>
            </a:r>
          </a:p>
          <a:p>
            <a:pPr marL="685800" lvl="1" indent="-228600">
              <a:buFont typeface="+mj-lt"/>
              <a:buAutoNum type="arabicPeriod"/>
            </a:pPr>
            <a:r>
              <a:rPr lang="en-US" sz="1100" dirty="0" smtClean="0">
                <a:solidFill>
                  <a:schemeClr val="tx1">
                    <a:lumMod val="65000"/>
                    <a:lumOff val="35000"/>
                  </a:schemeClr>
                </a:solidFill>
              </a:rPr>
              <a:t>Camps</a:t>
            </a:r>
          </a:p>
          <a:p>
            <a:pPr marL="685800" lvl="1" indent="-228600">
              <a:buFont typeface="+mj-lt"/>
              <a:buAutoNum type="arabicPeriod"/>
            </a:pPr>
            <a:r>
              <a:rPr lang="en-US" sz="1100" dirty="0" smtClean="0">
                <a:solidFill>
                  <a:schemeClr val="tx1">
                    <a:lumMod val="65000"/>
                    <a:lumOff val="35000"/>
                  </a:schemeClr>
                </a:solidFill>
              </a:rPr>
              <a:t>Out of camps</a:t>
            </a:r>
            <a:endParaRPr lang="en-US" sz="1100" dirty="0">
              <a:solidFill>
                <a:schemeClr val="tx1">
                  <a:lumMod val="65000"/>
                  <a:lumOff val="35000"/>
                </a:schemeClr>
              </a:solidFill>
            </a:endParaRPr>
          </a:p>
          <a:p>
            <a:pPr marL="228600" indent="-228600">
              <a:buFont typeface="+mj-lt"/>
              <a:buAutoNum type="arabicPeriod"/>
            </a:pPr>
            <a:r>
              <a:rPr lang="en-US" sz="1100" dirty="0" smtClean="0">
                <a:solidFill>
                  <a:schemeClr val="tx1">
                    <a:lumMod val="65000"/>
                    <a:lumOff val="35000"/>
                  </a:schemeClr>
                </a:solidFill>
              </a:rPr>
              <a:t>Camps</a:t>
            </a:r>
          </a:p>
          <a:p>
            <a:pPr marL="228600" indent="-228600">
              <a:buFont typeface="+mj-lt"/>
              <a:buAutoNum type="arabicPeriod"/>
            </a:pPr>
            <a:r>
              <a:rPr lang="en-US" sz="1100" dirty="0" smtClean="0">
                <a:solidFill>
                  <a:schemeClr val="tx1">
                    <a:lumMod val="65000"/>
                    <a:lumOff val="35000"/>
                  </a:schemeClr>
                </a:solidFill>
              </a:rPr>
              <a:t>Out of camps</a:t>
            </a:r>
          </a:p>
          <a:p>
            <a:pPr marL="228600" indent="-228600">
              <a:buFont typeface="+mj-lt"/>
              <a:buAutoNum type="arabicPeriod"/>
            </a:pPr>
            <a:r>
              <a:rPr lang="en-US" sz="1100" dirty="0" smtClean="0">
                <a:solidFill>
                  <a:schemeClr val="tx1">
                    <a:lumMod val="65000"/>
                    <a:lumOff val="35000"/>
                  </a:schemeClr>
                </a:solidFill>
              </a:rPr>
              <a:t>Rehab, emergency repairs, rental subsidy and TS</a:t>
            </a:r>
            <a:endParaRPr lang="en-US" sz="1100" dirty="0">
              <a:solidFill>
                <a:schemeClr val="tx1">
                  <a:lumMod val="65000"/>
                  <a:lumOff val="35000"/>
                </a:schemeClr>
              </a:solidFill>
            </a:endParaRPr>
          </a:p>
          <a:p>
            <a:pPr marL="228600" indent="-228600">
              <a:buFont typeface="+mj-lt"/>
              <a:buAutoNum type="arabicPeriod"/>
            </a:pPr>
            <a:r>
              <a:rPr lang="en-US" sz="1100" dirty="0">
                <a:solidFill>
                  <a:schemeClr val="tx1">
                    <a:lumMod val="65000"/>
                    <a:lumOff val="35000"/>
                  </a:schemeClr>
                </a:solidFill>
              </a:rPr>
              <a:t>Updates from national </a:t>
            </a:r>
            <a:r>
              <a:rPr lang="en-US" sz="1100" dirty="0" smtClean="0">
                <a:solidFill>
                  <a:schemeClr val="tx1">
                    <a:lumMod val="65000"/>
                    <a:lumOff val="35000"/>
                  </a:schemeClr>
                </a:solidFill>
              </a:rPr>
              <a:t>level</a:t>
            </a:r>
          </a:p>
          <a:p>
            <a:pPr marL="228600" lvl="0" indent="-228600">
              <a:buFont typeface="+mj-lt"/>
              <a:buAutoNum type="arabicPeriod"/>
            </a:pPr>
            <a:r>
              <a:rPr lang="en-US" sz="1100" dirty="0" smtClean="0">
                <a:solidFill>
                  <a:schemeClr val="tx1">
                    <a:lumMod val="65000"/>
                    <a:lumOff val="35000"/>
                  </a:schemeClr>
                </a:solidFill>
              </a:rPr>
              <a:t>Key </a:t>
            </a:r>
            <a:r>
              <a:rPr lang="en-US" sz="1100" dirty="0">
                <a:solidFill>
                  <a:schemeClr val="tx1">
                    <a:lumMod val="65000"/>
                    <a:lumOff val="35000"/>
                  </a:schemeClr>
                </a:solidFill>
              </a:rPr>
              <a:t>updates by partners</a:t>
            </a:r>
            <a:endParaRPr lang="en-GB" sz="1100" dirty="0">
              <a:solidFill>
                <a:schemeClr val="tx1">
                  <a:lumMod val="65000"/>
                  <a:lumOff val="35000"/>
                </a:schemeClr>
              </a:solidFill>
            </a:endParaRPr>
          </a:p>
          <a:p>
            <a:pPr marL="228600" lvl="0" indent="-228600">
              <a:buFont typeface="+mj-lt"/>
              <a:buAutoNum type="arabicPeriod"/>
            </a:pPr>
            <a:r>
              <a:rPr lang="en-US" sz="1100" dirty="0" smtClean="0">
                <a:solidFill>
                  <a:schemeClr val="tx1">
                    <a:lumMod val="65000"/>
                    <a:lumOff val="35000"/>
                  </a:schemeClr>
                </a:solidFill>
              </a:rPr>
              <a:t>AOB</a:t>
            </a:r>
            <a:endParaRPr lang="en-US" sz="1100" dirty="0">
              <a:solidFill>
                <a:schemeClr val="tx1">
                  <a:lumMod val="65000"/>
                  <a:lumOff val="35000"/>
                </a:schemeClr>
              </a:solidFill>
            </a:endParaRPr>
          </a:p>
          <a:p>
            <a:pPr marL="228600" indent="-228600">
              <a:buFont typeface="+mj-lt"/>
              <a:buAutoNum type="arabicPeriod"/>
            </a:pPr>
            <a:endParaRPr lang="en-US" sz="1100" i="1" dirty="0" smtClean="0">
              <a:solidFill>
                <a:srgbClr val="FF0000"/>
              </a:solidFill>
            </a:endParaRPr>
          </a:p>
          <a:p>
            <a:pPr marL="228600" indent="-228600">
              <a:buFont typeface="+mj-lt"/>
              <a:buAutoNum type="arabicPeriod"/>
            </a:pPr>
            <a:endParaRPr lang="en-US" sz="1100" i="1" dirty="0">
              <a:solidFill>
                <a:srgbClr val="FF0000"/>
              </a:solidFill>
            </a:endParaRPr>
          </a:p>
          <a:p>
            <a:pPr marL="228600" indent="-228600">
              <a:buFont typeface="+mj-lt"/>
              <a:buAutoNum type="arabicPeriod"/>
            </a:pPr>
            <a:endParaRPr lang="en-US" sz="1100" i="1" dirty="0" smtClean="0">
              <a:solidFill>
                <a:srgbClr val="FF0000"/>
              </a:solidFill>
            </a:endParaRPr>
          </a:p>
          <a:p>
            <a:pPr marL="228600" indent="-228600">
              <a:buFont typeface="+mj-lt"/>
              <a:buAutoNum type="arabicPeriod"/>
            </a:pPr>
            <a:endParaRPr lang="en-US" sz="1100" i="1" dirty="0" smtClean="0">
              <a:solidFill>
                <a:srgbClr val="FF0000"/>
              </a:solidFill>
            </a:endParaRPr>
          </a:p>
          <a:p>
            <a:pPr marL="228600" indent="-228600">
              <a:buFont typeface="+mj-lt"/>
              <a:buAutoNum type="arabicPeriod"/>
            </a:pPr>
            <a:endParaRPr lang="en-US" sz="1100" i="1" dirty="0">
              <a:solidFill>
                <a:srgbClr val="FF0000"/>
              </a:solidFill>
            </a:endParaRPr>
          </a:p>
          <a:p>
            <a:pPr marL="228600" indent="-228600">
              <a:buFont typeface="+mj-lt"/>
              <a:buAutoNum type="arabicPeriod"/>
            </a:pPr>
            <a:endParaRPr lang="en-US" sz="1100" i="1" dirty="0">
              <a:solidFill>
                <a:srgbClr val="FF0000"/>
              </a:solidFill>
            </a:endParaRPr>
          </a:p>
          <a:p>
            <a:endParaRPr lang="en-US" i="1" dirty="0">
              <a:solidFill>
                <a:schemeClr val="tx1">
                  <a:lumMod val="65000"/>
                  <a:lumOff val="35000"/>
                </a:schemeClr>
              </a:solidFill>
            </a:endParaRPr>
          </a:p>
          <a:p>
            <a:pPr algn="r"/>
            <a:r>
              <a:rPr lang="en-US" i="1" dirty="0" smtClean="0">
                <a:solidFill>
                  <a:schemeClr val="tx1">
                    <a:lumMod val="65000"/>
                    <a:lumOff val="35000"/>
                  </a:schemeClr>
                </a:solidFill>
              </a:rPr>
              <a:t>Tuesday, 6th Feb 2018</a:t>
            </a:r>
            <a:endParaRPr lang="en-US" i="1" dirty="0">
              <a:solidFill>
                <a:schemeClr val="tx1">
                  <a:lumMod val="65000"/>
                  <a:lumOff val="35000"/>
                </a:schemeClr>
              </a:solidFill>
            </a:endParaRPr>
          </a:p>
        </p:txBody>
      </p:sp>
    </p:spTree>
    <p:extLst>
      <p:ext uri="{BB962C8B-B14F-4D97-AF65-F5344CB8AC3E}">
        <p14:creationId xmlns:p14="http://schemas.microsoft.com/office/powerpoint/2010/main" val="30921826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728046770"/>
              </p:ext>
            </p:extLst>
          </p:nvPr>
        </p:nvGraphicFramePr>
        <p:xfrm>
          <a:off x="399495" y="653291"/>
          <a:ext cx="7145702" cy="4358640"/>
        </p:xfrm>
        <a:graphic>
          <a:graphicData uri="http://schemas.openxmlformats.org/drawingml/2006/table">
            <a:tbl>
              <a:tblPr firstRow="1" bandRow="1">
                <a:tableStyleId>{5C22544A-7EE6-4342-B048-85BDC9FD1C3A}</a:tableStyleId>
              </a:tblPr>
              <a:tblGrid>
                <a:gridCol w="3220302">
                  <a:extLst>
                    <a:ext uri="{9D8B030D-6E8A-4147-A177-3AD203B41FA5}">
                      <a16:colId xmlns:a16="http://schemas.microsoft.com/office/drawing/2014/main" xmlns="" val="20000"/>
                    </a:ext>
                  </a:extLst>
                </a:gridCol>
                <a:gridCol w="3925400">
                  <a:extLst>
                    <a:ext uri="{9D8B030D-6E8A-4147-A177-3AD203B41FA5}">
                      <a16:colId xmlns:a16="http://schemas.microsoft.com/office/drawing/2014/main" xmlns="" val="20001"/>
                    </a:ext>
                  </a:extLst>
                </a:gridCol>
              </a:tblGrid>
              <a:tr h="383664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smtClean="0">
                          <a:solidFill>
                            <a:sysClr val="windowText" lastClr="000000"/>
                          </a:solidFill>
                        </a:rPr>
                        <a:t>Francesca</a:t>
                      </a:r>
                      <a:r>
                        <a:rPr lang="en-GB" sz="1400" b="1" baseline="0" dirty="0" smtClean="0">
                          <a:solidFill>
                            <a:sysClr val="windowText" lastClr="000000"/>
                          </a:solidFill>
                        </a:rPr>
                        <a:t> Coloni</a:t>
                      </a:r>
                      <a:r>
                        <a:rPr lang="en-GB" sz="1400" b="1" dirty="0" smtClean="0">
                          <a:solidFill>
                            <a:sysClr val="windowText" lastClr="000000"/>
                          </a:solidFill>
                        </a:rPr>
                        <a:t> </a:t>
                      </a:r>
                      <a:r>
                        <a:rPr lang="en-GB" sz="1400" b="0" dirty="0" smtClean="0">
                          <a:solidFill>
                            <a:sysClr val="windowText" lastClr="000000"/>
                          </a:solidFill>
                        </a:rPr>
                        <a:t>-</a:t>
                      </a:r>
                      <a:r>
                        <a:rPr lang="en-GB" sz="1400" b="0" baseline="0" dirty="0" smtClean="0">
                          <a:solidFill>
                            <a:sysClr val="windowText" lastClr="000000"/>
                          </a:solidFill>
                        </a:rPr>
                        <a:t> UNHCR</a:t>
                      </a:r>
                      <a:r>
                        <a:rPr lang="en-GB" sz="1400" b="0" dirty="0">
                          <a:solidFill>
                            <a:sysClr val="windowText" lastClr="000000"/>
                          </a:solidFill>
                        </a:rPr>
                        <a:t/>
                      </a:r>
                      <a:br>
                        <a:rPr lang="en-GB" sz="1400" b="0" dirty="0">
                          <a:solidFill>
                            <a:sysClr val="windowText" lastClr="000000"/>
                          </a:solidFill>
                        </a:rPr>
                      </a:br>
                      <a:r>
                        <a:rPr lang="en-GB" sz="1400" b="0" dirty="0">
                          <a:solidFill>
                            <a:sysClr val="windowText" lastClr="000000"/>
                          </a:solidFill>
                        </a:rPr>
                        <a:t>National Cluster Coordinator</a:t>
                      </a:r>
                      <a:br>
                        <a:rPr lang="en-GB" sz="1400" b="0" dirty="0">
                          <a:solidFill>
                            <a:sysClr val="windowText" lastClr="000000"/>
                          </a:solidFill>
                        </a:rPr>
                      </a:br>
                      <a:r>
                        <a:rPr lang="en-GB" sz="1400" b="0" dirty="0">
                          <a:solidFill>
                            <a:sysClr val="windowText" lastClr="000000"/>
                          </a:solidFill>
                        </a:rPr>
                        <a:t>+964 (0) 771 994 5694</a:t>
                      </a:r>
                      <a:br>
                        <a:rPr lang="en-GB" sz="1400" b="0" dirty="0">
                          <a:solidFill>
                            <a:sysClr val="windowText" lastClr="000000"/>
                          </a:solidFill>
                        </a:rPr>
                      </a:br>
                      <a:r>
                        <a:rPr lang="en-GB" sz="1400" u="sng" dirty="0" smtClean="0">
                          <a:solidFill>
                            <a:sysClr val="windowText" lastClr="000000"/>
                          </a:solidFill>
                          <a:hlinkClick r:id="rId2"/>
                        </a:rPr>
                        <a:t>coord.iraq</a:t>
                      </a:r>
                      <a:r>
                        <a:rPr lang="en-GB" sz="1400" b="1" u="sng" kern="1200" dirty="0" smtClean="0">
                          <a:solidFill>
                            <a:schemeClr val="tx1"/>
                          </a:solidFill>
                          <a:latin typeface="+mn-lt"/>
                          <a:ea typeface="+mn-ea"/>
                          <a:cs typeface="+mn-cs"/>
                          <a:hlinkClick r:id="rId3"/>
                        </a:rPr>
                        <a:t>@sheltercluster.org</a:t>
                      </a:r>
                      <a:endParaRPr lang="en-GB" sz="1400" b="1" u="sng" kern="1200" dirty="0">
                        <a:solidFill>
                          <a:schemeClr val="tx1"/>
                        </a:solidFill>
                        <a:latin typeface="+mn-lt"/>
                        <a:ea typeface="+mn-ea"/>
                        <a:cs typeface="+mn-cs"/>
                      </a:endParaRPr>
                    </a:p>
                    <a:p>
                      <a:endParaRPr lang="en-US" sz="1400" dirty="0">
                        <a:solidFill>
                          <a:schemeClr val="tx1"/>
                        </a:solidFill>
                      </a:endParaRPr>
                    </a:p>
                    <a:p>
                      <a:r>
                        <a:rPr lang="en-GB" sz="1400" b="1" dirty="0">
                          <a:solidFill>
                            <a:schemeClr val="tx1"/>
                          </a:solidFill>
                        </a:rPr>
                        <a:t>Michel Tia </a:t>
                      </a:r>
                      <a:r>
                        <a:rPr lang="en-GB" sz="1400" b="0" dirty="0">
                          <a:solidFill>
                            <a:schemeClr val="tx1"/>
                          </a:solidFill>
                        </a:rPr>
                        <a:t>- IOM</a:t>
                      </a:r>
                    </a:p>
                    <a:p>
                      <a:r>
                        <a:rPr lang="en-GB" sz="1400" b="0" dirty="0" smtClean="0">
                          <a:solidFill>
                            <a:schemeClr val="tx1"/>
                          </a:solidFill>
                        </a:rPr>
                        <a:t>National IMO</a:t>
                      </a:r>
                      <a:endParaRPr lang="en-GB" sz="1400" b="0" dirty="0">
                        <a:solidFill>
                          <a:schemeClr val="tx1"/>
                        </a:solidFill>
                      </a:endParaRPr>
                    </a:p>
                    <a:p>
                      <a:r>
                        <a:rPr lang="en-GB" sz="1400" b="0" dirty="0">
                          <a:solidFill>
                            <a:schemeClr val="tx1"/>
                          </a:solidFill>
                        </a:rPr>
                        <a:t>+964 (0) 750 021 1720</a:t>
                      </a:r>
                    </a:p>
                    <a:p>
                      <a:r>
                        <a:rPr lang="en-GB" sz="1400" u="sng" dirty="0">
                          <a:solidFill>
                            <a:schemeClr val="tx1"/>
                          </a:solidFill>
                          <a:hlinkClick r:id="rId4"/>
                        </a:rPr>
                        <a:t>im2.iraq@sheltercluster.org</a:t>
                      </a:r>
                      <a:endParaRPr lang="en-GB" sz="1400" u="sng" dirty="0">
                        <a:solidFill>
                          <a:schemeClr val="tx1"/>
                        </a:solidFill>
                      </a:endParaRPr>
                    </a:p>
                    <a:p>
                      <a:endParaRPr lang="en-US" sz="1400" u="sng" dirty="0" smtClean="0">
                        <a:solidFill>
                          <a:schemeClr val="tx1"/>
                        </a:solidFill>
                      </a:endParaRPr>
                    </a:p>
                    <a:p>
                      <a:pPr marL="0" algn="l" defTabSz="914400" rtl="0" eaLnBrk="1" latinLnBrk="0" hangingPunct="1"/>
                      <a:r>
                        <a:rPr lang="en-GB" sz="1400" b="1" kern="1200" dirty="0" smtClean="0">
                          <a:solidFill>
                            <a:sysClr val="windowText" lastClr="000000"/>
                          </a:solidFill>
                          <a:latin typeface="+mn-lt"/>
                          <a:ea typeface="+mn-ea"/>
                          <a:cs typeface="+mn-cs"/>
                        </a:rPr>
                        <a:t>Abdoulaye Dieye </a:t>
                      </a:r>
                      <a:r>
                        <a:rPr lang="en-GB" sz="1400" b="0" kern="1200" dirty="0" smtClean="0">
                          <a:solidFill>
                            <a:sysClr val="windowText" lastClr="000000"/>
                          </a:solidFill>
                          <a:latin typeface="+mn-lt"/>
                          <a:ea typeface="+mn-ea"/>
                          <a:cs typeface="+mn-cs"/>
                        </a:rPr>
                        <a:t>-</a:t>
                      </a:r>
                      <a:r>
                        <a:rPr lang="en-GB" sz="1400" b="1" kern="1200" dirty="0" smtClean="0">
                          <a:solidFill>
                            <a:sysClr val="windowText" lastClr="000000"/>
                          </a:solidFill>
                          <a:latin typeface="+mn-lt"/>
                          <a:ea typeface="+mn-ea"/>
                          <a:cs typeface="+mn-cs"/>
                        </a:rPr>
                        <a:t> </a:t>
                      </a:r>
                      <a:r>
                        <a:rPr lang="en-GB" sz="1400" b="0" kern="1200" dirty="0" smtClean="0">
                          <a:solidFill>
                            <a:sysClr val="windowText" lastClr="000000"/>
                          </a:solidFill>
                          <a:latin typeface="+mn-lt"/>
                          <a:ea typeface="+mn-ea"/>
                          <a:cs typeface="+mn-cs"/>
                        </a:rPr>
                        <a:t>NORCAP</a:t>
                      </a:r>
                      <a:endParaRPr lang="en-US" sz="1400" b="1" kern="1200" dirty="0" smtClean="0">
                        <a:solidFill>
                          <a:sysClr val="windowText" lastClr="000000"/>
                        </a:solidFill>
                        <a:latin typeface="+mn-lt"/>
                        <a:ea typeface="+mn-ea"/>
                        <a:cs typeface="+mn-cs"/>
                      </a:endParaRPr>
                    </a:p>
                    <a:p>
                      <a:r>
                        <a:rPr lang="en-GB" sz="1400" b="0" kern="1200" dirty="0" smtClean="0">
                          <a:solidFill>
                            <a:schemeClr val="tx1"/>
                          </a:solidFill>
                          <a:effectLst/>
                          <a:latin typeface="+mn-lt"/>
                          <a:ea typeface="+mn-ea"/>
                          <a:cs typeface="+mn-cs"/>
                        </a:rPr>
                        <a:t>Assistant National IMO</a:t>
                      </a:r>
                    </a:p>
                    <a:p>
                      <a:r>
                        <a:rPr lang="en-US" sz="1400" b="0" kern="1200" dirty="0" smtClean="0">
                          <a:solidFill>
                            <a:schemeClr val="tx1"/>
                          </a:solidFill>
                          <a:effectLst/>
                          <a:latin typeface="+mn-lt"/>
                          <a:ea typeface="+mn-ea"/>
                          <a:cs typeface="+mn-cs"/>
                        </a:rPr>
                        <a:t>+964 (0) 771 488 2672</a:t>
                      </a:r>
                      <a:endParaRPr lang="en-GB" sz="1400" b="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u="sng" dirty="0" smtClean="0">
                          <a:solidFill>
                            <a:srgbClr val="994345"/>
                          </a:solidFill>
                          <a:hlinkClick r:id="rId4"/>
                        </a:rPr>
                        <a:t>im3.iraq@sheltercluster.org</a:t>
                      </a:r>
                      <a:endParaRPr lang="en-GB" sz="1400" u="sng" dirty="0" smtClean="0">
                        <a:solidFill>
                          <a:srgbClr val="994345"/>
                        </a:solidFill>
                      </a:endParaRPr>
                    </a:p>
                    <a:p>
                      <a:endParaRPr lang="en-US" sz="1400" u="sng" dirty="0" smtClean="0">
                        <a:solidFill>
                          <a:schemeClr val="tx1"/>
                        </a:solidFill>
                      </a:endParaRPr>
                    </a:p>
                    <a:p>
                      <a:pPr marL="0" algn="l" defTabSz="914400" rtl="0" eaLnBrk="1" latinLnBrk="0" hangingPunct="1"/>
                      <a:r>
                        <a:rPr lang="en-US" sz="1400" b="1" kern="1200" dirty="0" smtClean="0">
                          <a:solidFill>
                            <a:sysClr val="windowText" lastClr="000000"/>
                          </a:solidFill>
                          <a:latin typeface="+mn-lt"/>
                          <a:ea typeface="+mn-ea"/>
                          <a:cs typeface="+mn-cs"/>
                        </a:rPr>
                        <a:t>Aziz </a:t>
                      </a:r>
                      <a:r>
                        <a:rPr lang="en-US" sz="1400" b="1" kern="1200" dirty="0" err="1" smtClean="0">
                          <a:solidFill>
                            <a:sysClr val="windowText" lastClr="000000"/>
                          </a:solidFill>
                          <a:latin typeface="+mn-lt"/>
                          <a:ea typeface="+mn-ea"/>
                          <a:cs typeface="+mn-cs"/>
                        </a:rPr>
                        <a:t>Abultimman</a:t>
                      </a:r>
                      <a:r>
                        <a:rPr lang="en-US" sz="1400" b="1" kern="1200" dirty="0" smtClean="0">
                          <a:solidFill>
                            <a:sysClr val="windowText" lastClr="000000"/>
                          </a:solidFill>
                          <a:latin typeface="+mn-lt"/>
                          <a:ea typeface="+mn-ea"/>
                          <a:cs typeface="+mn-cs"/>
                        </a:rPr>
                        <a:t> </a:t>
                      </a:r>
                      <a:r>
                        <a:rPr lang="en-US" sz="1400" b="0" kern="1200" dirty="0" smtClean="0">
                          <a:solidFill>
                            <a:sysClr val="windowText" lastClr="000000"/>
                          </a:solidFill>
                          <a:latin typeface="+mn-lt"/>
                          <a:ea typeface="+mn-ea"/>
                          <a:cs typeface="+mn-cs"/>
                        </a:rPr>
                        <a:t>- UNHCR</a:t>
                      </a:r>
                    </a:p>
                    <a:p>
                      <a:r>
                        <a:rPr lang="en-GB" sz="1400" b="0" kern="1200" dirty="0" smtClean="0">
                          <a:solidFill>
                            <a:sysClr val="windowText" lastClr="000000"/>
                          </a:solidFill>
                          <a:latin typeface="+mn-lt"/>
                          <a:ea typeface="+mn-ea"/>
                          <a:cs typeface="+mn-cs"/>
                        </a:rPr>
                        <a:t>Senior</a:t>
                      </a:r>
                      <a:r>
                        <a:rPr lang="en-GB" sz="1400" b="0" kern="1200" baseline="0" dirty="0" smtClean="0">
                          <a:solidFill>
                            <a:sysClr val="windowText" lastClr="000000"/>
                          </a:solidFill>
                          <a:latin typeface="+mn-lt"/>
                          <a:ea typeface="+mn-ea"/>
                          <a:cs typeface="+mn-cs"/>
                        </a:rPr>
                        <a:t> National Associate</a:t>
                      </a:r>
                      <a:endParaRPr lang="en-GB" sz="1400" b="0" kern="1200" dirty="0" smtClean="0">
                        <a:solidFill>
                          <a:sysClr val="windowText" lastClr="000000"/>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kern="1200" dirty="0" smtClean="0">
                          <a:solidFill>
                            <a:schemeClr val="tx1"/>
                          </a:solidFill>
                          <a:effectLst/>
                          <a:latin typeface="+mn-lt"/>
                          <a:ea typeface="+mn-ea"/>
                          <a:cs typeface="+mn-cs"/>
                        </a:rPr>
                        <a:t>+964 (0) 750 868 6038</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u="sng" kern="1200" dirty="0" smtClean="0">
                          <a:solidFill>
                            <a:srgbClr val="994345"/>
                          </a:solidFill>
                          <a:latin typeface="+mn-lt"/>
                          <a:ea typeface="+mn-ea"/>
                          <a:cs typeface="+mn-cs"/>
                        </a:rPr>
                        <a:t>snrnatassot.iraq@sheltercluster.org</a:t>
                      </a:r>
                      <a:endParaRPr lang="en-US" sz="1400" b="1" u="sng" kern="1200" dirty="0">
                        <a:solidFill>
                          <a:srgbClr val="994345"/>
                        </a:solidFill>
                        <a:latin typeface="+mn-lt"/>
                        <a:ea typeface="+mn-ea"/>
                        <a:cs typeface="+mn-cs"/>
                      </a:endParaRPr>
                    </a:p>
                    <a:p>
                      <a:endParaRPr lang="en-US" sz="1400" dirty="0">
                        <a:solidFill>
                          <a:sysClr val="windowText" lastClr="000000"/>
                        </a:solidFill>
                      </a:endParaRPr>
                    </a:p>
                  </a:txBody>
                  <a:tcPr>
                    <a:solidFill>
                      <a:schemeClr val="bg1"/>
                    </a:solidFill>
                  </a:tcPr>
                </a:tc>
                <a:tc>
                  <a:txBody>
                    <a:bodyPr/>
                    <a:lstStyle/>
                    <a:p>
                      <a:r>
                        <a:rPr lang="en-GB" sz="1400" b="1" dirty="0" smtClean="0">
                          <a:solidFill>
                            <a:sysClr val="windowText" lastClr="000000"/>
                          </a:solidFill>
                        </a:rPr>
                        <a:t>Andrea</a:t>
                      </a:r>
                      <a:r>
                        <a:rPr lang="en-GB" sz="1400" b="1" baseline="0" dirty="0" smtClean="0">
                          <a:solidFill>
                            <a:sysClr val="windowText" lastClr="000000"/>
                          </a:solidFill>
                        </a:rPr>
                        <a:t> Quaden</a:t>
                      </a:r>
                      <a:r>
                        <a:rPr lang="en-GB" sz="1400" b="1" dirty="0" smtClean="0">
                          <a:solidFill>
                            <a:sysClr val="windowText" lastClr="000000"/>
                          </a:solidFill>
                        </a:rPr>
                        <a:t> </a:t>
                      </a:r>
                      <a:r>
                        <a:rPr lang="en-GB" sz="1400" b="0" dirty="0">
                          <a:solidFill>
                            <a:sysClr val="windowText" lastClr="000000"/>
                          </a:solidFill>
                        </a:rPr>
                        <a:t>- NRC</a:t>
                      </a:r>
                    </a:p>
                    <a:p>
                      <a:r>
                        <a:rPr lang="en-GB" sz="1400" b="0" dirty="0" smtClean="0">
                          <a:solidFill>
                            <a:sysClr val="windowText" lastClr="000000"/>
                          </a:solidFill>
                        </a:rPr>
                        <a:t>National Cluster Co-Coordinator </a:t>
                      </a:r>
                      <a:endParaRPr lang="en-GB" sz="1400" b="0" dirty="0">
                        <a:solidFill>
                          <a:sysClr val="windowText" lastClr="000000"/>
                        </a:solidFill>
                      </a:endParaRPr>
                    </a:p>
                    <a:p>
                      <a:r>
                        <a:rPr lang="en-GB" sz="1400" b="0" dirty="0">
                          <a:solidFill>
                            <a:sysClr val="windowText" lastClr="000000"/>
                          </a:solidFill>
                        </a:rPr>
                        <a:t>+964 (0</a:t>
                      </a:r>
                      <a:r>
                        <a:rPr lang="en-GB" sz="1400" b="0" dirty="0" smtClean="0">
                          <a:solidFill>
                            <a:sysClr val="windowText" lastClr="000000"/>
                          </a:solidFill>
                        </a:rPr>
                        <a:t>)</a:t>
                      </a:r>
                      <a:r>
                        <a:rPr lang="en-GB" sz="1400" b="0" baseline="0" dirty="0" smtClean="0">
                          <a:solidFill>
                            <a:sysClr val="windowText" lastClr="000000"/>
                          </a:solidFill>
                        </a:rPr>
                        <a:t> 751 740 7635</a:t>
                      </a:r>
                      <a:endParaRPr lang="en-GB" sz="1400" b="0" dirty="0">
                        <a:solidFill>
                          <a:sysClr val="windowText" lastClr="000000"/>
                        </a:solidFill>
                      </a:endParaRPr>
                    </a:p>
                    <a:p>
                      <a:r>
                        <a:rPr lang="en-GB" sz="1400" u="sng" dirty="0">
                          <a:solidFill>
                            <a:sysClr val="windowText" lastClr="000000"/>
                          </a:solidFill>
                          <a:hlinkClick r:id="rId2"/>
                        </a:rPr>
                        <a:t>coord2.iraq@sheltercluster.org</a:t>
                      </a:r>
                      <a:endParaRPr lang="en-GB" sz="1400" dirty="0">
                        <a:solidFill>
                          <a:sysClr val="windowText" lastClr="000000"/>
                        </a:solidFill>
                      </a:endParaRPr>
                    </a:p>
                    <a:p>
                      <a:endParaRPr lang="en-US" sz="1400" dirty="0">
                        <a:solidFill>
                          <a:sysClr val="windowText" lastClr="000000"/>
                        </a:solidFill>
                      </a:endParaRPr>
                    </a:p>
                    <a:p>
                      <a:r>
                        <a:rPr lang="en-US" sz="1400" b="1" kern="1200" dirty="0" smtClean="0">
                          <a:solidFill>
                            <a:schemeClr val="tx1"/>
                          </a:solidFill>
                          <a:effectLst/>
                          <a:latin typeface="+mn-lt"/>
                          <a:ea typeface="+mn-ea"/>
                          <a:cs typeface="+mn-cs"/>
                        </a:rPr>
                        <a:t>Laurence West </a:t>
                      </a:r>
                      <a:r>
                        <a:rPr lang="en-US" sz="1400" b="0" kern="1200" dirty="0" smtClean="0">
                          <a:solidFill>
                            <a:schemeClr val="tx1"/>
                          </a:solidFill>
                          <a:effectLst/>
                          <a:latin typeface="+mn-lt"/>
                          <a:ea typeface="+mn-ea"/>
                          <a:cs typeface="+mn-cs"/>
                        </a:rPr>
                        <a:t>- UNHCR</a:t>
                      </a:r>
                    </a:p>
                    <a:p>
                      <a:r>
                        <a:rPr lang="en-GB" sz="1400" b="0" kern="1200" dirty="0" smtClean="0">
                          <a:solidFill>
                            <a:schemeClr val="tx1"/>
                          </a:solidFill>
                          <a:effectLst/>
                          <a:latin typeface="+mn-lt"/>
                          <a:ea typeface="+mn-ea"/>
                          <a:cs typeface="+mn-cs"/>
                        </a:rPr>
                        <a:t>Sub</a:t>
                      </a:r>
                      <a:r>
                        <a:rPr lang="en-US" sz="1400" b="0" kern="1200" dirty="0" smtClean="0">
                          <a:solidFill>
                            <a:schemeClr val="tx1"/>
                          </a:solidFill>
                          <a:effectLst/>
                          <a:latin typeface="+mn-lt"/>
                          <a:ea typeface="+mn-ea"/>
                          <a:cs typeface="+mn-cs"/>
                        </a:rPr>
                        <a:t> National Coordinator – KRI+</a:t>
                      </a:r>
                    </a:p>
                    <a:p>
                      <a:r>
                        <a:rPr lang="en-US" sz="1400" b="0" kern="1200" dirty="0" smtClean="0">
                          <a:solidFill>
                            <a:schemeClr val="tx1"/>
                          </a:solidFill>
                          <a:effectLst/>
                          <a:latin typeface="+mn-lt"/>
                          <a:ea typeface="+mn-ea"/>
                          <a:cs typeface="+mn-cs"/>
                        </a:rPr>
                        <a:t>+</a:t>
                      </a:r>
                      <a:r>
                        <a:rPr lang="en-US" sz="1400" b="0" i="0" kern="1200" dirty="0" smtClean="0">
                          <a:solidFill>
                            <a:schemeClr val="tx1"/>
                          </a:solidFill>
                          <a:effectLst/>
                          <a:latin typeface="+mn-lt"/>
                          <a:ea typeface="+mn-ea"/>
                          <a:cs typeface="+mn-cs"/>
                        </a:rPr>
                        <a:t>964 (0) 771 911 0574</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u="sng" dirty="0" smtClean="0">
                          <a:solidFill>
                            <a:sysClr val="windowText" lastClr="000000"/>
                          </a:solidFill>
                          <a:hlinkClick r:id="rId5"/>
                        </a:rPr>
                        <a:t>coord3.iraq@sheltercluster.org</a:t>
                      </a:r>
                      <a:endParaRPr lang="en-GB" sz="1400" i="1"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400" b="1"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400" b="1" kern="1200" dirty="0" smtClean="0">
                          <a:solidFill>
                            <a:schemeClr val="tx1"/>
                          </a:solidFill>
                          <a:effectLst/>
                          <a:latin typeface="+mn-lt"/>
                          <a:ea typeface="+mn-ea"/>
                          <a:cs typeface="+mn-cs"/>
                        </a:rPr>
                        <a:t>Vacant </a:t>
                      </a:r>
                      <a:r>
                        <a:rPr lang="en-GB" sz="1400" b="0" kern="1200" dirty="0" smtClean="0">
                          <a:solidFill>
                            <a:schemeClr val="tx1"/>
                          </a:solidFill>
                          <a:effectLst/>
                          <a:latin typeface="+mn-lt"/>
                          <a:ea typeface="+mn-ea"/>
                          <a:cs typeface="+mn-cs"/>
                        </a:rPr>
                        <a:t>- ACTED</a:t>
                      </a:r>
                      <a:endParaRPr lang="en-GB" sz="1400" b="0" kern="1200" dirty="0">
                        <a:solidFill>
                          <a:schemeClr val="tx1"/>
                        </a:solidFill>
                        <a:effectLst/>
                        <a:latin typeface="+mn-lt"/>
                        <a:ea typeface="+mn-ea"/>
                        <a:cs typeface="+mn-cs"/>
                      </a:endParaRPr>
                    </a:p>
                    <a:p>
                      <a:r>
                        <a:rPr lang="en-GB" sz="1400" b="0" kern="1200" dirty="0" smtClean="0">
                          <a:solidFill>
                            <a:schemeClr val="tx1"/>
                          </a:solidFill>
                          <a:effectLst/>
                          <a:latin typeface="+mn-lt"/>
                          <a:ea typeface="+mn-ea"/>
                          <a:cs typeface="+mn-cs"/>
                        </a:rPr>
                        <a:t>Roving Coordinator – Mosul &amp; Kirkuk</a:t>
                      </a:r>
                      <a:endParaRPr lang="en-GB" sz="1400" b="0" kern="1200" dirty="0">
                        <a:solidFill>
                          <a:schemeClr val="tx1"/>
                        </a:solidFill>
                        <a:effectLst/>
                        <a:latin typeface="+mn-lt"/>
                        <a:ea typeface="+mn-ea"/>
                        <a:cs typeface="+mn-cs"/>
                      </a:endParaRPr>
                    </a:p>
                    <a:p>
                      <a:r>
                        <a:rPr lang="en-GB" sz="1400" b="0" kern="1200" dirty="0">
                          <a:solidFill>
                            <a:schemeClr val="tx1"/>
                          </a:solidFill>
                          <a:effectLst/>
                          <a:latin typeface="+mn-lt"/>
                          <a:ea typeface="+mn-ea"/>
                          <a:cs typeface="+mn-cs"/>
                        </a:rPr>
                        <a:t>+964 (0) </a:t>
                      </a:r>
                      <a:r>
                        <a:rPr lang="en-GB" sz="1400" b="0" i="0" kern="1200" dirty="0" smtClean="0">
                          <a:solidFill>
                            <a:schemeClr val="tx1"/>
                          </a:solidFill>
                          <a:effectLst/>
                          <a:latin typeface="+mn-lt"/>
                          <a:ea typeface="+mn-ea"/>
                          <a:cs typeface="+mn-cs"/>
                        </a:rPr>
                        <a:t>7</a:t>
                      </a:r>
                      <a:endParaRPr lang="en-GB" sz="1400" b="0" i="0" kern="1200" dirty="0">
                        <a:solidFill>
                          <a:schemeClr val="tx1"/>
                        </a:solidFill>
                        <a:effectLst/>
                        <a:latin typeface="+mn-lt"/>
                        <a:ea typeface="+mn-ea"/>
                        <a:cs typeface="+mn-cs"/>
                      </a:endParaRPr>
                    </a:p>
                    <a:p>
                      <a:r>
                        <a:rPr lang="en-GB" sz="1400" b="1" u="sng" kern="1200" dirty="0">
                          <a:solidFill>
                            <a:schemeClr val="lt1"/>
                          </a:solidFill>
                          <a:effectLst/>
                          <a:latin typeface="+mn-lt"/>
                          <a:ea typeface="+mn-ea"/>
                          <a:cs typeface="+mn-cs"/>
                          <a:hlinkClick r:id="rId6"/>
                        </a:rPr>
                        <a:t>coordroving.iraq@sheltercluster.org</a:t>
                      </a:r>
                      <a:endParaRPr lang="en-GB" sz="1400" b="1" u="sng" kern="1200" dirty="0">
                        <a:solidFill>
                          <a:schemeClr val="lt1"/>
                        </a:solidFill>
                        <a:effectLst/>
                        <a:latin typeface="+mn-lt"/>
                        <a:ea typeface="+mn-ea"/>
                        <a:cs typeface="+mn-cs"/>
                      </a:endParaRPr>
                    </a:p>
                    <a:p>
                      <a:endParaRPr lang="en-GB" sz="1400" b="1" u="sng" kern="1200" dirty="0">
                        <a:solidFill>
                          <a:schemeClr val="lt1"/>
                        </a:solidFill>
                        <a:effectLst/>
                        <a:latin typeface="+mn-lt"/>
                        <a:ea typeface="+mn-ea"/>
                        <a:cs typeface="+mn-cs"/>
                      </a:endParaRPr>
                    </a:p>
                    <a:p>
                      <a:r>
                        <a:rPr lang="en-GB" sz="1400" b="1" kern="1200" dirty="0" smtClean="0">
                          <a:solidFill>
                            <a:schemeClr val="tx1"/>
                          </a:solidFill>
                          <a:effectLst/>
                          <a:latin typeface="+mn-lt"/>
                          <a:ea typeface="+mn-ea"/>
                          <a:cs typeface="+mn-cs"/>
                        </a:rPr>
                        <a:t>Cornelius Weira </a:t>
                      </a:r>
                      <a:r>
                        <a:rPr lang="en-GB" sz="1400" b="0" kern="1200" dirty="0" smtClean="0">
                          <a:solidFill>
                            <a:schemeClr val="tx1"/>
                          </a:solidFill>
                          <a:effectLst/>
                          <a:latin typeface="+mn-lt"/>
                          <a:ea typeface="+mn-ea"/>
                          <a:cs typeface="+mn-cs"/>
                        </a:rPr>
                        <a:t>- IOM</a:t>
                      </a:r>
                    </a:p>
                    <a:p>
                      <a:r>
                        <a:rPr lang="en-GB" sz="1400" b="0" kern="1200" dirty="0" smtClean="0">
                          <a:solidFill>
                            <a:schemeClr val="tx1"/>
                          </a:solidFill>
                          <a:effectLst/>
                          <a:latin typeface="+mn-lt"/>
                          <a:ea typeface="+mn-ea"/>
                          <a:cs typeface="+mn-cs"/>
                        </a:rPr>
                        <a:t>Sub National Coordinator - Centre &amp; South  </a:t>
                      </a:r>
                    </a:p>
                    <a:p>
                      <a:r>
                        <a:rPr lang="en-GB" sz="1400" b="0" kern="1200" dirty="0" smtClean="0">
                          <a:solidFill>
                            <a:schemeClr val="tx1"/>
                          </a:solidFill>
                          <a:effectLst/>
                          <a:latin typeface="+mn-lt"/>
                          <a:ea typeface="+mn-ea"/>
                          <a:cs typeface="+mn-cs"/>
                        </a:rPr>
                        <a:t>+964 (0) 751 234 2548</a:t>
                      </a:r>
                    </a:p>
                    <a:p>
                      <a:r>
                        <a:rPr lang="en-GB" sz="1400" b="1" u="sng" kern="1200" dirty="0" smtClean="0">
                          <a:solidFill>
                            <a:schemeClr val="lt1"/>
                          </a:solidFill>
                          <a:effectLst/>
                          <a:latin typeface="+mn-lt"/>
                          <a:ea typeface="+mn-ea"/>
                          <a:cs typeface="+mn-cs"/>
                          <a:hlinkClick r:id="rId7"/>
                        </a:rPr>
                        <a:t>coord4.iraq@sheltercluster.org</a:t>
                      </a:r>
                      <a:r>
                        <a:rPr lang="en-GB" sz="1400" b="1" kern="1200" dirty="0" smtClean="0">
                          <a:solidFill>
                            <a:schemeClr val="lt1"/>
                          </a:solidFill>
                          <a:effectLst/>
                          <a:latin typeface="+mn-lt"/>
                          <a:ea typeface="+mn-ea"/>
                          <a:cs typeface="+mn-cs"/>
                        </a:rPr>
                        <a:t> </a:t>
                      </a:r>
                      <a:endParaRPr lang="en-GB" sz="1400" b="0" kern="1200" dirty="0">
                        <a:solidFill>
                          <a:schemeClr val="tx1"/>
                        </a:solidFill>
                        <a:effectLst/>
                        <a:latin typeface="+mn-lt"/>
                        <a:ea typeface="+mn-ea"/>
                        <a:cs typeface="+mn-cs"/>
                      </a:endParaRPr>
                    </a:p>
                  </a:txBody>
                  <a:tcPr>
                    <a:solidFill>
                      <a:schemeClr val="bg1"/>
                    </a:solidFill>
                  </a:tcPr>
                </a:tc>
                <a:extLst>
                  <a:ext uri="{0D108BD9-81ED-4DB2-BD59-A6C34878D82A}">
                    <a16:rowId xmlns:a16="http://schemas.microsoft.com/office/drawing/2014/main" xmlns="" val="10000"/>
                  </a:ext>
                </a:extLst>
              </a:tr>
            </a:tbl>
          </a:graphicData>
        </a:graphic>
      </p:graphicFrame>
      <p:sp>
        <p:nvSpPr>
          <p:cNvPr id="4" name="Slide Number Placeholder 3"/>
          <p:cNvSpPr>
            <a:spLocks noGrp="1"/>
          </p:cNvSpPr>
          <p:nvPr>
            <p:ph type="sldNum" sz="quarter" idx="12"/>
          </p:nvPr>
        </p:nvSpPr>
        <p:spPr/>
        <p:txBody>
          <a:bodyPr/>
          <a:lstStyle/>
          <a:p>
            <a:fld id="{1327C452-0D12-48F3-BB65-BBA3E6350F2C}" type="slidenum">
              <a:rPr lang="en-GB" smtClean="0"/>
              <a:pPr/>
              <a:t>10</a:t>
            </a:fld>
            <a:endParaRPr lang="en-GB" dirty="0"/>
          </a:p>
        </p:txBody>
      </p:sp>
      <p:sp>
        <p:nvSpPr>
          <p:cNvPr id="5" name="Title 1"/>
          <p:cNvSpPr txBox="1">
            <a:spLocks/>
          </p:cNvSpPr>
          <p:nvPr/>
        </p:nvSpPr>
        <p:spPr>
          <a:xfrm>
            <a:off x="399495" y="225370"/>
            <a:ext cx="8287306" cy="42082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algn="l"/>
            <a:r>
              <a:rPr lang="en-US" sz="2400" b="0" dirty="0" smtClean="0">
                <a:solidFill>
                  <a:srgbClr val="0070C0"/>
                </a:solidFill>
                <a:latin typeface="Calibri Light" panose="020F0302020204030204" pitchFamily="34" charset="0"/>
              </a:rPr>
              <a:t>Cluster </a:t>
            </a:r>
            <a:r>
              <a:rPr lang="en-US" sz="2400" b="0" dirty="0">
                <a:solidFill>
                  <a:srgbClr val="0070C0"/>
                </a:solidFill>
                <a:latin typeface="Calibri Light" panose="020F0302020204030204" pitchFamily="34" charset="0"/>
              </a:rPr>
              <a:t>Team Structure</a:t>
            </a:r>
            <a:endParaRPr lang="en-GB" sz="2400" b="0" dirty="0">
              <a:solidFill>
                <a:srgbClr val="0070C0"/>
              </a:solidFill>
              <a:latin typeface="Calibri Light" panose="020F0302020204030204" pitchFamily="34" charset="0"/>
            </a:endParaRPr>
          </a:p>
        </p:txBody>
      </p:sp>
      <p:pic>
        <p:nvPicPr>
          <p:cNvPr id="7" name="Picture 6"/>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7033188" y="139264"/>
            <a:ext cx="485687" cy="522420"/>
          </a:xfrm>
          <a:prstGeom prst="rect">
            <a:avLst/>
          </a:prstGeom>
        </p:spPr>
      </p:pic>
      <p:pic>
        <p:nvPicPr>
          <p:cNvPr id="8" name="Picture 7"/>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4472609" y="128717"/>
            <a:ext cx="462153" cy="418616"/>
          </a:xfrm>
          <a:prstGeom prst="rect">
            <a:avLst/>
          </a:prstGeom>
        </p:spPr>
      </p:pic>
      <p:pic>
        <p:nvPicPr>
          <p:cNvPr id="9" name="Picture 8"/>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6126966" y="90203"/>
            <a:ext cx="551361" cy="555995"/>
          </a:xfrm>
          <a:prstGeom prst="rect">
            <a:avLst/>
          </a:prstGeom>
        </p:spPr>
      </p:pic>
      <p:pic>
        <p:nvPicPr>
          <p:cNvPr id="10" name="Picture 9"/>
          <p:cNvPicPr/>
          <p:nvPr/>
        </p:nvPicPr>
        <p:blipFill>
          <a:blip r:embed="rId11" cstate="screen">
            <a:extLst>
              <a:ext uri="{28A0092B-C50C-407E-A947-70E740481C1C}">
                <a14:useLocalDpi xmlns:a14="http://schemas.microsoft.com/office/drawing/2010/main"/>
              </a:ext>
            </a:extLst>
          </a:blip>
          <a:stretch>
            <a:fillRect/>
          </a:stretch>
        </p:blipFill>
        <p:spPr>
          <a:xfrm>
            <a:off x="7873736" y="111340"/>
            <a:ext cx="807720" cy="561975"/>
          </a:xfrm>
          <a:prstGeom prst="rect">
            <a:avLst/>
          </a:prstGeom>
        </p:spPr>
      </p:pic>
      <p:pic>
        <p:nvPicPr>
          <p:cNvPr id="1026" name="Picture 2" descr="Image result for acted logo"/>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289623" y="108900"/>
            <a:ext cx="482482" cy="4824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59322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2</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Action Points</a:t>
            </a:r>
            <a:endParaRPr lang="en-US" sz="2400" dirty="0">
              <a:solidFill>
                <a:srgbClr val="0070C0"/>
              </a:solidFill>
              <a:latin typeface="Calibri Light" panose="020F0302020204030204" pitchFamily="34" charset="0"/>
              <a:ea typeface="Verdana" pitchFamily="34" charset="0"/>
              <a:cs typeface="Verdana" pitchFamily="34" charset="0"/>
            </a:endParaRPr>
          </a:p>
        </p:txBody>
      </p:sp>
      <p:sp>
        <p:nvSpPr>
          <p:cNvPr id="4" name="Rectangle 3"/>
          <p:cNvSpPr/>
          <p:nvPr/>
        </p:nvSpPr>
        <p:spPr>
          <a:xfrm>
            <a:off x="640086" y="690710"/>
            <a:ext cx="7446080" cy="261610"/>
          </a:xfrm>
          <a:prstGeom prst="rect">
            <a:avLst/>
          </a:prstGeom>
        </p:spPr>
        <p:txBody>
          <a:bodyPr wrap="square">
            <a:spAutoFit/>
          </a:bodyPr>
          <a:lstStyle/>
          <a:p>
            <a:endParaRPr lang="en-US" sz="1100" dirty="0" smtClean="0">
              <a:solidFill>
                <a:schemeClr val="tx1">
                  <a:lumMod val="65000"/>
                  <a:lumOff val="35000"/>
                </a:schemeClr>
              </a:solidFill>
            </a:endParaRPr>
          </a:p>
        </p:txBody>
      </p:sp>
      <p:pic>
        <p:nvPicPr>
          <p:cNvPr id="8" name="Picture 7"/>
          <p:cNvPicPr>
            <a:picLocks noChangeAspect="1"/>
          </p:cNvPicPr>
          <p:nvPr/>
        </p:nvPicPr>
        <p:blipFill>
          <a:blip r:embed="rId2"/>
          <a:stretch>
            <a:fillRect/>
          </a:stretch>
        </p:blipFill>
        <p:spPr>
          <a:xfrm>
            <a:off x="3623567" y="847436"/>
            <a:ext cx="353631" cy="341437"/>
          </a:xfrm>
          <a:prstGeom prst="rect">
            <a:avLst/>
          </a:prstGeom>
        </p:spPr>
      </p:pic>
      <p:pic>
        <p:nvPicPr>
          <p:cNvPr id="16" name="Picture 15"/>
          <p:cNvPicPr>
            <a:picLocks noChangeAspect="1"/>
          </p:cNvPicPr>
          <p:nvPr/>
        </p:nvPicPr>
        <p:blipFill>
          <a:blip r:embed="rId3"/>
          <a:stretch>
            <a:fillRect/>
          </a:stretch>
        </p:blipFill>
        <p:spPr>
          <a:xfrm>
            <a:off x="3623567" y="1223230"/>
            <a:ext cx="338619" cy="404394"/>
          </a:xfrm>
          <a:prstGeom prst="rect">
            <a:avLst/>
          </a:prstGeom>
        </p:spPr>
      </p:pic>
      <p:pic>
        <p:nvPicPr>
          <p:cNvPr id="11" name="Picture 10"/>
          <p:cNvPicPr>
            <a:picLocks noChangeAspect="1"/>
          </p:cNvPicPr>
          <p:nvPr/>
        </p:nvPicPr>
        <p:blipFill>
          <a:blip r:embed="rId2"/>
          <a:stretch>
            <a:fillRect/>
          </a:stretch>
        </p:blipFill>
        <p:spPr>
          <a:xfrm>
            <a:off x="3623567" y="1661981"/>
            <a:ext cx="353631" cy="341437"/>
          </a:xfrm>
          <a:prstGeom prst="rect">
            <a:avLst/>
          </a:prstGeom>
        </p:spPr>
      </p:pic>
      <p:pic>
        <p:nvPicPr>
          <p:cNvPr id="5" name="Picture 4"/>
          <p:cNvPicPr>
            <a:picLocks noChangeAspect="1"/>
          </p:cNvPicPr>
          <p:nvPr/>
        </p:nvPicPr>
        <p:blipFill>
          <a:blip r:embed="rId4"/>
          <a:stretch>
            <a:fillRect/>
          </a:stretch>
        </p:blipFill>
        <p:spPr>
          <a:xfrm>
            <a:off x="537882" y="886568"/>
            <a:ext cx="2847975" cy="2809875"/>
          </a:xfrm>
          <a:prstGeom prst="rect">
            <a:avLst/>
          </a:prstGeom>
        </p:spPr>
      </p:pic>
      <p:pic>
        <p:nvPicPr>
          <p:cNvPr id="6" name="Picture 5"/>
          <p:cNvPicPr>
            <a:picLocks noChangeAspect="1"/>
          </p:cNvPicPr>
          <p:nvPr/>
        </p:nvPicPr>
        <p:blipFill>
          <a:blip r:embed="rId5"/>
          <a:stretch>
            <a:fillRect/>
          </a:stretch>
        </p:blipFill>
        <p:spPr>
          <a:xfrm>
            <a:off x="547743" y="3696443"/>
            <a:ext cx="2857500" cy="590550"/>
          </a:xfrm>
          <a:prstGeom prst="rect">
            <a:avLst/>
          </a:prstGeom>
        </p:spPr>
      </p:pic>
      <p:pic>
        <p:nvPicPr>
          <p:cNvPr id="10" name="Picture 9"/>
          <p:cNvPicPr>
            <a:picLocks noChangeAspect="1"/>
          </p:cNvPicPr>
          <p:nvPr/>
        </p:nvPicPr>
        <p:blipFill>
          <a:blip r:embed="rId2"/>
          <a:stretch>
            <a:fillRect/>
          </a:stretch>
        </p:blipFill>
        <p:spPr>
          <a:xfrm>
            <a:off x="3623567" y="3945556"/>
            <a:ext cx="353631" cy="341437"/>
          </a:xfrm>
          <a:prstGeom prst="rect">
            <a:avLst/>
          </a:prstGeom>
        </p:spPr>
      </p:pic>
      <p:pic>
        <p:nvPicPr>
          <p:cNvPr id="12" name="Picture 11"/>
          <p:cNvPicPr>
            <a:picLocks noChangeAspect="1"/>
          </p:cNvPicPr>
          <p:nvPr/>
        </p:nvPicPr>
        <p:blipFill>
          <a:blip r:embed="rId2"/>
          <a:stretch>
            <a:fillRect/>
          </a:stretch>
        </p:blipFill>
        <p:spPr>
          <a:xfrm>
            <a:off x="3623567" y="2042494"/>
            <a:ext cx="353631" cy="341437"/>
          </a:xfrm>
          <a:prstGeom prst="rect">
            <a:avLst/>
          </a:prstGeom>
        </p:spPr>
      </p:pic>
      <p:pic>
        <p:nvPicPr>
          <p:cNvPr id="13" name="Picture 12"/>
          <p:cNvPicPr>
            <a:picLocks noChangeAspect="1"/>
          </p:cNvPicPr>
          <p:nvPr/>
        </p:nvPicPr>
        <p:blipFill>
          <a:blip r:embed="rId2"/>
          <a:stretch>
            <a:fillRect/>
          </a:stretch>
        </p:blipFill>
        <p:spPr>
          <a:xfrm>
            <a:off x="3623567" y="2423007"/>
            <a:ext cx="353631" cy="341437"/>
          </a:xfrm>
          <a:prstGeom prst="rect">
            <a:avLst/>
          </a:prstGeom>
        </p:spPr>
      </p:pic>
      <p:pic>
        <p:nvPicPr>
          <p:cNvPr id="14" name="Picture 13"/>
          <p:cNvPicPr>
            <a:picLocks noChangeAspect="1"/>
          </p:cNvPicPr>
          <p:nvPr/>
        </p:nvPicPr>
        <p:blipFill>
          <a:blip r:embed="rId2"/>
          <a:stretch>
            <a:fillRect/>
          </a:stretch>
        </p:blipFill>
        <p:spPr>
          <a:xfrm>
            <a:off x="3623567" y="2801904"/>
            <a:ext cx="353631" cy="341437"/>
          </a:xfrm>
          <a:prstGeom prst="rect">
            <a:avLst/>
          </a:prstGeom>
        </p:spPr>
      </p:pic>
      <p:pic>
        <p:nvPicPr>
          <p:cNvPr id="17" name="Picture 16"/>
          <p:cNvPicPr>
            <a:picLocks noChangeAspect="1"/>
          </p:cNvPicPr>
          <p:nvPr/>
        </p:nvPicPr>
        <p:blipFill>
          <a:blip r:embed="rId2"/>
          <a:stretch>
            <a:fillRect/>
          </a:stretch>
        </p:blipFill>
        <p:spPr>
          <a:xfrm>
            <a:off x="3623567" y="3301855"/>
            <a:ext cx="353631" cy="341437"/>
          </a:xfrm>
          <a:prstGeom prst="rect">
            <a:avLst/>
          </a:prstGeom>
        </p:spPr>
      </p:pic>
    </p:spTree>
    <p:extLst>
      <p:ext uri="{BB962C8B-B14F-4D97-AF65-F5344CB8AC3E}">
        <p14:creationId xmlns:p14="http://schemas.microsoft.com/office/powerpoint/2010/main" val="3548431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3</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err="1" smtClean="0">
                <a:solidFill>
                  <a:srgbClr val="0070C0"/>
                </a:solidFill>
                <a:latin typeface="Calibri Light" panose="020F0302020204030204" pitchFamily="34" charset="0"/>
                <a:ea typeface="Verdana" pitchFamily="34" charset="0"/>
                <a:cs typeface="Verdana" pitchFamily="34" charset="0"/>
              </a:rPr>
              <a:t>Winterisation</a:t>
            </a:r>
            <a:r>
              <a:rPr lang="en-US" sz="2400" dirty="0" smtClean="0">
                <a:solidFill>
                  <a:srgbClr val="0070C0"/>
                </a:solidFill>
                <a:latin typeface="Calibri Light" panose="020F0302020204030204" pitchFamily="34" charset="0"/>
                <a:ea typeface="Verdana" pitchFamily="34" charset="0"/>
                <a:cs typeface="Verdana" pitchFamily="34" charset="0"/>
              </a:rPr>
              <a:t> - Camps</a:t>
            </a:r>
            <a:endParaRPr lang="en-US" sz="2400" dirty="0">
              <a:solidFill>
                <a:srgbClr val="0070C0"/>
              </a:solidFill>
              <a:latin typeface="Calibri Light" panose="020F0302020204030204" pitchFamily="34" charset="0"/>
              <a:ea typeface="Verdana" pitchFamily="34" charset="0"/>
              <a:cs typeface="Verdana" pitchFamily="34" charset="0"/>
            </a:endParaRPr>
          </a:p>
        </p:txBody>
      </p:sp>
      <p:sp>
        <p:nvSpPr>
          <p:cNvPr id="4" name="Rectangle 3"/>
          <p:cNvSpPr/>
          <p:nvPr/>
        </p:nvSpPr>
        <p:spPr>
          <a:xfrm>
            <a:off x="640086" y="690710"/>
            <a:ext cx="7446080" cy="3185487"/>
          </a:xfrm>
          <a:prstGeom prst="rect">
            <a:avLst/>
          </a:prstGeom>
        </p:spPr>
        <p:txBody>
          <a:bodyPr wrap="square">
            <a:spAutoFit/>
          </a:bodyPr>
          <a:lstStyle/>
          <a:p>
            <a:r>
              <a:rPr lang="en-US" b="1" dirty="0" smtClean="0">
                <a:solidFill>
                  <a:schemeClr val="tx1">
                    <a:lumMod val="65000"/>
                    <a:lumOff val="35000"/>
                  </a:schemeClr>
                </a:solidFill>
              </a:rPr>
              <a:t>Dahuk &amp; Ninewa Camps</a:t>
            </a:r>
            <a:endParaRPr lang="en-US" b="1" dirty="0">
              <a:solidFill>
                <a:schemeClr val="tx1">
                  <a:lumMod val="65000"/>
                  <a:lumOff val="35000"/>
                </a:schemeClr>
              </a:solidFill>
            </a:endParaRPr>
          </a:p>
          <a:p>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err="1" smtClean="0">
                <a:solidFill>
                  <a:schemeClr val="tx1">
                    <a:lumMod val="65000"/>
                    <a:lumOff val="35000"/>
                  </a:schemeClr>
                </a:solidFill>
              </a:rPr>
              <a:t>MoDM</a:t>
            </a:r>
            <a:r>
              <a:rPr lang="en-US" sz="1100" dirty="0" smtClean="0">
                <a:solidFill>
                  <a:schemeClr val="tx1">
                    <a:lumMod val="65000"/>
                    <a:lumOff val="35000"/>
                  </a:schemeClr>
                </a:solidFill>
              </a:rPr>
              <a:t> provided kerosene in camps</a:t>
            </a:r>
          </a:p>
          <a:p>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UNHCR covered urgent gaps in NFI</a:t>
            </a:r>
          </a:p>
          <a:p>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Secondary covers in Shariya will be from used </a:t>
            </a:r>
            <a:r>
              <a:rPr lang="en-US" sz="1100" dirty="0" err="1" smtClean="0">
                <a:solidFill>
                  <a:schemeClr val="tx1">
                    <a:lumMod val="65000"/>
                    <a:lumOff val="35000"/>
                  </a:schemeClr>
                </a:solidFill>
              </a:rPr>
              <a:t>MoDM</a:t>
            </a:r>
            <a:r>
              <a:rPr lang="en-US" sz="1100" dirty="0" smtClean="0">
                <a:solidFill>
                  <a:schemeClr val="tx1">
                    <a:lumMod val="65000"/>
                    <a:lumOff val="35000"/>
                  </a:schemeClr>
                </a:solidFill>
              </a:rPr>
              <a:t> tent covers plus a gap of tarps</a:t>
            </a:r>
          </a:p>
          <a:p>
            <a:pPr marL="628650" lvl="1" indent="-171450">
              <a:buFont typeface="Arial" panose="020B0604020202020204" pitchFamily="34" charset="0"/>
              <a:buChar char="•"/>
            </a:pPr>
            <a:r>
              <a:rPr lang="en-US" sz="1100" dirty="0" smtClean="0">
                <a:solidFill>
                  <a:schemeClr val="tx1">
                    <a:lumMod val="65000"/>
                    <a:lumOff val="35000"/>
                  </a:schemeClr>
                </a:solidFill>
              </a:rPr>
              <a:t>BRHA and UNHCR – please can you give an update?</a:t>
            </a: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err="1" smtClean="0">
                <a:solidFill>
                  <a:schemeClr val="tx1">
                    <a:lumMod val="65000"/>
                    <a:lumOff val="35000"/>
                  </a:schemeClr>
                </a:solidFill>
              </a:rPr>
              <a:t>Bersive</a:t>
            </a:r>
            <a:r>
              <a:rPr lang="en-US" sz="1100" dirty="0" smtClean="0">
                <a:solidFill>
                  <a:schemeClr val="tx1">
                    <a:lumMod val="65000"/>
                    <a:lumOff val="35000"/>
                  </a:schemeClr>
                </a:solidFill>
              </a:rPr>
              <a:t> 1 and </a:t>
            </a:r>
            <a:r>
              <a:rPr lang="en-US" sz="1100" dirty="0" err="1" smtClean="0">
                <a:solidFill>
                  <a:schemeClr val="tx1">
                    <a:lumMod val="65000"/>
                    <a:lumOff val="35000"/>
                  </a:schemeClr>
                </a:solidFill>
              </a:rPr>
              <a:t>Sheikhan</a:t>
            </a:r>
            <a:r>
              <a:rPr lang="en-US" sz="1100" dirty="0" smtClean="0">
                <a:solidFill>
                  <a:schemeClr val="tx1">
                    <a:lumMod val="65000"/>
                    <a:lumOff val="35000"/>
                  </a:schemeClr>
                </a:solidFill>
              </a:rPr>
              <a:t> have received two tarps from UNHCR</a:t>
            </a:r>
          </a:p>
          <a:p>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Kerosene agreed to camps at altitude, then other camps and finally IDPs without </a:t>
            </a:r>
            <a:r>
              <a:rPr lang="en-US" sz="1100" dirty="0" smtClean="0">
                <a:solidFill>
                  <a:schemeClr val="tx1">
                    <a:lumMod val="65000"/>
                    <a:lumOff val="35000"/>
                  </a:schemeClr>
                </a:solidFill>
              </a:rPr>
              <a:t>cash at altitude, then without cash</a:t>
            </a:r>
            <a:endParaRPr lang="en-US" sz="1100" dirty="0" smtClean="0">
              <a:solidFill>
                <a:schemeClr val="tx1">
                  <a:lumMod val="65000"/>
                  <a:lumOff val="35000"/>
                </a:schemeClr>
              </a:solidFill>
            </a:endParaRPr>
          </a:p>
          <a:p>
            <a:pPr marL="628650" lvl="1" indent="-171450">
              <a:buFont typeface="Arial" panose="020B0604020202020204" pitchFamily="34" charset="0"/>
              <a:buChar char="•"/>
            </a:pPr>
            <a:r>
              <a:rPr lang="en-US" sz="1100" dirty="0" err="1" smtClean="0">
                <a:solidFill>
                  <a:schemeClr val="tx1">
                    <a:lumMod val="65000"/>
                    <a:lumOff val="35000"/>
                  </a:schemeClr>
                </a:solidFill>
              </a:rPr>
              <a:t>MoDM</a:t>
            </a:r>
            <a:r>
              <a:rPr lang="en-US" sz="1100" dirty="0" smtClean="0">
                <a:solidFill>
                  <a:schemeClr val="tx1">
                    <a:lumMod val="65000"/>
                    <a:lumOff val="35000"/>
                  </a:schemeClr>
                </a:solidFill>
              </a:rPr>
              <a:t> / BRHA – please can you update?</a:t>
            </a:r>
          </a:p>
          <a:p>
            <a:pPr lvl="1"/>
            <a:endParaRPr lang="en-US" sz="1100" dirty="0" smtClean="0">
              <a:solidFill>
                <a:schemeClr val="tx1">
                  <a:lumMod val="65000"/>
                  <a:lumOff val="35000"/>
                </a:schemeClr>
              </a:solidFill>
            </a:endParaRPr>
          </a:p>
          <a:p>
            <a:pPr lvl="1"/>
            <a:endParaRPr lang="en-US" sz="1100" dirty="0" smtClean="0">
              <a:solidFill>
                <a:schemeClr val="tx1">
                  <a:lumMod val="65000"/>
                  <a:lumOff val="35000"/>
                </a:schemeClr>
              </a:solidFill>
            </a:endParaRPr>
          </a:p>
          <a:p>
            <a:pPr algn="ctr"/>
            <a:r>
              <a:rPr lang="en-US" b="1" dirty="0" smtClean="0">
                <a:solidFill>
                  <a:schemeClr val="tx1">
                    <a:lumMod val="65000"/>
                    <a:lumOff val="35000"/>
                  </a:schemeClr>
                </a:solidFill>
              </a:rPr>
              <a:t>BRHA and </a:t>
            </a:r>
            <a:r>
              <a:rPr lang="en-US" b="1" dirty="0" err="1" smtClean="0">
                <a:solidFill>
                  <a:schemeClr val="tx1">
                    <a:lumMod val="65000"/>
                    <a:lumOff val="35000"/>
                  </a:schemeClr>
                </a:solidFill>
              </a:rPr>
              <a:t>MoDM</a:t>
            </a:r>
            <a:r>
              <a:rPr lang="en-US" b="1" dirty="0" smtClean="0">
                <a:solidFill>
                  <a:schemeClr val="tx1">
                    <a:lumMod val="65000"/>
                    <a:lumOff val="35000"/>
                  </a:schemeClr>
                </a:solidFill>
              </a:rPr>
              <a:t> please can you update?</a:t>
            </a:r>
            <a:endParaRPr lang="en-US" b="1" dirty="0">
              <a:solidFill>
                <a:schemeClr val="tx1">
                  <a:lumMod val="65000"/>
                  <a:lumOff val="35000"/>
                </a:schemeClr>
              </a:solidFill>
            </a:endParaRPr>
          </a:p>
          <a:p>
            <a:endParaRPr lang="en-US" sz="1100" dirty="0">
              <a:solidFill>
                <a:schemeClr val="tx1">
                  <a:lumMod val="65000"/>
                  <a:lumOff val="35000"/>
                </a:schemeClr>
              </a:solidFill>
            </a:endParaRPr>
          </a:p>
        </p:txBody>
      </p:sp>
    </p:spTree>
    <p:extLst>
      <p:ext uri="{BB962C8B-B14F-4D97-AF65-F5344CB8AC3E}">
        <p14:creationId xmlns:p14="http://schemas.microsoft.com/office/powerpoint/2010/main" val="2653607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4</a:t>
            </a:fld>
            <a:endParaRPr lang="en-GB" dirty="0">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err="1" smtClean="0">
                <a:solidFill>
                  <a:srgbClr val="0070C0"/>
                </a:solidFill>
                <a:latin typeface="Calibri Light" panose="020F0302020204030204" pitchFamily="34" charset="0"/>
                <a:ea typeface="Verdana" pitchFamily="34" charset="0"/>
                <a:cs typeface="Verdana" pitchFamily="34" charset="0"/>
              </a:rPr>
              <a:t>Winterisation</a:t>
            </a:r>
            <a:r>
              <a:rPr lang="en-US" sz="2400" dirty="0" smtClean="0">
                <a:solidFill>
                  <a:srgbClr val="0070C0"/>
                </a:solidFill>
                <a:latin typeface="Calibri Light" panose="020F0302020204030204" pitchFamily="34" charset="0"/>
                <a:ea typeface="Verdana" pitchFamily="34" charset="0"/>
                <a:cs typeface="Verdana" pitchFamily="34" charset="0"/>
              </a:rPr>
              <a:t> – Out of Camps</a:t>
            </a:r>
            <a:endParaRPr lang="en-US" sz="2400" dirty="0">
              <a:solidFill>
                <a:srgbClr val="0070C0"/>
              </a:solidFill>
              <a:latin typeface="Calibri Light" panose="020F0302020204030204" pitchFamily="34" charset="0"/>
              <a:ea typeface="Verdana" pitchFamily="34" charset="0"/>
              <a:cs typeface="Verdana" pitchFamily="34" charset="0"/>
            </a:endParaRPr>
          </a:p>
        </p:txBody>
      </p:sp>
      <p:sp>
        <p:nvSpPr>
          <p:cNvPr id="4" name="TextBox 3"/>
          <p:cNvSpPr txBox="1"/>
          <p:nvPr/>
        </p:nvSpPr>
        <p:spPr>
          <a:xfrm>
            <a:off x="1228725" y="4301844"/>
            <a:ext cx="6153150" cy="646331"/>
          </a:xfrm>
          <a:prstGeom prst="rect">
            <a:avLst/>
          </a:prstGeom>
          <a:noFill/>
        </p:spPr>
        <p:txBody>
          <a:bodyPr wrap="square" rtlCol="0">
            <a:spAutoFit/>
          </a:bodyPr>
          <a:lstStyle/>
          <a:p>
            <a:pPr algn="ctr"/>
            <a:r>
              <a:rPr lang="en-US" b="1" dirty="0" smtClean="0">
                <a:solidFill>
                  <a:schemeClr val="tx1">
                    <a:lumMod val="65000"/>
                    <a:lumOff val="35000"/>
                  </a:schemeClr>
                </a:solidFill>
              </a:rPr>
              <a:t>Updates please!</a:t>
            </a:r>
          </a:p>
          <a:p>
            <a:pPr algn="ctr"/>
            <a:r>
              <a:rPr lang="en-US" b="1" dirty="0" smtClean="0">
                <a:solidFill>
                  <a:schemeClr val="tx1">
                    <a:lumMod val="65000"/>
                    <a:lumOff val="35000"/>
                  </a:schemeClr>
                </a:solidFill>
              </a:rPr>
              <a:t>Responses missing?</a:t>
            </a:r>
            <a:endParaRPr lang="en-GB" b="1" dirty="0">
              <a:solidFill>
                <a:schemeClr val="tx1">
                  <a:lumMod val="65000"/>
                  <a:lumOff val="35000"/>
                </a:scheme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4170392119"/>
              </p:ext>
            </p:extLst>
          </p:nvPr>
        </p:nvGraphicFramePr>
        <p:xfrm>
          <a:off x="312419" y="815517"/>
          <a:ext cx="8229602" cy="3400340"/>
        </p:xfrm>
        <a:graphic>
          <a:graphicData uri="http://schemas.openxmlformats.org/drawingml/2006/table">
            <a:tbl>
              <a:tblPr firstRow="1" firstCol="1" bandRow="1">
                <a:tableStyleId>{5C22544A-7EE6-4342-B048-85BDC9FD1C3A}</a:tableStyleId>
              </a:tblPr>
              <a:tblGrid>
                <a:gridCol w="983637"/>
                <a:gridCol w="996404"/>
                <a:gridCol w="2208016"/>
                <a:gridCol w="1905265"/>
                <a:gridCol w="1068140"/>
                <a:gridCol w="1068140"/>
              </a:tblGrid>
              <a:tr h="193323">
                <a:tc>
                  <a:txBody>
                    <a:bodyPr/>
                    <a:lstStyle/>
                    <a:p>
                      <a:pPr>
                        <a:spcAft>
                          <a:spcPts val="0"/>
                        </a:spcAft>
                      </a:pPr>
                      <a:r>
                        <a:rPr lang="en-GB" sz="1100" dirty="0">
                          <a:effectLst/>
                        </a:rPr>
                        <a:t>Organisation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GB" sz="1100" dirty="0">
                          <a:effectLst/>
                        </a:rPr>
                        <a:t>Governorate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GB" sz="1100">
                          <a:effectLst/>
                        </a:rPr>
                        <a:t>Specific area of operation</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a:effectLst/>
                        </a:rPr>
                        <a:t>Intervention</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a:effectLst/>
                        </a:rPr>
                        <a:t>Quantity</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a:effectLst/>
                        </a:rPr>
                        <a:t>Status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182380">
                <a:tc>
                  <a:txBody>
                    <a:bodyPr/>
                    <a:lstStyle/>
                    <a:p>
                      <a:pPr>
                        <a:spcAft>
                          <a:spcPts val="0"/>
                        </a:spcAft>
                      </a:pPr>
                      <a:r>
                        <a:rPr lang="en-GB" sz="1100">
                          <a:effectLst/>
                        </a:rPr>
                        <a:t>PWJ</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GB" sz="1100">
                          <a:solidFill>
                            <a:schemeClr val="tx1">
                              <a:lumMod val="65000"/>
                              <a:lumOff val="35000"/>
                            </a:schemeClr>
                          </a:solidFill>
                          <a:effectLst/>
                        </a:rPr>
                        <a:t>Ninewa</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GB" sz="1100">
                          <a:solidFill>
                            <a:schemeClr val="tx1">
                              <a:lumMod val="65000"/>
                              <a:lumOff val="35000"/>
                            </a:schemeClr>
                          </a:solidFill>
                          <a:effectLst/>
                        </a:rPr>
                        <a:t>Big &amp; Small Tes Kharab</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a:solidFill>
                            <a:schemeClr val="tx1">
                              <a:lumMod val="65000"/>
                              <a:lumOff val="35000"/>
                            </a:schemeClr>
                          </a:solidFill>
                          <a:effectLst/>
                        </a:rPr>
                        <a:t>Kerosene + </a:t>
                      </a:r>
                      <a:r>
                        <a:rPr lang="en-US" sz="1100" dirty="0" smtClean="0">
                          <a:solidFill>
                            <a:schemeClr val="tx1">
                              <a:lumMod val="65000"/>
                              <a:lumOff val="35000"/>
                            </a:schemeClr>
                          </a:solidFill>
                          <a:effectLst/>
                        </a:rPr>
                        <a:t>JC + blanket</a:t>
                      </a:r>
                      <a:r>
                        <a:rPr lang="en-US" sz="1100" baseline="0" dirty="0" smtClean="0">
                          <a:solidFill>
                            <a:schemeClr val="tx1">
                              <a:lumMod val="65000"/>
                              <a:lumOff val="35000"/>
                            </a:schemeClr>
                          </a:solidFill>
                          <a:effectLst/>
                        </a:rPr>
                        <a:t> + heater</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rPr>
                        <a:t>~782 </a:t>
                      </a:r>
                      <a:r>
                        <a:rPr lang="en-US" sz="1100" dirty="0">
                          <a:solidFill>
                            <a:schemeClr val="tx1">
                              <a:lumMod val="65000"/>
                              <a:lumOff val="35000"/>
                            </a:schemeClr>
                          </a:solidFill>
                          <a:effectLst/>
                        </a:rPr>
                        <a:t>HH</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rPr>
                        <a:t>This week</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182380">
                <a:tc>
                  <a:txBody>
                    <a:bodyPr/>
                    <a:lstStyle/>
                    <a:p>
                      <a:pPr>
                        <a:spcAft>
                          <a:spcPts val="0"/>
                        </a:spcAft>
                      </a:pPr>
                      <a:r>
                        <a:rPr lang="en-GB" sz="1100">
                          <a:effectLst/>
                        </a:rPr>
                        <a:t>PWJ</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GB" sz="1100">
                          <a:solidFill>
                            <a:schemeClr val="tx1">
                              <a:lumMod val="65000"/>
                              <a:lumOff val="35000"/>
                            </a:schemeClr>
                          </a:solidFill>
                          <a:effectLst/>
                        </a:rPr>
                        <a:t>Dahuk</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GB" sz="1100">
                          <a:solidFill>
                            <a:schemeClr val="tx1">
                              <a:lumMod val="65000"/>
                              <a:lumOff val="35000"/>
                            </a:schemeClr>
                          </a:solidFill>
                          <a:effectLst/>
                        </a:rPr>
                        <a:t>Amedi district - Sarsink and Bamarne</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a:solidFill>
                            <a:schemeClr val="tx1">
                              <a:lumMod val="65000"/>
                              <a:lumOff val="35000"/>
                            </a:schemeClr>
                          </a:solidFill>
                          <a:effectLst/>
                        </a:rPr>
                        <a:t>Kerosene + JC</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a:solidFill>
                            <a:schemeClr val="tx1">
                              <a:lumMod val="65000"/>
                              <a:lumOff val="35000"/>
                            </a:schemeClr>
                          </a:solidFill>
                          <a:effectLst/>
                        </a:rPr>
                        <a:t>2,000 HH</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a:solidFill>
                            <a:schemeClr val="tx1">
                              <a:lumMod val="65000"/>
                              <a:lumOff val="35000"/>
                            </a:schemeClr>
                          </a:solidFill>
                          <a:effectLst/>
                        </a:rPr>
                        <a:t>Achieved</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182380">
                <a:tc>
                  <a:txBody>
                    <a:bodyPr/>
                    <a:lstStyle/>
                    <a:p>
                      <a:pPr>
                        <a:spcAft>
                          <a:spcPts val="0"/>
                        </a:spcAft>
                      </a:pP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PWJ</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Dahuk</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Dahuk town and </a:t>
                      </a:r>
                      <a:r>
                        <a:rPr lang="en-US" sz="1100" dirty="0" err="1"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Zakho</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Kerosene</a:t>
                      </a:r>
                      <a:r>
                        <a:rPr lang="en-US" sz="1100" baseline="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 + JC</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511 HH</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Achieved</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182380">
                <a:tc>
                  <a:txBody>
                    <a:bodyPr/>
                    <a:lstStyle/>
                    <a:p>
                      <a:pPr>
                        <a:spcAft>
                          <a:spcPts val="0"/>
                        </a:spcAft>
                      </a:pPr>
                      <a:r>
                        <a:rPr lang="en-GB" sz="1100" dirty="0" err="1">
                          <a:effectLst/>
                        </a:rPr>
                        <a:t>Medair</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GB" sz="1100" dirty="0">
                          <a:solidFill>
                            <a:schemeClr val="tx1">
                              <a:lumMod val="65000"/>
                              <a:lumOff val="35000"/>
                            </a:schemeClr>
                          </a:solidFill>
                          <a:effectLst/>
                        </a:rPr>
                        <a:t>Ninewa</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GB" sz="1100" dirty="0">
                          <a:solidFill>
                            <a:schemeClr val="tx1">
                              <a:lumMod val="65000"/>
                              <a:lumOff val="35000"/>
                            </a:schemeClr>
                          </a:solidFill>
                          <a:effectLst/>
                        </a:rPr>
                        <a:t>Sinjar Town (</a:t>
                      </a:r>
                      <a:r>
                        <a:rPr lang="en-GB" sz="1100" dirty="0" err="1" smtClean="0">
                          <a:solidFill>
                            <a:schemeClr val="tx1">
                              <a:lumMod val="65000"/>
                              <a:lumOff val="35000"/>
                            </a:schemeClr>
                          </a:solidFill>
                          <a:effectLst/>
                        </a:rPr>
                        <a:t>Ba’aj</a:t>
                      </a:r>
                      <a:r>
                        <a:rPr lang="en-GB" sz="1100" dirty="0">
                          <a:solidFill>
                            <a:schemeClr val="tx1">
                              <a:lumMod val="65000"/>
                              <a:lumOff val="35000"/>
                            </a:schemeClr>
                          </a:solidFill>
                          <a:effectLst/>
                        </a:rPr>
                        <a:t>)</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a:solidFill>
                            <a:schemeClr val="tx1">
                              <a:lumMod val="65000"/>
                              <a:lumOff val="35000"/>
                            </a:schemeClr>
                          </a:solidFill>
                          <a:effectLst/>
                        </a:rPr>
                        <a:t>Essential Winter NFI + blankets</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a:solidFill>
                            <a:schemeClr val="tx1">
                              <a:lumMod val="65000"/>
                              <a:lumOff val="35000"/>
                            </a:schemeClr>
                          </a:solidFill>
                          <a:effectLst/>
                        </a:rPr>
                        <a:t>1,960+ HH</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a:solidFill>
                            <a:schemeClr val="tx1">
                              <a:lumMod val="65000"/>
                              <a:lumOff val="35000"/>
                            </a:schemeClr>
                          </a:solidFill>
                          <a:effectLst/>
                        </a:rPr>
                        <a:t>Ending </a:t>
                      </a:r>
                      <a:r>
                        <a:rPr lang="en-US" sz="1100" dirty="0" err="1">
                          <a:solidFill>
                            <a:schemeClr val="tx1">
                              <a:lumMod val="65000"/>
                              <a:lumOff val="35000"/>
                            </a:schemeClr>
                          </a:solidFill>
                          <a:effectLst/>
                        </a:rPr>
                        <a:t>wc</a:t>
                      </a:r>
                      <a:r>
                        <a:rPr lang="en-US" sz="1100" dirty="0">
                          <a:solidFill>
                            <a:schemeClr val="tx1">
                              <a:lumMod val="65000"/>
                              <a:lumOff val="35000"/>
                            </a:schemeClr>
                          </a:solidFill>
                          <a:effectLst/>
                        </a:rPr>
                        <a:t>. 14/01</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169614">
                <a:tc>
                  <a:txBody>
                    <a:bodyPr/>
                    <a:lstStyle/>
                    <a:p>
                      <a:pPr>
                        <a:spcAft>
                          <a:spcPts val="0"/>
                        </a:spcAft>
                      </a:pPr>
                      <a:r>
                        <a:rPr lang="en-GB" sz="1100">
                          <a:effectLst/>
                        </a:rPr>
                        <a:t>Tearfund</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GB" sz="1100" dirty="0">
                          <a:solidFill>
                            <a:schemeClr val="tx1">
                              <a:lumMod val="65000"/>
                              <a:lumOff val="35000"/>
                            </a:schemeClr>
                          </a:solidFill>
                          <a:effectLst/>
                        </a:rPr>
                        <a:t>Ninewa</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GB" sz="1100">
                          <a:solidFill>
                            <a:schemeClr val="tx1">
                              <a:lumMod val="65000"/>
                              <a:lumOff val="35000"/>
                            </a:schemeClr>
                          </a:solidFill>
                          <a:effectLst/>
                        </a:rPr>
                        <a:t>Zakho plus potentially other locations</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a:solidFill>
                            <a:schemeClr val="tx1">
                              <a:lumMod val="65000"/>
                              <a:lumOff val="35000"/>
                            </a:schemeClr>
                          </a:solidFill>
                          <a:effectLst/>
                        </a:rPr>
                        <a:t>Clothing and winter NFI</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a:solidFill>
                            <a:schemeClr val="tx1">
                              <a:lumMod val="65000"/>
                              <a:lumOff val="35000"/>
                            </a:schemeClr>
                          </a:solidFill>
                          <a:effectLst/>
                        </a:rPr>
                        <a:t>1,000 HH</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latin typeface="+mn-lt"/>
                          <a:ea typeface="+mn-ea"/>
                          <a:cs typeface="+mn-cs"/>
                        </a:rPr>
                        <a:t>Awaiting</a:t>
                      </a:r>
                      <a:r>
                        <a:rPr lang="en-US" sz="1100" baseline="0" dirty="0" smtClean="0">
                          <a:solidFill>
                            <a:schemeClr val="tx1">
                              <a:lumMod val="65000"/>
                              <a:lumOff val="35000"/>
                            </a:schemeClr>
                          </a:solidFill>
                          <a:effectLst/>
                          <a:latin typeface="+mn-lt"/>
                          <a:ea typeface="+mn-ea"/>
                          <a:cs typeface="+mn-cs"/>
                        </a:rPr>
                        <a:t> </a:t>
                      </a:r>
                      <a:r>
                        <a:rPr lang="en-US" sz="1100" baseline="0" smtClean="0">
                          <a:solidFill>
                            <a:schemeClr val="tx1">
                              <a:lumMod val="65000"/>
                              <a:lumOff val="35000"/>
                            </a:schemeClr>
                          </a:solidFill>
                          <a:effectLst/>
                          <a:latin typeface="+mn-lt"/>
                          <a:ea typeface="+mn-ea"/>
                          <a:cs typeface="+mn-cs"/>
                        </a:rPr>
                        <a:t>BRHA list</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182380">
                <a:tc>
                  <a:txBody>
                    <a:bodyPr/>
                    <a:lstStyle/>
                    <a:p>
                      <a:pPr>
                        <a:spcAft>
                          <a:spcPts val="0"/>
                        </a:spcAft>
                      </a:pPr>
                      <a:r>
                        <a:rPr lang="en-GB" sz="1100">
                          <a:effectLst/>
                        </a:rPr>
                        <a:t>Qandil</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GB" sz="1100">
                          <a:solidFill>
                            <a:schemeClr val="tx1">
                              <a:lumMod val="65000"/>
                              <a:lumOff val="35000"/>
                            </a:schemeClr>
                          </a:solidFill>
                          <a:effectLst/>
                        </a:rPr>
                        <a:t>Ninewa</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GB" sz="1100">
                          <a:solidFill>
                            <a:schemeClr val="tx1">
                              <a:lumMod val="65000"/>
                              <a:lumOff val="35000"/>
                            </a:schemeClr>
                          </a:solidFill>
                          <a:effectLst/>
                        </a:rPr>
                        <a:t>Emergencies and referrals</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GB" sz="1100">
                          <a:solidFill>
                            <a:schemeClr val="tx1">
                              <a:lumMod val="65000"/>
                              <a:lumOff val="35000"/>
                            </a:schemeClr>
                          </a:solidFill>
                          <a:effectLst/>
                        </a:rPr>
                        <a:t>ESK + BNFI + Winter Up</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dirty="0">
                          <a:solidFill>
                            <a:schemeClr val="tx1">
                              <a:lumMod val="65000"/>
                              <a:lumOff val="35000"/>
                            </a:schemeClr>
                          </a:solidFill>
                          <a:effectLst/>
                        </a:rPr>
                        <a:t>2,000 HH</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a:solidFill>
                            <a:schemeClr val="tx1">
                              <a:lumMod val="65000"/>
                              <a:lumOff val="35000"/>
                            </a:schemeClr>
                          </a:solidFill>
                          <a:effectLst/>
                        </a:rPr>
                        <a:t>Ongoing</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182380">
                <a:tc>
                  <a:txBody>
                    <a:bodyPr/>
                    <a:lstStyle/>
                    <a:p>
                      <a:pPr>
                        <a:spcAft>
                          <a:spcPts val="0"/>
                        </a:spcAft>
                      </a:pPr>
                      <a:r>
                        <a:rPr lang="en-GB" sz="1100">
                          <a:effectLst/>
                        </a:rPr>
                        <a:t>Qandil</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GB" sz="1100">
                          <a:solidFill>
                            <a:schemeClr val="tx1">
                              <a:lumMod val="65000"/>
                              <a:lumOff val="35000"/>
                            </a:schemeClr>
                          </a:solidFill>
                          <a:effectLst/>
                        </a:rPr>
                        <a:t>Ninewa</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GB" sz="1100" dirty="0" err="1">
                          <a:solidFill>
                            <a:schemeClr val="tx1">
                              <a:lumMod val="65000"/>
                              <a:lumOff val="35000"/>
                            </a:schemeClr>
                          </a:solidFill>
                          <a:effectLst/>
                        </a:rPr>
                        <a:t>Zummar</a:t>
                      </a:r>
                      <a:r>
                        <a:rPr lang="en-GB" sz="1100" dirty="0">
                          <a:solidFill>
                            <a:schemeClr val="tx1">
                              <a:lumMod val="65000"/>
                              <a:lumOff val="35000"/>
                            </a:schemeClr>
                          </a:solidFill>
                          <a:effectLst/>
                        </a:rPr>
                        <a:t> &amp; </a:t>
                      </a:r>
                      <a:r>
                        <a:rPr lang="en-GB" sz="1100" dirty="0" err="1">
                          <a:solidFill>
                            <a:schemeClr val="tx1">
                              <a:lumMod val="65000"/>
                              <a:lumOff val="35000"/>
                            </a:schemeClr>
                          </a:solidFill>
                          <a:effectLst/>
                        </a:rPr>
                        <a:t>Rabea</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GB" sz="1100">
                          <a:solidFill>
                            <a:schemeClr val="tx1">
                              <a:lumMod val="65000"/>
                              <a:lumOff val="35000"/>
                            </a:schemeClr>
                          </a:solidFill>
                          <a:effectLst/>
                        </a:rPr>
                        <a:t>ESK + Winter Top Up (Prep)</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a:solidFill>
                            <a:schemeClr val="tx1">
                              <a:lumMod val="65000"/>
                              <a:lumOff val="35000"/>
                            </a:schemeClr>
                          </a:solidFill>
                          <a:effectLst/>
                        </a:rPr>
                        <a:t>4,000 HH</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a:solidFill>
                            <a:schemeClr val="tx1">
                              <a:lumMod val="65000"/>
                              <a:lumOff val="35000"/>
                            </a:schemeClr>
                          </a:solidFill>
                          <a:effectLst/>
                        </a:rPr>
                        <a:t>1,500HH wc. 14/01</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182380">
                <a:tc>
                  <a:txBody>
                    <a:bodyPr/>
                    <a:lstStyle/>
                    <a:p>
                      <a:pPr>
                        <a:spcAft>
                          <a:spcPts val="0"/>
                        </a:spcAft>
                      </a:pPr>
                      <a:r>
                        <a:rPr lang="en-GB" sz="1100">
                          <a:effectLst/>
                        </a:rPr>
                        <a:t>Qandil</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GB" sz="1100">
                          <a:solidFill>
                            <a:schemeClr val="tx1">
                              <a:lumMod val="65000"/>
                              <a:lumOff val="35000"/>
                            </a:schemeClr>
                          </a:solidFill>
                          <a:effectLst/>
                        </a:rPr>
                        <a:t>Dahuk</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dirty="0">
                          <a:solidFill>
                            <a:schemeClr val="tx1">
                              <a:lumMod val="65000"/>
                              <a:lumOff val="35000"/>
                            </a:schemeClr>
                          </a:solidFill>
                          <a:effectLst/>
                        </a:rPr>
                        <a:t>TBC</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a:solidFill>
                            <a:schemeClr val="tx1">
                              <a:lumMod val="65000"/>
                              <a:lumOff val="35000"/>
                            </a:schemeClr>
                          </a:solidFill>
                          <a:effectLst/>
                        </a:rPr>
                        <a:t>TBC</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a:solidFill>
                            <a:schemeClr val="tx1">
                              <a:lumMod val="65000"/>
                              <a:lumOff val="35000"/>
                            </a:schemeClr>
                          </a:solidFill>
                          <a:effectLst/>
                        </a:rPr>
                        <a:t>2,040 HH</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a:solidFill>
                            <a:schemeClr val="tx1">
                              <a:lumMod val="65000"/>
                              <a:lumOff val="35000"/>
                            </a:schemeClr>
                          </a:solidFill>
                          <a:effectLst/>
                        </a:rPr>
                        <a:t>Ending wc. 14/01</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182380">
                <a:tc>
                  <a:txBody>
                    <a:bodyPr/>
                    <a:lstStyle/>
                    <a:p>
                      <a:pPr>
                        <a:spcAft>
                          <a:spcPts val="0"/>
                        </a:spcAft>
                      </a:pPr>
                      <a:r>
                        <a:rPr lang="en-GB" sz="1100">
                          <a:effectLst/>
                        </a:rPr>
                        <a:t>UNHCR</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GB" sz="1100">
                          <a:solidFill>
                            <a:schemeClr val="tx1">
                              <a:lumMod val="65000"/>
                              <a:lumOff val="35000"/>
                            </a:schemeClr>
                          </a:solidFill>
                          <a:effectLst/>
                        </a:rPr>
                        <a:t>Dahuk</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a:solidFill>
                            <a:schemeClr val="tx1">
                              <a:lumMod val="65000"/>
                              <a:lumOff val="35000"/>
                            </a:schemeClr>
                          </a:solidFill>
                          <a:effectLst/>
                        </a:rPr>
                        <a:t>Zakho</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a:solidFill>
                            <a:schemeClr val="tx1">
                              <a:lumMod val="65000"/>
                              <a:lumOff val="35000"/>
                            </a:schemeClr>
                          </a:solidFill>
                          <a:effectLst/>
                        </a:rPr>
                        <a:t>Cash for winter</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a:solidFill>
                            <a:schemeClr val="tx1">
                              <a:lumMod val="65000"/>
                              <a:lumOff val="35000"/>
                            </a:schemeClr>
                          </a:solidFill>
                          <a:effectLst/>
                        </a:rPr>
                        <a:t>9,908 HH</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a:solidFill>
                            <a:schemeClr val="tx1">
                              <a:lumMod val="65000"/>
                              <a:lumOff val="35000"/>
                            </a:schemeClr>
                          </a:solidFill>
                          <a:effectLst/>
                        </a:rPr>
                        <a:t>Achieved</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330108">
                <a:tc>
                  <a:txBody>
                    <a:bodyPr/>
                    <a:lstStyle/>
                    <a:p>
                      <a:pPr>
                        <a:spcAft>
                          <a:spcPts val="0"/>
                        </a:spcAft>
                      </a:pPr>
                      <a:r>
                        <a:rPr lang="en-US" sz="1100">
                          <a:effectLst/>
                        </a:rPr>
                        <a:t>ICRC</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GB" sz="1100">
                          <a:solidFill>
                            <a:schemeClr val="tx1">
                              <a:lumMod val="65000"/>
                              <a:lumOff val="35000"/>
                            </a:schemeClr>
                          </a:solidFill>
                          <a:effectLst/>
                        </a:rPr>
                        <a:t>Dahuk / Ninewa</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a:solidFill>
                            <a:schemeClr val="tx1">
                              <a:lumMod val="65000"/>
                              <a:lumOff val="35000"/>
                            </a:schemeClr>
                          </a:solidFill>
                          <a:effectLst/>
                        </a:rPr>
                        <a:t>Sinjar Mountain</a:t>
                      </a:r>
                      <a:endParaRPr lang="en-GB" sz="1100">
                        <a:solidFill>
                          <a:schemeClr val="tx1">
                            <a:lumMod val="65000"/>
                            <a:lumOff val="35000"/>
                          </a:schemeClr>
                        </a:solidFill>
                        <a:effectLst/>
                      </a:endParaRPr>
                    </a:p>
                    <a:p>
                      <a:pPr>
                        <a:spcAft>
                          <a:spcPts val="0"/>
                        </a:spcAft>
                      </a:pPr>
                      <a:r>
                        <a:rPr lang="en-US" sz="1100">
                          <a:solidFill>
                            <a:schemeClr val="tx1">
                              <a:lumMod val="65000"/>
                              <a:lumOff val="35000"/>
                            </a:schemeClr>
                          </a:solidFill>
                          <a:effectLst/>
                        </a:rPr>
                        <a:t>Ba’adre</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dirty="0">
                          <a:solidFill>
                            <a:schemeClr val="tx1">
                              <a:lumMod val="65000"/>
                              <a:lumOff val="35000"/>
                            </a:schemeClr>
                          </a:solidFill>
                          <a:effectLst/>
                        </a:rPr>
                        <a:t>Cash for winter</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a:solidFill>
                            <a:schemeClr val="tx1">
                              <a:lumMod val="65000"/>
                              <a:lumOff val="35000"/>
                            </a:schemeClr>
                          </a:solidFill>
                          <a:effectLst/>
                        </a:rPr>
                        <a:t>2,800+ HH</a:t>
                      </a:r>
                      <a:endParaRPr lang="en-GB" sz="1100">
                        <a:solidFill>
                          <a:schemeClr val="tx1">
                            <a:lumMod val="65000"/>
                            <a:lumOff val="35000"/>
                          </a:schemeClr>
                        </a:solidFill>
                        <a:effectLst/>
                      </a:endParaRPr>
                    </a:p>
                    <a:p>
                      <a:pPr>
                        <a:spcAft>
                          <a:spcPts val="0"/>
                        </a:spcAft>
                      </a:pPr>
                      <a:r>
                        <a:rPr lang="en-US" sz="1100">
                          <a:solidFill>
                            <a:schemeClr val="tx1">
                              <a:lumMod val="65000"/>
                              <a:lumOff val="35000"/>
                            </a:schemeClr>
                          </a:solidFill>
                          <a:effectLst/>
                        </a:rPr>
                        <a:t>800+ HH</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a:solidFill>
                            <a:schemeClr val="tx1">
                              <a:lumMod val="65000"/>
                              <a:lumOff val="35000"/>
                            </a:schemeClr>
                          </a:solidFill>
                          <a:effectLst/>
                        </a:rPr>
                        <a:t>Ending wc. 14/01</a:t>
                      </a:r>
                      <a:endParaRPr lang="en-GB" sz="1100">
                        <a:solidFill>
                          <a:schemeClr val="tx1">
                            <a:lumMod val="65000"/>
                            <a:lumOff val="35000"/>
                          </a:schemeClr>
                        </a:solidFill>
                        <a:effectLst/>
                      </a:endParaRPr>
                    </a:p>
                    <a:p>
                      <a:pPr>
                        <a:spcAft>
                          <a:spcPts val="0"/>
                        </a:spcAft>
                      </a:pPr>
                      <a:r>
                        <a:rPr lang="en-US" sz="1100">
                          <a:solidFill>
                            <a:schemeClr val="tx1">
                              <a:lumMod val="65000"/>
                              <a:lumOff val="35000"/>
                            </a:schemeClr>
                          </a:solidFill>
                          <a:effectLst/>
                        </a:rPr>
                        <a:t>Achieved</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330108">
                <a:tc>
                  <a:txBody>
                    <a:bodyPr/>
                    <a:lstStyle/>
                    <a:p>
                      <a:pPr>
                        <a:spcAft>
                          <a:spcPts val="0"/>
                        </a:spcAft>
                      </a:pPr>
                      <a:r>
                        <a:rPr lang="en-US" sz="1100">
                          <a:effectLst/>
                        </a:rPr>
                        <a:t>CRS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GB" sz="1100">
                          <a:solidFill>
                            <a:schemeClr val="tx1">
                              <a:lumMod val="65000"/>
                              <a:lumOff val="35000"/>
                            </a:schemeClr>
                          </a:solidFill>
                          <a:effectLst/>
                        </a:rPr>
                        <a:t>Dahuk / Ninewa</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a:solidFill>
                            <a:schemeClr val="tx1">
                              <a:lumMod val="65000"/>
                              <a:lumOff val="35000"/>
                            </a:schemeClr>
                          </a:solidFill>
                          <a:effectLst/>
                        </a:rPr>
                        <a:t>Sumel</a:t>
                      </a:r>
                      <a:endParaRPr lang="en-GB" sz="1100">
                        <a:solidFill>
                          <a:schemeClr val="tx1">
                            <a:lumMod val="65000"/>
                            <a:lumOff val="35000"/>
                          </a:schemeClr>
                        </a:solidFill>
                        <a:effectLst/>
                      </a:endParaRPr>
                    </a:p>
                    <a:p>
                      <a:pPr>
                        <a:spcAft>
                          <a:spcPts val="0"/>
                        </a:spcAft>
                      </a:pPr>
                      <a:r>
                        <a:rPr lang="en-US" sz="1100">
                          <a:solidFill>
                            <a:schemeClr val="tx1">
                              <a:lumMod val="65000"/>
                              <a:lumOff val="35000"/>
                            </a:schemeClr>
                          </a:solidFill>
                          <a:effectLst/>
                        </a:rPr>
                        <a:t>Zakho</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a:solidFill>
                            <a:schemeClr val="tx1">
                              <a:lumMod val="65000"/>
                              <a:lumOff val="35000"/>
                            </a:schemeClr>
                          </a:solidFill>
                          <a:effectLst/>
                        </a:rPr>
                        <a:t>Cash for winter</a:t>
                      </a:r>
                      <a:endParaRPr lang="en-GB" sz="1100" dirty="0">
                        <a:solidFill>
                          <a:schemeClr val="tx1">
                            <a:lumMod val="65000"/>
                            <a:lumOff val="35000"/>
                          </a:schemeClr>
                        </a:solidFill>
                        <a:effectLst/>
                      </a:endParaRPr>
                    </a:p>
                    <a:p>
                      <a:pPr>
                        <a:spcAft>
                          <a:spcPts val="0"/>
                        </a:spcAft>
                      </a:pPr>
                      <a:r>
                        <a:rPr lang="en-GB" sz="1100" dirty="0">
                          <a:solidFill>
                            <a:schemeClr val="tx1">
                              <a:lumMod val="65000"/>
                              <a:lumOff val="35000"/>
                            </a:schemeClr>
                          </a:solidFill>
                          <a:effectLst/>
                        </a:rPr>
                        <a:t>ESK/SOK</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a:solidFill>
                            <a:schemeClr val="tx1">
                              <a:lumMod val="65000"/>
                              <a:lumOff val="35000"/>
                            </a:schemeClr>
                          </a:solidFill>
                          <a:effectLst/>
                        </a:rPr>
                        <a:t>3,000+ HH</a:t>
                      </a:r>
                      <a:endParaRPr lang="en-GB" sz="1100">
                        <a:solidFill>
                          <a:schemeClr val="tx1">
                            <a:lumMod val="65000"/>
                            <a:lumOff val="35000"/>
                          </a:schemeClr>
                        </a:solidFill>
                        <a:effectLst/>
                      </a:endParaRPr>
                    </a:p>
                    <a:p>
                      <a:pPr>
                        <a:spcAft>
                          <a:spcPts val="0"/>
                        </a:spcAft>
                      </a:pPr>
                      <a:r>
                        <a:rPr lang="en-US" sz="1100">
                          <a:solidFill>
                            <a:schemeClr val="tx1">
                              <a:lumMod val="65000"/>
                              <a:lumOff val="35000"/>
                            </a:schemeClr>
                          </a:solidFill>
                          <a:effectLst/>
                        </a:rPr>
                        <a:t>Circa 100+ HH</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a:solidFill>
                            <a:schemeClr val="tx1">
                              <a:lumMod val="65000"/>
                              <a:lumOff val="35000"/>
                            </a:schemeClr>
                          </a:solidFill>
                          <a:effectLst/>
                        </a:rPr>
                        <a:t>Ending wc. 14/01</a:t>
                      </a:r>
                      <a:endParaRPr lang="en-GB" sz="1100">
                        <a:solidFill>
                          <a:schemeClr val="tx1">
                            <a:lumMod val="65000"/>
                            <a:lumOff val="35000"/>
                          </a:schemeClr>
                        </a:solidFill>
                        <a:effectLst/>
                      </a:endParaRPr>
                    </a:p>
                    <a:p>
                      <a:pPr>
                        <a:spcAft>
                          <a:spcPts val="0"/>
                        </a:spcAft>
                      </a:pPr>
                      <a:r>
                        <a:rPr lang="en-US" sz="1100">
                          <a:solidFill>
                            <a:schemeClr val="tx1">
                              <a:lumMod val="65000"/>
                              <a:lumOff val="35000"/>
                            </a:schemeClr>
                          </a:solidFill>
                          <a:effectLst/>
                        </a:rPr>
                        <a:t>Ongoing</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182380">
                <a:tc>
                  <a:txBody>
                    <a:bodyPr/>
                    <a:lstStyle/>
                    <a:p>
                      <a:pPr>
                        <a:spcAft>
                          <a:spcPts val="0"/>
                        </a:spcAft>
                      </a:pPr>
                      <a:r>
                        <a:rPr lang="en-GB" sz="1100">
                          <a:effectLst/>
                        </a:rPr>
                        <a:t>Mission East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GB" sz="1100">
                          <a:solidFill>
                            <a:schemeClr val="tx1">
                              <a:lumMod val="65000"/>
                              <a:lumOff val="35000"/>
                            </a:schemeClr>
                          </a:solidFill>
                          <a:effectLst/>
                        </a:rPr>
                        <a:t>Ninewa OoC</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GB" sz="1100">
                          <a:solidFill>
                            <a:schemeClr val="tx1">
                              <a:lumMod val="65000"/>
                              <a:lumOff val="35000"/>
                            </a:schemeClr>
                          </a:solidFill>
                          <a:effectLst/>
                        </a:rPr>
                        <a:t>Ninewa</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a:solidFill>
                            <a:schemeClr val="tx1">
                              <a:lumMod val="65000"/>
                              <a:lumOff val="35000"/>
                            </a:schemeClr>
                          </a:solidFill>
                          <a:effectLst/>
                        </a:rPr>
                        <a:t>Variable items</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a:solidFill>
                            <a:schemeClr val="tx1">
                              <a:lumMod val="65000"/>
                              <a:lumOff val="35000"/>
                            </a:schemeClr>
                          </a:solidFill>
                          <a:effectLst/>
                        </a:rPr>
                        <a:t>Variable</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a:solidFill>
                            <a:schemeClr val="tx1">
                              <a:lumMod val="65000"/>
                              <a:lumOff val="35000"/>
                            </a:schemeClr>
                          </a:solidFill>
                          <a:effectLst/>
                        </a:rPr>
                        <a:t>TBC</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182380">
                <a:tc>
                  <a:txBody>
                    <a:bodyPr/>
                    <a:lstStyle/>
                    <a:p>
                      <a:pPr>
                        <a:spcAft>
                          <a:spcPts val="0"/>
                        </a:spcAft>
                      </a:pPr>
                      <a:r>
                        <a:rPr lang="en-US" sz="1100">
                          <a:effectLst/>
                        </a:rPr>
                        <a:t>GRC</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a:solidFill>
                            <a:schemeClr val="tx1">
                              <a:lumMod val="65000"/>
                              <a:lumOff val="35000"/>
                            </a:schemeClr>
                          </a:solidFill>
                          <a:effectLst/>
                        </a:rPr>
                        <a:t>Dahuk / Ninewa</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endParaRPr lang="en-GB" sz="1000">
                        <a:solidFill>
                          <a:schemeClr val="tx1">
                            <a:lumMod val="65000"/>
                            <a:lumOff val="35000"/>
                          </a:schemeClr>
                        </a:solidFill>
                        <a:effectLst/>
                        <a:latin typeface="Times New Roman" panose="02020603050405020304" pitchFamily="18" charset="0"/>
                      </a:endParaRPr>
                    </a:p>
                  </a:txBody>
                  <a:tcPr marL="9119" marR="9119" marT="9119" marB="0" anchor="ctr"/>
                </a:tc>
                <a:tc>
                  <a:txBody>
                    <a:bodyPr/>
                    <a:lstStyle/>
                    <a:p>
                      <a:pPr>
                        <a:spcAft>
                          <a:spcPts val="0"/>
                        </a:spcAft>
                      </a:pPr>
                      <a:r>
                        <a:rPr lang="en-US" sz="1100">
                          <a:solidFill>
                            <a:schemeClr val="tx1">
                              <a:lumMod val="65000"/>
                              <a:lumOff val="35000"/>
                            </a:schemeClr>
                          </a:solidFill>
                          <a:effectLst/>
                        </a:rPr>
                        <a:t>MPCA</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a:solidFill>
                            <a:schemeClr val="tx1">
                              <a:lumMod val="65000"/>
                              <a:lumOff val="35000"/>
                            </a:schemeClr>
                          </a:solidFill>
                          <a:effectLst/>
                        </a:rPr>
                        <a:t>Circa 3,500HH</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a:solidFill>
                            <a:schemeClr val="tx1">
                              <a:lumMod val="65000"/>
                              <a:lumOff val="35000"/>
                            </a:schemeClr>
                          </a:solidFill>
                          <a:effectLst/>
                        </a:rPr>
                        <a:t>Achieved</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182380">
                <a:tc>
                  <a:txBody>
                    <a:bodyPr/>
                    <a:lstStyle/>
                    <a:p>
                      <a:pPr>
                        <a:spcAft>
                          <a:spcPts val="0"/>
                        </a:spcAft>
                      </a:pPr>
                      <a:r>
                        <a:rPr lang="en-US" sz="1100">
                          <a:effectLst/>
                        </a:rPr>
                        <a:t>JEN</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a:solidFill>
                            <a:schemeClr val="tx1">
                              <a:lumMod val="65000"/>
                              <a:lumOff val="35000"/>
                            </a:schemeClr>
                          </a:solidFill>
                          <a:effectLst/>
                        </a:rPr>
                        <a:t>Ninewa</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GB" sz="1100">
                          <a:solidFill>
                            <a:schemeClr val="tx1">
                              <a:lumMod val="65000"/>
                              <a:lumOff val="35000"/>
                            </a:schemeClr>
                          </a:solidFill>
                          <a:effectLst/>
                        </a:rPr>
                        <a:t>Sinouni and surrounding villages</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a:solidFill>
                            <a:schemeClr val="tx1">
                              <a:lumMod val="65000"/>
                              <a:lumOff val="35000"/>
                            </a:schemeClr>
                          </a:solidFill>
                          <a:effectLst/>
                        </a:rPr>
                        <a:t>65L kerosene</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a:solidFill>
                            <a:schemeClr val="tx1">
                              <a:lumMod val="65000"/>
                              <a:lumOff val="35000"/>
                            </a:schemeClr>
                          </a:solidFill>
                          <a:effectLst/>
                        </a:rPr>
                        <a:t>Circa 2,000+ HH</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a:solidFill>
                            <a:schemeClr val="tx1">
                              <a:lumMod val="65000"/>
                              <a:lumOff val="35000"/>
                            </a:schemeClr>
                          </a:solidFill>
                          <a:effectLst/>
                        </a:rPr>
                        <a:t>Ending w/c 14/01</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182380">
                <a:tc>
                  <a:txBody>
                    <a:bodyPr/>
                    <a:lstStyle/>
                    <a:p>
                      <a:pPr>
                        <a:spcAft>
                          <a:spcPts val="0"/>
                        </a:spcAft>
                      </a:pP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ACF</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Ninewa</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err="1"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Wana</a:t>
                      </a:r>
                      <a:r>
                        <a:rPr lang="en-US"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 Al </a:t>
                      </a:r>
                      <a:r>
                        <a:rPr lang="en-US" sz="1100" dirty="0" err="1"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Ayadiya</a:t>
                      </a:r>
                      <a:r>
                        <a:rPr lang="en-US" sz="1100" baseline="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 &amp; </a:t>
                      </a:r>
                      <a:r>
                        <a:rPr lang="en-US" sz="1100" baseline="0" dirty="0" err="1"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Humaidad</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W&amp;BNFI</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1,400HH</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End 15</a:t>
                      </a:r>
                      <a:r>
                        <a:rPr lang="en-US" sz="1100" baseline="300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th</a:t>
                      </a:r>
                      <a:r>
                        <a:rPr lang="en-US" sz="1100" baseline="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 Jan</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bl>
          </a:graphicData>
        </a:graphic>
      </p:graphicFrame>
    </p:spTree>
    <p:extLst>
      <p:ext uri="{BB962C8B-B14F-4D97-AF65-F5344CB8AC3E}">
        <p14:creationId xmlns:p14="http://schemas.microsoft.com/office/powerpoint/2010/main" val="40600711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5</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Camps</a:t>
            </a:r>
            <a:endParaRPr lang="en-US" sz="2400" dirty="0">
              <a:solidFill>
                <a:srgbClr val="0070C0"/>
              </a:solidFill>
              <a:latin typeface="Calibri Light" panose="020F0302020204030204" pitchFamily="34" charset="0"/>
              <a:ea typeface="Verdana" pitchFamily="34" charset="0"/>
              <a:cs typeface="Verdana" pitchFamily="34" charset="0"/>
            </a:endParaRPr>
          </a:p>
        </p:txBody>
      </p:sp>
      <p:sp>
        <p:nvSpPr>
          <p:cNvPr id="4" name="Rectangle 3"/>
          <p:cNvSpPr/>
          <p:nvPr/>
        </p:nvSpPr>
        <p:spPr>
          <a:xfrm>
            <a:off x="640086" y="690710"/>
            <a:ext cx="7446080" cy="261610"/>
          </a:xfrm>
          <a:prstGeom prst="rect">
            <a:avLst/>
          </a:prstGeom>
        </p:spPr>
        <p:txBody>
          <a:bodyPr wrap="square">
            <a:spAutoFit/>
          </a:bodyPr>
          <a:lstStyle/>
          <a:p>
            <a:endParaRPr lang="en-US" sz="1100" dirty="0" smtClean="0">
              <a:solidFill>
                <a:schemeClr val="tx1">
                  <a:lumMod val="65000"/>
                  <a:lumOff val="35000"/>
                </a:schemeClr>
              </a:solidFill>
            </a:endParaRPr>
          </a:p>
        </p:txBody>
      </p:sp>
      <p:sp>
        <p:nvSpPr>
          <p:cNvPr id="11" name="Rectangle 10"/>
          <p:cNvSpPr/>
          <p:nvPr/>
        </p:nvSpPr>
        <p:spPr>
          <a:xfrm>
            <a:off x="640086" y="690710"/>
            <a:ext cx="7446080" cy="3693319"/>
          </a:xfrm>
          <a:prstGeom prst="rect">
            <a:avLst/>
          </a:prstGeom>
        </p:spPr>
        <p:txBody>
          <a:bodyPr wrap="square">
            <a:spAutoFit/>
          </a:bodyPr>
          <a:lstStyle/>
          <a:p>
            <a:r>
              <a:rPr lang="en-US" b="1" dirty="0" smtClean="0">
                <a:solidFill>
                  <a:schemeClr val="tx1">
                    <a:lumMod val="65000"/>
                    <a:lumOff val="35000"/>
                  </a:schemeClr>
                </a:solidFill>
              </a:rPr>
              <a:t>Needs</a:t>
            </a:r>
            <a:endParaRPr lang="en-US" b="1" dirty="0">
              <a:solidFill>
                <a:schemeClr val="tx1">
                  <a:lumMod val="65000"/>
                  <a:lumOff val="35000"/>
                </a:schemeClr>
              </a:solidFill>
            </a:endParaRPr>
          </a:p>
          <a:p>
            <a:pPr lvl="0"/>
            <a:r>
              <a:rPr lang="en-US" sz="1100" dirty="0" smtClean="0">
                <a:solidFill>
                  <a:schemeClr val="tx1">
                    <a:lumMod val="65000"/>
                    <a:lumOff val="35000"/>
                  </a:schemeClr>
                </a:solidFill>
              </a:rPr>
              <a:t>UNHCR through KURDS have conducted another camp wide assessment capturing all needs. This will be re-</a:t>
            </a:r>
            <a:r>
              <a:rPr lang="en-US" sz="1100" dirty="0" err="1" smtClean="0">
                <a:solidFill>
                  <a:schemeClr val="tx1">
                    <a:lumMod val="65000"/>
                    <a:lumOff val="35000"/>
                  </a:schemeClr>
                </a:solidFill>
              </a:rPr>
              <a:t>analysed</a:t>
            </a:r>
            <a:r>
              <a:rPr lang="en-US" sz="1100" dirty="0" smtClean="0">
                <a:solidFill>
                  <a:schemeClr val="tx1">
                    <a:lumMod val="65000"/>
                    <a:lumOff val="35000"/>
                  </a:schemeClr>
                </a:solidFill>
              </a:rPr>
              <a:t> using Sphere standards previously agreed between SNFI Cluster – BRHA and UNHCR. The consolidated KRI camps needs will be shared when that is completed.</a:t>
            </a:r>
          </a:p>
          <a:p>
            <a:pPr lvl="0"/>
            <a:endParaRPr lang="en-US" sz="1100" dirty="0">
              <a:solidFill>
                <a:schemeClr val="tx1">
                  <a:lumMod val="65000"/>
                  <a:lumOff val="35000"/>
                </a:schemeClr>
              </a:solidFill>
            </a:endParaRPr>
          </a:p>
          <a:p>
            <a:pPr lvl="0"/>
            <a:r>
              <a:rPr lang="en-US" sz="1100" dirty="0" smtClean="0">
                <a:solidFill>
                  <a:schemeClr val="tx1">
                    <a:lumMod val="65000"/>
                    <a:lumOff val="35000"/>
                  </a:schemeClr>
                </a:solidFill>
              </a:rPr>
              <a:t>Immediate priority are approx. </a:t>
            </a:r>
            <a:r>
              <a:rPr lang="en-US" sz="1100" dirty="0" smtClean="0">
                <a:solidFill>
                  <a:schemeClr val="tx1">
                    <a:lumMod val="65000"/>
                    <a:lumOff val="35000"/>
                  </a:schemeClr>
                </a:solidFill>
              </a:rPr>
              <a:t>21</a:t>
            </a:r>
            <a:r>
              <a:rPr lang="en-US" sz="1100" dirty="0" smtClean="0">
                <a:solidFill>
                  <a:schemeClr val="tx1">
                    <a:lumMod val="65000"/>
                    <a:lumOff val="35000"/>
                  </a:schemeClr>
                </a:solidFill>
              </a:rPr>
              <a:t> </a:t>
            </a:r>
            <a:r>
              <a:rPr lang="en-US" sz="1100" dirty="0" smtClean="0">
                <a:solidFill>
                  <a:schemeClr val="tx1">
                    <a:lumMod val="65000"/>
                    <a:lumOff val="35000"/>
                  </a:schemeClr>
                </a:solidFill>
              </a:rPr>
              <a:t>new caravans. Previously provided by WHH, IOM, </a:t>
            </a:r>
            <a:r>
              <a:rPr lang="en-US" sz="1100" dirty="0" err="1" smtClean="0">
                <a:solidFill>
                  <a:schemeClr val="tx1">
                    <a:lumMod val="65000"/>
                    <a:lumOff val="35000"/>
                  </a:schemeClr>
                </a:solidFill>
              </a:rPr>
              <a:t>UNHabitat</a:t>
            </a:r>
            <a:r>
              <a:rPr lang="en-US" sz="1100" dirty="0" smtClean="0">
                <a:solidFill>
                  <a:schemeClr val="tx1">
                    <a:lumMod val="65000"/>
                    <a:lumOff val="35000"/>
                  </a:schemeClr>
                </a:solidFill>
              </a:rPr>
              <a:t>, UNHCR and </a:t>
            </a:r>
            <a:r>
              <a:rPr lang="en-US" sz="1100" dirty="0" err="1" smtClean="0">
                <a:solidFill>
                  <a:schemeClr val="tx1">
                    <a:lumMod val="65000"/>
                    <a:lumOff val="35000"/>
                  </a:schemeClr>
                </a:solidFill>
              </a:rPr>
              <a:t>MoDM</a:t>
            </a:r>
            <a:r>
              <a:rPr lang="en-US" sz="1100" dirty="0" smtClean="0">
                <a:solidFill>
                  <a:schemeClr val="tx1">
                    <a:lumMod val="65000"/>
                    <a:lumOff val="35000"/>
                  </a:schemeClr>
                </a:solidFill>
              </a:rPr>
              <a:t>.</a:t>
            </a:r>
          </a:p>
          <a:p>
            <a:pPr lvl="0"/>
            <a:endParaRPr lang="en-US" sz="1100" dirty="0" smtClean="0">
              <a:solidFill>
                <a:srgbClr val="FF0000"/>
              </a:solidFill>
            </a:endParaRPr>
          </a:p>
          <a:p>
            <a:r>
              <a:rPr lang="en-US" b="1" dirty="0" smtClean="0">
                <a:solidFill>
                  <a:schemeClr val="tx1">
                    <a:lumMod val="65000"/>
                    <a:lumOff val="35000"/>
                  </a:schemeClr>
                </a:solidFill>
              </a:rPr>
              <a:t>Consolidation</a:t>
            </a:r>
            <a:endParaRPr lang="en-US" b="1" dirty="0">
              <a:solidFill>
                <a:schemeClr val="tx1">
                  <a:lumMod val="65000"/>
                  <a:lumOff val="35000"/>
                </a:schemeClr>
              </a:solidFill>
            </a:endParaRPr>
          </a:p>
          <a:p>
            <a:pPr lvl="0"/>
            <a:r>
              <a:rPr lang="en-US" sz="1100" dirty="0" smtClean="0">
                <a:solidFill>
                  <a:schemeClr val="tx1">
                    <a:lumMod val="65000"/>
                    <a:lumOff val="35000"/>
                  </a:schemeClr>
                </a:solidFill>
              </a:rPr>
              <a:t>This will be led by the Returns Committee which has the following from quote their </a:t>
            </a:r>
            <a:r>
              <a:rPr lang="en-US" sz="1100" dirty="0" err="1" smtClean="0">
                <a:solidFill>
                  <a:schemeClr val="tx1">
                    <a:lumMod val="65000"/>
                    <a:lumOff val="35000"/>
                  </a:schemeClr>
                </a:solidFill>
              </a:rPr>
              <a:t>ToR</a:t>
            </a:r>
            <a:r>
              <a:rPr lang="en-US" sz="1100" dirty="0" smtClean="0">
                <a:solidFill>
                  <a:schemeClr val="tx1">
                    <a:lumMod val="65000"/>
                    <a:lumOff val="35000"/>
                  </a:schemeClr>
                </a:solidFill>
              </a:rPr>
              <a:t>:</a:t>
            </a:r>
          </a:p>
          <a:p>
            <a:pPr lvl="0"/>
            <a:endParaRPr lang="en-US" sz="1100" dirty="0" smtClean="0">
              <a:solidFill>
                <a:schemeClr val="tx1">
                  <a:lumMod val="65000"/>
                  <a:lumOff val="35000"/>
                </a:schemeClr>
              </a:solidFill>
            </a:endParaRPr>
          </a:p>
          <a:p>
            <a:r>
              <a:rPr lang="en-GB" sz="1100" i="1" dirty="0" smtClean="0">
                <a:solidFill>
                  <a:schemeClr val="tx1">
                    <a:lumMod val="65000"/>
                    <a:lumOff val="35000"/>
                  </a:schemeClr>
                </a:solidFill>
              </a:rPr>
              <a:t>“Under </a:t>
            </a:r>
            <a:r>
              <a:rPr lang="en-GB" sz="1100" i="1" dirty="0">
                <a:solidFill>
                  <a:schemeClr val="tx1">
                    <a:lumMod val="65000"/>
                    <a:lumOff val="35000"/>
                  </a:schemeClr>
                </a:solidFill>
              </a:rPr>
              <a:t>the auspices of the Government of Iraq’s Crisis Cell, the Deputy Governor will convene </a:t>
            </a:r>
            <a:r>
              <a:rPr lang="en-GB" sz="1100" i="1" dirty="0" smtClean="0">
                <a:solidFill>
                  <a:schemeClr val="tx1">
                    <a:lumMod val="65000"/>
                    <a:lumOff val="35000"/>
                  </a:schemeClr>
                </a:solidFill>
              </a:rPr>
              <a:t>a voluntary </a:t>
            </a:r>
            <a:r>
              <a:rPr lang="en-GB" sz="1100" i="1" dirty="0">
                <a:solidFill>
                  <a:schemeClr val="tx1">
                    <a:lumMod val="65000"/>
                    <a:lumOff val="35000"/>
                  </a:schemeClr>
                </a:solidFill>
              </a:rPr>
              <a:t>return committee to develop and oversee implementation of a plan for camp closures </a:t>
            </a:r>
            <a:r>
              <a:rPr lang="en-GB" sz="1100" i="1" dirty="0" smtClean="0">
                <a:solidFill>
                  <a:schemeClr val="tx1">
                    <a:lumMod val="65000"/>
                    <a:lumOff val="35000"/>
                  </a:schemeClr>
                </a:solidFill>
              </a:rPr>
              <a:t>and consolidation </a:t>
            </a:r>
            <a:r>
              <a:rPr lang="en-GB" sz="1100" i="1" dirty="0">
                <a:solidFill>
                  <a:schemeClr val="tx1">
                    <a:lumMod val="65000"/>
                    <a:lumOff val="35000"/>
                  </a:schemeClr>
                </a:solidFill>
              </a:rPr>
              <a:t>in the Governorate. Representatives of the JCMC will supervise the process. The </a:t>
            </a:r>
            <a:r>
              <a:rPr lang="en-GB" sz="1100" i="1" dirty="0" smtClean="0">
                <a:solidFill>
                  <a:schemeClr val="tx1">
                    <a:lumMod val="65000"/>
                    <a:lumOff val="35000"/>
                  </a:schemeClr>
                </a:solidFill>
              </a:rPr>
              <a:t>return committee </a:t>
            </a:r>
            <a:r>
              <a:rPr lang="en-GB" sz="1100" i="1" dirty="0">
                <a:solidFill>
                  <a:schemeClr val="tx1">
                    <a:lumMod val="65000"/>
                    <a:lumOff val="35000"/>
                  </a:schemeClr>
                </a:solidFill>
              </a:rPr>
              <a:t>will include at least four representatives from humanitarian organizations including </a:t>
            </a:r>
            <a:r>
              <a:rPr lang="en-GB" sz="1100" i="1" dirty="0" smtClean="0">
                <a:solidFill>
                  <a:schemeClr val="tx1">
                    <a:lumMod val="65000"/>
                    <a:lumOff val="35000"/>
                  </a:schemeClr>
                </a:solidFill>
              </a:rPr>
              <a:t>two representatives </a:t>
            </a:r>
            <a:r>
              <a:rPr lang="en-GB" sz="1100" i="1" dirty="0">
                <a:solidFill>
                  <a:schemeClr val="tx1">
                    <a:lumMod val="65000"/>
                    <a:lumOff val="35000"/>
                  </a:schemeClr>
                </a:solidFill>
              </a:rPr>
              <a:t>from UN agencies and two from NGOs</a:t>
            </a:r>
            <a:r>
              <a:rPr lang="en-GB" sz="1100" i="1" dirty="0" smtClean="0">
                <a:solidFill>
                  <a:schemeClr val="tx1">
                    <a:lumMod val="65000"/>
                    <a:lumOff val="35000"/>
                  </a:schemeClr>
                </a:solidFill>
              </a:rPr>
              <a:t>.</a:t>
            </a:r>
            <a:r>
              <a:rPr lang="en-GB" sz="1100" dirty="0" smtClean="0">
                <a:solidFill>
                  <a:schemeClr val="tx1">
                    <a:lumMod val="65000"/>
                    <a:lumOff val="35000"/>
                  </a:schemeClr>
                </a:solidFill>
              </a:rPr>
              <a:t>”</a:t>
            </a:r>
            <a:endParaRPr lang="en-US" sz="1100" dirty="0">
              <a:solidFill>
                <a:schemeClr val="tx1">
                  <a:lumMod val="65000"/>
                  <a:lumOff val="35000"/>
                </a:schemeClr>
              </a:solidFill>
            </a:endParaRPr>
          </a:p>
          <a:p>
            <a:pPr lvl="0"/>
            <a:endParaRPr lang="en-US" sz="1100" dirty="0" smtClean="0">
              <a:solidFill>
                <a:schemeClr val="tx1">
                  <a:lumMod val="65000"/>
                  <a:lumOff val="35000"/>
                </a:schemeClr>
              </a:solidFill>
            </a:endParaRPr>
          </a:p>
          <a:p>
            <a:pPr lvl="0"/>
            <a:r>
              <a:rPr lang="en-US" sz="1100" dirty="0" smtClean="0">
                <a:solidFill>
                  <a:schemeClr val="tx1">
                    <a:lumMod val="65000"/>
                    <a:lumOff val="35000"/>
                  </a:schemeClr>
                </a:solidFill>
              </a:rPr>
              <a:t>Additionally CCCM Cluster released snapshots of their national assessment of </a:t>
            </a:r>
          </a:p>
          <a:p>
            <a:pPr lvl="0"/>
            <a:r>
              <a:rPr lang="en-US" sz="1100" dirty="0" smtClean="0">
                <a:solidFill>
                  <a:schemeClr val="tx1">
                    <a:lumMod val="65000"/>
                    <a:lumOff val="35000"/>
                  </a:schemeClr>
                </a:solidFill>
              </a:rPr>
              <a:t>intention to return and for KRG + Diyala Governorates it found that 84% do not </a:t>
            </a:r>
          </a:p>
          <a:p>
            <a:pPr lvl="0"/>
            <a:r>
              <a:rPr lang="en-US" sz="1100" dirty="0" smtClean="0">
                <a:solidFill>
                  <a:schemeClr val="tx1">
                    <a:lumMod val="65000"/>
                    <a:lumOff val="35000"/>
                  </a:schemeClr>
                </a:solidFill>
              </a:rPr>
              <a:t>currently plan to leave.</a:t>
            </a:r>
          </a:p>
          <a:p>
            <a:pPr lvl="0"/>
            <a:endParaRPr lang="en-US" sz="1100" dirty="0">
              <a:solidFill>
                <a:srgbClr val="FF0000"/>
              </a:solidFill>
            </a:endParaRPr>
          </a:p>
          <a:p>
            <a:pPr lvl="0"/>
            <a:r>
              <a:rPr lang="en-US" sz="1100" b="1" dirty="0" smtClean="0">
                <a:solidFill>
                  <a:schemeClr val="tx1">
                    <a:lumMod val="65000"/>
                    <a:lumOff val="35000"/>
                  </a:schemeClr>
                </a:solidFill>
              </a:rPr>
              <a:t>Conclusion – investment in camps is required &amp; any consolidation will be </a:t>
            </a:r>
            <a:r>
              <a:rPr lang="en-US" sz="1100" b="1" dirty="0" err="1" smtClean="0">
                <a:solidFill>
                  <a:schemeClr val="tx1">
                    <a:lumMod val="65000"/>
                    <a:lumOff val="35000"/>
                  </a:schemeClr>
                </a:solidFill>
              </a:rPr>
              <a:t>organised</a:t>
            </a:r>
            <a:endParaRPr lang="en-US" sz="1100" b="1" dirty="0">
              <a:solidFill>
                <a:schemeClr val="tx1">
                  <a:lumMod val="65000"/>
                  <a:lumOff val="35000"/>
                </a:schemeClr>
              </a:solidFill>
            </a:endParaRPr>
          </a:p>
        </p:txBody>
      </p:sp>
      <p:pic>
        <p:nvPicPr>
          <p:cNvPr id="5" name="Picture 4"/>
          <p:cNvPicPr>
            <a:picLocks noChangeAspect="1"/>
          </p:cNvPicPr>
          <p:nvPr/>
        </p:nvPicPr>
        <p:blipFill>
          <a:blip r:embed="rId2"/>
          <a:stretch>
            <a:fillRect/>
          </a:stretch>
        </p:blipFill>
        <p:spPr>
          <a:xfrm>
            <a:off x="5728996" y="3182398"/>
            <a:ext cx="2443454" cy="1491459"/>
          </a:xfrm>
          <a:prstGeom prst="rect">
            <a:avLst/>
          </a:prstGeom>
        </p:spPr>
      </p:pic>
    </p:spTree>
    <p:extLst>
      <p:ext uri="{BB962C8B-B14F-4D97-AF65-F5344CB8AC3E}">
        <p14:creationId xmlns:p14="http://schemas.microsoft.com/office/powerpoint/2010/main" val="17060957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6</a:t>
            </a:fld>
            <a:endParaRPr lang="en-GB" dirty="0">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Out of Camp Responses</a:t>
            </a:r>
          </a:p>
        </p:txBody>
      </p:sp>
      <p:sp>
        <p:nvSpPr>
          <p:cNvPr id="4" name="Rectangle 3"/>
          <p:cNvSpPr/>
          <p:nvPr/>
        </p:nvSpPr>
        <p:spPr>
          <a:xfrm>
            <a:off x="640086" y="690710"/>
            <a:ext cx="7446080" cy="769441"/>
          </a:xfrm>
          <a:prstGeom prst="rect">
            <a:avLst/>
          </a:prstGeom>
        </p:spPr>
        <p:txBody>
          <a:bodyPr wrap="square">
            <a:spAutoFit/>
          </a:bodyPr>
          <a:lstStyle/>
          <a:p>
            <a:pPr marL="171450" indent="-171450">
              <a:buFont typeface="Arial" panose="020B0604020202020204" pitchFamily="34" charset="0"/>
              <a:buChar char="•"/>
            </a:pPr>
            <a:endParaRPr lang="en-US" sz="1100" dirty="0">
              <a:solidFill>
                <a:schemeClr val="tx1">
                  <a:lumMod val="65000"/>
                  <a:lumOff val="35000"/>
                </a:schemeClr>
              </a:solidFill>
            </a:endParaRPr>
          </a:p>
          <a:p>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628650" lvl="1" indent="-171450">
              <a:buFont typeface="Arial" panose="020B0604020202020204" pitchFamily="34" charset="0"/>
              <a:buChar char="•"/>
            </a:pPr>
            <a:endParaRPr lang="en-US" sz="1100" dirty="0">
              <a:solidFill>
                <a:schemeClr val="tx1">
                  <a:lumMod val="65000"/>
                  <a:lumOff val="35000"/>
                </a:schemeClr>
              </a:solidFill>
            </a:endParaRPr>
          </a:p>
        </p:txBody>
      </p:sp>
      <p:sp>
        <p:nvSpPr>
          <p:cNvPr id="6" name="TextBox 5"/>
          <p:cNvSpPr txBox="1"/>
          <p:nvPr/>
        </p:nvSpPr>
        <p:spPr>
          <a:xfrm>
            <a:off x="640086" y="706415"/>
            <a:ext cx="6751314" cy="3970318"/>
          </a:xfrm>
          <a:prstGeom prst="rect">
            <a:avLst/>
          </a:prstGeom>
          <a:noFill/>
        </p:spPr>
        <p:txBody>
          <a:bodyPr wrap="square" rtlCol="0">
            <a:spAutoFit/>
          </a:bodyPr>
          <a:lstStyle/>
          <a:p>
            <a:r>
              <a:rPr lang="en-US" dirty="0" smtClean="0">
                <a:solidFill>
                  <a:schemeClr val="tx1">
                    <a:lumMod val="65000"/>
                    <a:lumOff val="35000"/>
                  </a:schemeClr>
                </a:solidFill>
              </a:rPr>
              <a:t>Other out of camp responses</a:t>
            </a:r>
          </a:p>
          <a:p>
            <a:pPr marL="171450" indent="-171450">
              <a:buFont typeface="Arial" panose="020B0604020202020204" pitchFamily="34" charset="0"/>
              <a:buChar char="•"/>
            </a:pPr>
            <a:r>
              <a:rPr lang="en-US" sz="1100" dirty="0" err="1">
                <a:solidFill>
                  <a:schemeClr val="tx1">
                    <a:lumMod val="65000"/>
                    <a:lumOff val="35000"/>
                  </a:schemeClr>
                </a:solidFill>
              </a:rPr>
              <a:t>Zummar</a:t>
            </a:r>
            <a:r>
              <a:rPr lang="en-US" sz="1100" dirty="0">
                <a:solidFill>
                  <a:schemeClr val="tx1">
                    <a:lumMod val="65000"/>
                    <a:lumOff val="35000"/>
                  </a:schemeClr>
                </a:solidFill>
              </a:rPr>
              <a:t>, </a:t>
            </a:r>
            <a:r>
              <a:rPr lang="en-US" sz="1100" dirty="0" err="1">
                <a:solidFill>
                  <a:schemeClr val="tx1">
                    <a:lumMod val="65000"/>
                    <a:lumOff val="35000"/>
                  </a:schemeClr>
                </a:solidFill>
              </a:rPr>
              <a:t>Rabea</a:t>
            </a:r>
            <a:r>
              <a:rPr lang="en-US" sz="1100" dirty="0">
                <a:solidFill>
                  <a:schemeClr val="tx1">
                    <a:lumMod val="65000"/>
                    <a:lumOff val="35000"/>
                  </a:schemeClr>
                </a:solidFill>
              </a:rPr>
              <a:t>, </a:t>
            </a:r>
            <a:r>
              <a:rPr lang="en-US" sz="1100" dirty="0" err="1">
                <a:solidFill>
                  <a:schemeClr val="tx1">
                    <a:lumMod val="65000"/>
                    <a:lumOff val="35000"/>
                  </a:schemeClr>
                </a:solidFill>
              </a:rPr>
              <a:t>Telafar</a:t>
            </a:r>
            <a:r>
              <a:rPr lang="en-US" sz="1100" dirty="0">
                <a:solidFill>
                  <a:schemeClr val="tx1">
                    <a:lumMod val="65000"/>
                    <a:lumOff val="35000"/>
                  </a:schemeClr>
                </a:solidFill>
              </a:rPr>
              <a:t> and </a:t>
            </a:r>
            <a:r>
              <a:rPr lang="en-US" sz="1100" dirty="0" err="1" smtClean="0">
                <a:solidFill>
                  <a:schemeClr val="tx1">
                    <a:lumMod val="65000"/>
                    <a:lumOff val="35000"/>
                  </a:schemeClr>
                </a:solidFill>
              </a:rPr>
              <a:t>Wana</a:t>
            </a:r>
            <a:endParaRPr lang="en-US" sz="1100" dirty="0" smtClean="0">
              <a:solidFill>
                <a:schemeClr val="tx1">
                  <a:lumMod val="65000"/>
                  <a:lumOff val="35000"/>
                </a:schemeClr>
              </a:solidFill>
            </a:endParaRPr>
          </a:p>
          <a:p>
            <a:pPr marL="628650" lvl="1" indent="-171450">
              <a:buFont typeface="Arial" panose="020B0604020202020204" pitchFamily="34" charset="0"/>
              <a:buChar char="•"/>
            </a:pPr>
            <a:r>
              <a:rPr lang="en-US" sz="1100" dirty="0">
                <a:solidFill>
                  <a:schemeClr val="tx1">
                    <a:lumMod val="65000"/>
                    <a:lumOff val="35000"/>
                  </a:schemeClr>
                </a:solidFill>
              </a:rPr>
              <a:t>DRC, ACTED, </a:t>
            </a:r>
            <a:r>
              <a:rPr lang="en-US" sz="1100" dirty="0" err="1">
                <a:solidFill>
                  <a:schemeClr val="tx1">
                    <a:lumMod val="65000"/>
                    <a:lumOff val="35000"/>
                  </a:schemeClr>
                </a:solidFill>
              </a:rPr>
              <a:t>Qandil</a:t>
            </a:r>
            <a:r>
              <a:rPr lang="en-US" sz="1100" dirty="0">
                <a:solidFill>
                  <a:schemeClr val="tx1">
                    <a:lumMod val="65000"/>
                    <a:lumOff val="35000"/>
                  </a:schemeClr>
                </a:solidFill>
              </a:rPr>
              <a:t> – please provide </a:t>
            </a:r>
            <a:r>
              <a:rPr lang="en-US" sz="1100" dirty="0" smtClean="0">
                <a:solidFill>
                  <a:schemeClr val="tx1">
                    <a:lumMod val="65000"/>
                    <a:lumOff val="35000"/>
                  </a:schemeClr>
                </a:solidFill>
              </a:rPr>
              <a:t>updates</a:t>
            </a:r>
          </a:p>
          <a:p>
            <a:pPr marL="628650" lvl="1"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err="1" smtClean="0">
                <a:solidFill>
                  <a:schemeClr val="tx1">
                    <a:lumMod val="65000"/>
                    <a:lumOff val="35000"/>
                  </a:schemeClr>
                </a:solidFill>
              </a:rPr>
              <a:t>Zakho</a:t>
            </a:r>
            <a:r>
              <a:rPr lang="en-US" sz="1100" dirty="0" smtClean="0">
                <a:solidFill>
                  <a:schemeClr val="tx1">
                    <a:lumMod val="65000"/>
                    <a:lumOff val="35000"/>
                  </a:schemeClr>
                </a:solidFill>
              </a:rPr>
              <a:t>, around Dahuk </a:t>
            </a:r>
            <a:r>
              <a:rPr lang="en-US" sz="1100" dirty="0" err="1" smtClean="0">
                <a:solidFill>
                  <a:schemeClr val="tx1">
                    <a:lumMod val="65000"/>
                    <a:lumOff val="35000"/>
                  </a:schemeClr>
                </a:solidFill>
              </a:rPr>
              <a:t>etc</a:t>
            </a:r>
            <a:endParaRPr lang="en-US" sz="1100" dirty="0" smtClean="0">
              <a:solidFill>
                <a:schemeClr val="tx1">
                  <a:lumMod val="65000"/>
                  <a:lumOff val="35000"/>
                </a:schemeClr>
              </a:solidFill>
            </a:endParaRPr>
          </a:p>
          <a:p>
            <a:pPr marL="628650" lvl="1" indent="-171450">
              <a:buFont typeface="Arial" panose="020B0604020202020204" pitchFamily="34" charset="0"/>
              <a:buChar char="•"/>
            </a:pPr>
            <a:r>
              <a:rPr lang="en-US" sz="1100" dirty="0" err="1" smtClean="0">
                <a:solidFill>
                  <a:schemeClr val="tx1">
                    <a:lumMod val="65000"/>
                    <a:lumOff val="35000"/>
                  </a:schemeClr>
                </a:solidFill>
              </a:rPr>
              <a:t>Tearfund</a:t>
            </a:r>
            <a:r>
              <a:rPr lang="en-US" sz="1100" dirty="0" smtClean="0">
                <a:solidFill>
                  <a:schemeClr val="tx1">
                    <a:lumMod val="65000"/>
                    <a:lumOff val="35000"/>
                  </a:schemeClr>
                </a:solidFill>
              </a:rPr>
              <a:t>, PWJ </a:t>
            </a:r>
            <a:r>
              <a:rPr lang="en-US" sz="1100" dirty="0">
                <a:solidFill>
                  <a:schemeClr val="tx1">
                    <a:lumMod val="65000"/>
                    <a:lumOff val="35000"/>
                  </a:schemeClr>
                </a:solidFill>
              </a:rPr>
              <a:t>– please provide </a:t>
            </a:r>
            <a:r>
              <a:rPr lang="en-US" sz="1100" dirty="0" smtClean="0">
                <a:solidFill>
                  <a:schemeClr val="tx1">
                    <a:lumMod val="65000"/>
                    <a:lumOff val="35000"/>
                  </a:schemeClr>
                </a:solidFill>
              </a:rPr>
              <a:t>updates</a:t>
            </a:r>
          </a:p>
          <a:p>
            <a:pPr marL="628650" lvl="1"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Other responses?</a:t>
            </a:r>
            <a:endParaRPr lang="en-US" sz="1100" dirty="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r>
              <a:rPr lang="en-US" dirty="0" smtClean="0">
                <a:solidFill>
                  <a:schemeClr val="tx1">
                    <a:lumMod val="65000"/>
                    <a:lumOff val="35000"/>
                  </a:schemeClr>
                </a:solidFill>
              </a:rPr>
              <a:t>Areas of need</a:t>
            </a:r>
          </a:p>
          <a:p>
            <a:pPr marL="171450" indent="-171450">
              <a:buFont typeface="Arial" panose="020B0604020202020204" pitchFamily="34" charset="0"/>
              <a:buChar char="•"/>
            </a:pPr>
            <a:r>
              <a:rPr lang="en-US" sz="1100" dirty="0" err="1" smtClean="0">
                <a:solidFill>
                  <a:schemeClr val="tx1">
                    <a:lumMod val="65000"/>
                    <a:lumOff val="35000"/>
                  </a:schemeClr>
                </a:solidFill>
              </a:rPr>
              <a:t>Zummar</a:t>
            </a:r>
            <a:r>
              <a:rPr lang="en-US" sz="1100" dirty="0" smtClean="0">
                <a:solidFill>
                  <a:schemeClr val="tx1">
                    <a:lumMod val="65000"/>
                    <a:lumOff val="35000"/>
                  </a:schemeClr>
                </a:solidFill>
              </a:rPr>
              <a:t>, </a:t>
            </a:r>
            <a:r>
              <a:rPr lang="en-US" sz="1100" dirty="0" err="1" smtClean="0">
                <a:solidFill>
                  <a:schemeClr val="tx1">
                    <a:lumMod val="65000"/>
                    <a:lumOff val="35000"/>
                  </a:schemeClr>
                </a:solidFill>
              </a:rPr>
              <a:t>Rabea</a:t>
            </a:r>
            <a:r>
              <a:rPr lang="en-US" sz="1100" dirty="0" smtClean="0">
                <a:solidFill>
                  <a:schemeClr val="tx1">
                    <a:lumMod val="65000"/>
                    <a:lumOff val="35000"/>
                  </a:schemeClr>
                </a:solidFill>
              </a:rPr>
              <a:t>,</a:t>
            </a:r>
            <a:r>
              <a:rPr lang="en-US" sz="1100" dirty="0">
                <a:solidFill>
                  <a:schemeClr val="tx1">
                    <a:lumMod val="65000"/>
                    <a:lumOff val="35000"/>
                  </a:schemeClr>
                </a:solidFill>
              </a:rPr>
              <a:t> </a:t>
            </a:r>
            <a:r>
              <a:rPr lang="en-US" sz="1100" dirty="0" err="1" smtClean="0">
                <a:solidFill>
                  <a:schemeClr val="tx1">
                    <a:lumMod val="65000"/>
                    <a:lumOff val="35000"/>
                  </a:schemeClr>
                </a:solidFill>
              </a:rPr>
              <a:t>Telafar</a:t>
            </a:r>
            <a:r>
              <a:rPr lang="en-US" sz="1100" dirty="0" smtClean="0">
                <a:solidFill>
                  <a:schemeClr val="tx1">
                    <a:lumMod val="65000"/>
                    <a:lumOff val="35000"/>
                  </a:schemeClr>
                </a:solidFill>
              </a:rPr>
              <a:t> and </a:t>
            </a:r>
            <a:r>
              <a:rPr lang="en-US" sz="1100" dirty="0" err="1" smtClean="0">
                <a:solidFill>
                  <a:schemeClr val="tx1">
                    <a:lumMod val="65000"/>
                    <a:lumOff val="35000"/>
                  </a:schemeClr>
                </a:solidFill>
              </a:rPr>
              <a:t>Wana</a:t>
            </a:r>
            <a:endParaRPr lang="en-US" sz="1100" dirty="0" smtClean="0">
              <a:solidFill>
                <a:schemeClr val="tx1">
                  <a:lumMod val="65000"/>
                  <a:lumOff val="35000"/>
                </a:schemeClr>
              </a:solidFill>
            </a:endParaRPr>
          </a:p>
          <a:p>
            <a:pPr marL="628650" lvl="1" indent="-171450">
              <a:buFont typeface="Arial" panose="020B0604020202020204" pitchFamily="34" charset="0"/>
              <a:buChar char="•"/>
            </a:pPr>
            <a:r>
              <a:rPr lang="en-US" sz="1100" dirty="0" smtClean="0">
                <a:solidFill>
                  <a:schemeClr val="tx1">
                    <a:lumMod val="65000"/>
                    <a:lumOff val="35000"/>
                  </a:schemeClr>
                </a:solidFill>
              </a:rPr>
              <a:t>Still gaps in assessment with potential need</a:t>
            </a:r>
          </a:p>
          <a:p>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Sinjar</a:t>
            </a:r>
          </a:p>
          <a:p>
            <a:pPr marL="628650" lvl="1" indent="-171450">
              <a:buFont typeface="Arial" panose="020B0604020202020204" pitchFamily="34" charset="0"/>
              <a:buChar char="•"/>
            </a:pPr>
            <a:r>
              <a:rPr lang="en-US" sz="1100" dirty="0">
                <a:solidFill>
                  <a:schemeClr val="tx1">
                    <a:lumMod val="65000"/>
                    <a:lumOff val="35000"/>
                  </a:schemeClr>
                </a:solidFill>
              </a:rPr>
              <a:t>Emergency repairs to houses</a:t>
            </a:r>
          </a:p>
          <a:p>
            <a:pPr marL="628650" lvl="1" indent="-171450">
              <a:buFont typeface="Arial" panose="020B0604020202020204" pitchFamily="34" charset="0"/>
              <a:buChar char="•"/>
            </a:pPr>
            <a:r>
              <a:rPr lang="en-US" sz="1100" dirty="0">
                <a:solidFill>
                  <a:schemeClr val="tx1">
                    <a:lumMod val="65000"/>
                    <a:lumOff val="35000"/>
                  </a:schemeClr>
                </a:solidFill>
              </a:rPr>
              <a:t>Rehabilitation and core housing including cat 4</a:t>
            </a: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Areas North and East or Mosul</a:t>
            </a:r>
          </a:p>
          <a:p>
            <a:pPr marL="628650" lvl="1" indent="-171450">
              <a:buFont typeface="Arial" panose="020B0604020202020204" pitchFamily="34" charset="0"/>
              <a:buChar char="•"/>
            </a:pPr>
            <a:r>
              <a:rPr lang="en-US" sz="1100" dirty="0">
                <a:solidFill>
                  <a:schemeClr val="tx1">
                    <a:lumMod val="65000"/>
                    <a:lumOff val="35000"/>
                  </a:schemeClr>
                </a:solidFill>
              </a:rPr>
              <a:t>Emergency repairs to </a:t>
            </a:r>
            <a:r>
              <a:rPr lang="en-US" sz="1100" dirty="0" smtClean="0">
                <a:solidFill>
                  <a:schemeClr val="tx1">
                    <a:lumMod val="65000"/>
                    <a:lumOff val="35000"/>
                  </a:schemeClr>
                </a:solidFill>
              </a:rPr>
              <a:t>houses</a:t>
            </a:r>
          </a:p>
          <a:p>
            <a:pPr lvl="1"/>
            <a:endParaRPr lang="en-US" sz="1100" dirty="0">
              <a:solidFill>
                <a:schemeClr val="tx1">
                  <a:lumMod val="65000"/>
                  <a:lumOff val="35000"/>
                </a:schemeClr>
              </a:solidFill>
            </a:endParaRPr>
          </a:p>
          <a:p>
            <a:pPr lvl="1" algn="ctr"/>
            <a:r>
              <a:rPr lang="en-US" dirty="0" smtClean="0">
                <a:solidFill>
                  <a:schemeClr val="tx1">
                    <a:lumMod val="65000"/>
                    <a:lumOff val="35000"/>
                  </a:schemeClr>
                </a:solidFill>
              </a:rPr>
              <a:t>Do partners see other major gaps?</a:t>
            </a:r>
            <a:endParaRPr lang="en-US" sz="1100" dirty="0"/>
          </a:p>
        </p:txBody>
      </p:sp>
    </p:spTree>
    <p:extLst>
      <p:ext uri="{BB962C8B-B14F-4D97-AF65-F5344CB8AC3E}">
        <p14:creationId xmlns:p14="http://schemas.microsoft.com/office/powerpoint/2010/main" val="26432241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7</a:t>
            </a:fld>
            <a:endParaRPr lang="en-GB" dirty="0">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Rehab, Emergency Repairs, Rental Subsidy and TS</a:t>
            </a:r>
          </a:p>
        </p:txBody>
      </p:sp>
      <p:sp>
        <p:nvSpPr>
          <p:cNvPr id="4" name="Rectangle 3"/>
          <p:cNvSpPr/>
          <p:nvPr/>
        </p:nvSpPr>
        <p:spPr>
          <a:xfrm>
            <a:off x="640086" y="690710"/>
            <a:ext cx="7446080" cy="769441"/>
          </a:xfrm>
          <a:prstGeom prst="rect">
            <a:avLst/>
          </a:prstGeom>
        </p:spPr>
        <p:txBody>
          <a:bodyPr wrap="square">
            <a:spAutoFit/>
          </a:bodyPr>
          <a:lstStyle/>
          <a:p>
            <a:pPr marL="171450" indent="-171450">
              <a:buFont typeface="Arial" panose="020B0604020202020204" pitchFamily="34" charset="0"/>
              <a:buChar char="•"/>
            </a:pPr>
            <a:endParaRPr lang="en-US" sz="1100" dirty="0">
              <a:solidFill>
                <a:schemeClr val="tx1">
                  <a:lumMod val="65000"/>
                  <a:lumOff val="35000"/>
                </a:schemeClr>
              </a:solidFill>
            </a:endParaRPr>
          </a:p>
          <a:p>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628650" lvl="1" indent="-171450">
              <a:buFont typeface="Arial" panose="020B0604020202020204" pitchFamily="34" charset="0"/>
              <a:buChar char="•"/>
            </a:pPr>
            <a:endParaRPr lang="en-US" sz="1100" dirty="0">
              <a:solidFill>
                <a:schemeClr val="tx1">
                  <a:lumMod val="65000"/>
                  <a:lumOff val="35000"/>
                </a:schemeClr>
              </a:solidFill>
            </a:endParaRPr>
          </a:p>
        </p:txBody>
      </p:sp>
      <p:sp>
        <p:nvSpPr>
          <p:cNvPr id="6" name="TextBox 5"/>
          <p:cNvSpPr txBox="1"/>
          <p:nvPr/>
        </p:nvSpPr>
        <p:spPr>
          <a:xfrm>
            <a:off x="640086" y="706415"/>
            <a:ext cx="6751314" cy="3247043"/>
          </a:xfrm>
          <a:prstGeom prst="rect">
            <a:avLst/>
          </a:prstGeom>
          <a:noFill/>
        </p:spPr>
        <p:txBody>
          <a:bodyPr wrap="square" rtlCol="0">
            <a:spAutoFit/>
          </a:bodyPr>
          <a:lstStyle/>
          <a:p>
            <a:r>
              <a:rPr lang="en-US" dirty="0" smtClean="0">
                <a:solidFill>
                  <a:schemeClr val="tx1">
                    <a:lumMod val="65000"/>
                    <a:lumOff val="35000"/>
                  </a:schemeClr>
                </a:solidFill>
              </a:rPr>
              <a:t>Update</a:t>
            </a:r>
          </a:p>
          <a:p>
            <a:endParaRPr lang="en-US" sz="1100" dirty="0">
              <a:solidFill>
                <a:schemeClr val="tx1">
                  <a:lumMod val="65000"/>
                  <a:lumOff val="35000"/>
                </a:schemeClr>
              </a:solidFill>
            </a:endParaRPr>
          </a:p>
          <a:p>
            <a:r>
              <a:rPr lang="en-US" sz="1100" dirty="0" smtClean="0">
                <a:solidFill>
                  <a:schemeClr val="tx1">
                    <a:lumMod val="65000"/>
                    <a:lumOff val="35000"/>
                  </a:schemeClr>
                </a:solidFill>
              </a:rPr>
              <a:t>As requested a partner meeting was held in Dahuk with follow up meetings in Erbil with CRS, DRC &amp; </a:t>
            </a:r>
            <a:r>
              <a:rPr lang="en-US" sz="1100" dirty="0" err="1" smtClean="0">
                <a:solidFill>
                  <a:schemeClr val="tx1">
                    <a:lumMod val="65000"/>
                    <a:lumOff val="35000"/>
                  </a:schemeClr>
                </a:solidFill>
              </a:rPr>
              <a:t>UNHabitat</a:t>
            </a:r>
            <a:r>
              <a:rPr lang="en-US" sz="1100" dirty="0" smtClean="0">
                <a:solidFill>
                  <a:schemeClr val="tx1">
                    <a:lumMod val="65000"/>
                    <a:lumOff val="35000"/>
                  </a:schemeClr>
                </a:solidFill>
              </a:rPr>
              <a:t>.</a:t>
            </a:r>
          </a:p>
          <a:p>
            <a:endParaRPr lang="en-US" sz="1100" dirty="0">
              <a:solidFill>
                <a:schemeClr val="tx1">
                  <a:lumMod val="65000"/>
                  <a:lumOff val="35000"/>
                </a:schemeClr>
              </a:solidFill>
            </a:endParaRPr>
          </a:p>
          <a:p>
            <a:r>
              <a:rPr lang="en-US" sz="1100" dirty="0" smtClean="0">
                <a:solidFill>
                  <a:schemeClr val="tx1">
                    <a:lumMod val="65000"/>
                    <a:lumOff val="35000"/>
                  </a:schemeClr>
                </a:solidFill>
              </a:rPr>
              <a:t>The spreadsheet of assessments has been updated and details partner activities reconfirmed. In summary:</a:t>
            </a:r>
          </a:p>
          <a:p>
            <a:pPr marL="171450" indent="-171450">
              <a:buFont typeface="Arial" panose="020B0604020202020204" pitchFamily="34" charset="0"/>
              <a:buChar char="•"/>
            </a:pPr>
            <a:r>
              <a:rPr lang="en-US" sz="1100" dirty="0" smtClean="0">
                <a:solidFill>
                  <a:schemeClr val="tx1">
                    <a:lumMod val="65000"/>
                    <a:lumOff val="35000"/>
                  </a:schemeClr>
                </a:solidFill>
              </a:rPr>
              <a:t>UNDP is taking on almost all villages in </a:t>
            </a:r>
            <a:r>
              <a:rPr lang="en-US" sz="1100" dirty="0" err="1" smtClean="0">
                <a:solidFill>
                  <a:schemeClr val="tx1">
                    <a:lumMod val="65000"/>
                    <a:lumOff val="35000"/>
                  </a:schemeClr>
                </a:solidFill>
              </a:rPr>
              <a:t>Bartella</a:t>
            </a:r>
            <a:r>
              <a:rPr lang="en-US" sz="1100" dirty="0" smtClean="0">
                <a:solidFill>
                  <a:schemeClr val="tx1">
                    <a:lumMod val="65000"/>
                    <a:lumOff val="35000"/>
                  </a:schemeClr>
                </a:solidFill>
              </a:rPr>
              <a:t> SD</a:t>
            </a:r>
          </a:p>
          <a:p>
            <a:pPr marL="171450" indent="-171450">
              <a:buFont typeface="Arial" panose="020B0604020202020204" pitchFamily="34" charset="0"/>
              <a:buChar char="•"/>
            </a:pPr>
            <a:r>
              <a:rPr lang="en-US" sz="1100" dirty="0" smtClean="0">
                <a:solidFill>
                  <a:schemeClr val="tx1">
                    <a:lumMod val="65000"/>
                    <a:lumOff val="35000"/>
                  </a:schemeClr>
                </a:solidFill>
              </a:rPr>
              <a:t>NRC, CRS, DRC, SP are working heavily in </a:t>
            </a:r>
            <a:r>
              <a:rPr lang="en-US" sz="1100" dirty="0" err="1" smtClean="0">
                <a:solidFill>
                  <a:schemeClr val="tx1">
                    <a:lumMod val="65000"/>
                    <a:lumOff val="35000"/>
                  </a:schemeClr>
                </a:solidFill>
              </a:rPr>
              <a:t>Bashiqa</a:t>
            </a:r>
            <a:r>
              <a:rPr lang="en-US" sz="1100" dirty="0" smtClean="0">
                <a:solidFill>
                  <a:schemeClr val="tx1">
                    <a:lumMod val="65000"/>
                    <a:lumOff val="35000"/>
                  </a:schemeClr>
                </a:solidFill>
              </a:rPr>
              <a:t> and </a:t>
            </a:r>
            <a:r>
              <a:rPr lang="en-US" sz="1100" dirty="0" err="1" smtClean="0">
                <a:solidFill>
                  <a:schemeClr val="tx1">
                    <a:lumMod val="65000"/>
                    <a:lumOff val="35000"/>
                  </a:schemeClr>
                </a:solidFill>
              </a:rPr>
              <a:t>Telkaif</a:t>
            </a:r>
            <a:r>
              <a:rPr lang="en-US" sz="1100" dirty="0" smtClean="0">
                <a:solidFill>
                  <a:schemeClr val="tx1">
                    <a:lumMod val="65000"/>
                    <a:lumOff val="35000"/>
                  </a:schemeClr>
                </a:solidFill>
              </a:rPr>
              <a:t> SD</a:t>
            </a:r>
          </a:p>
          <a:p>
            <a:pPr marL="171450" indent="-171450">
              <a:buFont typeface="Arial" panose="020B0604020202020204" pitchFamily="34" charset="0"/>
              <a:buChar char="•"/>
            </a:pPr>
            <a:r>
              <a:rPr lang="en-US" sz="1100" dirty="0" smtClean="0">
                <a:solidFill>
                  <a:schemeClr val="tx1">
                    <a:lumMod val="65000"/>
                    <a:lumOff val="35000"/>
                  </a:schemeClr>
                </a:solidFill>
              </a:rPr>
              <a:t>IOM will install 850 SOK/SOK+ in Tel Afar and 955 in </a:t>
            </a:r>
            <a:r>
              <a:rPr lang="en-US" sz="1100" dirty="0" err="1" smtClean="0">
                <a:solidFill>
                  <a:schemeClr val="tx1">
                    <a:lumMod val="65000"/>
                    <a:lumOff val="35000"/>
                  </a:schemeClr>
                </a:solidFill>
              </a:rPr>
              <a:t>Wana</a:t>
            </a: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err="1" smtClean="0">
                <a:solidFill>
                  <a:schemeClr val="tx1">
                    <a:lumMod val="65000"/>
                    <a:lumOff val="35000"/>
                  </a:schemeClr>
                </a:solidFill>
              </a:rPr>
              <a:t>UNHabitat</a:t>
            </a:r>
            <a:r>
              <a:rPr lang="en-US" sz="1100" dirty="0" smtClean="0">
                <a:solidFill>
                  <a:schemeClr val="tx1">
                    <a:lumMod val="65000"/>
                    <a:lumOff val="35000"/>
                  </a:schemeClr>
                </a:solidFill>
              </a:rPr>
              <a:t> has started a second round of 400 houses in Sinjar and 100 in </a:t>
            </a:r>
            <a:r>
              <a:rPr lang="en-US" sz="1100" dirty="0" err="1" smtClean="0">
                <a:solidFill>
                  <a:schemeClr val="tx1">
                    <a:lumMod val="65000"/>
                    <a:lumOff val="35000"/>
                  </a:schemeClr>
                </a:solidFill>
              </a:rPr>
              <a:t>Sinouni</a:t>
            </a: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a:solidFill>
                  <a:schemeClr val="tx1">
                    <a:lumMod val="65000"/>
                    <a:lumOff val="35000"/>
                  </a:schemeClr>
                </a:solidFill>
              </a:rPr>
              <a:t>Three partners have funding for potential for transitional shelter projects likely in Ninewa Plains</a:t>
            </a:r>
          </a:p>
          <a:p>
            <a:pPr marL="171450" indent="-171450">
              <a:buFont typeface="Arial" panose="020B0604020202020204" pitchFamily="34" charset="0"/>
              <a:buChar char="•"/>
            </a:pPr>
            <a:endParaRPr lang="en-US" sz="1100" dirty="0">
              <a:solidFill>
                <a:schemeClr val="tx1">
                  <a:lumMod val="65000"/>
                  <a:lumOff val="35000"/>
                </a:schemeClr>
              </a:solidFill>
            </a:endParaRPr>
          </a:p>
          <a:p>
            <a:r>
              <a:rPr lang="en-US" sz="1100" dirty="0" smtClean="0">
                <a:solidFill>
                  <a:schemeClr val="tx1">
                    <a:lumMod val="65000"/>
                    <a:lumOff val="35000"/>
                  </a:schemeClr>
                </a:solidFill>
              </a:rPr>
              <a:t>More details will be shared with the minutes.</a:t>
            </a:r>
          </a:p>
          <a:p>
            <a:endParaRPr lang="en-US" sz="1100" dirty="0">
              <a:solidFill>
                <a:schemeClr val="tx1">
                  <a:lumMod val="65000"/>
                  <a:lumOff val="35000"/>
                </a:schemeClr>
              </a:solidFill>
            </a:endParaRPr>
          </a:p>
          <a:p>
            <a:r>
              <a:rPr lang="en-US" sz="1100" dirty="0" smtClean="0">
                <a:solidFill>
                  <a:schemeClr val="tx1">
                    <a:lumMod val="65000"/>
                    <a:lumOff val="35000"/>
                  </a:schemeClr>
                </a:solidFill>
              </a:rPr>
              <a:t>What do we need now?? Assessments! Currently more than 25% of the villages held by ISIS have some form of assessment but this means we have a long way to go. Any </a:t>
            </a:r>
            <a:r>
              <a:rPr lang="en-US" sz="1100" dirty="0" err="1" smtClean="0">
                <a:solidFill>
                  <a:schemeClr val="tx1">
                    <a:lumMod val="65000"/>
                    <a:lumOff val="35000"/>
                  </a:schemeClr>
                </a:solidFill>
              </a:rPr>
              <a:t>organisations</a:t>
            </a:r>
            <a:r>
              <a:rPr lang="en-US" sz="1100" dirty="0" smtClean="0">
                <a:solidFill>
                  <a:schemeClr val="tx1">
                    <a:lumMod val="65000"/>
                    <a:lumOff val="35000"/>
                  </a:schemeClr>
                </a:solidFill>
              </a:rPr>
              <a:t> able to support with this please contact the cluster. Thanks in advance to EADE!</a:t>
            </a:r>
          </a:p>
          <a:p>
            <a:endParaRPr lang="en-US" sz="1100" dirty="0">
              <a:solidFill>
                <a:schemeClr val="tx1">
                  <a:lumMod val="65000"/>
                  <a:lumOff val="35000"/>
                </a:schemeClr>
              </a:solidFill>
            </a:endParaRPr>
          </a:p>
          <a:p>
            <a:r>
              <a:rPr lang="en-US" sz="1100" dirty="0" smtClean="0">
                <a:solidFill>
                  <a:schemeClr val="tx1">
                    <a:lumMod val="65000"/>
                    <a:lumOff val="35000"/>
                  </a:schemeClr>
                </a:solidFill>
              </a:rPr>
              <a:t>What will happen in the future?? </a:t>
            </a:r>
            <a:r>
              <a:rPr lang="en-US" sz="1100" dirty="0" err="1" smtClean="0">
                <a:solidFill>
                  <a:schemeClr val="tx1">
                    <a:lumMod val="65000"/>
                    <a:lumOff val="35000"/>
                  </a:schemeClr>
                </a:solidFill>
              </a:rPr>
              <a:t>UNHabitat</a:t>
            </a:r>
            <a:r>
              <a:rPr lang="en-US" sz="1100" dirty="0" smtClean="0">
                <a:solidFill>
                  <a:schemeClr val="tx1">
                    <a:lumMod val="65000"/>
                    <a:lumOff val="35000"/>
                  </a:schemeClr>
                </a:solidFill>
              </a:rPr>
              <a:t> will coordinate, rolling out the same approach as in Mosul.</a:t>
            </a:r>
          </a:p>
        </p:txBody>
      </p:sp>
    </p:spTree>
    <p:extLst>
      <p:ext uri="{BB962C8B-B14F-4D97-AF65-F5344CB8AC3E}">
        <p14:creationId xmlns:p14="http://schemas.microsoft.com/office/powerpoint/2010/main" val="3811916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8</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Updates from National Level</a:t>
            </a:r>
            <a:endParaRPr lang="en-US" sz="2400" dirty="0">
              <a:solidFill>
                <a:srgbClr val="0070C0"/>
              </a:solidFill>
              <a:latin typeface="Calibri Light" panose="020F0302020204030204" pitchFamily="34" charset="0"/>
              <a:ea typeface="Verdana" pitchFamily="34" charset="0"/>
              <a:cs typeface="Verdana" pitchFamily="34" charset="0"/>
            </a:endParaRPr>
          </a:p>
        </p:txBody>
      </p:sp>
      <p:sp>
        <p:nvSpPr>
          <p:cNvPr id="4" name="Rectangle 3"/>
          <p:cNvSpPr/>
          <p:nvPr/>
        </p:nvSpPr>
        <p:spPr>
          <a:xfrm>
            <a:off x="640086" y="690710"/>
            <a:ext cx="7446080" cy="4262705"/>
          </a:xfrm>
          <a:prstGeom prst="rect">
            <a:avLst/>
          </a:prstGeom>
        </p:spPr>
        <p:txBody>
          <a:bodyPr wrap="square">
            <a:spAutoFit/>
          </a:bodyPr>
          <a:lstStyle/>
          <a:p>
            <a:pPr marL="171450" indent="-171450">
              <a:buFont typeface="Arial" panose="020B0604020202020204" pitchFamily="34" charset="0"/>
              <a:buChar char="•"/>
            </a:pPr>
            <a:r>
              <a:rPr lang="en-US" sz="1100" dirty="0" smtClean="0">
                <a:solidFill>
                  <a:schemeClr val="tx1">
                    <a:lumMod val="65000"/>
                    <a:lumOff val="35000"/>
                  </a:schemeClr>
                </a:solidFill>
              </a:rPr>
              <a:t>The IHPF has been worked on internally within the cluster. We are anticipating a disproportionately high share of funding but it will be focused on returns.</a:t>
            </a:r>
          </a:p>
          <a:p>
            <a:pPr marL="171450" indent="-171450">
              <a:buFont typeface="Arial" panose="020B0604020202020204" pitchFamily="34" charset="0"/>
              <a:buChar char="•"/>
            </a:pPr>
            <a:endParaRPr lang="en-US" sz="1100" dirty="0">
              <a:solidFill>
                <a:srgbClr val="FF0000"/>
              </a:solidFill>
            </a:endParaRPr>
          </a:p>
          <a:p>
            <a:pPr marL="171450" indent="-171450">
              <a:buFont typeface="Arial" panose="020B0604020202020204" pitchFamily="34" charset="0"/>
              <a:buChar char="•"/>
            </a:pPr>
            <a:endParaRPr lang="en-US" sz="1100" dirty="0" smtClean="0">
              <a:solidFill>
                <a:srgbClr val="FF0000"/>
              </a:solidFill>
            </a:endParaRPr>
          </a:p>
          <a:p>
            <a:pPr marL="171450" indent="-171450">
              <a:buFont typeface="Arial" panose="020B0604020202020204" pitchFamily="34" charset="0"/>
              <a:buChar char="•"/>
            </a:pPr>
            <a:endParaRPr lang="en-US" sz="1100" dirty="0">
              <a:solidFill>
                <a:srgbClr val="FF0000"/>
              </a:solidFill>
            </a:endParaRPr>
          </a:p>
          <a:p>
            <a:pPr marL="171450" indent="-171450">
              <a:buFont typeface="Arial" panose="020B0604020202020204" pitchFamily="34" charset="0"/>
              <a:buChar char="•"/>
            </a:pPr>
            <a:endParaRPr lang="en-US" sz="1100" dirty="0" smtClean="0">
              <a:solidFill>
                <a:srgbClr val="FF0000"/>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The SNFI guidelines will be refreshed meaning requests for input from partners. Now is also the time to request new guidelines.</a:t>
            </a: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Coordination structures will change. It’s not clear yet but maybe:</a:t>
            </a:r>
          </a:p>
          <a:p>
            <a:pPr marL="628650" lvl="1" indent="-171450">
              <a:buFont typeface="Arial" panose="020B0604020202020204" pitchFamily="34" charset="0"/>
              <a:buChar char="•"/>
            </a:pPr>
            <a:r>
              <a:rPr lang="en-US" sz="1100" dirty="0" smtClean="0">
                <a:solidFill>
                  <a:schemeClr val="tx1">
                    <a:lumMod val="65000"/>
                    <a:lumOff val="35000"/>
                  </a:schemeClr>
                </a:solidFill>
              </a:rPr>
              <a:t>Ninewa will be coordinated out of Mosul</a:t>
            </a:r>
          </a:p>
          <a:p>
            <a:pPr marL="628650" lvl="1" indent="-171450">
              <a:buFont typeface="Arial" panose="020B0604020202020204" pitchFamily="34" charset="0"/>
              <a:buChar char="•"/>
            </a:pPr>
            <a:r>
              <a:rPr lang="en-US" sz="1100" dirty="0" smtClean="0">
                <a:solidFill>
                  <a:schemeClr val="tx1">
                    <a:lumMod val="65000"/>
                    <a:lumOff val="35000"/>
                  </a:schemeClr>
                </a:solidFill>
              </a:rPr>
              <a:t>A new Mosul Coordinator is schedule to replace Tonja in the coming future (inshallah)</a:t>
            </a:r>
          </a:p>
          <a:p>
            <a:pPr marL="628650" lvl="1" indent="-171450">
              <a:buFont typeface="Arial" panose="020B0604020202020204" pitchFamily="34" charset="0"/>
              <a:buChar char="•"/>
            </a:pPr>
            <a:r>
              <a:rPr lang="en-US" sz="1100" dirty="0" smtClean="0">
                <a:solidFill>
                  <a:schemeClr val="tx1">
                    <a:lumMod val="65000"/>
                    <a:lumOff val="35000"/>
                  </a:schemeClr>
                </a:solidFill>
              </a:rPr>
              <a:t>Tel Afar town temporarily falls under KRI+ </a:t>
            </a:r>
            <a:r>
              <a:rPr lang="en-US" sz="1100" dirty="0" err="1" smtClean="0">
                <a:solidFill>
                  <a:schemeClr val="tx1">
                    <a:lumMod val="65000"/>
                    <a:lumOff val="35000"/>
                  </a:schemeClr>
                </a:solidFill>
              </a:rPr>
              <a:t>AoR</a:t>
            </a:r>
            <a:endParaRPr lang="en-US" sz="1100" dirty="0">
              <a:solidFill>
                <a:schemeClr val="tx1">
                  <a:lumMod val="65000"/>
                  <a:lumOff val="35000"/>
                </a:schemeClr>
              </a:solidFill>
            </a:endParaRPr>
          </a:p>
          <a:p>
            <a:pPr marL="628650" lvl="1"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Are there any topics people want to add to future agendas?</a:t>
            </a:r>
            <a:endParaRPr lang="en-US" sz="1100" dirty="0">
              <a:solidFill>
                <a:schemeClr val="tx1">
                  <a:lumMod val="65000"/>
                  <a:lumOff val="35000"/>
                </a:schemeClr>
              </a:solidFill>
            </a:endParaRPr>
          </a:p>
          <a:p>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algn="ctr"/>
            <a:r>
              <a:rPr lang="en-US" b="1" dirty="0" smtClean="0">
                <a:solidFill>
                  <a:schemeClr val="tx1">
                    <a:lumMod val="65000"/>
                    <a:lumOff val="35000"/>
                  </a:schemeClr>
                </a:solidFill>
              </a:rPr>
              <a:t>Any questions?</a:t>
            </a:r>
            <a:endParaRPr lang="en-US" sz="1100" dirty="0" smtClean="0">
              <a:solidFill>
                <a:schemeClr val="tx1">
                  <a:lumMod val="65000"/>
                  <a:lumOff val="35000"/>
                </a:schemeClr>
              </a:solidFill>
            </a:endParaRPr>
          </a:p>
          <a:p>
            <a:pPr marL="628650" lvl="1" indent="-171450">
              <a:buFont typeface="Arial" panose="020B0604020202020204" pitchFamily="34" charset="0"/>
              <a:buChar char="•"/>
            </a:pPr>
            <a:endParaRPr lang="en-US" sz="1100" dirty="0">
              <a:solidFill>
                <a:schemeClr val="tx1">
                  <a:lumMod val="65000"/>
                  <a:lumOff val="35000"/>
                </a:schemeClr>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2481081400"/>
              </p:ext>
            </p:extLst>
          </p:nvPr>
        </p:nvGraphicFramePr>
        <p:xfrm>
          <a:off x="1000740" y="1170617"/>
          <a:ext cx="6724772" cy="1097280"/>
        </p:xfrm>
        <a:graphic>
          <a:graphicData uri="http://schemas.openxmlformats.org/drawingml/2006/table">
            <a:tbl>
              <a:tblPr firstRow="1" firstCol="1" bandRow="1">
                <a:tableStyleId>{5C22544A-7EE6-4342-B048-85BDC9FD1C3A}</a:tableStyleId>
              </a:tblPr>
              <a:tblGrid>
                <a:gridCol w="3670916"/>
                <a:gridCol w="3053856"/>
              </a:tblGrid>
              <a:tr h="0">
                <a:tc>
                  <a:txBody>
                    <a:bodyPr/>
                    <a:lstStyle/>
                    <a:p>
                      <a:pPr>
                        <a:spcAft>
                          <a:spcPts val="0"/>
                        </a:spcAft>
                      </a:pPr>
                      <a:r>
                        <a:rPr lang="en-US" sz="1200" b="1" kern="1200" dirty="0" smtClean="0">
                          <a:solidFill>
                            <a:schemeClr val="lt1"/>
                          </a:solidFill>
                          <a:effectLst/>
                          <a:latin typeface="+mn-lt"/>
                          <a:ea typeface="+mn-ea"/>
                          <a:cs typeface="+mn-cs"/>
                        </a:rPr>
                        <a:t>Stage</a:t>
                      </a:r>
                      <a:endParaRPr lang="en-GB" sz="1200" b="1" kern="1200" dirty="0">
                        <a:solidFill>
                          <a:schemeClr val="lt1"/>
                        </a:solidFill>
                        <a:effectLst/>
                        <a:latin typeface="+mn-lt"/>
                        <a:ea typeface="+mn-ea"/>
                        <a:cs typeface="+mn-cs"/>
                      </a:endParaRPr>
                    </a:p>
                  </a:txBody>
                  <a:tcPr marL="0" marR="0" marT="0" marB="0" anchor="ctr"/>
                </a:tc>
                <a:tc>
                  <a:txBody>
                    <a:bodyPr/>
                    <a:lstStyle/>
                    <a:p>
                      <a:pPr>
                        <a:spcAft>
                          <a:spcPts val="0"/>
                        </a:spcAft>
                      </a:pPr>
                      <a:r>
                        <a:rPr lang="en-US" sz="1200" b="1" kern="1200" dirty="0" smtClean="0">
                          <a:solidFill>
                            <a:schemeClr val="lt1"/>
                          </a:solidFill>
                          <a:effectLst/>
                          <a:latin typeface="+mn-lt"/>
                          <a:ea typeface="+mn-ea"/>
                          <a:cs typeface="+mn-cs"/>
                        </a:rPr>
                        <a:t>Dates</a:t>
                      </a:r>
                      <a:endParaRPr lang="en-GB" sz="1200" b="1" kern="1200" dirty="0">
                        <a:solidFill>
                          <a:schemeClr val="lt1"/>
                        </a:solidFill>
                        <a:effectLst/>
                        <a:latin typeface="+mn-lt"/>
                        <a:ea typeface="+mn-ea"/>
                        <a:cs typeface="+mn-cs"/>
                      </a:endParaRPr>
                    </a:p>
                  </a:txBody>
                  <a:tcPr marL="0" marR="0" marT="0" marB="0" anchor="ctr"/>
                </a:tc>
              </a:tr>
              <a:tr h="0">
                <a:tc>
                  <a:txBody>
                    <a:bodyPr/>
                    <a:lstStyle/>
                    <a:p>
                      <a:pPr>
                        <a:spcAft>
                          <a:spcPts val="0"/>
                        </a:spcAft>
                      </a:pPr>
                      <a:r>
                        <a:rPr lang="en-GB" sz="1200" b="0" dirty="0">
                          <a:effectLst/>
                        </a:rPr>
                        <a:t>Cluster Prioritization and Strategy Development Process</a:t>
                      </a:r>
                      <a:endParaRPr lang="en-GB" sz="1200" b="0" dirty="0">
                        <a:effectLst/>
                        <a:latin typeface="Times New Roman" panose="02020603050405020304" pitchFamily="18" charset="0"/>
                        <a:ea typeface="Calibri" panose="020F0502020204030204" pitchFamily="34" charset="0"/>
                      </a:endParaRPr>
                    </a:p>
                  </a:txBody>
                  <a:tcPr marL="0" marR="0" marT="0" marB="0" anchor="ctr"/>
                </a:tc>
                <a:tc>
                  <a:txBody>
                    <a:bodyPr/>
                    <a:lstStyle/>
                    <a:p>
                      <a:pPr>
                        <a:spcAft>
                          <a:spcPts val="0"/>
                        </a:spcAft>
                      </a:pPr>
                      <a:r>
                        <a:rPr lang="en-GB" sz="1200" b="0" dirty="0">
                          <a:solidFill>
                            <a:schemeClr val="tx1">
                              <a:lumMod val="65000"/>
                              <a:lumOff val="35000"/>
                            </a:schemeClr>
                          </a:solidFill>
                          <a:effectLst/>
                        </a:rPr>
                        <a:t>25 January - 8 February</a:t>
                      </a:r>
                      <a:endParaRPr lang="en-GB" sz="1200" b="0" dirty="0">
                        <a:solidFill>
                          <a:schemeClr val="tx1">
                            <a:lumMod val="65000"/>
                            <a:lumOff val="35000"/>
                          </a:schemeClr>
                        </a:solidFill>
                        <a:effectLst/>
                        <a:latin typeface="Times New Roman" panose="02020603050405020304" pitchFamily="18" charset="0"/>
                        <a:ea typeface="Calibri" panose="020F0502020204030204" pitchFamily="34" charset="0"/>
                      </a:endParaRPr>
                    </a:p>
                  </a:txBody>
                  <a:tcPr marL="0" marR="0" marT="0" marB="0" anchor="ctr"/>
                </a:tc>
              </a:tr>
              <a:tr h="0">
                <a:tc>
                  <a:txBody>
                    <a:bodyPr/>
                    <a:lstStyle/>
                    <a:p>
                      <a:pPr>
                        <a:spcAft>
                          <a:spcPts val="0"/>
                        </a:spcAft>
                      </a:pPr>
                      <a:r>
                        <a:rPr lang="en-GB" sz="1200" b="0" dirty="0">
                          <a:effectLst/>
                        </a:rPr>
                        <a:t>Proposed Advisory Board meeting</a:t>
                      </a:r>
                      <a:endParaRPr lang="en-GB" sz="1200" b="0" dirty="0">
                        <a:effectLst/>
                        <a:latin typeface="Times New Roman" panose="02020603050405020304" pitchFamily="18" charset="0"/>
                        <a:ea typeface="Calibri" panose="020F0502020204030204" pitchFamily="34" charset="0"/>
                      </a:endParaRPr>
                    </a:p>
                  </a:txBody>
                  <a:tcPr marL="0" marR="0" marT="0" marB="0" anchor="ctr"/>
                </a:tc>
                <a:tc>
                  <a:txBody>
                    <a:bodyPr/>
                    <a:lstStyle/>
                    <a:p>
                      <a:pPr>
                        <a:spcAft>
                          <a:spcPts val="0"/>
                        </a:spcAft>
                      </a:pPr>
                      <a:r>
                        <a:rPr lang="en-GB" sz="1200" b="0" dirty="0">
                          <a:solidFill>
                            <a:schemeClr val="tx1">
                              <a:lumMod val="65000"/>
                              <a:lumOff val="35000"/>
                            </a:schemeClr>
                          </a:solidFill>
                          <a:effectLst/>
                        </a:rPr>
                        <a:t>Week of 11 </a:t>
                      </a:r>
                      <a:r>
                        <a:rPr lang="en-GB" sz="1200" b="0" dirty="0" smtClean="0">
                          <a:solidFill>
                            <a:schemeClr val="tx1">
                              <a:lumMod val="65000"/>
                              <a:lumOff val="35000"/>
                            </a:schemeClr>
                          </a:solidFill>
                          <a:effectLst/>
                        </a:rPr>
                        <a:t>February (</a:t>
                      </a:r>
                      <a:r>
                        <a:rPr lang="en-GB" sz="1200" b="0" dirty="0">
                          <a:solidFill>
                            <a:schemeClr val="tx1">
                              <a:lumMod val="65000"/>
                              <a:lumOff val="35000"/>
                            </a:schemeClr>
                          </a:solidFill>
                          <a:effectLst/>
                        </a:rPr>
                        <a:t>TBC)</a:t>
                      </a:r>
                      <a:endParaRPr lang="en-GB" sz="1200" b="0" dirty="0">
                        <a:solidFill>
                          <a:schemeClr val="tx1">
                            <a:lumMod val="65000"/>
                            <a:lumOff val="35000"/>
                          </a:schemeClr>
                        </a:solidFill>
                        <a:effectLst/>
                        <a:latin typeface="Times New Roman" panose="02020603050405020304" pitchFamily="18" charset="0"/>
                        <a:ea typeface="Calibri" panose="020F0502020204030204" pitchFamily="34" charset="0"/>
                      </a:endParaRPr>
                    </a:p>
                  </a:txBody>
                  <a:tcPr marL="0" marR="0" marT="0" marB="0" anchor="ctr"/>
                </a:tc>
              </a:tr>
              <a:tr h="0">
                <a:tc>
                  <a:txBody>
                    <a:bodyPr/>
                    <a:lstStyle/>
                    <a:p>
                      <a:pPr>
                        <a:spcAft>
                          <a:spcPts val="0"/>
                        </a:spcAft>
                      </a:pPr>
                      <a:r>
                        <a:rPr lang="en-GB" sz="1200" b="0" dirty="0">
                          <a:effectLst/>
                        </a:rPr>
                        <a:t>Proposal </a:t>
                      </a:r>
                      <a:r>
                        <a:rPr lang="en-GB" sz="1200" b="0" dirty="0" smtClean="0">
                          <a:effectLst/>
                        </a:rPr>
                        <a:t>Development</a:t>
                      </a:r>
                      <a:r>
                        <a:rPr lang="en-GB" sz="1200" b="0" baseline="0" dirty="0" smtClean="0">
                          <a:effectLst/>
                        </a:rPr>
                        <a:t> P</a:t>
                      </a:r>
                      <a:r>
                        <a:rPr lang="en-GB" sz="1200" b="0" dirty="0" smtClean="0">
                          <a:effectLst/>
                        </a:rPr>
                        <a:t>rocess </a:t>
                      </a:r>
                      <a:r>
                        <a:rPr lang="en-GB" sz="1200" b="0" dirty="0">
                          <a:effectLst/>
                        </a:rPr>
                        <a:t>                                   </a:t>
                      </a:r>
                      <a:endParaRPr lang="en-GB" sz="1200" b="0" dirty="0">
                        <a:effectLst/>
                        <a:latin typeface="Times New Roman" panose="02020603050405020304" pitchFamily="18" charset="0"/>
                        <a:ea typeface="Calibri" panose="020F0502020204030204" pitchFamily="34" charset="0"/>
                      </a:endParaRPr>
                    </a:p>
                  </a:txBody>
                  <a:tcPr marL="0" marR="0" marT="0" marB="0" anchor="ctr"/>
                </a:tc>
                <a:tc>
                  <a:txBody>
                    <a:bodyPr/>
                    <a:lstStyle/>
                    <a:p>
                      <a:pPr>
                        <a:spcAft>
                          <a:spcPts val="0"/>
                        </a:spcAft>
                      </a:pPr>
                      <a:r>
                        <a:rPr lang="en-GB" sz="1200" b="0">
                          <a:solidFill>
                            <a:schemeClr val="tx1">
                              <a:lumMod val="65000"/>
                              <a:lumOff val="35000"/>
                            </a:schemeClr>
                          </a:solidFill>
                          <a:effectLst/>
                        </a:rPr>
                        <a:t>15 February - 4 March</a:t>
                      </a:r>
                      <a:endParaRPr lang="en-GB" sz="1200" b="0">
                        <a:solidFill>
                          <a:schemeClr val="tx1">
                            <a:lumMod val="65000"/>
                            <a:lumOff val="35000"/>
                          </a:schemeClr>
                        </a:solidFill>
                        <a:effectLst/>
                        <a:latin typeface="Times New Roman" panose="02020603050405020304" pitchFamily="18" charset="0"/>
                        <a:ea typeface="Calibri" panose="020F0502020204030204" pitchFamily="34" charset="0"/>
                      </a:endParaRPr>
                    </a:p>
                  </a:txBody>
                  <a:tcPr marL="0" marR="0" marT="0" marB="0" anchor="ctr"/>
                </a:tc>
              </a:tr>
              <a:tr h="0">
                <a:tc>
                  <a:txBody>
                    <a:bodyPr/>
                    <a:lstStyle/>
                    <a:p>
                      <a:pPr>
                        <a:spcAft>
                          <a:spcPts val="0"/>
                        </a:spcAft>
                      </a:pPr>
                      <a:r>
                        <a:rPr lang="en-GB" sz="1200" b="0" dirty="0">
                          <a:effectLst/>
                        </a:rPr>
                        <a:t>Proposal Technical and Financial Review Process    </a:t>
                      </a:r>
                      <a:endParaRPr lang="en-GB" sz="1200" b="0" dirty="0">
                        <a:effectLst/>
                        <a:latin typeface="Times New Roman" panose="02020603050405020304" pitchFamily="18" charset="0"/>
                        <a:ea typeface="Calibri" panose="020F0502020204030204" pitchFamily="34" charset="0"/>
                      </a:endParaRPr>
                    </a:p>
                  </a:txBody>
                  <a:tcPr marL="0" marR="0" marT="0" marB="0" anchor="ctr"/>
                </a:tc>
                <a:tc>
                  <a:txBody>
                    <a:bodyPr/>
                    <a:lstStyle/>
                    <a:p>
                      <a:pPr>
                        <a:spcAft>
                          <a:spcPts val="0"/>
                        </a:spcAft>
                      </a:pPr>
                      <a:r>
                        <a:rPr lang="en-GB" sz="1200" b="0">
                          <a:solidFill>
                            <a:schemeClr val="tx1">
                              <a:lumMod val="65000"/>
                              <a:lumOff val="35000"/>
                            </a:schemeClr>
                          </a:solidFill>
                          <a:effectLst/>
                        </a:rPr>
                        <a:t>4 – 22 March</a:t>
                      </a:r>
                      <a:endParaRPr lang="en-GB" sz="1200" b="0">
                        <a:solidFill>
                          <a:schemeClr val="tx1">
                            <a:lumMod val="65000"/>
                            <a:lumOff val="35000"/>
                          </a:schemeClr>
                        </a:solidFill>
                        <a:effectLst/>
                        <a:latin typeface="Times New Roman" panose="02020603050405020304" pitchFamily="18" charset="0"/>
                        <a:ea typeface="Calibri" panose="020F0502020204030204" pitchFamily="34" charset="0"/>
                      </a:endParaRPr>
                    </a:p>
                  </a:txBody>
                  <a:tcPr marL="0" marR="0" marT="0" marB="0" anchor="ctr"/>
                </a:tc>
              </a:tr>
              <a:tr h="0">
                <a:tc>
                  <a:txBody>
                    <a:bodyPr/>
                    <a:lstStyle/>
                    <a:p>
                      <a:pPr>
                        <a:spcAft>
                          <a:spcPts val="0"/>
                        </a:spcAft>
                      </a:pPr>
                      <a:r>
                        <a:rPr lang="en-GB" sz="1200" b="0" dirty="0">
                          <a:effectLst/>
                        </a:rPr>
                        <a:t>Approval Process and Issuance of Grants</a:t>
                      </a:r>
                      <a:endParaRPr lang="en-GB" sz="1200" b="0" dirty="0">
                        <a:effectLst/>
                        <a:latin typeface="Times New Roman" panose="02020603050405020304" pitchFamily="18" charset="0"/>
                        <a:ea typeface="Calibri" panose="020F0502020204030204" pitchFamily="34" charset="0"/>
                      </a:endParaRPr>
                    </a:p>
                  </a:txBody>
                  <a:tcPr marL="0" marR="0" marT="0" marB="0" anchor="ctr"/>
                </a:tc>
                <a:tc>
                  <a:txBody>
                    <a:bodyPr/>
                    <a:lstStyle/>
                    <a:p>
                      <a:pPr>
                        <a:spcAft>
                          <a:spcPts val="0"/>
                        </a:spcAft>
                      </a:pPr>
                      <a:r>
                        <a:rPr lang="en-GB" sz="1200" b="0" dirty="0">
                          <a:solidFill>
                            <a:schemeClr val="tx1">
                              <a:lumMod val="65000"/>
                              <a:lumOff val="35000"/>
                            </a:schemeClr>
                          </a:solidFill>
                          <a:effectLst/>
                        </a:rPr>
                        <a:t>22 March – 29 March</a:t>
                      </a:r>
                      <a:endParaRPr lang="en-GB" sz="1200" b="0" dirty="0">
                        <a:solidFill>
                          <a:schemeClr val="tx1">
                            <a:lumMod val="65000"/>
                            <a:lumOff val="35000"/>
                          </a:schemeClr>
                        </a:solidFill>
                        <a:effectLst/>
                        <a:latin typeface="Times New Roman" panose="02020603050405020304" pitchFamily="18" charset="0"/>
                        <a:ea typeface="Calibri" panose="020F0502020204030204" pitchFamily="34" charset="0"/>
                      </a:endParaRPr>
                    </a:p>
                  </a:txBody>
                  <a:tcPr marL="0" marR="0" marT="0" marB="0" anchor="ctr"/>
                </a:tc>
              </a:tr>
            </a:tbl>
          </a:graphicData>
        </a:graphic>
      </p:graphicFrame>
    </p:spTree>
    <p:extLst>
      <p:ext uri="{BB962C8B-B14F-4D97-AF65-F5344CB8AC3E}">
        <p14:creationId xmlns:p14="http://schemas.microsoft.com/office/powerpoint/2010/main" val="28549581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9</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Key Updates by Partners</a:t>
            </a:r>
          </a:p>
        </p:txBody>
      </p:sp>
      <p:sp>
        <p:nvSpPr>
          <p:cNvPr id="4" name="Rectangle 3"/>
          <p:cNvSpPr/>
          <p:nvPr/>
        </p:nvSpPr>
        <p:spPr>
          <a:xfrm>
            <a:off x="640086" y="690710"/>
            <a:ext cx="7446080" cy="3739485"/>
          </a:xfrm>
          <a:prstGeom prst="rect">
            <a:avLst/>
          </a:prstGeom>
        </p:spPr>
        <p:txBody>
          <a:bodyPr wrap="square">
            <a:spAutoFit/>
          </a:bodyPr>
          <a:lstStyle/>
          <a:p>
            <a:r>
              <a:rPr lang="en-US" b="1" dirty="0" smtClean="0">
                <a:solidFill>
                  <a:schemeClr val="tx1">
                    <a:lumMod val="65000"/>
                    <a:lumOff val="35000"/>
                  </a:schemeClr>
                </a:solidFill>
              </a:rPr>
              <a:t>General notifications</a:t>
            </a:r>
          </a:p>
          <a:p>
            <a:pPr marL="171450" indent="-171450">
              <a:buFont typeface="Arial" panose="020B0604020202020204" pitchFamily="34" charset="0"/>
              <a:buChar char="•"/>
            </a:pPr>
            <a:r>
              <a:rPr lang="en-US" sz="1100" dirty="0" smtClean="0">
                <a:solidFill>
                  <a:schemeClr val="tx1">
                    <a:lumMod val="65000"/>
                    <a:lumOff val="35000"/>
                  </a:schemeClr>
                </a:solidFill>
              </a:rPr>
              <a:t>Programmatic updates all are required to be informed of?</a:t>
            </a:r>
          </a:p>
          <a:p>
            <a:pPr marL="171450" indent="-171450">
              <a:buFont typeface="Arial" panose="020B0604020202020204" pitchFamily="34" charset="0"/>
              <a:buChar char="•"/>
            </a:pPr>
            <a:r>
              <a:rPr lang="en-US" sz="1100" dirty="0" smtClean="0">
                <a:solidFill>
                  <a:schemeClr val="tx1">
                    <a:lumMod val="65000"/>
                    <a:lumOff val="35000"/>
                  </a:schemeClr>
                </a:solidFill>
              </a:rPr>
              <a:t>Change in staffing?</a:t>
            </a:r>
          </a:p>
          <a:p>
            <a:pPr marL="171450" indent="-171450">
              <a:buFont typeface="Arial" panose="020B0604020202020204" pitchFamily="34" charset="0"/>
              <a:buChar char="•"/>
            </a:pPr>
            <a:r>
              <a:rPr lang="en-US" sz="1100" dirty="0" smtClean="0">
                <a:solidFill>
                  <a:schemeClr val="tx1">
                    <a:lumMod val="65000"/>
                    <a:lumOff val="35000"/>
                  </a:schemeClr>
                </a:solidFill>
              </a:rPr>
              <a:t>Change in area of operation?</a:t>
            </a:r>
          </a:p>
          <a:p>
            <a:endParaRPr lang="en-US" sz="1100" dirty="0" smtClean="0">
              <a:solidFill>
                <a:schemeClr val="tx1">
                  <a:lumMod val="65000"/>
                  <a:lumOff val="35000"/>
                </a:schemeClr>
              </a:solidFill>
            </a:endParaRPr>
          </a:p>
          <a:p>
            <a:r>
              <a:rPr lang="en-US" b="1" dirty="0" smtClean="0">
                <a:solidFill>
                  <a:schemeClr val="tx1">
                    <a:lumMod val="65000"/>
                    <a:lumOff val="35000"/>
                  </a:schemeClr>
                </a:solidFill>
              </a:rPr>
              <a:t>Projects</a:t>
            </a:r>
            <a:endParaRPr lang="en-US" b="1"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Have you signed new funding recently?</a:t>
            </a:r>
          </a:p>
          <a:p>
            <a:pPr marL="171450" indent="-171450">
              <a:buFont typeface="Arial" panose="020B0604020202020204" pitchFamily="34" charset="0"/>
              <a:buChar char="•"/>
            </a:pPr>
            <a:r>
              <a:rPr lang="en-US" sz="1100" dirty="0" smtClean="0">
                <a:solidFill>
                  <a:schemeClr val="tx1">
                    <a:lumMod val="65000"/>
                    <a:lumOff val="35000"/>
                  </a:schemeClr>
                </a:solidFill>
              </a:rPr>
              <a:t>Is a closing project creating a gap?</a:t>
            </a:r>
          </a:p>
          <a:p>
            <a:endParaRPr lang="en-US" sz="1100" dirty="0" smtClean="0">
              <a:solidFill>
                <a:schemeClr val="tx1">
                  <a:lumMod val="65000"/>
                  <a:lumOff val="35000"/>
                </a:schemeClr>
              </a:solidFill>
            </a:endParaRPr>
          </a:p>
          <a:p>
            <a:endParaRPr lang="en-US" sz="1100" dirty="0">
              <a:solidFill>
                <a:schemeClr val="tx1">
                  <a:lumMod val="65000"/>
                  <a:lumOff val="35000"/>
                </a:schemeClr>
              </a:solidFill>
            </a:endParaRPr>
          </a:p>
          <a:p>
            <a:r>
              <a:rPr lang="en-US" b="1" dirty="0" smtClean="0">
                <a:solidFill>
                  <a:schemeClr val="tx1">
                    <a:lumMod val="65000"/>
                    <a:lumOff val="35000"/>
                  </a:schemeClr>
                </a:solidFill>
              </a:rPr>
              <a:t>Security and access</a:t>
            </a:r>
            <a:endParaRPr lang="en-US" b="1"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Any problems?</a:t>
            </a:r>
          </a:p>
          <a:p>
            <a:endParaRPr lang="en-US" sz="1100" dirty="0" smtClean="0">
              <a:solidFill>
                <a:schemeClr val="tx1">
                  <a:lumMod val="65000"/>
                  <a:lumOff val="35000"/>
                </a:schemeClr>
              </a:solidFill>
            </a:endParaRPr>
          </a:p>
          <a:p>
            <a:r>
              <a:rPr lang="en-US" b="1" dirty="0" smtClean="0">
                <a:solidFill>
                  <a:schemeClr val="tx1">
                    <a:lumMod val="65000"/>
                    <a:lumOff val="35000"/>
                  </a:schemeClr>
                </a:solidFill>
              </a:rPr>
              <a:t>AOB</a:t>
            </a: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Suggestion to shift meeting to monthly</a:t>
            </a:r>
          </a:p>
          <a:p>
            <a:pPr marL="171450" indent="-171450">
              <a:buFont typeface="Arial" panose="020B0604020202020204" pitchFamily="34" charset="0"/>
              <a:buChar char="•"/>
            </a:pPr>
            <a:r>
              <a:rPr lang="en-US" sz="1100" dirty="0">
                <a:solidFill>
                  <a:schemeClr val="tx1">
                    <a:lumMod val="65000"/>
                    <a:lumOff val="35000"/>
                  </a:schemeClr>
                </a:solidFill>
              </a:rPr>
              <a:t>Reminder that meeting minutes have a 48 hour period of feedback in writing after which they are </a:t>
            </a:r>
            <a:r>
              <a:rPr lang="en-US" sz="1100" dirty="0" smtClean="0">
                <a:solidFill>
                  <a:schemeClr val="tx1">
                    <a:lumMod val="65000"/>
                    <a:lumOff val="35000"/>
                  </a:schemeClr>
                </a:solidFill>
              </a:rPr>
              <a:t>adopted</a:t>
            </a:r>
          </a:p>
          <a:p>
            <a:pPr marL="171450" indent="-171450">
              <a:buFont typeface="Arial" panose="020B0604020202020204" pitchFamily="34" charset="0"/>
              <a:buChar char="•"/>
            </a:pPr>
            <a:r>
              <a:rPr lang="en-US" sz="1100" dirty="0" smtClean="0">
                <a:solidFill>
                  <a:schemeClr val="tx1">
                    <a:lumMod val="65000"/>
                    <a:lumOff val="35000"/>
                  </a:schemeClr>
                </a:solidFill>
              </a:rPr>
              <a:t>Meeting minute rotation – following amazing amount of volunteers the order for next rotation is ACF, PWJ, DRC and </a:t>
            </a:r>
            <a:r>
              <a:rPr lang="en-US" sz="1100" dirty="0" err="1" smtClean="0">
                <a:solidFill>
                  <a:schemeClr val="tx1">
                    <a:lumMod val="65000"/>
                    <a:lumOff val="35000"/>
                  </a:schemeClr>
                </a:solidFill>
              </a:rPr>
              <a:t>Medair</a:t>
            </a:r>
            <a:endParaRPr lang="en-US" sz="1100" dirty="0">
              <a:solidFill>
                <a:schemeClr val="tx1">
                  <a:lumMod val="65000"/>
                  <a:lumOff val="35000"/>
                </a:schemeClr>
              </a:solidFill>
            </a:endParaRPr>
          </a:p>
          <a:p>
            <a:endParaRPr lang="en-US" sz="1100" dirty="0" smtClean="0">
              <a:solidFill>
                <a:schemeClr val="tx1">
                  <a:lumMod val="65000"/>
                  <a:lumOff val="35000"/>
                </a:schemeClr>
              </a:solidFill>
            </a:endParaRPr>
          </a:p>
          <a:p>
            <a:endParaRPr lang="en-US" sz="1100" dirty="0">
              <a:solidFill>
                <a:schemeClr val="tx1">
                  <a:lumMod val="65000"/>
                  <a:lumOff val="35000"/>
                </a:schemeClr>
              </a:solidFill>
            </a:endParaRPr>
          </a:p>
        </p:txBody>
      </p:sp>
    </p:spTree>
    <p:extLst>
      <p:ext uri="{BB962C8B-B14F-4D97-AF65-F5344CB8AC3E}">
        <p14:creationId xmlns:p14="http://schemas.microsoft.com/office/powerpoint/2010/main" val="2380435385"/>
      </p:ext>
    </p:extLst>
  </p:cSld>
  <p:clrMapOvr>
    <a:masterClrMapping/>
  </p:clrMapOvr>
  <p:timing>
    <p:tnLst>
      <p:par>
        <p:cTn id="1" dur="indefinite" restart="never" nodeType="tmRoot"/>
      </p:par>
    </p:tnLst>
  </p:timing>
</p:sld>
</file>

<file path=ppt/theme/theme1.xml><?xml version="1.0" encoding="utf-8"?>
<a:theme xmlns:a="http://schemas.openxmlformats.org/drawingml/2006/main" name="Shelter Cluster Red Theme">
  <a:themeElements>
    <a:clrScheme name="Shelter Cluster 3 Soft">
      <a:dk1>
        <a:sysClr val="windowText" lastClr="000000"/>
      </a:dk1>
      <a:lt1>
        <a:sysClr val="window" lastClr="FFFFFF"/>
      </a:lt1>
      <a:dk2>
        <a:srgbClr val="04314C"/>
      </a:dk2>
      <a:lt2>
        <a:srgbClr val="F6F6F6"/>
      </a:lt2>
      <a:accent1>
        <a:srgbClr val="365A70"/>
      </a:accent1>
      <a:accent2>
        <a:srgbClr val="FFC133"/>
      </a:accent2>
      <a:accent3>
        <a:srgbClr val="994345"/>
      </a:accent3>
      <a:accent4>
        <a:srgbClr val="84C559"/>
      </a:accent4>
      <a:accent5>
        <a:srgbClr val="FD3333"/>
      </a:accent5>
      <a:accent6>
        <a:srgbClr val="459FD5"/>
      </a:accent6>
      <a:hlink>
        <a:srgbClr val="994345"/>
      </a:hlink>
      <a:folHlink>
        <a:srgbClr val="7030A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8D9028CD-DA9F-46A9-B3DF-56D3D7F4B927}">
  <ds:schemaRefs>
    <ds:schemaRef ds:uri="ESRI.ArcGIS.Mapping.OfficeIntegration.PowerPointInfo"/>
  </ds:schemaRefs>
</ds:datastoreItem>
</file>

<file path=customXml/itemProps2.xml><?xml version="1.0" encoding="utf-8"?>
<ds:datastoreItem xmlns:ds="http://schemas.openxmlformats.org/officeDocument/2006/customXml" ds:itemID="{BE3182D9-F28B-40B8-8D56-ED5889BAAD1F}">
  <ds:schemaRefs>
    <ds:schemaRef ds:uri="ESRI.ArcGIS.Mapping.OfficeIntegration.PowerPointInfo"/>
  </ds:schemaRefs>
</ds:datastoreItem>
</file>

<file path=customXml/itemProps3.xml><?xml version="1.0" encoding="utf-8"?>
<ds:datastoreItem xmlns:ds="http://schemas.openxmlformats.org/officeDocument/2006/customXml" ds:itemID="{AD2A9EA0-4CE9-4A25-B809-D1F4F74731F1}">
  <ds:schemaRefs>
    <ds:schemaRef ds:uri="ESRI.ArcGIS.Mapping.OfficeIntegration.PowerPointInfo"/>
  </ds:schemaRefs>
</ds:datastoreItem>
</file>

<file path=customXml/itemProps4.xml><?xml version="1.0" encoding="utf-8"?>
<ds:datastoreItem xmlns:ds="http://schemas.openxmlformats.org/officeDocument/2006/customXml" ds:itemID="{06264B26-D188-4C3B-B609-D94718665329}">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
  <TotalTime>30858</TotalTime>
  <Words>1296</Words>
  <Application>Microsoft Office PowerPoint</Application>
  <PresentationFormat>On-screen Show (16:9)</PresentationFormat>
  <Paragraphs>308</Paragraphs>
  <Slides>10</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MS PGothic</vt:lpstr>
      <vt:lpstr>Arial</vt:lpstr>
      <vt:lpstr>Calibri</vt:lpstr>
      <vt:lpstr>Calibri Light</vt:lpstr>
      <vt:lpstr>Times New Roman</vt:lpstr>
      <vt:lpstr>Verdana</vt:lpstr>
      <vt:lpstr>Wingdings</vt:lpstr>
      <vt:lpstr>Shelter Cluster Red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Winterization Kits</dc:title>
  <dc:creator>Bo Hurkmans</dc:creator>
  <cp:lastModifiedBy>Laurence West</cp:lastModifiedBy>
  <cp:revision>1768</cp:revision>
  <cp:lastPrinted>2014-10-29T09:34:43Z</cp:lastPrinted>
  <dcterms:created xsi:type="dcterms:W3CDTF">2014-10-08T08:24:30Z</dcterms:created>
  <dcterms:modified xsi:type="dcterms:W3CDTF">2018-02-06T08:23:43Z</dcterms:modified>
</cp:coreProperties>
</file>