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14"/>
  </p:notesMasterIdLst>
  <p:sldIdLst>
    <p:sldId id="611" r:id="rId4"/>
    <p:sldId id="265" r:id="rId5"/>
    <p:sldId id="473" r:id="rId6"/>
    <p:sldId id="612" r:id="rId7"/>
    <p:sldId id="628" r:id="rId8"/>
    <p:sldId id="625" r:id="rId9"/>
    <p:sldId id="615" r:id="rId10"/>
    <p:sldId id="626" r:id="rId11"/>
    <p:sldId id="627" r:id="rId12"/>
    <p:sldId id="505" r:id="rId13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1" name="Michael Gloeckle" initials="MG" lastIdx="1" clrIdx="1">
    <p:extLst/>
  </p:cmAuthor>
  <p:cmAuthor id="2" name="Michael Gloeckle" initials="MG [2]" lastIdx="1" clrIdx="2">
    <p:extLst/>
  </p:cmAuthor>
  <p:cmAuthor id="3" name="WEIRA Cornelius - ET" initials="WC-E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1" autoAdjust="0"/>
    <p:restoredTop sz="92358" autoAdjust="0"/>
  </p:normalViewPr>
  <p:slideViewPr>
    <p:cSldViewPr snapToGrid="0" snapToObjects="1">
      <p:cViewPr varScale="1">
        <p:scale>
          <a:sx n="102" d="100"/>
          <a:sy n="102" d="100"/>
        </p:scale>
        <p:origin x="438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3738"/>
            <a:ext cx="6156325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3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m3.iraq@sheltercluster.org" TargetMode="External"/><Relationship Id="rId13" Type="http://schemas.openxmlformats.org/officeDocument/2006/relationships/image" Target="../media/image4.jpeg"/><Relationship Id="rId3" Type="http://schemas.openxmlformats.org/officeDocument/2006/relationships/hyperlink" Target="mailto:coord.iraq@sheltercluster.org" TargetMode="External"/><Relationship Id="rId7" Type="http://schemas.openxmlformats.org/officeDocument/2006/relationships/hyperlink" Target="mailto:coord2.iraq@sheltercluster.org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ord3.iraq@sheltercluster.org" TargetMode="External"/><Relationship Id="rId11" Type="http://schemas.openxmlformats.org/officeDocument/2006/relationships/image" Target="../media/image2.png"/><Relationship Id="rId5" Type="http://schemas.openxmlformats.org/officeDocument/2006/relationships/hyperlink" Target="mailto:coord4.iraq@sheltercluster.org" TargetMode="External"/><Relationship Id="rId15" Type="http://schemas.openxmlformats.org/officeDocument/2006/relationships/image" Target="../media/image6.jpg"/><Relationship Id="rId10" Type="http://schemas.openxmlformats.org/officeDocument/2006/relationships/hyperlink" Target="mailto:snrnatassot.iraq@sheltercluster.org" TargetMode="External"/><Relationship Id="rId4" Type="http://schemas.openxmlformats.org/officeDocument/2006/relationships/hyperlink" Target="mailto:im2.iraq@sheltercluster.org" TargetMode="External"/><Relationship Id="rId9" Type="http://schemas.openxmlformats.org/officeDocument/2006/relationships/hyperlink" Target="mailto:coordroving.iraq@sheltercluster.org" TargetMode="Externa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97982"/>
              </p:ext>
            </p:extLst>
          </p:nvPr>
        </p:nvGraphicFramePr>
        <p:xfrm>
          <a:off x="3573380" y="552638"/>
          <a:ext cx="5476087" cy="397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6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Francesca Coloni - </a:t>
                      </a:r>
                      <a: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  <a:t>UNHCR</a:t>
                      </a:r>
                      <a:b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  <a:t>National Cluster Coordinator</a:t>
                      </a:r>
                      <a:b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  <a:t>+964 (0) 772 616 3725</a:t>
                      </a:r>
                      <a:b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  <a:hlinkClick r:id="rId3"/>
                        </a:rPr>
                        <a:t>coord.iraq@sheltercluster.org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200" u="sn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Michel Tia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- IOM</a:t>
                      </a:r>
                    </a:p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Information Management Officer - National</a:t>
                      </a:r>
                    </a:p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+964 (0) 750 021 1720</a:t>
                      </a:r>
                    </a:p>
                    <a:p>
                      <a:r>
                        <a:rPr lang="en-GB" sz="1200" u="sng" dirty="0">
                          <a:solidFill>
                            <a:schemeClr val="tx1"/>
                          </a:solidFill>
                          <a:hlinkClick r:id="rId4"/>
                        </a:rPr>
                        <a:t>im2.iraq@sheltercluster.org</a:t>
                      </a:r>
                      <a:endParaRPr lang="en-GB" sz="1200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Cornelius Weira 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IOM</a:t>
                      </a:r>
                    </a:p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National Co-Chair - Centre and South  </a:t>
                      </a:r>
                    </a:p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751 234 2548</a:t>
                      </a:r>
                    </a:p>
                    <a:p>
                      <a:r>
                        <a:rPr lang="en-GB" sz="12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coord4.iraq@sheltercluster.org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Laurence West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UNHCR</a:t>
                      </a:r>
                    </a:p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National Coordinator – KRI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964 (0) 771 911 0574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  <a:hlinkClick r:id="rId6"/>
                        </a:rPr>
                        <a:t>coord3.iraq@sheltercluster.org</a:t>
                      </a:r>
                      <a:endParaRPr lang="en-GB" sz="12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Andrea Quaden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NRC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Cluster Co-Chair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+964 (0) 751 740 7635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coord2.iraq@sheltercluster.org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Abdoulaye Dieye - </a:t>
                      </a:r>
                      <a:r>
                        <a:rPr lang="en-GB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NORCAP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Information Management Officer - 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National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771 488 2672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sng" dirty="0">
                          <a:solidFill>
                            <a:schemeClr val="tx1"/>
                          </a:solidFill>
                          <a:hlinkClick r:id="rId8"/>
                        </a:rPr>
                        <a:t>im3.iraq@sheltercluster.org</a:t>
                      </a:r>
                      <a:endParaRPr lang="en-GB" sz="1200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Roving Cluster Coordinator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xxx xxx xxxx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coordroving.iraq@sheltercluster.org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Aziz ABULTIMMAN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-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UNHCR</a:t>
                      </a:r>
                    </a:p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Senior</a:t>
                      </a:r>
                      <a:r>
                        <a:rPr lang="en-US" sz="1200" b="0" baseline="0" dirty="0">
                          <a:solidFill>
                            <a:sysClr val="windowText" lastClr="000000"/>
                          </a:solidFill>
                        </a:rPr>
                        <a:t> Cluster Associate </a:t>
                      </a:r>
                    </a:p>
                    <a:p>
                      <a:r>
                        <a:rPr lang="en-US" sz="1200" b="0" baseline="0" dirty="0">
                          <a:solidFill>
                            <a:sysClr val="windowText" lastClr="000000"/>
                          </a:solidFill>
                        </a:rPr>
                        <a:t>+964 (0)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750 868 6038 </a:t>
                      </a:r>
                      <a:r>
                        <a:rPr lang="en-US" sz="1200" b="1" baseline="0" dirty="0">
                          <a:solidFill>
                            <a:sysClr val="windowText" lastClr="000000"/>
                          </a:solidFill>
                          <a:hlinkClick r:id="rId10"/>
                        </a:rPr>
                        <a:t>snrnatassot.iraq@sheltercluster.org</a:t>
                      </a:r>
                      <a:endParaRPr lang="en-US" sz="1200" b="1" kern="1200" baseline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781" y="99089"/>
            <a:ext cx="3406717" cy="586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000" b="0" u="sng" dirty="0">
                <a:solidFill>
                  <a:srgbClr val="002060"/>
                </a:solidFill>
                <a:latin typeface="Calibri Light" panose="020F0302020204030204" pitchFamily="34" charset="0"/>
              </a:rPr>
              <a:t>Current Cluster Team Structure </a:t>
            </a:r>
            <a:r>
              <a:rPr lang="en-US" sz="1600" b="0" u="sng" dirty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0" dirty="0">
                <a:solidFill>
                  <a:srgbClr val="002060"/>
                </a:solidFill>
                <a:latin typeface="Calibri Light" panose="020F0302020204030204" pitchFamily="34" charset="0"/>
              </a:rPr>
              <a:t>since 11</a:t>
            </a:r>
            <a:r>
              <a:rPr lang="en-US" sz="1600" b="0" baseline="30000" dirty="0">
                <a:solidFill>
                  <a:srgbClr val="002060"/>
                </a:solidFill>
                <a:latin typeface="Calibri Light" panose="020F0302020204030204" pitchFamily="34" charset="0"/>
              </a:rPr>
              <a:t>th</a:t>
            </a:r>
            <a:r>
              <a:rPr lang="en-US" sz="1600" b="0" dirty="0">
                <a:solidFill>
                  <a:srgbClr val="002060"/>
                </a:solidFill>
                <a:latin typeface="Calibri Light" panose="020F0302020204030204" pitchFamily="34" charset="0"/>
              </a:rPr>
              <a:t> July 2017</a:t>
            </a:r>
            <a:endParaRPr lang="en-GB" sz="1600" b="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296" y="1272311"/>
            <a:ext cx="793675" cy="853701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90" y="1261207"/>
            <a:ext cx="780055" cy="78661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549" y="2439202"/>
            <a:ext cx="1062690" cy="656423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64" y="2373487"/>
            <a:ext cx="806933" cy="730916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4" y="3471973"/>
            <a:ext cx="800301" cy="96327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3404939" y="154239"/>
            <a:ext cx="0" cy="481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76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>
                <a:latin typeface="Calibri Light" panose="020F0302020204030204" pitchFamily="34" charset="0"/>
              </a:rPr>
              <a:t>THANKS. 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  <p:pic>
        <p:nvPicPr>
          <p:cNvPr id="8194" name="Picture 2" descr="C:\Users\mtia\Documents\20160131 Shelter Cluster IMO\@Pictures from Partners\Pict. Fallujah\IOM\June 21st, 2016\Families without tents 21 June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1" y="711334"/>
            <a:ext cx="4353487" cy="32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tia\Documents\20160131 Shelter Cluster IMO\@Pictures from Partners\Pict. Fallujah\IOM\June 24th, 2016\IMG_9938_m Fallujah c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92" y="1457959"/>
            <a:ext cx="4590385" cy="30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7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45" y="120397"/>
            <a:ext cx="908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C&amp;S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0319" y="555780"/>
            <a:ext cx="73841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1.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           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 of minutes of previous meeting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2.            Information Management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             a.            2018 A.I database: design process, partners access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and training Partner registration for 2018 A.I database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 	         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3.            Key Issues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               a.            Partner assessments for  in and out of camp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               b.            1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st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IHPF Allocation 2018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c.             Camp Consolidation and Closure </a:t>
            </a:r>
            <a:r>
              <a:rPr lang="en-US" sz="1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(Needs in terms of Shelter and    NFIs  )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4.            Governorate updates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5.           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AoB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								Wednesday, 07</a:t>
            </a:r>
            <a:r>
              <a:rPr 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February 2018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4666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1.  Review of action points from previous meeting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310232" y="622168"/>
            <a:ext cx="8589217" cy="3949831"/>
          </a:xfrm>
        </p:spPr>
        <p:txBody>
          <a:bodyPr>
            <a:noAutofit/>
          </a:bodyPr>
          <a:lstStyle/>
          <a:p>
            <a:pPr algn="just" defTabSz="457200">
              <a:lnSpc>
                <a:spcPct val="15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UNHCR and Cluster Focal Points to Monitor Ministry of Oil kerosene distributions in IDP camps. </a:t>
            </a:r>
            <a:r>
              <a:rPr lang="en-US" sz="1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(Ongoing) </a:t>
            </a:r>
          </a:p>
          <a:p>
            <a:pPr algn="just" defTabSz="457200">
              <a:lnSpc>
                <a:spcPct val="15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Cluster IMO to share with Partners end of year Cluster Dash Board and Map in the coming week  </a:t>
            </a:r>
            <a:r>
              <a:rPr lang="en-US" sz="1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( TBC )</a:t>
            </a:r>
          </a:p>
          <a:p>
            <a:pPr algn="just" defTabSz="457200">
              <a:lnSpc>
                <a:spcPct val="15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Partners to register with Cluster IMO for access to 2018 Activity info database </a:t>
            </a:r>
            <a:r>
              <a:rPr lang="en-US" sz="1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( TBC)</a:t>
            </a:r>
          </a:p>
          <a:p>
            <a:pPr algn="just" defTabSz="457200">
              <a:lnSpc>
                <a:spcPct val="15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IMO to disaggregate 2017 HRP funded projects from 2017 NON HRP funded projects –</a:t>
            </a:r>
            <a:r>
              <a:rPr lang="en-US" sz="1800" i="1" dirty="0">
                <a:solidFill>
                  <a:srgbClr val="FF0000"/>
                </a:solidFill>
                <a:latin typeface="Calibri Light" panose="020F0302020204030204" pitchFamily="34" charset="0"/>
              </a:rPr>
              <a:t>(</a:t>
            </a:r>
            <a:r>
              <a:rPr lang="en-US" sz="1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IMO To update) </a:t>
            </a:r>
          </a:p>
          <a:p>
            <a:pPr algn="just" defTabSz="457200">
              <a:lnSpc>
                <a:spcPct val="15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UNHCR will conduct verification on the 852-IDP caseload reported by IOM in AK to be in need of NFIs. </a:t>
            </a:r>
            <a:r>
              <a:rPr lang="en-US" sz="1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( Verification Assessments on going UNHCR to provide assistance after findings)</a:t>
            </a:r>
          </a:p>
          <a:p>
            <a:pPr algn="just" defTabSz="457200"/>
            <a:endParaRPr lang="en-US" sz="18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DC84F6-90E3-4772-B352-534165DD708B}"/>
              </a:ext>
            </a:extLst>
          </p:cNvPr>
          <p:cNvSpPr txBox="1">
            <a:spLocks/>
          </p:cNvSpPr>
          <p:nvPr/>
        </p:nvSpPr>
        <p:spPr>
          <a:xfrm>
            <a:off x="75415" y="114666"/>
            <a:ext cx="9144000" cy="818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sz="18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2.  Information Management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8103F-4664-41AC-B75B-E482CD1BE1A2}"/>
              </a:ext>
            </a:extLst>
          </p:cNvPr>
          <p:cNvSpPr txBox="1"/>
          <p:nvPr/>
        </p:nvSpPr>
        <p:spPr>
          <a:xfrm>
            <a:off x="386499" y="933254"/>
            <a:ext cx="8201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2018 A.I database: design process, partners access  and trainings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The database design has been completed but remains some technical adjustments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- Particularity: common database for all clusters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068" r="61308" b="49131"/>
          <a:stretch/>
        </p:blipFill>
        <p:spPr>
          <a:xfrm>
            <a:off x="2796812" y="1800356"/>
            <a:ext cx="4933384" cy="30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5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DC84F6-90E3-4772-B352-534165DD708B}"/>
              </a:ext>
            </a:extLst>
          </p:cNvPr>
          <p:cNvSpPr txBox="1">
            <a:spLocks/>
          </p:cNvSpPr>
          <p:nvPr/>
        </p:nvSpPr>
        <p:spPr>
          <a:xfrm>
            <a:off x="0" y="114666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2.  Information Management.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48103F-4664-41AC-B75B-E482CD1BE1A2}"/>
              </a:ext>
            </a:extLst>
          </p:cNvPr>
          <p:cNvSpPr txBox="1"/>
          <p:nvPr/>
        </p:nvSpPr>
        <p:spPr>
          <a:xfrm>
            <a:off x="386499" y="553422"/>
            <a:ext cx="8201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2018 A.I database: design process, partners access  and trainings </a:t>
            </a:r>
          </a:p>
          <a:p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- Google form have been shared with partners and information collected will be used to give them access to the database</a:t>
            </a:r>
          </a:p>
          <a:p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dirty="0">
                <a:latin typeface="Calibri Light" panose="020F0302020204030204" pitchFamily="34" charset="0"/>
              </a:rPr>
              <a:t>AI trainings will be conducted in Erbil, </a:t>
            </a:r>
            <a:r>
              <a:rPr lang="en-US" dirty="0" err="1">
                <a:latin typeface="Calibri Light" panose="020F0302020204030204" pitchFamily="34" charset="0"/>
              </a:rPr>
              <a:t>Dahuk</a:t>
            </a:r>
            <a:r>
              <a:rPr lang="en-US" dirty="0">
                <a:latin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</a:rPr>
              <a:t>Sulaymaniyah</a:t>
            </a:r>
            <a:r>
              <a:rPr lang="en-US" dirty="0">
                <a:latin typeface="Calibri Light" panose="020F0302020204030204" pitchFamily="34" charset="0"/>
              </a:rPr>
              <a:t>, Baghdad and Kirkuk governorates with the support of the sub-national coordinators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5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DC84F6-90E3-4772-B352-534165DD708B}"/>
              </a:ext>
            </a:extLst>
          </p:cNvPr>
          <p:cNvSpPr txBox="1">
            <a:spLocks/>
          </p:cNvSpPr>
          <p:nvPr/>
        </p:nvSpPr>
        <p:spPr>
          <a:xfrm>
            <a:off x="0" y="114666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3.  </a:t>
            </a:r>
            <a:r>
              <a:rPr lang="en-IN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Key Issues -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34F0F-B03A-4219-BF0A-BAF061468501}"/>
              </a:ext>
            </a:extLst>
          </p:cNvPr>
          <p:cNvSpPr/>
          <p:nvPr/>
        </p:nvSpPr>
        <p:spPr>
          <a:xfrm>
            <a:off x="122548" y="508319"/>
            <a:ext cx="8144758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7F1416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  a.            </a:t>
            </a:r>
            <a:r>
              <a:rPr lang="en-US" b="1" dirty="0">
                <a:latin typeface="Calibri Light" panose="020F0302020204030204" pitchFamily="34" charset="0"/>
              </a:rPr>
              <a:t>Partner assessments for  in and out of camp, what the cluster requests to 			know from Partners/ Shelter Cluster Focal Points</a:t>
            </a:r>
          </a:p>
          <a:p>
            <a:pPr>
              <a:spcBef>
                <a:spcPct val="20000"/>
              </a:spcBef>
              <a:buClr>
                <a:srgbClr val="7F1416"/>
              </a:buClr>
            </a:pPr>
            <a:r>
              <a:rPr lang="en-US" dirty="0">
                <a:latin typeface="Calibri Light" panose="020F0302020204030204" pitchFamily="34" charset="0"/>
              </a:rPr>
              <a:t>		</a:t>
            </a:r>
            <a:r>
              <a:rPr lang="en-US" dirty="0" err="1">
                <a:latin typeface="Calibri Light" panose="020F0302020204030204" pitchFamily="34" charset="0"/>
              </a:rPr>
              <a:t>i</a:t>
            </a:r>
            <a:r>
              <a:rPr lang="en-US" dirty="0">
                <a:latin typeface="Calibri Light" panose="020F0302020204030204" pitchFamily="34" charset="0"/>
              </a:rPr>
              <a:t>.) MoDM kerosene Distribution</a:t>
            </a:r>
          </a:p>
          <a:p>
            <a:pPr>
              <a:spcBef>
                <a:spcPct val="20000"/>
              </a:spcBef>
              <a:buClr>
                <a:srgbClr val="7F1416"/>
              </a:buClr>
            </a:pPr>
            <a:r>
              <a:rPr lang="en-US" dirty="0">
                <a:latin typeface="Calibri Light" panose="020F0302020204030204" pitchFamily="34" charset="0"/>
              </a:rPr>
              <a:t>		ii.) UNHCR PDM on Cash Interventions </a:t>
            </a:r>
          </a:p>
          <a:p>
            <a:pPr>
              <a:spcBef>
                <a:spcPct val="20000"/>
              </a:spcBef>
              <a:buClr>
                <a:srgbClr val="7F1416"/>
              </a:buClr>
            </a:pPr>
            <a:r>
              <a:rPr lang="en-US" dirty="0">
                <a:latin typeface="Calibri Light" panose="020F0302020204030204" pitchFamily="34" charset="0"/>
              </a:rPr>
              <a:t>		iii.) War Damaged Shelter assessments findings</a:t>
            </a:r>
          </a:p>
          <a:p>
            <a:pPr>
              <a:spcBef>
                <a:spcPct val="20000"/>
              </a:spcBef>
              <a:buClr>
                <a:srgbClr val="7F1416"/>
              </a:buClr>
            </a:pPr>
            <a:r>
              <a:rPr lang="en-US" dirty="0">
                <a:latin typeface="Calibri Light" panose="020F0302020204030204" pitchFamily="34" charset="0"/>
              </a:rPr>
              <a:t>		iv.) SoKs, NFIs Needs / Gaps and areas of intervention, </a:t>
            </a:r>
          </a:p>
          <a:p>
            <a:pPr>
              <a:spcBef>
                <a:spcPct val="20000"/>
              </a:spcBef>
              <a:buClr>
                <a:srgbClr val="7F1416"/>
              </a:buClr>
            </a:pPr>
            <a:r>
              <a:rPr lang="en-US" dirty="0">
                <a:latin typeface="Calibri Light" panose="020F0302020204030204" pitchFamily="34" charset="0"/>
              </a:rPr>
              <a:t>   b.            </a:t>
            </a:r>
            <a:r>
              <a:rPr lang="en-US" b="1" dirty="0">
                <a:latin typeface="Calibri Light" panose="020F0302020204030204" pitchFamily="34" charset="0"/>
              </a:rPr>
              <a:t>1st  2018 -IHPF Allocation ( 36 Million USD for all Clusters ); </a:t>
            </a:r>
            <a:r>
              <a:rPr lang="en-US" sz="1400" b="1" dirty="0">
                <a:latin typeface="Calibri Light" panose="020F0302020204030204" pitchFamily="34" charset="0"/>
              </a:rPr>
              <a:t>Priority areas as shared 		by OCHA:-</a:t>
            </a:r>
          </a:p>
          <a:p>
            <a:pPr>
              <a:spcBef>
                <a:spcPct val="20000"/>
              </a:spcBef>
              <a:buClr>
                <a:srgbClr val="7F1416"/>
              </a:buClr>
            </a:pPr>
            <a:r>
              <a:rPr lang="en-US" dirty="0">
                <a:latin typeface="Calibri Light" panose="020F0302020204030204" pitchFamily="34" charset="0"/>
              </a:rPr>
              <a:t>		</a:t>
            </a:r>
            <a:r>
              <a:rPr lang="en-US" dirty="0" err="1">
                <a:latin typeface="Calibri Light" panose="020F0302020204030204" pitchFamily="34" charset="0"/>
              </a:rPr>
              <a:t>i</a:t>
            </a:r>
            <a:r>
              <a:rPr lang="en-US" dirty="0">
                <a:latin typeface="Calibri Light" panose="020F0302020204030204" pitchFamily="34" charset="0"/>
              </a:rPr>
              <a:t>.) Activities supporting highly vulnerable returnees; </a:t>
            </a:r>
          </a:p>
          <a:p>
            <a:pPr>
              <a:spcBef>
                <a:spcPct val="20000"/>
              </a:spcBef>
              <a:buClr>
                <a:srgbClr val="7F1416"/>
              </a:buClr>
            </a:pPr>
            <a:r>
              <a:rPr lang="en-US" dirty="0">
                <a:latin typeface="Calibri Light" panose="020F0302020204030204" pitchFamily="34" charset="0"/>
              </a:rPr>
              <a:t>		ii.) Activities supporting principled returns (protection, the JCMC centers,			etc.) </a:t>
            </a:r>
          </a:p>
          <a:p>
            <a:pPr>
              <a:spcBef>
                <a:spcPct val="20000"/>
              </a:spcBef>
              <a:buClr>
                <a:srgbClr val="7F1416"/>
              </a:buClr>
            </a:pPr>
            <a:r>
              <a:rPr lang="en-US" dirty="0">
                <a:latin typeface="Calibri Light" panose="020F0302020204030204" pitchFamily="34" charset="0"/>
              </a:rPr>
              <a:t>		iii) Activities supporting to maintain the camp services for the remaining 			IDPs, given that the Government’s camp consolidation and closure plan will 		likely cut services in camps.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 c.            </a:t>
            </a:r>
          </a:p>
          <a:p>
            <a:endParaRPr lang="en-IN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5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A6FA-B5ED-4E8D-B32A-D586B306B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9" y="547226"/>
            <a:ext cx="8723870" cy="3872373"/>
          </a:xfrm>
        </p:spPr>
        <p:txBody>
          <a:bodyPr>
            <a:noAutofit/>
          </a:bodyPr>
          <a:lstStyle/>
          <a:p>
            <a:pPr marL="514350" indent="-457200">
              <a:buAutoNum type="alphaLcPeriod" startAt="3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Camp Consolidation and Closure (Needs - Shelter &amp; NFIs ) 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en-US" sz="1800" dirty="0">
                <a:latin typeface="Calibri Light" panose="020F0302020204030204" pitchFamily="34" charset="0"/>
              </a:rPr>
              <a:t>  </a:t>
            </a:r>
            <a:r>
              <a:rPr lang="en-US" sz="1800" dirty="0" err="1">
                <a:latin typeface="Calibri Light" panose="020F0302020204030204" pitchFamily="34" charset="0"/>
              </a:rPr>
              <a:t>i</a:t>
            </a:r>
            <a:r>
              <a:rPr lang="en-US" sz="1800" dirty="0">
                <a:latin typeface="Calibri Light" panose="020F0302020204030204" pitchFamily="34" charset="0"/>
              </a:rPr>
              <a:t>.)  Shelter and NFI Partners need to assess /anticipate the impact on  IDPs  living in camps 	when camp consolidation process starts .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en-US" sz="1800" dirty="0">
                <a:latin typeface="Calibri Light" panose="020F0302020204030204" pitchFamily="34" charset="0"/>
              </a:rPr>
              <a:t> ii. ) The Cluster has not at this stage received official confirmation on which camps will 	remain open. </a:t>
            </a:r>
          </a:p>
          <a:p>
            <a:pPr marL="0" indent="0" defTabSz="457200">
              <a:lnSpc>
                <a:spcPct val="150000"/>
              </a:lnSpc>
              <a:buNone/>
            </a:pPr>
            <a:endParaRPr lang="en-US" sz="1800" dirty="0">
              <a:latin typeface="Calibri Light" panose="020F0302020204030204" pitchFamily="34" charset="0"/>
            </a:endParaRPr>
          </a:p>
          <a:p>
            <a:pPr marL="0" indent="0" defTabSz="457200">
              <a:lnSpc>
                <a:spcPct val="150000"/>
              </a:lnSpc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  <a:p>
            <a:pPr marL="57150" indent="0">
              <a:buNone/>
            </a:pP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342900">
              <a:buFont typeface="+mj-lt"/>
              <a:buAutoNum type="romanLcPeriod"/>
            </a:pP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342900">
              <a:buFont typeface="+mj-lt"/>
              <a:buAutoNum type="romanLcPeriod"/>
            </a:pP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342900">
              <a:buFont typeface="+mj-lt"/>
              <a:buAutoNum type="romanLcPeriod"/>
            </a:pP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defTabSz="457200"/>
            <a:endParaRPr lang="en-US" sz="17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C5E0-6308-4EF0-B002-D15D22ED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7226"/>
            <a:ext cx="9143999" cy="3617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800100" lvl="1" indent="-342900" algn="just">
              <a:spcBef>
                <a:spcPct val="20000"/>
              </a:spcBef>
              <a:buClr>
                <a:srgbClr val="7F1416"/>
              </a:buClr>
              <a:buFont typeface="+mj-lt"/>
              <a:buAutoNum type="alphaLcPeriod"/>
            </a:pPr>
            <a:endParaRPr lang="en-US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E679B2-0DA9-42AC-AA55-B57115C3A0B4}"/>
              </a:ext>
            </a:extLst>
          </p:cNvPr>
          <p:cNvSpPr txBox="1">
            <a:spLocks/>
          </p:cNvSpPr>
          <p:nvPr/>
        </p:nvSpPr>
        <p:spPr>
          <a:xfrm>
            <a:off x="0" y="114666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3.  </a:t>
            </a:r>
            <a:r>
              <a:rPr lang="en-IN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Key Issues -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Summary on 2018 HNO/HRP</a:t>
            </a:r>
          </a:p>
        </p:txBody>
      </p:sp>
    </p:spTree>
    <p:extLst>
      <p:ext uri="{BB962C8B-B14F-4D97-AF65-F5344CB8AC3E}">
        <p14:creationId xmlns:p14="http://schemas.microsoft.com/office/powerpoint/2010/main" val="414717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D3098-C60F-4BCA-B29B-F0C0A942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33666"/>
            <a:ext cx="2133600" cy="273844"/>
          </a:xfrm>
        </p:spPr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089F68-051A-4C9C-9F9F-775132646493}"/>
              </a:ext>
            </a:extLst>
          </p:cNvPr>
          <p:cNvSpPr txBox="1">
            <a:spLocks/>
          </p:cNvSpPr>
          <p:nvPr/>
        </p:nvSpPr>
        <p:spPr>
          <a:xfrm>
            <a:off x="0" y="114666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4. 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Governorate updates</a:t>
            </a:r>
          </a:p>
        </p:txBody>
      </p:sp>
    </p:spTree>
    <p:extLst>
      <p:ext uri="{BB962C8B-B14F-4D97-AF65-F5344CB8AC3E}">
        <p14:creationId xmlns:p14="http://schemas.microsoft.com/office/powerpoint/2010/main" val="127416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D3098-C60F-4BCA-B29B-F0C0A942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33666"/>
            <a:ext cx="2133600" cy="273844"/>
          </a:xfrm>
        </p:spPr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089F68-051A-4C9C-9F9F-775132646493}"/>
              </a:ext>
            </a:extLst>
          </p:cNvPr>
          <p:cNvSpPr txBox="1">
            <a:spLocks/>
          </p:cNvSpPr>
          <p:nvPr/>
        </p:nvSpPr>
        <p:spPr>
          <a:xfrm>
            <a:off x="0" y="114666"/>
            <a:ext cx="9144000" cy="339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5. 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1573788356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21311</TotalTime>
  <Words>421</Words>
  <Application>Microsoft Office PowerPoint</Application>
  <PresentationFormat>On-screen Show (16:9)</PresentationFormat>
  <Paragraphs>130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WEIRA Cornelius - ET</cp:lastModifiedBy>
  <cp:revision>2421</cp:revision>
  <cp:lastPrinted>2017-10-23T07:30:35Z</cp:lastPrinted>
  <dcterms:created xsi:type="dcterms:W3CDTF">2014-10-08T08:24:30Z</dcterms:created>
  <dcterms:modified xsi:type="dcterms:W3CDTF">2018-02-06T06:08:25Z</dcterms:modified>
</cp:coreProperties>
</file>