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3"/>
  </p:sldMasterIdLst>
  <p:notesMasterIdLst>
    <p:notesMasterId r:id="rId14"/>
  </p:notesMasterIdLst>
  <p:sldIdLst>
    <p:sldId id="611" r:id="rId4"/>
    <p:sldId id="265" r:id="rId5"/>
    <p:sldId id="473" r:id="rId6"/>
    <p:sldId id="612" r:id="rId7"/>
    <p:sldId id="628" r:id="rId8"/>
    <p:sldId id="615" r:id="rId9"/>
    <p:sldId id="629" r:id="rId10"/>
    <p:sldId id="626" r:id="rId11"/>
    <p:sldId id="627" r:id="rId12"/>
    <p:sldId id="505" r:id="rId13"/>
  </p:sldIdLst>
  <p:sldSz cx="9144000" cy="5143500" type="screen16x9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NHCRuser" initials="U" lastIdx="2" clrIdx="0"/>
  <p:cmAuthor id="1" name="Michael Gloeckle" initials="MG" lastIdx="1" clrIdx="1">
    <p:extLst/>
  </p:cmAuthor>
  <p:cmAuthor id="2" name="Michael Gloeckle" initials="MG [2]" lastIdx="1" clrIdx="2">
    <p:extLst/>
  </p:cmAuthor>
  <p:cmAuthor id="3" name="WEIRA Cornelius - ET" initials="WC-E" lastIdx="2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4" autoAdjust="0"/>
    <p:restoredTop sz="92358" autoAdjust="0"/>
  </p:normalViewPr>
  <p:slideViewPr>
    <p:cSldViewPr snapToGrid="0" snapToObjects="1">
      <p:cViewPr varScale="1">
        <p:scale>
          <a:sx n="111" d="100"/>
          <a:sy n="111" d="100"/>
        </p:scale>
        <p:origin x="174" y="9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7" y="0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149DE7A-1A12-4746-8822-E7131700A1BD}" type="datetimeFigureOut">
              <a:rPr lang="en-US" smtClean="0"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693738"/>
            <a:ext cx="6156325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nl-NL"/>
              <a:t>Click to edit Master text styles</a:t>
            </a:r>
          </a:p>
          <a:p>
            <a:pPr lvl="1"/>
            <a:r>
              <a:rPr lang="nl-NL"/>
              <a:t>Second level</a:t>
            </a:r>
          </a:p>
          <a:p>
            <a:pPr lvl="2"/>
            <a:r>
              <a:rPr lang="nl-NL"/>
              <a:t>Third level</a:t>
            </a:r>
          </a:p>
          <a:p>
            <a:pPr lvl="3"/>
            <a:r>
              <a:rPr lang="nl-NL"/>
              <a:t>Fourth level</a:t>
            </a:r>
          </a:p>
          <a:p>
            <a:pPr lvl="4"/>
            <a:r>
              <a:rPr lang="nl-NL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7" y="8772668"/>
            <a:ext cx="3011700" cy="461804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B69D276-5C27-0048-BF36-4302BA851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53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0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96875" y="693738"/>
            <a:ext cx="6156325" cy="346233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z="1200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1pPr>
            <a:lvl2pPr marL="785372" indent="-302066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2pPr>
            <a:lvl3pPr marL="1208265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3pPr>
            <a:lvl4pPr marL="1691571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4pPr>
            <a:lvl5pPr marL="2174878" indent="-241653" eaLnBrk="0" hangingPunct="0"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5pPr>
            <a:lvl6pPr marL="2658184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6pPr>
            <a:lvl7pPr marL="3141490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7pPr>
            <a:lvl8pPr marL="3624796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8pPr>
            <a:lvl9pPr marL="4108102" indent="-24165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  <a:ea typeface="MS PGothic" charset="0"/>
                <a:cs typeface="MS PGothic" charset="0"/>
              </a:defRPr>
            </a:lvl9pPr>
          </a:lstStyle>
          <a:p>
            <a:pPr eaLnBrk="1" hangingPunct="1"/>
            <a:fld id="{C98BEABF-5B6D-7540-9E2C-8D799685E515}" type="slidenum">
              <a:rPr lang="en-GB">
                <a:solidFill>
                  <a:srgbClr val="000000"/>
                </a:solidFill>
              </a:rPr>
              <a:pPr eaLnBrk="1" hangingPunct="1"/>
              <a:t>2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343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69D276-5C27-0048-BF36-4302BA8514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87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3836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52632"/>
            <a:ext cx="6400800" cy="9532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06113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568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1279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81595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578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95548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2425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2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026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672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‹#›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2880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43309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7F1416"/>
                </a:solidFill>
              </a:defRPr>
            </a:lvl1pPr>
          </a:lstStyle>
          <a:p>
            <a:pPr defTabSz="914400"/>
            <a:fld id="{1327C452-0D12-48F3-BB65-BBA3E6350F2C}" type="slidenum">
              <a:rPr lang="en-GB" smtClean="0">
                <a:latin typeface="Calibri"/>
              </a:rPr>
              <a:pPr defTabSz="914400"/>
              <a:t>‹#›</a:t>
            </a:fld>
            <a:endParaRPr lang="en-GB" dirty="0">
              <a:latin typeface="Calibri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31" name="Group 30"/>
          <p:cNvGrpSpPr/>
          <p:nvPr userDrawn="1"/>
        </p:nvGrpSpPr>
        <p:grpSpPr>
          <a:xfrm>
            <a:off x="467544" y="4681985"/>
            <a:ext cx="1908720" cy="400110"/>
            <a:chOff x="3671392" y="6274576"/>
            <a:chExt cx="1908720" cy="533478"/>
          </a:xfrm>
        </p:grpSpPr>
        <p:pic>
          <p:nvPicPr>
            <p:cNvPr id="2049" name="Picture 3" descr="Logo-small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71392" y="6381328"/>
              <a:ext cx="360040" cy="3154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3"/>
            <p:cNvSpPr>
              <a:spLocks noChangeArrowheads="1"/>
            </p:cNvSpPr>
            <p:nvPr/>
          </p:nvSpPr>
          <p:spPr bwMode="auto">
            <a:xfrm>
              <a:off x="3995936" y="6274576"/>
              <a:ext cx="1584176" cy="5334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800" b="1" dirty="0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 Cluster – Iraq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 err="1">
                  <a:solidFill>
                    <a:srgbClr val="7F1416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sheltercluster.org</a:t>
              </a:r>
              <a:endParaRPr lang="en-GB" sz="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  <a:p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GB" sz="600" dirty="0">
                  <a:solidFill>
                    <a:srgbClr val="595959"/>
                  </a:solidFill>
                  <a:latin typeface="Verdana" pitchFamily="34" charset="0"/>
                  <a:ea typeface="Times New Roman" pitchFamily="18" charset="0"/>
                  <a:cs typeface="Times New Roman" pitchFamily="18" charset="0"/>
                </a:rPr>
                <a:t>Coordinating Humanitarian Shelter</a:t>
              </a:r>
              <a:endParaRPr lang="en-GB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Rectangle 10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2" name="Rectangle 2"/>
          <p:cNvSpPr>
            <a:spLocks noChangeArrowheads="1"/>
          </p:cNvSpPr>
          <p:nvPr userDrawn="1"/>
        </p:nvSpPr>
        <p:spPr bwMode="auto">
          <a:xfrm>
            <a:off x="4" y="-132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0" y="0"/>
            <a:ext cx="9144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white"/>
              </a:solidFill>
              <a:latin typeface="Calibri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0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Rectangle 26"/>
          <p:cNvSpPr/>
          <p:nvPr userDrawn="1"/>
        </p:nvSpPr>
        <p:spPr>
          <a:xfrm>
            <a:off x="1836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Rectangle 27"/>
          <p:cNvSpPr/>
          <p:nvPr userDrawn="1"/>
        </p:nvSpPr>
        <p:spPr>
          <a:xfrm>
            <a:off x="3672000" y="5056026"/>
            <a:ext cx="1836000" cy="87474"/>
          </a:xfrm>
          <a:prstGeom prst="rect">
            <a:avLst/>
          </a:prstGeom>
          <a:solidFill>
            <a:srgbClr val="7F14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Rectangle 28"/>
          <p:cNvSpPr/>
          <p:nvPr userDrawn="1"/>
        </p:nvSpPr>
        <p:spPr>
          <a:xfrm>
            <a:off x="5508000" y="5056026"/>
            <a:ext cx="1836000" cy="87474"/>
          </a:xfrm>
          <a:prstGeom prst="rect">
            <a:avLst/>
          </a:prstGeom>
          <a:solidFill>
            <a:srgbClr val="459F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Rectangle 29"/>
          <p:cNvSpPr/>
          <p:nvPr userDrawn="1"/>
        </p:nvSpPr>
        <p:spPr>
          <a:xfrm>
            <a:off x="7326256" y="5056026"/>
            <a:ext cx="1836000" cy="87474"/>
          </a:xfrm>
          <a:prstGeom prst="rect">
            <a:avLst/>
          </a:prstGeom>
          <a:solidFill>
            <a:srgbClr val="04314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6227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rgbClr val="04314C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7F1416"/>
        </a:buClr>
        <a:buFont typeface="Wingdings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7F1416"/>
        </a:buClr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im3.iraq@sheltercluster.org" TargetMode="External"/><Relationship Id="rId13" Type="http://schemas.openxmlformats.org/officeDocument/2006/relationships/image" Target="../media/image4.jpeg"/><Relationship Id="rId3" Type="http://schemas.openxmlformats.org/officeDocument/2006/relationships/hyperlink" Target="mailto:coord.iraq@sheltercluster.org" TargetMode="External"/><Relationship Id="rId7" Type="http://schemas.openxmlformats.org/officeDocument/2006/relationships/hyperlink" Target="mailto:coord2.iraq@sheltercluster.org" TargetMode="External"/><Relationship Id="rId12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coord3.iraq@sheltercluster.org" TargetMode="External"/><Relationship Id="rId11" Type="http://schemas.openxmlformats.org/officeDocument/2006/relationships/image" Target="../media/image2.png"/><Relationship Id="rId5" Type="http://schemas.openxmlformats.org/officeDocument/2006/relationships/hyperlink" Target="mailto:coord4.iraq@sheltercluster.org" TargetMode="External"/><Relationship Id="rId15" Type="http://schemas.openxmlformats.org/officeDocument/2006/relationships/image" Target="../media/image6.jpg"/><Relationship Id="rId10" Type="http://schemas.openxmlformats.org/officeDocument/2006/relationships/hyperlink" Target="mailto:snrnatassot.iraq@sheltercluster.org" TargetMode="External"/><Relationship Id="rId4" Type="http://schemas.openxmlformats.org/officeDocument/2006/relationships/hyperlink" Target="mailto:im2.iraq@sheltercluster.org" TargetMode="External"/><Relationship Id="rId9" Type="http://schemas.openxmlformats.org/officeDocument/2006/relationships/hyperlink" Target="mailto:coordroving.iraq@sheltercluster.org" TargetMode="External"/><Relationship Id="rId1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sheltercluster.org/response/iraq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heltercluster.org/response/iraq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eltercluster.org/iraq/documents/iraq-who-does-what-where-operational-presence" TargetMode="External"/><Relationship Id="rId2" Type="http://schemas.openxmlformats.org/officeDocument/2006/relationships/hyperlink" Target="https://www.sheltercluster.org/iraq/documents/operational-presence-shelters-and-nfi-mosul-respons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heltercluster.org/iraq/iraq-humanitarian-dashboard-shelter-and-nfi-response-january-december-2017" TargetMode="External"/><Relationship Id="rId4" Type="http://schemas.openxmlformats.org/officeDocument/2006/relationships/hyperlink" Target="https://www.sheltercluster.org/iraq/documents/2018-shelter-and-nfi-cluster-response-plan-snapshot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S-NFI%20Nat%20Cl%20Meeting_on%20emergency%20shelter%20repairs_2018.02.13.pptx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../../TWIGS%20Documents/SC%20on%20used%20tents%20destination%20upon%20camp%20closure_2018.02.06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897982"/>
              </p:ext>
            </p:extLst>
          </p:nvPr>
        </p:nvGraphicFramePr>
        <p:xfrm>
          <a:off x="3573380" y="552638"/>
          <a:ext cx="5476087" cy="3976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8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082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766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Francesca Coloni - </a:t>
                      </a: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National Cluster Coordinator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  <a:t>+964 (0) 772 616 3725</a:t>
                      </a:r>
                      <a:br>
                        <a:rPr lang="en-GB" sz="1200" b="0" dirty="0">
                          <a:solidFill>
                            <a:sysClr val="windowText" lastClr="000000"/>
                          </a:solidFill>
                        </a:rPr>
                      </a:br>
                      <a:r>
                        <a:rPr lang="en-GB" sz="1200" u="sng" dirty="0">
                          <a:solidFill>
                            <a:sysClr val="windowText" lastClr="000000"/>
                          </a:solidFill>
                          <a:hlinkClick r:id="rId3"/>
                        </a:rPr>
                        <a:t>coord.iraq@sheltercluster.org</a:t>
                      </a:r>
                      <a:endParaRPr lang="en-GB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200" u="sng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Michel Tia 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- IOM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Information Management Officer - National</a:t>
                      </a: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+964 (0) 750 021 1720</a:t>
                      </a:r>
                    </a:p>
                    <a:p>
                      <a:r>
                        <a:rPr lang="en-GB" sz="1200" u="sng" dirty="0">
                          <a:solidFill>
                            <a:schemeClr val="tx1"/>
                          </a:solidFill>
                          <a:hlinkClick r:id="rId4"/>
                        </a:rPr>
                        <a:t>im2.iraq@sheltercluster.org</a:t>
                      </a:r>
                      <a:endParaRPr lang="en-GB" sz="12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Cornelius Weira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IOM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Sub National Co-Chair - Centre and South  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751 234 2548</a:t>
                      </a:r>
                    </a:p>
                    <a:p>
                      <a:r>
                        <a:rPr lang="en-GB" sz="1200" b="1" u="sng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5"/>
                        </a:rPr>
                        <a:t>coord4.iraq@sheltercluster.org</a:t>
                      </a:r>
                      <a:r>
                        <a:rPr lang="en-GB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Laurence West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UNHCR</a:t>
                      </a:r>
                    </a:p>
                    <a:p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 National Coordinator – KRI</a:t>
                      </a:r>
                    </a:p>
                    <a:p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964 (0) 771 911 0574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>
                          <a:solidFill>
                            <a:sysClr val="windowText" lastClr="000000"/>
                          </a:solidFill>
                          <a:hlinkClick r:id="rId6"/>
                        </a:rPr>
                        <a:t>coord3.iraq@sheltercluster.org</a:t>
                      </a:r>
                      <a:endParaRPr lang="en-GB" sz="1200" u="sng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Andrea Quaden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NRC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National Cluster Co-Chair 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+964 (0) 751 740 7635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hlinkClick r:id="rId7"/>
                        </a:rPr>
                        <a:t>coord2.iraq@sheltercluster.org</a:t>
                      </a:r>
                      <a:endParaRPr 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GB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GB" sz="12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Abdoulaye Dieye - </a:t>
                      </a:r>
                      <a:r>
                        <a:rPr lang="en-GB" sz="1200" b="0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NORCAP</a:t>
                      </a:r>
                      <a:endParaRPr lang="en-US" sz="12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Information Management Officer - </a:t>
                      </a: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Assistant National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771 488 2672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u="sng" dirty="0">
                          <a:solidFill>
                            <a:schemeClr val="tx1"/>
                          </a:solidFill>
                          <a:hlinkClick r:id="rId8"/>
                        </a:rPr>
                        <a:t>im3.iraq@sheltercluster.org</a:t>
                      </a:r>
                      <a:endParaRPr lang="en-GB" sz="1200" u="sng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12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Vacant</a:t>
                      </a: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ACTED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Roving Cluster Coordinator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+964 (0) xxx xxx xxxx</a:t>
                      </a:r>
                    </a:p>
                    <a:p>
                      <a:pPr marL="0" algn="l" defTabSz="914400" rtl="0" eaLnBrk="1" latinLnBrk="0" hangingPunct="1"/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9"/>
                        </a:rPr>
                        <a:t>coordroving.iraq@sheltercluster.org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Aziz ABULTIMMAN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dirty="0">
                          <a:solidFill>
                            <a:sysClr val="windowText" lastClr="000000"/>
                          </a:solidFill>
                        </a:rPr>
                        <a:t>- </a:t>
                      </a:r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</a:rPr>
                        <a:t>UNHCR</a:t>
                      </a:r>
                    </a:p>
                    <a:p>
                      <a:r>
                        <a:rPr lang="en-US" sz="1200" b="0" dirty="0">
                          <a:solidFill>
                            <a:sysClr val="windowText" lastClr="000000"/>
                          </a:solidFill>
                        </a:rPr>
                        <a:t>Senior</a:t>
                      </a:r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</a:rPr>
                        <a:t> Cluster Associate </a:t>
                      </a:r>
                    </a:p>
                    <a:p>
                      <a:r>
                        <a:rPr lang="en-US" sz="1200" b="0" baseline="0" dirty="0">
                          <a:solidFill>
                            <a:sysClr val="windowText" lastClr="000000"/>
                          </a:solidFill>
                        </a:rPr>
                        <a:t>+964 (0) </a:t>
                      </a:r>
                      <a:r>
                        <a:rPr lang="en-US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750 868 6038 </a:t>
                      </a:r>
                      <a:r>
                        <a:rPr lang="en-US" sz="1200" b="1" baseline="0" dirty="0">
                          <a:solidFill>
                            <a:sysClr val="windowText" lastClr="000000"/>
                          </a:solidFill>
                          <a:hlinkClick r:id="rId10"/>
                        </a:rPr>
                        <a:t>snrnatassot.iraq@sheltercluster.org</a:t>
                      </a:r>
                      <a:endParaRPr lang="en-US" sz="1200" b="1" kern="1200" baseline="0" dirty="0">
                        <a:solidFill>
                          <a:sysClr val="windowText" lastClr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-1781" y="99089"/>
            <a:ext cx="3406717" cy="5867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US" sz="2000" b="0" u="sng" dirty="0">
                <a:solidFill>
                  <a:srgbClr val="002060"/>
                </a:solidFill>
                <a:latin typeface="Calibri Light" panose="020F0302020204030204" pitchFamily="34" charset="0"/>
              </a:rPr>
              <a:t>Current Cluster Team Structure </a:t>
            </a:r>
            <a:r>
              <a:rPr lang="en-US" sz="1600" b="0" u="sng" dirty="0">
                <a:solidFill>
                  <a:srgbClr val="002060"/>
                </a:solidFill>
                <a:latin typeface="Calibri Light" panose="020F0302020204030204" pitchFamily="34" charset="0"/>
              </a:rPr>
              <a:t> </a:t>
            </a:r>
            <a:r>
              <a:rPr lang="en-US" sz="1600" b="0" dirty="0">
                <a:solidFill>
                  <a:srgbClr val="002060"/>
                </a:solidFill>
                <a:latin typeface="Calibri Light" panose="020F0302020204030204" pitchFamily="34" charset="0"/>
              </a:rPr>
              <a:t>since 11</a:t>
            </a:r>
            <a:r>
              <a:rPr lang="en-US" sz="1600" b="0" baseline="30000" dirty="0">
                <a:solidFill>
                  <a:srgbClr val="002060"/>
                </a:solidFill>
                <a:latin typeface="Calibri Light" panose="020F0302020204030204" pitchFamily="34" charset="0"/>
              </a:rPr>
              <a:t>th</a:t>
            </a:r>
            <a:r>
              <a:rPr lang="en-US" sz="1600" b="0" dirty="0">
                <a:solidFill>
                  <a:srgbClr val="002060"/>
                </a:solidFill>
                <a:latin typeface="Calibri Light" panose="020F0302020204030204" pitchFamily="34" charset="0"/>
              </a:rPr>
              <a:t> July 2017</a:t>
            </a:r>
            <a:endParaRPr lang="en-GB" sz="1600" b="0" dirty="0">
              <a:solidFill>
                <a:srgbClr val="002060"/>
              </a:solidFill>
              <a:latin typeface="Calibri Light" panose="020F030202020403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99296" y="1272311"/>
            <a:ext cx="793675" cy="853701"/>
          </a:xfrm>
          <a:prstGeom prst="rect">
            <a:avLst/>
          </a:prstGeom>
          <a:ln>
            <a:noFill/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1690" y="1261207"/>
            <a:ext cx="780055" cy="786610"/>
          </a:xfrm>
          <a:prstGeom prst="rect">
            <a:avLst/>
          </a:prstGeom>
          <a:ln>
            <a:noFill/>
          </a:ln>
        </p:spPr>
      </p:pic>
      <p:pic>
        <p:nvPicPr>
          <p:cNvPr id="10" name="Picture 9"/>
          <p:cNvPicPr/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58549" y="2439202"/>
            <a:ext cx="1062690" cy="656423"/>
          </a:xfrm>
          <a:prstGeom prst="rect">
            <a:avLst/>
          </a:prstGeom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8664" y="2373487"/>
            <a:ext cx="806933" cy="730916"/>
          </a:xfrm>
          <a:prstGeom prst="rect">
            <a:avLst/>
          </a:prstGeom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394" y="3471973"/>
            <a:ext cx="800301" cy="963271"/>
          </a:xfrm>
          <a:prstGeom prst="rect">
            <a:avLst/>
          </a:prstGeom>
          <a:ln>
            <a:noFill/>
          </a:ln>
        </p:spPr>
      </p:pic>
      <p:cxnSp>
        <p:nvCxnSpPr>
          <p:cNvPr id="8" name="Straight Connector 7"/>
          <p:cNvCxnSpPr/>
          <p:nvPr/>
        </p:nvCxnSpPr>
        <p:spPr>
          <a:xfrm>
            <a:off x="3404939" y="154239"/>
            <a:ext cx="0" cy="4812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769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10</a:t>
            </a:fld>
            <a:endParaRPr lang="en-GB">
              <a:latin typeface="Calibri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5536" y="777923"/>
            <a:ext cx="8892928" cy="360300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  <a:p>
            <a:pPr marL="0" indent="0" algn="just">
              <a:buNone/>
            </a:pPr>
            <a:endParaRPr lang="en-US" sz="1800" dirty="0">
              <a:solidFill>
                <a:schemeClr val="tx1">
                  <a:lumMod val="75000"/>
                  <a:lumOff val="25000"/>
                </a:schemeClr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2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146912"/>
            <a:ext cx="8118629" cy="36488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2000" b="0" dirty="0">
                <a:latin typeface="Calibri Light" panose="020F0302020204030204" pitchFamily="34" charset="0"/>
              </a:rPr>
              <a:t>THANKS. </a:t>
            </a:r>
            <a:endParaRPr lang="en-US" sz="2000" b="0" dirty="0">
              <a:latin typeface="Calibri Light" panose="020F0302020204030204" pitchFamily="34" charset="0"/>
            </a:endParaRPr>
          </a:p>
        </p:txBody>
      </p:sp>
      <p:pic>
        <p:nvPicPr>
          <p:cNvPr id="8194" name="Picture 2" descr="C:\Users\mtia\Documents\20160131 Shelter Cluster IMO\@Pictures from Partners\Pict. Fallujah\IOM\June 21st, 2016\Families without tents 21 June (1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1" y="711334"/>
            <a:ext cx="4353487" cy="326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C:\Users\mtia\Documents\20160131 Shelter Cluster IMO\@Pictures from Partners\Pict. Fallujah\IOM\June 24th, 2016\IMG_9938_m Fallujah city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092" y="1457959"/>
            <a:ext cx="4590385" cy="3062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0870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3654" y="4757650"/>
            <a:ext cx="6061167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latin typeface="Calibri Light" panose="020F0302020204030204" pitchFamily="34" charset="0"/>
                <a:hlinkClick r:id="rId3"/>
              </a:rPr>
              <a:t>http://sheltercluster.org/response/iraq</a:t>
            </a:r>
            <a:r>
              <a:rPr lang="en-US" sz="1500" dirty="0">
                <a:latin typeface="Calibri Light" panose="020F0302020204030204" pitchFamily="34" charset="0"/>
              </a:rPr>
              <a:t> </a:t>
            </a:r>
          </a:p>
        </p:txBody>
      </p:sp>
      <p:sp>
        <p:nvSpPr>
          <p:cNvPr id="3" name="Rectangle 2"/>
          <p:cNvSpPr/>
          <p:nvPr/>
        </p:nvSpPr>
        <p:spPr>
          <a:xfrm>
            <a:off x="31045" y="120397"/>
            <a:ext cx="90894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>
              <a:spcBef>
                <a:spcPct val="0"/>
              </a:spcBef>
            </a:pPr>
            <a:r>
              <a:rPr lang="en-US" sz="2400" dirty="0">
                <a:solidFill>
                  <a:srgbClr val="0070C0"/>
                </a:solidFill>
                <a:latin typeface="Calibri Light" panose="020F0302020204030204" pitchFamily="34" charset="0"/>
                <a:ea typeface="Verdana" pitchFamily="34" charset="0"/>
                <a:cs typeface="Verdana" pitchFamily="34" charset="0"/>
              </a:rPr>
              <a:t>Sub-National Shelter &amp; NFI Cluster Coordination meeting for C&amp;S</a:t>
            </a:r>
          </a:p>
        </p:txBody>
      </p:sp>
      <p:sp>
        <p:nvSpPr>
          <p:cNvPr id="5" name="Rectangle 4"/>
          <p:cNvSpPr/>
          <p:nvPr/>
        </p:nvSpPr>
        <p:spPr>
          <a:xfrm>
            <a:off x="1070319" y="555780"/>
            <a:ext cx="738414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1.            Review of minutes of previous meeting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2.            Information Management 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		a.   Mosul planned and operational presence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			b.   Iraq 3W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			c.   Shelter Cluster HRP Snapshot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			d.   Shelter Cluster Online Dashboard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   3.            Key Issues 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		 a.     1st IHPF Allocation 2018 Updates             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		 b.     War damaged Shelter Categories, repairs in the     					humanitarian context.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		 c.      Shelter and NFI Response for flood affected IDPs 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 	 d.    Camp Consolidation and Closures Updates 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4.              Governorate updates</a:t>
            </a:r>
          </a:p>
          <a:p>
            <a:r>
              <a:rPr lang="en-US" dirty="0">
                <a:latin typeface="Calibri Light" panose="020F0302020204030204" pitchFamily="34" charset="0"/>
                <a:cs typeface="Calibri Light" panose="020F0302020204030204" pitchFamily="34" charset="0"/>
              </a:rPr>
              <a:t>5.              </a:t>
            </a:r>
            <a:r>
              <a:rPr lang="en-US" dirty="0" err="1">
                <a:latin typeface="Calibri Light" panose="020F0302020204030204" pitchFamily="34" charset="0"/>
                <a:cs typeface="Calibri Light" panose="020F0302020204030204" pitchFamily="34" charset="0"/>
              </a:rPr>
              <a:t>AoB</a:t>
            </a:r>
            <a:endParaRPr lang="en-US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r>
              <a:rPr lang="en-US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   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								Wednesday, 21</a:t>
            </a:r>
            <a:r>
              <a:rPr lang="en-US" i="1" baseline="30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st</a:t>
            </a:r>
            <a:r>
              <a:rPr lang="en-US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 Light" panose="020F0302020204030204" pitchFamily="34" charset="0"/>
              </a:rPr>
              <a:t>  February 2018</a:t>
            </a:r>
            <a:endParaRPr lang="en-US" dirty="0"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2182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3</a:t>
            </a:fld>
            <a:endParaRPr lang="en-GB" dirty="0">
              <a:latin typeface="Calibri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1.  Review of action points from previous meeting 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9" name="Content Placeholder 6"/>
          <p:cNvSpPr>
            <a:spLocks noGrp="1"/>
          </p:cNvSpPr>
          <p:nvPr>
            <p:ph idx="1"/>
          </p:nvPr>
        </p:nvSpPr>
        <p:spPr>
          <a:xfrm>
            <a:off x="310232" y="622168"/>
            <a:ext cx="8589217" cy="3949831"/>
          </a:xfrm>
        </p:spPr>
        <p:txBody>
          <a:bodyPr>
            <a:noAutofit/>
          </a:bodyPr>
          <a:lstStyle/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Shelter Cluster Focal Point to obtain Kerosene distribution reports from Government                 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UNHCR to update) </a:t>
            </a:r>
          </a:p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Shelter Cluster IMO to share online Shelter cluster dash board link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IMO to Update) </a:t>
            </a:r>
          </a:p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Cluster to share Activity Info guidelines and training time table 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IMO to Update) </a:t>
            </a:r>
          </a:p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Partners to undertake registration with Cluster IMOs for 2018 activity info database access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Ongoing ) </a:t>
            </a:r>
          </a:p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Shelter Cluster Coordinator to present war damage shelter categories to Partners in next meeting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To be done on 21</a:t>
            </a:r>
            <a:r>
              <a:rPr lang="en-US" sz="1400" baseline="30000" dirty="0">
                <a:solidFill>
                  <a:srgbClr val="FF0000"/>
                </a:solidFill>
                <a:latin typeface="Calibri Light" panose="020F0302020204030204" pitchFamily="34" charset="0"/>
              </a:rPr>
              <a:t>st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 Feb meeting) </a:t>
            </a:r>
          </a:p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UNHCR to present findings of assessments in Al </a:t>
            </a:r>
            <a:r>
              <a:rPr lang="en-US" sz="1800" dirty="0" err="1">
                <a:latin typeface="Calibri Light" panose="020F0302020204030204" pitchFamily="34" charset="0"/>
              </a:rPr>
              <a:t>Khalidiya</a:t>
            </a:r>
            <a:r>
              <a:rPr lang="en-US" sz="1800" dirty="0">
                <a:latin typeface="Calibri Light" panose="020F0302020204030204" pitchFamily="34" charset="0"/>
              </a:rPr>
              <a:t>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UNHCR to Update) </a:t>
            </a:r>
          </a:p>
          <a:p>
            <a:pPr algn="just" defTabSz="457200"/>
            <a:r>
              <a:rPr lang="en-US" sz="1800" dirty="0">
                <a:latin typeface="Calibri Light" panose="020F0302020204030204" pitchFamily="34" charset="0"/>
              </a:rPr>
              <a:t>Shelter Cluster to share camp consolidation guidance note once approved by Global Shelter Cluster </a:t>
            </a:r>
            <a:r>
              <a:rPr lang="en-US" sz="1400" dirty="0">
                <a:solidFill>
                  <a:srgbClr val="FF0000"/>
                </a:solidFill>
                <a:latin typeface="Calibri Light" panose="020F0302020204030204" pitchFamily="34" charset="0"/>
              </a:rPr>
              <a:t>( to be presented during meeting) </a:t>
            </a:r>
          </a:p>
          <a:p>
            <a:pPr marL="0" indent="0" algn="just" defTabSz="457200">
              <a:buNone/>
            </a:pPr>
            <a:endParaRPr lang="en-US" sz="1800" dirty="0">
              <a:solidFill>
                <a:srgbClr val="C0000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964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75415" y="114666"/>
            <a:ext cx="9144000" cy="8185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en-GB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  <a:p>
            <a:pPr algn="just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 Information Management 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48103F-4664-41AC-B75B-E482CD1BE1A2}"/>
              </a:ext>
            </a:extLst>
          </p:cNvPr>
          <p:cNvSpPr txBox="1"/>
          <p:nvPr/>
        </p:nvSpPr>
        <p:spPr>
          <a:xfrm>
            <a:off x="341103" y="933254"/>
            <a:ext cx="82013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b="1" dirty="0">
                <a:solidFill>
                  <a:prstClr val="black"/>
                </a:solidFill>
                <a:latin typeface="Calibri" panose="020F0502020204030204" pitchFamily="34" charset="0"/>
                <a:cs typeface="Calibri Light" panose="020F0302020204030204" pitchFamily="34" charset="0"/>
              </a:rPr>
              <a:t>2018 Activity Info database updates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 Light" panose="020F0302020204030204" pitchFamily="34" charset="0"/>
              </a:rPr>
              <a:t>       - All users have been added in the database and the reporting will start in early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 Light" panose="020F0302020204030204" pitchFamily="34" charset="0"/>
              </a:rPr>
              <a:t>         March for January, February and March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 Light" panose="020F0302020204030204" pitchFamily="34" charset="0"/>
              </a:rPr>
              <a:t>       - Tentative Activity Info trainings time table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0" cy="0"/>
            <a:chOff x="0" y="0"/>
            <a:chExt cx="29" cy="29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60659E-06A6-47E4-811D-7397917A7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29" cy="29"/>
            </a:xfrm>
            <a:prstGeom prst="rect">
              <a:avLst/>
            </a:prstGeom>
            <a:noFill/>
            <a:ln w="0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9E4A6CD3-7B17-4703-8B7B-99538DF54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"/>
              <a:ext cx="28" cy="28"/>
            </a:xfrm>
            <a:custGeom>
              <a:avLst/>
              <a:gdLst>
                <a:gd name="T0" fmla="*/ 1716 w 3227"/>
                <a:gd name="T1" fmla="*/ 4 h 3228"/>
                <a:gd name="T2" fmla="*/ 1915 w 3227"/>
                <a:gd name="T3" fmla="*/ 28 h 3228"/>
                <a:gd name="T4" fmla="*/ 2105 w 3227"/>
                <a:gd name="T5" fmla="*/ 76 h 3228"/>
                <a:gd name="T6" fmla="*/ 2286 w 3227"/>
                <a:gd name="T7" fmla="*/ 146 h 3228"/>
                <a:gd name="T8" fmla="*/ 2455 w 3227"/>
                <a:gd name="T9" fmla="*/ 238 h 3228"/>
                <a:gd name="T10" fmla="*/ 2613 w 3227"/>
                <a:gd name="T11" fmla="*/ 347 h 3228"/>
                <a:gd name="T12" fmla="*/ 2755 w 3227"/>
                <a:gd name="T13" fmla="*/ 473 h 3228"/>
                <a:gd name="T14" fmla="*/ 2881 w 3227"/>
                <a:gd name="T15" fmla="*/ 615 h 3228"/>
                <a:gd name="T16" fmla="*/ 2990 w 3227"/>
                <a:gd name="T17" fmla="*/ 773 h 3228"/>
                <a:gd name="T18" fmla="*/ 3081 w 3227"/>
                <a:gd name="T19" fmla="*/ 942 h 3228"/>
                <a:gd name="T20" fmla="*/ 3151 w 3227"/>
                <a:gd name="T21" fmla="*/ 1123 h 3228"/>
                <a:gd name="T22" fmla="*/ 3199 w 3227"/>
                <a:gd name="T23" fmla="*/ 1314 h 3228"/>
                <a:gd name="T24" fmla="*/ 3224 w 3227"/>
                <a:gd name="T25" fmla="*/ 1512 h 3228"/>
                <a:gd name="T26" fmla="*/ 3224 w 3227"/>
                <a:gd name="T27" fmla="*/ 1717 h 3228"/>
                <a:gd name="T28" fmla="*/ 3199 w 3227"/>
                <a:gd name="T29" fmla="*/ 1915 h 3228"/>
                <a:gd name="T30" fmla="*/ 3151 w 3227"/>
                <a:gd name="T31" fmla="*/ 2106 h 3228"/>
                <a:gd name="T32" fmla="*/ 3081 w 3227"/>
                <a:gd name="T33" fmla="*/ 2287 h 3228"/>
                <a:gd name="T34" fmla="*/ 2990 w 3227"/>
                <a:gd name="T35" fmla="*/ 2456 h 3228"/>
                <a:gd name="T36" fmla="*/ 2881 w 3227"/>
                <a:gd name="T37" fmla="*/ 2613 h 3228"/>
                <a:gd name="T38" fmla="*/ 2755 w 3227"/>
                <a:gd name="T39" fmla="*/ 2755 h 3228"/>
                <a:gd name="T40" fmla="*/ 2613 w 3227"/>
                <a:gd name="T41" fmla="*/ 2882 h 3228"/>
                <a:gd name="T42" fmla="*/ 2455 w 3227"/>
                <a:gd name="T43" fmla="*/ 2991 h 3228"/>
                <a:gd name="T44" fmla="*/ 2286 w 3227"/>
                <a:gd name="T45" fmla="*/ 3082 h 3228"/>
                <a:gd name="T46" fmla="*/ 2105 w 3227"/>
                <a:gd name="T47" fmla="*/ 3152 h 3228"/>
                <a:gd name="T48" fmla="*/ 1915 w 3227"/>
                <a:gd name="T49" fmla="*/ 3200 h 3228"/>
                <a:gd name="T50" fmla="*/ 1716 w 3227"/>
                <a:gd name="T51" fmla="*/ 3225 h 3228"/>
                <a:gd name="T52" fmla="*/ 1511 w 3227"/>
                <a:gd name="T53" fmla="*/ 3225 h 3228"/>
                <a:gd name="T54" fmla="*/ 1313 w 3227"/>
                <a:gd name="T55" fmla="*/ 3200 h 3228"/>
                <a:gd name="T56" fmla="*/ 1122 w 3227"/>
                <a:gd name="T57" fmla="*/ 3152 h 3228"/>
                <a:gd name="T58" fmla="*/ 941 w 3227"/>
                <a:gd name="T59" fmla="*/ 3082 h 3228"/>
                <a:gd name="T60" fmla="*/ 772 w 3227"/>
                <a:gd name="T61" fmla="*/ 2991 h 3228"/>
                <a:gd name="T62" fmla="*/ 615 w 3227"/>
                <a:gd name="T63" fmla="*/ 2882 h 3228"/>
                <a:gd name="T64" fmla="*/ 473 w 3227"/>
                <a:gd name="T65" fmla="*/ 2755 h 3228"/>
                <a:gd name="T66" fmla="*/ 346 w 3227"/>
                <a:gd name="T67" fmla="*/ 2613 h 3228"/>
                <a:gd name="T68" fmla="*/ 237 w 3227"/>
                <a:gd name="T69" fmla="*/ 2456 h 3228"/>
                <a:gd name="T70" fmla="*/ 146 w 3227"/>
                <a:gd name="T71" fmla="*/ 2287 h 3228"/>
                <a:gd name="T72" fmla="*/ 76 w 3227"/>
                <a:gd name="T73" fmla="*/ 2106 h 3228"/>
                <a:gd name="T74" fmla="*/ 28 w 3227"/>
                <a:gd name="T75" fmla="*/ 1915 h 3228"/>
                <a:gd name="T76" fmla="*/ 3 w 3227"/>
                <a:gd name="T77" fmla="*/ 1717 h 3228"/>
                <a:gd name="T78" fmla="*/ 3 w 3227"/>
                <a:gd name="T79" fmla="*/ 1512 h 3228"/>
                <a:gd name="T80" fmla="*/ 28 w 3227"/>
                <a:gd name="T81" fmla="*/ 1314 h 3228"/>
                <a:gd name="T82" fmla="*/ 76 w 3227"/>
                <a:gd name="T83" fmla="*/ 1123 h 3228"/>
                <a:gd name="T84" fmla="*/ 146 w 3227"/>
                <a:gd name="T85" fmla="*/ 942 h 3228"/>
                <a:gd name="T86" fmla="*/ 237 w 3227"/>
                <a:gd name="T87" fmla="*/ 773 h 3228"/>
                <a:gd name="T88" fmla="*/ 346 w 3227"/>
                <a:gd name="T89" fmla="*/ 615 h 3228"/>
                <a:gd name="T90" fmla="*/ 473 w 3227"/>
                <a:gd name="T91" fmla="*/ 473 h 3228"/>
                <a:gd name="T92" fmla="*/ 615 w 3227"/>
                <a:gd name="T93" fmla="*/ 347 h 3228"/>
                <a:gd name="T94" fmla="*/ 772 w 3227"/>
                <a:gd name="T95" fmla="*/ 238 h 3228"/>
                <a:gd name="T96" fmla="*/ 941 w 3227"/>
                <a:gd name="T97" fmla="*/ 146 h 3228"/>
                <a:gd name="T98" fmla="*/ 1122 w 3227"/>
                <a:gd name="T99" fmla="*/ 76 h 3228"/>
                <a:gd name="T100" fmla="*/ 1313 w 3227"/>
                <a:gd name="T101" fmla="*/ 28 h 3228"/>
                <a:gd name="T102" fmla="*/ 1511 w 3227"/>
                <a:gd name="T103" fmla="*/ 4 h 3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227" h="3228">
                  <a:moveTo>
                    <a:pt x="1613" y="0"/>
                  </a:moveTo>
                  <a:lnTo>
                    <a:pt x="1716" y="4"/>
                  </a:lnTo>
                  <a:lnTo>
                    <a:pt x="1816" y="13"/>
                  </a:lnTo>
                  <a:lnTo>
                    <a:pt x="1915" y="28"/>
                  </a:lnTo>
                  <a:lnTo>
                    <a:pt x="2011" y="50"/>
                  </a:lnTo>
                  <a:lnTo>
                    <a:pt x="2105" y="76"/>
                  </a:lnTo>
                  <a:lnTo>
                    <a:pt x="2197" y="109"/>
                  </a:lnTo>
                  <a:lnTo>
                    <a:pt x="2286" y="146"/>
                  </a:lnTo>
                  <a:lnTo>
                    <a:pt x="2372" y="190"/>
                  </a:lnTo>
                  <a:lnTo>
                    <a:pt x="2455" y="238"/>
                  </a:lnTo>
                  <a:lnTo>
                    <a:pt x="2535" y="290"/>
                  </a:lnTo>
                  <a:lnTo>
                    <a:pt x="2613" y="347"/>
                  </a:lnTo>
                  <a:lnTo>
                    <a:pt x="2686" y="408"/>
                  </a:lnTo>
                  <a:lnTo>
                    <a:pt x="2755" y="473"/>
                  </a:lnTo>
                  <a:lnTo>
                    <a:pt x="2820" y="542"/>
                  </a:lnTo>
                  <a:lnTo>
                    <a:pt x="2881" y="615"/>
                  </a:lnTo>
                  <a:lnTo>
                    <a:pt x="2938" y="693"/>
                  </a:lnTo>
                  <a:lnTo>
                    <a:pt x="2990" y="773"/>
                  </a:lnTo>
                  <a:lnTo>
                    <a:pt x="3038" y="856"/>
                  </a:lnTo>
                  <a:lnTo>
                    <a:pt x="3081" y="942"/>
                  </a:lnTo>
                  <a:lnTo>
                    <a:pt x="3119" y="1031"/>
                  </a:lnTo>
                  <a:lnTo>
                    <a:pt x="3151" y="1123"/>
                  </a:lnTo>
                  <a:lnTo>
                    <a:pt x="3178" y="1217"/>
                  </a:lnTo>
                  <a:lnTo>
                    <a:pt x="3199" y="1314"/>
                  </a:lnTo>
                  <a:lnTo>
                    <a:pt x="3215" y="1412"/>
                  </a:lnTo>
                  <a:lnTo>
                    <a:pt x="3224" y="1512"/>
                  </a:lnTo>
                  <a:lnTo>
                    <a:pt x="3227" y="1615"/>
                  </a:lnTo>
                  <a:lnTo>
                    <a:pt x="3224" y="1717"/>
                  </a:lnTo>
                  <a:lnTo>
                    <a:pt x="3215" y="1817"/>
                  </a:lnTo>
                  <a:lnTo>
                    <a:pt x="3199" y="1915"/>
                  </a:lnTo>
                  <a:lnTo>
                    <a:pt x="3178" y="2011"/>
                  </a:lnTo>
                  <a:lnTo>
                    <a:pt x="3151" y="2106"/>
                  </a:lnTo>
                  <a:lnTo>
                    <a:pt x="3119" y="2198"/>
                  </a:lnTo>
                  <a:lnTo>
                    <a:pt x="3081" y="2287"/>
                  </a:lnTo>
                  <a:lnTo>
                    <a:pt x="3038" y="2373"/>
                  </a:lnTo>
                  <a:lnTo>
                    <a:pt x="2990" y="2456"/>
                  </a:lnTo>
                  <a:lnTo>
                    <a:pt x="2938" y="2537"/>
                  </a:lnTo>
                  <a:lnTo>
                    <a:pt x="2881" y="2613"/>
                  </a:lnTo>
                  <a:lnTo>
                    <a:pt x="2820" y="2686"/>
                  </a:lnTo>
                  <a:lnTo>
                    <a:pt x="2755" y="2755"/>
                  </a:lnTo>
                  <a:lnTo>
                    <a:pt x="2686" y="2821"/>
                  </a:lnTo>
                  <a:lnTo>
                    <a:pt x="2613" y="2882"/>
                  </a:lnTo>
                  <a:lnTo>
                    <a:pt x="2535" y="2939"/>
                  </a:lnTo>
                  <a:lnTo>
                    <a:pt x="2455" y="2991"/>
                  </a:lnTo>
                  <a:lnTo>
                    <a:pt x="2372" y="3039"/>
                  </a:lnTo>
                  <a:lnTo>
                    <a:pt x="2286" y="3082"/>
                  </a:lnTo>
                  <a:lnTo>
                    <a:pt x="2197" y="3120"/>
                  </a:lnTo>
                  <a:lnTo>
                    <a:pt x="2105" y="3152"/>
                  </a:lnTo>
                  <a:lnTo>
                    <a:pt x="2011" y="3179"/>
                  </a:lnTo>
                  <a:lnTo>
                    <a:pt x="1915" y="3200"/>
                  </a:lnTo>
                  <a:lnTo>
                    <a:pt x="1816" y="3215"/>
                  </a:lnTo>
                  <a:lnTo>
                    <a:pt x="1716" y="3225"/>
                  </a:lnTo>
                  <a:lnTo>
                    <a:pt x="1613" y="3228"/>
                  </a:lnTo>
                  <a:lnTo>
                    <a:pt x="1511" y="3225"/>
                  </a:lnTo>
                  <a:lnTo>
                    <a:pt x="1411" y="3215"/>
                  </a:lnTo>
                  <a:lnTo>
                    <a:pt x="1313" y="3200"/>
                  </a:lnTo>
                  <a:lnTo>
                    <a:pt x="1217" y="3179"/>
                  </a:lnTo>
                  <a:lnTo>
                    <a:pt x="1122" y="3152"/>
                  </a:lnTo>
                  <a:lnTo>
                    <a:pt x="1030" y="3120"/>
                  </a:lnTo>
                  <a:lnTo>
                    <a:pt x="941" y="3082"/>
                  </a:lnTo>
                  <a:lnTo>
                    <a:pt x="855" y="3039"/>
                  </a:lnTo>
                  <a:lnTo>
                    <a:pt x="772" y="2991"/>
                  </a:lnTo>
                  <a:lnTo>
                    <a:pt x="691" y="2939"/>
                  </a:lnTo>
                  <a:lnTo>
                    <a:pt x="615" y="2882"/>
                  </a:lnTo>
                  <a:lnTo>
                    <a:pt x="542" y="2821"/>
                  </a:lnTo>
                  <a:lnTo>
                    <a:pt x="473" y="2755"/>
                  </a:lnTo>
                  <a:lnTo>
                    <a:pt x="407" y="2686"/>
                  </a:lnTo>
                  <a:lnTo>
                    <a:pt x="346" y="2613"/>
                  </a:lnTo>
                  <a:lnTo>
                    <a:pt x="290" y="2537"/>
                  </a:lnTo>
                  <a:lnTo>
                    <a:pt x="237" y="2456"/>
                  </a:lnTo>
                  <a:lnTo>
                    <a:pt x="189" y="2373"/>
                  </a:lnTo>
                  <a:lnTo>
                    <a:pt x="146" y="2287"/>
                  </a:lnTo>
                  <a:lnTo>
                    <a:pt x="108" y="2198"/>
                  </a:lnTo>
                  <a:lnTo>
                    <a:pt x="76" y="2106"/>
                  </a:lnTo>
                  <a:lnTo>
                    <a:pt x="49" y="2011"/>
                  </a:lnTo>
                  <a:lnTo>
                    <a:pt x="28" y="1915"/>
                  </a:lnTo>
                  <a:lnTo>
                    <a:pt x="13" y="1817"/>
                  </a:lnTo>
                  <a:lnTo>
                    <a:pt x="3" y="1717"/>
                  </a:lnTo>
                  <a:lnTo>
                    <a:pt x="0" y="1615"/>
                  </a:lnTo>
                  <a:lnTo>
                    <a:pt x="3" y="1512"/>
                  </a:lnTo>
                  <a:lnTo>
                    <a:pt x="13" y="1412"/>
                  </a:lnTo>
                  <a:lnTo>
                    <a:pt x="28" y="1314"/>
                  </a:lnTo>
                  <a:lnTo>
                    <a:pt x="49" y="1217"/>
                  </a:lnTo>
                  <a:lnTo>
                    <a:pt x="76" y="1123"/>
                  </a:lnTo>
                  <a:lnTo>
                    <a:pt x="108" y="1031"/>
                  </a:lnTo>
                  <a:lnTo>
                    <a:pt x="146" y="942"/>
                  </a:lnTo>
                  <a:lnTo>
                    <a:pt x="189" y="856"/>
                  </a:lnTo>
                  <a:lnTo>
                    <a:pt x="237" y="773"/>
                  </a:lnTo>
                  <a:lnTo>
                    <a:pt x="290" y="693"/>
                  </a:lnTo>
                  <a:lnTo>
                    <a:pt x="346" y="615"/>
                  </a:lnTo>
                  <a:lnTo>
                    <a:pt x="407" y="542"/>
                  </a:lnTo>
                  <a:lnTo>
                    <a:pt x="473" y="473"/>
                  </a:lnTo>
                  <a:lnTo>
                    <a:pt x="542" y="408"/>
                  </a:lnTo>
                  <a:lnTo>
                    <a:pt x="615" y="347"/>
                  </a:lnTo>
                  <a:lnTo>
                    <a:pt x="691" y="290"/>
                  </a:lnTo>
                  <a:lnTo>
                    <a:pt x="772" y="238"/>
                  </a:lnTo>
                  <a:lnTo>
                    <a:pt x="855" y="190"/>
                  </a:lnTo>
                  <a:lnTo>
                    <a:pt x="941" y="146"/>
                  </a:lnTo>
                  <a:lnTo>
                    <a:pt x="1030" y="109"/>
                  </a:lnTo>
                  <a:lnTo>
                    <a:pt x="1122" y="76"/>
                  </a:lnTo>
                  <a:lnTo>
                    <a:pt x="1217" y="50"/>
                  </a:lnTo>
                  <a:lnTo>
                    <a:pt x="1313" y="28"/>
                  </a:lnTo>
                  <a:lnTo>
                    <a:pt x="1411" y="13"/>
                  </a:lnTo>
                  <a:lnTo>
                    <a:pt x="1511" y="4"/>
                  </a:lnTo>
                  <a:lnTo>
                    <a:pt x="1613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E04E2F9-911C-4525-918B-77D0A7C713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" y="2"/>
              <a:ext cx="2" cy="4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BA4FBA0-8743-4968-B35D-15B60B414E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" y="24"/>
              <a:ext cx="2" cy="4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58D911C-2C68-465E-856B-422C84B241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" y="14"/>
              <a:ext cx="4" cy="2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7887563-59ED-40FF-A9DC-1EE340704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" y="14"/>
              <a:ext cx="4" cy="2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4808CD84-1C98-4D93-81BB-EE9F05F21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18" y="3"/>
              <a:ext cx="3" cy="4"/>
            </a:xfrm>
            <a:custGeom>
              <a:avLst/>
              <a:gdLst>
                <a:gd name="T0" fmla="*/ 208 w 384"/>
                <a:gd name="T1" fmla="*/ 0 h 451"/>
                <a:gd name="T2" fmla="*/ 384 w 384"/>
                <a:gd name="T3" fmla="*/ 105 h 451"/>
                <a:gd name="T4" fmla="*/ 177 w 384"/>
                <a:gd name="T5" fmla="*/ 451 h 451"/>
                <a:gd name="T6" fmla="*/ 0 w 384"/>
                <a:gd name="T7" fmla="*/ 345 h 451"/>
                <a:gd name="T8" fmla="*/ 208 w 384"/>
                <a:gd name="T9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4" h="451">
                  <a:moveTo>
                    <a:pt x="208" y="0"/>
                  </a:moveTo>
                  <a:lnTo>
                    <a:pt x="384" y="105"/>
                  </a:lnTo>
                  <a:lnTo>
                    <a:pt x="177" y="451"/>
                  </a:lnTo>
                  <a:lnTo>
                    <a:pt x="0" y="345"/>
                  </a:lnTo>
                  <a:lnTo>
                    <a:pt x="20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E6A35112-1931-499D-9DB4-746CFE12F39E}"/>
                </a:ext>
              </a:extLst>
            </p:cNvPr>
            <p:cNvSpPr>
              <a:spLocks/>
            </p:cNvSpPr>
            <p:nvPr/>
          </p:nvSpPr>
          <p:spPr bwMode="auto">
            <a:xfrm>
              <a:off x="7" y="22"/>
              <a:ext cx="3" cy="4"/>
            </a:xfrm>
            <a:custGeom>
              <a:avLst/>
              <a:gdLst>
                <a:gd name="T0" fmla="*/ 207 w 383"/>
                <a:gd name="T1" fmla="*/ 0 h 451"/>
                <a:gd name="T2" fmla="*/ 383 w 383"/>
                <a:gd name="T3" fmla="*/ 106 h 451"/>
                <a:gd name="T4" fmla="*/ 176 w 383"/>
                <a:gd name="T5" fmla="*/ 451 h 451"/>
                <a:gd name="T6" fmla="*/ 0 w 383"/>
                <a:gd name="T7" fmla="*/ 345 h 451"/>
                <a:gd name="T8" fmla="*/ 207 w 383"/>
                <a:gd name="T9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3" h="451">
                  <a:moveTo>
                    <a:pt x="207" y="0"/>
                  </a:moveTo>
                  <a:lnTo>
                    <a:pt x="383" y="106"/>
                  </a:lnTo>
                  <a:lnTo>
                    <a:pt x="176" y="451"/>
                  </a:lnTo>
                  <a:lnTo>
                    <a:pt x="0" y="345"/>
                  </a:lnTo>
                  <a:lnTo>
                    <a:pt x="207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5454C719-1FC0-426B-A830-41A87C3B07B6}"/>
                </a:ext>
              </a:extLst>
            </p:cNvPr>
            <p:cNvSpPr>
              <a:spLocks/>
            </p:cNvSpPr>
            <p:nvPr/>
          </p:nvSpPr>
          <p:spPr bwMode="auto">
            <a:xfrm>
              <a:off x="22" y="8"/>
              <a:ext cx="4" cy="3"/>
            </a:xfrm>
            <a:custGeom>
              <a:avLst/>
              <a:gdLst>
                <a:gd name="T0" fmla="*/ 351 w 451"/>
                <a:gd name="T1" fmla="*/ 0 h 376"/>
                <a:gd name="T2" fmla="*/ 451 w 451"/>
                <a:gd name="T3" fmla="*/ 178 h 376"/>
                <a:gd name="T4" fmla="*/ 100 w 451"/>
                <a:gd name="T5" fmla="*/ 376 h 376"/>
                <a:gd name="T6" fmla="*/ 0 w 451"/>
                <a:gd name="T7" fmla="*/ 196 h 376"/>
                <a:gd name="T8" fmla="*/ 351 w 451"/>
                <a:gd name="T9" fmla="*/ 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" h="376">
                  <a:moveTo>
                    <a:pt x="351" y="0"/>
                  </a:moveTo>
                  <a:lnTo>
                    <a:pt x="451" y="178"/>
                  </a:lnTo>
                  <a:lnTo>
                    <a:pt x="100" y="376"/>
                  </a:lnTo>
                  <a:lnTo>
                    <a:pt x="0" y="196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A326715F-171F-4C02-98E1-F74EC60CFF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" y="19"/>
              <a:ext cx="4" cy="3"/>
            </a:xfrm>
            <a:custGeom>
              <a:avLst/>
              <a:gdLst>
                <a:gd name="T0" fmla="*/ 351 w 452"/>
                <a:gd name="T1" fmla="*/ 0 h 376"/>
                <a:gd name="T2" fmla="*/ 452 w 452"/>
                <a:gd name="T3" fmla="*/ 179 h 376"/>
                <a:gd name="T4" fmla="*/ 101 w 452"/>
                <a:gd name="T5" fmla="*/ 376 h 376"/>
                <a:gd name="T6" fmla="*/ 0 w 452"/>
                <a:gd name="T7" fmla="*/ 197 h 376"/>
                <a:gd name="T8" fmla="*/ 351 w 452"/>
                <a:gd name="T9" fmla="*/ 0 h 3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2" h="376">
                  <a:moveTo>
                    <a:pt x="351" y="0"/>
                  </a:moveTo>
                  <a:lnTo>
                    <a:pt x="452" y="179"/>
                  </a:lnTo>
                  <a:lnTo>
                    <a:pt x="101" y="376"/>
                  </a:lnTo>
                  <a:lnTo>
                    <a:pt x="0" y="197"/>
                  </a:lnTo>
                  <a:lnTo>
                    <a:pt x="351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578B221E-D60B-49BF-8E2E-18A1DAED4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" y="19"/>
              <a:ext cx="4" cy="3"/>
            </a:xfrm>
            <a:custGeom>
              <a:avLst/>
              <a:gdLst>
                <a:gd name="T0" fmla="*/ 106 w 451"/>
                <a:gd name="T1" fmla="*/ 0 h 382"/>
                <a:gd name="T2" fmla="*/ 451 w 451"/>
                <a:gd name="T3" fmla="*/ 207 h 382"/>
                <a:gd name="T4" fmla="*/ 346 w 451"/>
                <a:gd name="T5" fmla="*/ 382 h 382"/>
                <a:gd name="T6" fmla="*/ 0 w 451"/>
                <a:gd name="T7" fmla="*/ 175 h 382"/>
                <a:gd name="T8" fmla="*/ 106 w 451"/>
                <a:gd name="T9" fmla="*/ 0 h 3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" h="382">
                  <a:moveTo>
                    <a:pt x="106" y="0"/>
                  </a:moveTo>
                  <a:lnTo>
                    <a:pt x="451" y="207"/>
                  </a:lnTo>
                  <a:lnTo>
                    <a:pt x="346" y="382"/>
                  </a:lnTo>
                  <a:lnTo>
                    <a:pt x="0" y="175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F92E00B2-7276-469F-A1FD-3C5418258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" y="8"/>
              <a:ext cx="4" cy="3"/>
            </a:xfrm>
            <a:custGeom>
              <a:avLst/>
              <a:gdLst>
                <a:gd name="T0" fmla="*/ 106 w 451"/>
                <a:gd name="T1" fmla="*/ 0 h 383"/>
                <a:gd name="T2" fmla="*/ 451 w 451"/>
                <a:gd name="T3" fmla="*/ 207 h 383"/>
                <a:gd name="T4" fmla="*/ 345 w 451"/>
                <a:gd name="T5" fmla="*/ 383 h 383"/>
                <a:gd name="T6" fmla="*/ 0 w 451"/>
                <a:gd name="T7" fmla="*/ 175 h 383"/>
                <a:gd name="T8" fmla="*/ 106 w 451"/>
                <a:gd name="T9" fmla="*/ 0 h 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1" h="383">
                  <a:moveTo>
                    <a:pt x="106" y="0"/>
                  </a:moveTo>
                  <a:lnTo>
                    <a:pt x="451" y="207"/>
                  </a:lnTo>
                  <a:lnTo>
                    <a:pt x="345" y="383"/>
                  </a:lnTo>
                  <a:lnTo>
                    <a:pt x="0" y="175"/>
                  </a:lnTo>
                  <a:lnTo>
                    <a:pt x="106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19">
              <a:extLst>
                <a:ext uri="{FF2B5EF4-FFF2-40B4-BE49-F238E27FC236}">
                  <a16:creationId xmlns:a16="http://schemas.microsoft.com/office/drawing/2014/main" id="{5F8876CA-9A8C-4894-BAD0-2C5316F4D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18" y="22"/>
              <a:ext cx="3" cy="4"/>
            </a:xfrm>
            <a:custGeom>
              <a:avLst/>
              <a:gdLst>
                <a:gd name="T0" fmla="*/ 180 w 376"/>
                <a:gd name="T1" fmla="*/ 0 h 452"/>
                <a:gd name="T2" fmla="*/ 376 w 376"/>
                <a:gd name="T3" fmla="*/ 351 h 452"/>
                <a:gd name="T4" fmla="*/ 198 w 376"/>
                <a:gd name="T5" fmla="*/ 452 h 452"/>
                <a:gd name="T6" fmla="*/ 0 w 376"/>
                <a:gd name="T7" fmla="*/ 101 h 452"/>
                <a:gd name="T8" fmla="*/ 180 w 376"/>
                <a:gd name="T9" fmla="*/ 0 h 4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6" h="452">
                  <a:moveTo>
                    <a:pt x="180" y="0"/>
                  </a:moveTo>
                  <a:lnTo>
                    <a:pt x="376" y="351"/>
                  </a:lnTo>
                  <a:lnTo>
                    <a:pt x="198" y="452"/>
                  </a:lnTo>
                  <a:lnTo>
                    <a:pt x="0" y="101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20">
              <a:extLst>
                <a:ext uri="{FF2B5EF4-FFF2-40B4-BE49-F238E27FC236}">
                  <a16:creationId xmlns:a16="http://schemas.microsoft.com/office/drawing/2014/main" id="{63E92962-D827-4FD6-BEA4-410BEFB9E37B}"/>
                </a:ext>
              </a:extLst>
            </p:cNvPr>
            <p:cNvSpPr>
              <a:spLocks/>
            </p:cNvSpPr>
            <p:nvPr/>
          </p:nvSpPr>
          <p:spPr bwMode="auto">
            <a:xfrm>
              <a:off x="7" y="3"/>
              <a:ext cx="3" cy="4"/>
            </a:xfrm>
            <a:custGeom>
              <a:avLst/>
              <a:gdLst>
                <a:gd name="T0" fmla="*/ 178 w 376"/>
                <a:gd name="T1" fmla="*/ 0 h 451"/>
                <a:gd name="T2" fmla="*/ 376 w 376"/>
                <a:gd name="T3" fmla="*/ 351 h 451"/>
                <a:gd name="T4" fmla="*/ 196 w 376"/>
                <a:gd name="T5" fmla="*/ 451 h 451"/>
                <a:gd name="T6" fmla="*/ 0 w 376"/>
                <a:gd name="T7" fmla="*/ 100 h 451"/>
                <a:gd name="T8" fmla="*/ 178 w 376"/>
                <a:gd name="T9" fmla="*/ 0 h 4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6" h="451">
                  <a:moveTo>
                    <a:pt x="178" y="0"/>
                  </a:moveTo>
                  <a:lnTo>
                    <a:pt x="376" y="351"/>
                  </a:lnTo>
                  <a:lnTo>
                    <a:pt x="196" y="451"/>
                  </a:lnTo>
                  <a:lnTo>
                    <a:pt x="0" y="100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21">
              <a:extLst>
                <a:ext uri="{FF2B5EF4-FFF2-40B4-BE49-F238E27FC236}">
                  <a16:creationId xmlns:a16="http://schemas.microsoft.com/office/drawing/2014/main" id="{FA6BB5A2-87A9-425C-886A-F29BB36A33BD}"/>
                </a:ext>
              </a:extLst>
            </p:cNvPr>
            <p:cNvSpPr>
              <a:spLocks/>
            </p:cNvSpPr>
            <p:nvPr/>
          </p:nvSpPr>
          <p:spPr bwMode="auto">
            <a:xfrm>
              <a:off x="13" y="7"/>
              <a:ext cx="6" cy="11"/>
            </a:xfrm>
            <a:custGeom>
              <a:avLst/>
              <a:gdLst>
                <a:gd name="T0" fmla="*/ 0 w 684"/>
                <a:gd name="T1" fmla="*/ 0 h 1256"/>
                <a:gd name="T2" fmla="*/ 205 w 684"/>
                <a:gd name="T3" fmla="*/ 0 h 1256"/>
                <a:gd name="T4" fmla="*/ 205 w 684"/>
                <a:gd name="T5" fmla="*/ 803 h 1256"/>
                <a:gd name="T6" fmla="*/ 684 w 684"/>
                <a:gd name="T7" fmla="*/ 1080 h 1256"/>
                <a:gd name="T8" fmla="*/ 578 w 684"/>
                <a:gd name="T9" fmla="*/ 1256 h 1256"/>
                <a:gd name="T10" fmla="*/ 0 w 684"/>
                <a:gd name="T11" fmla="*/ 917 h 1256"/>
                <a:gd name="T12" fmla="*/ 0 w 684"/>
                <a:gd name="T13" fmla="*/ 0 h 1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84" h="1256">
                  <a:moveTo>
                    <a:pt x="0" y="0"/>
                  </a:moveTo>
                  <a:lnTo>
                    <a:pt x="205" y="0"/>
                  </a:lnTo>
                  <a:lnTo>
                    <a:pt x="205" y="803"/>
                  </a:lnTo>
                  <a:lnTo>
                    <a:pt x="684" y="1080"/>
                  </a:lnTo>
                  <a:lnTo>
                    <a:pt x="578" y="1256"/>
                  </a:lnTo>
                  <a:lnTo>
                    <a:pt x="0" y="91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41" name="Picture 40"/>
          <p:cNvPicPr>
            <a:picLocks noChangeAspect="1"/>
          </p:cNvPicPr>
          <p:nvPr/>
        </p:nvPicPr>
        <p:blipFill rotWithShape="1">
          <a:blip r:embed="rId2"/>
          <a:srcRect l="1490" t="26856" r="34680" b="38976"/>
          <a:stretch/>
        </p:blipFill>
        <p:spPr>
          <a:xfrm>
            <a:off x="843063" y="2107660"/>
            <a:ext cx="7990324" cy="2405974"/>
          </a:xfrm>
          <a:prstGeom prst="rect">
            <a:avLst/>
          </a:prstGeom>
        </p:spPr>
      </p:pic>
      <p:pic>
        <p:nvPicPr>
          <p:cNvPr id="2080" name="Rectangle 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71750" y="504825"/>
            <a:ext cx="276225" cy="276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3053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8DC84F6-90E3-4772-B352-534165DD708B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2.  Information Management.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48103F-4664-41AC-B75B-E482CD1BE1A2}"/>
              </a:ext>
            </a:extLst>
          </p:cNvPr>
          <p:cNvSpPr txBox="1"/>
          <p:nvPr/>
        </p:nvSpPr>
        <p:spPr>
          <a:xfrm>
            <a:off x="341103" y="511721"/>
            <a:ext cx="82013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</a:rPr>
              <a:t>Advantages of reporting regularly:</a:t>
            </a:r>
            <a:r>
              <a:rPr lang="en-US" sz="1400" dirty="0">
                <a:latin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 Light" panose="020F0302020204030204" pitchFamily="34" charset="0"/>
              </a:rPr>
              <a:t>IM products updates, gap analysis, improve advocacy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 Light" panose="020F0302020204030204" pitchFamily="34" charset="0"/>
              </a:rPr>
              <a:t>      </a:t>
            </a: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prstClr val="black"/>
                </a:solidFill>
                <a:latin typeface="Calibri" panose="020F0502020204030204" pitchFamily="34" charset="0"/>
                <a:cs typeface="Calibri Light" panose="020F0302020204030204" pitchFamily="34" charset="0"/>
              </a:rPr>
              <a:t>      - </a:t>
            </a:r>
            <a:r>
              <a:rPr lang="en-GB" dirty="0">
                <a:latin typeface="Calibri" panose="020F0502020204030204" pitchFamily="34" charset="0"/>
                <a:cs typeface="Calibri Light" panose="020F0302020204030204" pitchFamily="34" charset="0"/>
                <a:hlinkClick r:id="rId2"/>
              </a:rPr>
              <a:t>Mosul planned and operational presence</a:t>
            </a:r>
            <a:endParaRPr lang="en-GB" dirty="0"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</a:rPr>
              <a:t>      - </a:t>
            </a:r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  <a:hlinkClick r:id="rId3"/>
              </a:rPr>
              <a:t>Iraq 3W</a:t>
            </a:r>
            <a:endParaRPr lang="en-US" dirty="0"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</a:rPr>
              <a:t>      - </a:t>
            </a:r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  <a:hlinkClick r:id="rId4"/>
              </a:rPr>
              <a:t>Shelter Cluster HRP Snapshot</a:t>
            </a:r>
            <a:endParaRPr lang="en-US" dirty="0"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</a:rPr>
              <a:t>      - </a:t>
            </a:r>
            <a:r>
              <a:rPr lang="en-US" dirty="0">
                <a:latin typeface="Calibri" panose="020F0502020204030204" pitchFamily="34" charset="0"/>
                <a:cs typeface="Calibri Light" panose="020F0302020204030204" pitchFamily="34" charset="0"/>
                <a:hlinkClick r:id="rId5"/>
              </a:rPr>
              <a:t>Shelter Cluster Online Dashboard</a:t>
            </a:r>
            <a:endParaRPr lang="en-US" dirty="0"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marL="380990" lvl="0" indent="-380990" fontAlgn="auto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  <a:p>
            <a:pPr lvl="0" fontAlgn="auto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prstClr val="black"/>
              </a:solidFill>
              <a:latin typeface="Calibri" panose="020F05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3510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16A6FA-B5ED-4E8D-B32A-D586B306B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709" y="547226"/>
            <a:ext cx="8723870" cy="3872373"/>
          </a:xfrm>
        </p:spPr>
        <p:txBody>
          <a:bodyPr>
            <a:noAutofit/>
          </a:bodyPr>
          <a:lstStyle/>
          <a:p>
            <a:pPr marL="0" lvl="0" indent="0" defTabSz="457200">
              <a:spcBef>
                <a:spcPts val="0"/>
              </a:spcBef>
              <a:buClrTx/>
              <a:buNone/>
            </a:pPr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3.            Key Issues 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a.     1st IHPF Allocation 2018 Updates  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Humanitarian Coordinator (HC), in consultation with the clusters and the 						Advisory Board (AB) have issued the 1st 2018 IPF allocation.  A total amount of up to US$ 				34.55 million is available for this allocation. 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The HC in discussion with the AB has set the allocation priorities as follows;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•	Activities supporting highly vulnerable populations in return areas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•	Activities supporting principled returns (protection, the JCMC centers/Community 					Recourse Centers (CRCs), </a:t>
            </a:r>
            <a:r>
              <a:rPr lang="en-US" sz="1500" dirty="0" err="1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etc</a:t>
            </a:r>
            <a:endParaRPr lang="en-US" sz="15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•	Activities to maintain the camp services for the remaining IDPs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	      </a:t>
            </a: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	 b.     War damaged Shelter Categories, repairs in the     					                   			humanitarian context. </a:t>
            </a:r>
            <a:r>
              <a:rPr lang="en-US" sz="18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( Power Point Presentation by National Cluster 			                   Coordinator ) </a:t>
            </a:r>
            <a:r>
              <a:rPr lang="en-US" sz="1800" dirty="0">
                <a:solidFill>
                  <a:srgbClr val="FF0000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2" action="ppaction://hlinkpres?slideindex=1&amp;slidetitle="/>
              </a:rPr>
              <a:t>click here</a:t>
            </a:r>
            <a:endParaRPr lang="en-US" sz="18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457200">
              <a:spcBef>
                <a:spcPts val="0"/>
              </a:spcBef>
              <a:buClrTx/>
              <a:buNone/>
            </a:pPr>
            <a:endParaRPr lang="en-US" sz="1800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457200">
              <a:spcBef>
                <a:spcPts val="0"/>
              </a:spcBef>
              <a:buClrTx/>
              <a:buNone/>
            </a:pPr>
            <a:endParaRPr lang="en-US" sz="18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457200">
              <a:spcBef>
                <a:spcPts val="0"/>
              </a:spcBef>
              <a:buClrTx/>
              <a:buNone/>
            </a:pPr>
            <a:endParaRPr lang="en-US" sz="18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0" indent="0" defTabSz="457200">
              <a:spcBef>
                <a:spcPts val="0"/>
              </a:spcBef>
              <a:buClrTx/>
              <a:buNone/>
            </a:pPr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                </a:t>
            </a: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00150" lvl="2" indent="-342900">
              <a:buFont typeface="+mj-lt"/>
              <a:buAutoNum type="romanLcPeriod"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1200150" lvl="2" indent="-342900">
              <a:buFont typeface="+mj-lt"/>
              <a:buAutoNum type="romanLcPeriod"/>
            </a:pPr>
            <a:endParaRPr lang="en-US" sz="12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algn="just" defTabSz="457200"/>
            <a:endParaRPr lang="en-US" sz="1700" dirty="0">
              <a:latin typeface="Calibri Light" panose="020F03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B9C5E0-6308-4EF0-B002-D15D22ED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6</a:t>
            </a:fld>
            <a:endParaRPr lang="en-GB">
              <a:latin typeface="Calibri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9E679B2-0DA9-42AC-AA55-B57115C3A0B4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 </a:t>
            </a:r>
            <a:r>
              <a:rPr lang="en-IN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Key Issues</a:t>
            </a:r>
            <a:endParaRPr lang="en-US" sz="1800" b="0" dirty="0">
              <a:solidFill>
                <a:srgbClr val="0070C0"/>
              </a:solidFill>
              <a:latin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179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B6136-CDCD-488B-8DE4-B6327046B8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717849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0" dirty="0">
                <a:solidFill>
                  <a:srgbClr val="0070C0"/>
                </a:solidFill>
                <a:latin typeface="Calibri Light" panose="020F0302020204030204" pitchFamily="34" charset="0"/>
              </a:rPr>
              <a:t>3.  Key Issues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04D309-FC71-4D70-87D4-0730296E1E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00332"/>
            <a:ext cx="8229600" cy="4094291"/>
          </a:xfrm>
        </p:spPr>
        <p:txBody>
          <a:bodyPr>
            <a:normAutofit/>
          </a:bodyPr>
          <a:lstStyle/>
          <a:p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c.      Shelter and NFI Response for flood affected IDPs </a:t>
            </a:r>
          </a:p>
          <a:p>
            <a:pPr marL="800100" lvl="1" indent="-400050">
              <a:buFont typeface="+mj-lt"/>
              <a:buAutoNum type="romanLcPeriod"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191 families affected in K18 camp: 1182 blankets for 191 HH distributed by UNHCR. </a:t>
            </a:r>
          </a:p>
          <a:p>
            <a:pPr marL="800100" lvl="1" indent="-400050">
              <a:buFont typeface="+mj-lt"/>
              <a:buAutoNum type="romanLcPeriod"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116 damaged tents identified in HTC and AFF camps: UNHCR will replace 116 damaged flooded tents (assessment completed on 19</a:t>
            </a:r>
            <a:r>
              <a:rPr lang="en-US" sz="1500" baseline="300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Feb 2018)</a:t>
            </a:r>
          </a:p>
          <a:p>
            <a:pPr marL="800100" lvl="1" indent="-400050">
              <a:buFont typeface="+mj-lt"/>
              <a:buAutoNum type="romanLcPeriod"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343 affected families in HTC and AAF camps: UNHCR  distributed more than 343 CRI kits families (assessment ongoing)</a:t>
            </a:r>
          </a:p>
          <a:p>
            <a:pPr marL="800100" lvl="1" indent="-400050">
              <a:buFont typeface="+mj-lt"/>
              <a:buAutoNum type="romanLcPeriod"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45 families identified in Karama Camp (Salah a din):UNHCR will distribute 45 winter kits (Assessment completed  on 19</a:t>
            </a:r>
            <a:r>
              <a:rPr lang="en-US" sz="1500" baseline="300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</a:t>
            </a: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Feb 2018 ).</a:t>
            </a:r>
          </a:p>
          <a:p>
            <a:pPr marL="800100" lvl="1" indent="-400050">
              <a:buFont typeface="+mj-lt"/>
              <a:buAutoNum type="romanLcPeriod"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Other affected locations reported :- </a:t>
            </a:r>
          </a:p>
          <a:p>
            <a:pPr marL="0" indent="0">
              <a:buNone/>
            </a:pPr>
            <a:r>
              <a:rPr lang="en-US" sz="15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		</a:t>
            </a:r>
          </a:p>
          <a:p>
            <a:r>
              <a:rPr lang="en-US" sz="18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d.    Camp Consolidation and Closures Updates` </a:t>
            </a:r>
          </a:p>
          <a:p>
            <a:pPr lvl="1"/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The guidance note  “CONSIDERATION ON THE USE OF TENTS FOLLOWING CAMP CLOSURE “ version 6 has been approved by </a:t>
            </a:r>
            <a:r>
              <a:rPr lang="en-US" sz="1400" dirty="0" err="1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by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SAG, GSC and ICCG </a:t>
            </a:r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  <a:hlinkClick r:id="rId2" action="ppaction://hlinkfile"/>
              </a:rPr>
              <a:t>link </a:t>
            </a:r>
            <a:endParaRPr lang="en-US" sz="14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marL="457200" lvl="1" indent="0">
              <a:buNone/>
            </a:pPr>
            <a:endParaRPr lang="en-US" sz="1400" dirty="0">
              <a:solidFill>
                <a:prstClr val="black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  <a:p>
            <a:pPr lvl="1"/>
            <a:r>
              <a:rPr lang="en-US" sz="1400" dirty="0">
                <a:solidFill>
                  <a:prstClr val="black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 	The document is in the process of endorsement by the HC and relevant authorities.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CEF4A-8F2F-4A16-8B92-ACD09A811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7</a:t>
            </a:fld>
            <a:endParaRPr lang="en-GB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1712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D3098-C60F-4BCA-B29B-F0C0A942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33666"/>
            <a:ext cx="2133600" cy="273844"/>
          </a:xfrm>
        </p:spPr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8</a:t>
            </a:fld>
            <a:endParaRPr lang="en-GB"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089F68-051A-4C9C-9F9F-775132646493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4. 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Governorate updates</a:t>
            </a:r>
          </a:p>
        </p:txBody>
      </p:sp>
    </p:spTree>
    <p:extLst>
      <p:ext uri="{BB962C8B-B14F-4D97-AF65-F5344CB8AC3E}">
        <p14:creationId xmlns:p14="http://schemas.microsoft.com/office/powerpoint/2010/main" val="1274161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1D3098-C60F-4BCA-B29B-F0C0A9425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4733666"/>
            <a:ext cx="2133600" cy="273844"/>
          </a:xfrm>
        </p:spPr>
        <p:txBody>
          <a:bodyPr/>
          <a:lstStyle/>
          <a:p>
            <a:fld id="{1327C452-0D12-48F3-BB65-BBA3E6350F2C}" type="slidenum">
              <a:rPr lang="en-GB" smtClean="0">
                <a:latin typeface="Calibri"/>
              </a:rPr>
              <a:pPr/>
              <a:t>9</a:t>
            </a:fld>
            <a:endParaRPr lang="en-GB">
              <a:latin typeface="Calibri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089F68-051A-4C9C-9F9F-775132646493}"/>
              </a:ext>
            </a:extLst>
          </p:cNvPr>
          <p:cNvSpPr txBox="1">
            <a:spLocks/>
          </p:cNvSpPr>
          <p:nvPr/>
        </p:nvSpPr>
        <p:spPr>
          <a:xfrm>
            <a:off x="0" y="114666"/>
            <a:ext cx="9144000" cy="339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04314C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algn="l"/>
            <a:r>
              <a:rPr lang="en-GB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5.  </a:t>
            </a:r>
            <a:r>
              <a:rPr lang="en-US" sz="1800" b="0" dirty="0">
                <a:solidFill>
                  <a:srgbClr val="0070C0"/>
                </a:solidFill>
                <a:latin typeface="Calibri Light" panose="020F0302020204030204" pitchFamily="34" charset="0"/>
              </a:rPr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1573788356"/>
      </p:ext>
    </p:extLst>
  </p:cSld>
  <p:clrMapOvr>
    <a:masterClrMapping/>
  </p:clrMapOvr>
</p:sld>
</file>

<file path=ppt/theme/theme1.xml><?xml version="1.0" encoding="utf-8"?>
<a:theme xmlns:a="http://schemas.openxmlformats.org/drawingml/2006/main" name="Shelter Cluster Red Theme">
  <a:themeElements>
    <a:clrScheme name="Shelter Cluster 3 Soft">
      <a:dk1>
        <a:sysClr val="windowText" lastClr="000000"/>
      </a:dk1>
      <a:lt1>
        <a:sysClr val="window" lastClr="FFFFFF"/>
      </a:lt1>
      <a:dk2>
        <a:srgbClr val="04314C"/>
      </a:dk2>
      <a:lt2>
        <a:srgbClr val="F6F6F6"/>
      </a:lt2>
      <a:accent1>
        <a:srgbClr val="365A70"/>
      </a:accent1>
      <a:accent2>
        <a:srgbClr val="FFC133"/>
      </a:accent2>
      <a:accent3>
        <a:srgbClr val="994345"/>
      </a:accent3>
      <a:accent4>
        <a:srgbClr val="84C559"/>
      </a:accent4>
      <a:accent5>
        <a:srgbClr val="FD3333"/>
      </a:accent5>
      <a:accent6>
        <a:srgbClr val="459FD5"/>
      </a:accent6>
      <a:hlink>
        <a:srgbClr val="994345"/>
      </a:hlink>
      <a:folHlink>
        <a:srgbClr val="7030A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D2A9EA0-4CE9-4A25-B809-D1F4F74731F1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145E2856-19BA-425F-803A-C89D2B7302BA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21665</TotalTime>
  <Words>493</Words>
  <Application>Microsoft Office PowerPoint</Application>
  <PresentationFormat>On-screen Show (16:9)</PresentationFormat>
  <Paragraphs>132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MS PGothic</vt:lpstr>
      <vt:lpstr>Arial</vt:lpstr>
      <vt:lpstr>Calibri</vt:lpstr>
      <vt:lpstr>Calibri Light</vt:lpstr>
      <vt:lpstr>Times New Roman</vt:lpstr>
      <vt:lpstr>Verdana</vt:lpstr>
      <vt:lpstr>Wingdings</vt:lpstr>
      <vt:lpstr>Shelter Cluster Red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 Key Issues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Winterization Kits</dc:title>
  <dc:creator>Bo Hurkmans</dc:creator>
  <cp:lastModifiedBy>WEIRA Cornelius - ET</cp:lastModifiedBy>
  <cp:revision>2453</cp:revision>
  <cp:lastPrinted>2017-10-23T07:30:35Z</cp:lastPrinted>
  <dcterms:created xsi:type="dcterms:W3CDTF">2014-10-08T08:24:30Z</dcterms:created>
  <dcterms:modified xsi:type="dcterms:W3CDTF">2018-02-20T13:38:12Z</dcterms:modified>
</cp:coreProperties>
</file>