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4"/>
  </p:notesMasterIdLst>
  <p:sldIdLst>
    <p:sldId id="611" r:id="rId4"/>
    <p:sldId id="265" r:id="rId5"/>
    <p:sldId id="473" r:id="rId6"/>
    <p:sldId id="612" r:id="rId7"/>
    <p:sldId id="615" r:id="rId8"/>
    <p:sldId id="630" r:id="rId9"/>
    <p:sldId id="629" r:id="rId10"/>
    <p:sldId id="626" r:id="rId11"/>
    <p:sldId id="627" r:id="rId12"/>
    <p:sldId id="505" r:id="rId13"/>
  </p:sldIdLst>
  <p:sldSz cx="9144000" cy="5143500" type="screen16x9"/>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 id="1" name="Michael Gloeckle" initials="MG" lastIdx="1" clrIdx="1">
    <p:extLst/>
  </p:cmAuthor>
  <p:cmAuthor id="2" name="Michael Gloeckle" initials="MG [2]" lastIdx="1" clrIdx="2">
    <p:extLst/>
  </p:cmAuthor>
  <p:cmAuthor id="3" name="WEIRA Cornelius - ET" initials="WC-E" lastIdx="2"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2358" autoAdjust="0"/>
  </p:normalViewPr>
  <p:slideViewPr>
    <p:cSldViewPr snapToGrid="0" snapToObjects="1">
      <p:cViewPr varScale="1">
        <p:scale>
          <a:sx n="111" d="100"/>
          <a:sy n="111" d="100"/>
        </p:scale>
        <p:origin x="198" y="96"/>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3936767" y="0"/>
            <a:ext cx="3011700" cy="461804"/>
          </a:xfrm>
          <a:prstGeom prst="rect">
            <a:avLst/>
          </a:prstGeom>
        </p:spPr>
        <p:txBody>
          <a:bodyPr vert="horz" lIns="96661" tIns="48331" rIns="96661" bIns="48331" rtlCol="0"/>
          <a:lstStyle>
            <a:lvl1pPr algn="r">
              <a:defRPr sz="1300"/>
            </a:lvl1pPr>
          </a:lstStyle>
          <a:p>
            <a:fld id="{3149DE7A-1A12-4746-8822-E7131700A1BD}" type="datetimeFigureOut">
              <a:rPr lang="en-US" smtClean="0"/>
              <a:t>3/6/2018</a:t>
            </a:fld>
            <a:endParaRPr lang="en-US"/>
          </a:p>
        </p:txBody>
      </p:sp>
      <p:sp>
        <p:nvSpPr>
          <p:cNvPr id="4" name="Slide Image Placeholder 3"/>
          <p:cNvSpPr>
            <a:spLocks noGrp="1" noRot="1" noChangeAspect="1"/>
          </p:cNvSpPr>
          <p:nvPr>
            <p:ph type="sldImg" idx="2"/>
          </p:nvPr>
        </p:nvSpPr>
        <p:spPr>
          <a:xfrm>
            <a:off x="396875" y="693738"/>
            <a:ext cx="6156325" cy="3462337"/>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8772668"/>
            <a:ext cx="3011700" cy="461804"/>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36767" y="8772668"/>
            <a:ext cx="3011700" cy="461804"/>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B69D276-5C27-0048-BF36-4302BA85142B}" type="slidenum">
              <a:rPr lang="en-US" smtClean="0"/>
              <a:t>1</a:t>
            </a:fld>
            <a:endParaRPr lang="en-US"/>
          </a:p>
        </p:txBody>
      </p:sp>
    </p:spTree>
    <p:extLst>
      <p:ext uri="{BB962C8B-B14F-4D97-AF65-F5344CB8AC3E}">
        <p14:creationId xmlns:p14="http://schemas.microsoft.com/office/powerpoint/2010/main" val="2263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396875" y="693738"/>
            <a:ext cx="6156325" cy="34623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69D276-5C27-0048-BF36-4302BA85142B}" type="slidenum">
              <a:rPr lang="en-US" smtClean="0"/>
              <a:t>8</a:t>
            </a:fld>
            <a:endParaRPr lang="en-US"/>
          </a:p>
        </p:txBody>
      </p:sp>
    </p:spTree>
    <p:extLst>
      <p:ext uri="{BB962C8B-B14F-4D97-AF65-F5344CB8AC3E}">
        <p14:creationId xmlns:p14="http://schemas.microsoft.com/office/powerpoint/2010/main" val="3612434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69D276-5C27-0048-BF36-4302BA85142B}" type="slidenum">
              <a:rPr lang="en-US" smtClean="0"/>
              <a:t>9</a:t>
            </a:fld>
            <a:endParaRPr lang="en-US"/>
          </a:p>
        </p:txBody>
      </p:sp>
    </p:spTree>
    <p:extLst>
      <p:ext uri="{BB962C8B-B14F-4D97-AF65-F5344CB8AC3E}">
        <p14:creationId xmlns:p14="http://schemas.microsoft.com/office/powerpoint/2010/main" val="60287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im3.iraq@sheltercluster.org" TargetMode="External"/><Relationship Id="rId13" Type="http://schemas.openxmlformats.org/officeDocument/2006/relationships/image" Target="../media/image4.jpeg"/><Relationship Id="rId3" Type="http://schemas.openxmlformats.org/officeDocument/2006/relationships/hyperlink" Target="mailto:coord.iraq@sheltercluster.org" TargetMode="External"/><Relationship Id="rId7" Type="http://schemas.openxmlformats.org/officeDocument/2006/relationships/hyperlink" Target="mailto:coord2.iraq@sheltercluster.org" TargetMode="External"/><Relationship Id="rId12"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coord3.iraq@sheltercluster.org" TargetMode="External"/><Relationship Id="rId11" Type="http://schemas.openxmlformats.org/officeDocument/2006/relationships/image" Target="../media/image2.png"/><Relationship Id="rId5" Type="http://schemas.openxmlformats.org/officeDocument/2006/relationships/hyperlink" Target="mailto:coord4.iraq@sheltercluster.org" TargetMode="External"/><Relationship Id="rId15" Type="http://schemas.openxmlformats.org/officeDocument/2006/relationships/image" Target="../media/image6.jpg"/><Relationship Id="rId10" Type="http://schemas.openxmlformats.org/officeDocument/2006/relationships/hyperlink" Target="mailto:snrnatassot.iraq@sheltercluster.org" TargetMode="External"/><Relationship Id="rId4" Type="http://schemas.openxmlformats.org/officeDocument/2006/relationships/hyperlink" Target="mailto:im2.iraq@sheltercluster.org" TargetMode="External"/><Relationship Id="rId9" Type="http://schemas.openxmlformats.org/officeDocument/2006/relationships/hyperlink" Target="mailto:coordroving.iraq@sheltercluster.org" TargetMode="External"/><Relationship Id="rId1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heltercluster.org/response/iraq" TargetMode="Externa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027897982"/>
              </p:ext>
            </p:extLst>
          </p:nvPr>
        </p:nvGraphicFramePr>
        <p:xfrm>
          <a:off x="3573380" y="552638"/>
          <a:ext cx="5476087" cy="3976690"/>
        </p:xfrm>
        <a:graphic>
          <a:graphicData uri="http://schemas.openxmlformats.org/drawingml/2006/table">
            <a:tbl>
              <a:tblPr firstRow="1" bandRow="1">
                <a:tableStyleId>{5C22544A-7EE6-4342-B048-85BDC9FD1C3A}</a:tableStyleId>
              </a:tblPr>
              <a:tblGrid>
                <a:gridCol w="2467869">
                  <a:extLst>
                    <a:ext uri="{9D8B030D-6E8A-4147-A177-3AD203B41FA5}">
                      <a16:colId xmlns:a16="http://schemas.microsoft.com/office/drawing/2014/main" val="20000"/>
                    </a:ext>
                  </a:extLst>
                </a:gridCol>
                <a:gridCol w="3008218">
                  <a:extLst>
                    <a:ext uri="{9D8B030D-6E8A-4147-A177-3AD203B41FA5}">
                      <a16:colId xmlns:a16="http://schemas.microsoft.com/office/drawing/2014/main" val="20001"/>
                    </a:ext>
                  </a:extLst>
                </a:gridCol>
              </a:tblGrid>
              <a:tr h="39766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ysClr val="windowText" lastClr="000000"/>
                          </a:solidFill>
                          <a:latin typeface="+mn-lt"/>
                          <a:ea typeface="+mn-ea"/>
                          <a:cs typeface="+mn-cs"/>
                        </a:rPr>
                        <a:t>Francesca Coloni - </a:t>
                      </a:r>
                      <a:r>
                        <a:rPr lang="en-GB" sz="1200" b="0" dirty="0">
                          <a:solidFill>
                            <a:sysClr val="windowText" lastClr="000000"/>
                          </a:solidFill>
                        </a:rPr>
                        <a:t>UNHCR</a:t>
                      </a:r>
                      <a:br>
                        <a:rPr lang="en-GB" sz="1200" b="0" dirty="0">
                          <a:solidFill>
                            <a:sysClr val="windowText" lastClr="000000"/>
                          </a:solidFill>
                        </a:rPr>
                      </a:br>
                      <a:r>
                        <a:rPr lang="en-GB" sz="1200" b="0" dirty="0">
                          <a:solidFill>
                            <a:sysClr val="windowText" lastClr="000000"/>
                          </a:solidFill>
                        </a:rPr>
                        <a:t>National Cluster Coordinator</a:t>
                      </a:r>
                      <a:br>
                        <a:rPr lang="en-GB" sz="1200" b="0" dirty="0">
                          <a:solidFill>
                            <a:sysClr val="windowText" lastClr="000000"/>
                          </a:solidFill>
                        </a:rPr>
                      </a:br>
                      <a:r>
                        <a:rPr lang="en-GB" sz="1200" b="0" dirty="0">
                          <a:solidFill>
                            <a:sysClr val="windowText" lastClr="000000"/>
                          </a:solidFill>
                        </a:rPr>
                        <a:t>+964 (0) 772 616 3725</a:t>
                      </a:r>
                      <a:br>
                        <a:rPr lang="en-GB" sz="1200" b="0" dirty="0">
                          <a:solidFill>
                            <a:sysClr val="windowText" lastClr="000000"/>
                          </a:solidFill>
                        </a:rPr>
                      </a:br>
                      <a:r>
                        <a:rPr lang="en-GB" sz="1200" u="sng" dirty="0">
                          <a:solidFill>
                            <a:sysClr val="windowText" lastClr="000000"/>
                          </a:solidFill>
                          <a:hlinkClick r:id="rId3"/>
                        </a:rPr>
                        <a:t>coord.iraq@sheltercluster.org</a:t>
                      </a:r>
                      <a:endParaRPr lang="en-GB" sz="1200" dirty="0">
                        <a:solidFill>
                          <a:sysClr val="windowText" lastClr="000000"/>
                        </a:solidFill>
                      </a:endParaRPr>
                    </a:p>
                    <a:p>
                      <a:endParaRPr lang="en-US" sz="1200" u="sng" dirty="0">
                        <a:solidFill>
                          <a:schemeClr val="tx1"/>
                        </a:solidFill>
                      </a:endParaRPr>
                    </a:p>
                    <a:p>
                      <a:r>
                        <a:rPr lang="en-GB" sz="1200" b="1" dirty="0">
                          <a:solidFill>
                            <a:schemeClr val="tx1"/>
                          </a:solidFill>
                        </a:rPr>
                        <a:t>Michel Tia </a:t>
                      </a:r>
                      <a:r>
                        <a:rPr lang="en-GB" sz="1200" b="0" dirty="0">
                          <a:solidFill>
                            <a:schemeClr val="tx1"/>
                          </a:solidFill>
                        </a:rPr>
                        <a:t>- IOM</a:t>
                      </a:r>
                    </a:p>
                    <a:p>
                      <a:r>
                        <a:rPr lang="en-GB" sz="1200" b="0" dirty="0">
                          <a:solidFill>
                            <a:schemeClr val="tx1"/>
                          </a:solidFill>
                        </a:rPr>
                        <a:t>Information Management Officer - National</a:t>
                      </a:r>
                    </a:p>
                    <a:p>
                      <a:r>
                        <a:rPr lang="en-GB" sz="1200" b="0" dirty="0">
                          <a:solidFill>
                            <a:schemeClr val="tx1"/>
                          </a:solidFill>
                        </a:rPr>
                        <a:t>+964 (0) 750 021 1720</a:t>
                      </a:r>
                    </a:p>
                    <a:p>
                      <a:r>
                        <a:rPr lang="en-GB" sz="1200" u="sng" dirty="0">
                          <a:solidFill>
                            <a:schemeClr val="tx1"/>
                          </a:solidFill>
                          <a:hlinkClick r:id="rId4"/>
                        </a:rPr>
                        <a:t>im2.iraq@sheltercluster.org</a:t>
                      </a:r>
                      <a:endParaRPr lang="en-GB" sz="1200" u="sng" dirty="0">
                        <a:solidFill>
                          <a:schemeClr val="tx1"/>
                        </a:solidFill>
                      </a:endParaRP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Cornelius Weira </a:t>
                      </a:r>
                      <a:r>
                        <a:rPr lang="en-GB" sz="1200" b="0" kern="1200" dirty="0">
                          <a:solidFill>
                            <a:schemeClr val="tx1"/>
                          </a:solidFill>
                          <a:effectLst/>
                          <a:latin typeface="+mn-lt"/>
                          <a:ea typeface="+mn-ea"/>
                          <a:cs typeface="+mn-cs"/>
                        </a:rPr>
                        <a:t>- IOM</a:t>
                      </a:r>
                    </a:p>
                    <a:p>
                      <a:r>
                        <a:rPr lang="en-GB" sz="1200" b="0" kern="1200" dirty="0">
                          <a:solidFill>
                            <a:schemeClr val="tx1"/>
                          </a:solidFill>
                          <a:effectLst/>
                          <a:latin typeface="+mn-lt"/>
                          <a:ea typeface="+mn-ea"/>
                          <a:cs typeface="+mn-cs"/>
                        </a:rPr>
                        <a:t>Sub National Co-Chair - Centre and South  </a:t>
                      </a:r>
                    </a:p>
                    <a:p>
                      <a:r>
                        <a:rPr lang="en-GB" sz="1200" b="0" kern="1200" dirty="0">
                          <a:solidFill>
                            <a:schemeClr val="tx1"/>
                          </a:solidFill>
                          <a:effectLst/>
                          <a:latin typeface="+mn-lt"/>
                          <a:ea typeface="+mn-ea"/>
                          <a:cs typeface="+mn-cs"/>
                        </a:rPr>
                        <a:t>+964 (0) 751 234 2548</a:t>
                      </a:r>
                    </a:p>
                    <a:p>
                      <a:r>
                        <a:rPr lang="en-GB" sz="1200" b="1" u="sng" kern="1200" dirty="0">
                          <a:solidFill>
                            <a:schemeClr val="lt1"/>
                          </a:solidFill>
                          <a:effectLst/>
                          <a:latin typeface="+mn-lt"/>
                          <a:ea typeface="+mn-ea"/>
                          <a:cs typeface="+mn-cs"/>
                          <a:hlinkClick r:id="rId5"/>
                        </a:rPr>
                        <a:t>coord4.iraq@sheltercluster.org</a:t>
                      </a:r>
                      <a:r>
                        <a:rPr lang="en-GB" sz="1200" b="1" kern="1200" dirty="0">
                          <a:solidFill>
                            <a:schemeClr val="lt1"/>
                          </a:solidFill>
                          <a:effectLst/>
                          <a:latin typeface="+mn-lt"/>
                          <a:ea typeface="+mn-ea"/>
                          <a:cs typeface="+mn-cs"/>
                        </a:rPr>
                        <a:t> </a:t>
                      </a:r>
                      <a:endParaRPr lang="en-GB" sz="1200" dirty="0">
                        <a:solidFill>
                          <a:schemeClr val="tx1"/>
                        </a:solidFill>
                      </a:endParaRPr>
                    </a:p>
                    <a:p>
                      <a:endParaRPr lang="en-US" sz="1200" dirty="0">
                        <a:solidFill>
                          <a:sysClr val="windowText" lastClr="000000"/>
                        </a:solidFill>
                      </a:endParaRPr>
                    </a:p>
                    <a:p>
                      <a:r>
                        <a:rPr lang="en-US" sz="1200" b="1" kern="1200" dirty="0">
                          <a:solidFill>
                            <a:schemeClr val="tx1"/>
                          </a:solidFill>
                          <a:effectLst/>
                          <a:latin typeface="+mn-lt"/>
                          <a:ea typeface="+mn-ea"/>
                          <a:cs typeface="+mn-cs"/>
                        </a:rPr>
                        <a:t>Laurence West </a:t>
                      </a:r>
                      <a:r>
                        <a:rPr lang="en-US" sz="1200" b="0" kern="1200" dirty="0">
                          <a:solidFill>
                            <a:schemeClr val="tx1"/>
                          </a:solidFill>
                          <a:effectLst/>
                          <a:latin typeface="+mn-lt"/>
                          <a:ea typeface="+mn-ea"/>
                          <a:cs typeface="+mn-cs"/>
                        </a:rPr>
                        <a:t>- UNHCR</a:t>
                      </a:r>
                    </a:p>
                    <a:p>
                      <a:r>
                        <a:rPr lang="en-GB" sz="1200" b="0" kern="1200" dirty="0">
                          <a:solidFill>
                            <a:schemeClr val="tx1"/>
                          </a:solidFill>
                          <a:effectLst/>
                          <a:latin typeface="+mn-lt"/>
                          <a:ea typeface="+mn-ea"/>
                          <a:cs typeface="+mn-cs"/>
                        </a:rPr>
                        <a:t>Su</a:t>
                      </a:r>
                      <a:r>
                        <a:rPr lang="en-US" sz="1200" b="0" kern="1200" dirty="0">
                          <a:solidFill>
                            <a:schemeClr val="tx1"/>
                          </a:solidFill>
                          <a:effectLst/>
                          <a:latin typeface="+mn-lt"/>
                          <a:ea typeface="+mn-ea"/>
                          <a:cs typeface="+mn-cs"/>
                        </a:rPr>
                        <a:t>b National Coordinator – KRI</a:t>
                      </a:r>
                    </a:p>
                    <a:p>
                      <a:r>
                        <a:rPr lang="en-US" sz="1200" b="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964 (0)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dirty="0">
                          <a:solidFill>
                            <a:sysClr val="windowText" lastClr="000000"/>
                          </a:solidFill>
                          <a:hlinkClick r:id="rId6"/>
                        </a:rPr>
                        <a:t>coord3.iraq@sheltercluster.org</a:t>
                      </a:r>
                      <a:endParaRPr lang="en-GB" sz="1200" u="sng" dirty="0">
                        <a:solidFill>
                          <a:sysClr val="windowText" lastClr="000000"/>
                        </a:solidFill>
                      </a:endParaRPr>
                    </a:p>
                  </a:txBody>
                  <a:tcPr>
                    <a:solidFill>
                      <a:schemeClr val="bg1"/>
                    </a:solidFill>
                  </a:tcPr>
                </a:tc>
                <a:tc>
                  <a:txBody>
                    <a:bodyPr/>
                    <a:lstStyle/>
                    <a:p>
                      <a:pPr marL="0" algn="l" defTabSz="914400" rtl="0" eaLnBrk="1" latinLnBrk="0" hangingPunct="1"/>
                      <a:r>
                        <a:rPr lang="en-US" sz="1200" b="1" kern="1200" dirty="0">
                          <a:solidFill>
                            <a:schemeClr val="tx1"/>
                          </a:solidFill>
                          <a:latin typeface="+mn-lt"/>
                          <a:ea typeface="+mn-ea"/>
                          <a:cs typeface="+mn-cs"/>
                        </a:rPr>
                        <a:t>Andrea Quaden </a:t>
                      </a:r>
                      <a:r>
                        <a:rPr lang="en-US" sz="1200" b="0" kern="1200" dirty="0">
                          <a:solidFill>
                            <a:schemeClr val="tx1"/>
                          </a:solidFill>
                          <a:latin typeface="+mn-lt"/>
                          <a:ea typeface="+mn-ea"/>
                          <a:cs typeface="+mn-cs"/>
                        </a:rPr>
                        <a:t>- NRC</a:t>
                      </a:r>
                    </a:p>
                    <a:p>
                      <a:pPr marL="0" algn="l" defTabSz="914400" rtl="0" eaLnBrk="1" latinLnBrk="0" hangingPunct="1"/>
                      <a:r>
                        <a:rPr lang="en-US" sz="1200" b="0" kern="1200" dirty="0">
                          <a:solidFill>
                            <a:schemeClr val="tx1"/>
                          </a:solidFill>
                          <a:latin typeface="+mn-lt"/>
                          <a:ea typeface="+mn-ea"/>
                          <a:cs typeface="+mn-cs"/>
                        </a:rPr>
                        <a:t>National Cluster Co-Chair </a:t>
                      </a:r>
                    </a:p>
                    <a:p>
                      <a:pPr marL="0" algn="l" defTabSz="914400" rtl="0" eaLnBrk="1" latinLnBrk="0" hangingPunct="1"/>
                      <a:r>
                        <a:rPr lang="en-US" sz="1200" b="0" kern="1200" dirty="0">
                          <a:solidFill>
                            <a:schemeClr val="tx1"/>
                          </a:solidFill>
                          <a:latin typeface="+mn-lt"/>
                          <a:ea typeface="+mn-ea"/>
                          <a:cs typeface="+mn-cs"/>
                        </a:rPr>
                        <a:t>+964 (0) 751 740 7635</a:t>
                      </a:r>
                    </a:p>
                    <a:p>
                      <a:pPr marL="0" algn="l" defTabSz="914400" rtl="0" eaLnBrk="1" latinLnBrk="0" hangingPunct="1"/>
                      <a:r>
                        <a:rPr lang="en-US" sz="1200" b="1" kern="1200" dirty="0">
                          <a:solidFill>
                            <a:schemeClr val="tx1"/>
                          </a:solidFill>
                          <a:latin typeface="+mn-lt"/>
                          <a:ea typeface="+mn-ea"/>
                          <a:cs typeface="+mn-cs"/>
                          <a:hlinkClick r:id="rId7"/>
                        </a:rPr>
                        <a:t>coord2.iraq@sheltercluster.org</a:t>
                      </a:r>
                      <a:endParaRPr lang="en-US" sz="1200" b="1" kern="1200" dirty="0">
                        <a:solidFill>
                          <a:schemeClr val="tx1"/>
                        </a:solidFill>
                        <a:latin typeface="+mn-lt"/>
                        <a:ea typeface="+mn-ea"/>
                        <a:cs typeface="+mn-cs"/>
                      </a:endParaRPr>
                    </a:p>
                    <a:p>
                      <a:endParaRPr lang="en-GB" sz="1200" b="1" dirty="0">
                        <a:solidFill>
                          <a:schemeClr val="tx1"/>
                        </a:solidFill>
                      </a:endParaRPr>
                    </a:p>
                    <a:p>
                      <a:pPr marL="0" algn="l" defTabSz="914400" rtl="0" eaLnBrk="1" latinLnBrk="0" hangingPunct="1"/>
                      <a:r>
                        <a:rPr lang="en-GB" sz="1200" b="1" kern="1200" dirty="0">
                          <a:solidFill>
                            <a:sysClr val="windowText" lastClr="000000"/>
                          </a:solidFill>
                          <a:latin typeface="+mn-lt"/>
                          <a:ea typeface="+mn-ea"/>
                          <a:cs typeface="+mn-cs"/>
                        </a:rPr>
                        <a:t>Abdoulaye Dieye - </a:t>
                      </a:r>
                      <a:r>
                        <a:rPr lang="en-GB" sz="1200" b="0" kern="1200" dirty="0">
                          <a:solidFill>
                            <a:sysClr val="windowText" lastClr="000000"/>
                          </a:solidFill>
                          <a:latin typeface="+mn-lt"/>
                          <a:ea typeface="+mn-ea"/>
                          <a:cs typeface="+mn-cs"/>
                        </a:rPr>
                        <a:t>NORCAP</a:t>
                      </a:r>
                      <a:endParaRPr lang="en-US" sz="1200" b="1" kern="1200" dirty="0">
                        <a:solidFill>
                          <a:sysClr val="windowText" lastClr="000000"/>
                        </a:solidFill>
                        <a:latin typeface="+mn-lt"/>
                        <a:ea typeface="+mn-ea"/>
                        <a:cs typeface="+mn-cs"/>
                      </a:endParaRPr>
                    </a:p>
                    <a:p>
                      <a:r>
                        <a:rPr lang="en-GB" sz="1200" b="0" dirty="0">
                          <a:solidFill>
                            <a:schemeClr val="tx1"/>
                          </a:solidFill>
                        </a:rPr>
                        <a:t>Information Management Officer - </a:t>
                      </a:r>
                      <a:r>
                        <a:rPr lang="en-GB" sz="1200" b="0" kern="1200" dirty="0">
                          <a:solidFill>
                            <a:schemeClr val="tx1"/>
                          </a:solidFill>
                          <a:effectLst/>
                          <a:latin typeface="+mn-lt"/>
                          <a:ea typeface="+mn-ea"/>
                          <a:cs typeface="+mn-cs"/>
                        </a:rPr>
                        <a:t>Assistant National</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+964 (0) 771 488 2672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dirty="0">
                          <a:solidFill>
                            <a:schemeClr val="tx1"/>
                          </a:solidFill>
                          <a:hlinkClick r:id="rId8"/>
                        </a:rPr>
                        <a:t>im3.iraq@sheltercluster.org</a:t>
                      </a:r>
                      <a:endParaRPr lang="en-GB" sz="1200" u="sng" dirty="0">
                        <a:solidFill>
                          <a:schemeClr val="tx1"/>
                        </a:solidFill>
                      </a:endParaRPr>
                    </a:p>
                    <a:p>
                      <a:endParaRPr lang="en-GB" sz="1200" b="0" kern="1200" dirty="0">
                        <a:solidFill>
                          <a:schemeClr val="tx1"/>
                        </a:solidFill>
                        <a:effectLst/>
                        <a:latin typeface="+mn-lt"/>
                        <a:ea typeface="+mn-ea"/>
                        <a:cs typeface="+mn-cs"/>
                      </a:endParaRPr>
                    </a:p>
                    <a:p>
                      <a:pPr marL="0" algn="l" defTabSz="914400" rtl="0" eaLnBrk="1" latinLnBrk="0" hangingPunct="1"/>
                      <a:r>
                        <a:rPr lang="en-US" sz="1200" b="1" kern="1200" dirty="0">
                          <a:solidFill>
                            <a:srgbClr val="FF0000"/>
                          </a:solidFill>
                          <a:effectLst/>
                          <a:latin typeface="+mn-lt"/>
                          <a:ea typeface="+mn-ea"/>
                          <a:cs typeface="+mn-cs"/>
                        </a:rPr>
                        <a:t>Vacant</a:t>
                      </a:r>
                      <a:r>
                        <a:rPr lang="en-US" sz="1200" b="1"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ACTED</a:t>
                      </a:r>
                    </a:p>
                    <a:p>
                      <a:pPr marL="0" algn="l" defTabSz="914400" rtl="0" eaLnBrk="1" latinLnBrk="0" hangingPunct="1"/>
                      <a:r>
                        <a:rPr lang="en-US" sz="1200" b="0" kern="1200" dirty="0">
                          <a:solidFill>
                            <a:schemeClr val="tx1"/>
                          </a:solidFill>
                          <a:effectLst/>
                          <a:latin typeface="+mn-lt"/>
                          <a:ea typeface="+mn-ea"/>
                          <a:cs typeface="+mn-cs"/>
                        </a:rPr>
                        <a:t>Roving Cluster Coordinator</a:t>
                      </a:r>
                    </a:p>
                    <a:p>
                      <a:pPr marL="0" algn="l" defTabSz="914400" rtl="0" eaLnBrk="1" latinLnBrk="0" hangingPunct="1"/>
                      <a:r>
                        <a:rPr lang="en-US" sz="1200" b="0" u="none" kern="1200" dirty="0">
                          <a:solidFill>
                            <a:schemeClr val="tx1"/>
                          </a:solidFill>
                          <a:effectLst/>
                          <a:latin typeface="+mn-lt"/>
                          <a:ea typeface="+mn-ea"/>
                          <a:cs typeface="+mn-cs"/>
                        </a:rPr>
                        <a:t>+964 (0) xxx xxx xxxx</a:t>
                      </a:r>
                    </a:p>
                    <a:p>
                      <a:pPr marL="0" algn="l" defTabSz="914400" rtl="0" eaLnBrk="1" latinLnBrk="0" hangingPunct="1"/>
                      <a:r>
                        <a:rPr lang="en-US" sz="1200" b="1" kern="1200" dirty="0">
                          <a:solidFill>
                            <a:schemeClr val="tx1"/>
                          </a:solidFill>
                          <a:effectLst/>
                          <a:latin typeface="+mn-lt"/>
                          <a:ea typeface="+mn-ea"/>
                          <a:cs typeface="+mn-cs"/>
                          <a:hlinkClick r:id="rId9"/>
                        </a:rPr>
                        <a:t>coordroving.iraq@sheltercluster.org</a:t>
                      </a:r>
                      <a:endParaRPr lang="en-US" sz="1200" b="1" kern="1200" dirty="0">
                        <a:solidFill>
                          <a:schemeClr val="tx1"/>
                        </a:solidFill>
                        <a:effectLst/>
                        <a:latin typeface="+mn-lt"/>
                        <a:ea typeface="+mn-ea"/>
                        <a:cs typeface="+mn-cs"/>
                      </a:endParaRPr>
                    </a:p>
                    <a:p>
                      <a:endParaRPr lang="en-US" sz="1200" dirty="0">
                        <a:solidFill>
                          <a:sysClr val="windowText" lastClr="000000"/>
                        </a:solidFill>
                      </a:endParaRPr>
                    </a:p>
                    <a:p>
                      <a:r>
                        <a:rPr lang="en-US" sz="1200" b="1" kern="1200" dirty="0">
                          <a:solidFill>
                            <a:schemeClr val="tx1"/>
                          </a:solidFill>
                          <a:effectLst/>
                          <a:latin typeface="+mn-lt"/>
                          <a:ea typeface="+mn-ea"/>
                          <a:cs typeface="+mn-cs"/>
                        </a:rPr>
                        <a:t>Aziz ABULTIMMAN</a:t>
                      </a:r>
                      <a:r>
                        <a:rPr lang="en-US" sz="1200" dirty="0">
                          <a:solidFill>
                            <a:schemeClr val="tx1"/>
                          </a:solidFill>
                        </a:rPr>
                        <a:t> </a:t>
                      </a:r>
                      <a:r>
                        <a:rPr lang="en-US" sz="1200" dirty="0">
                          <a:solidFill>
                            <a:sysClr val="windowText" lastClr="000000"/>
                          </a:solidFill>
                        </a:rPr>
                        <a:t>- </a:t>
                      </a:r>
                      <a:r>
                        <a:rPr lang="en-US" sz="1200" b="0" dirty="0">
                          <a:solidFill>
                            <a:sysClr val="windowText" lastClr="000000"/>
                          </a:solidFill>
                        </a:rPr>
                        <a:t>UNHCR</a:t>
                      </a:r>
                    </a:p>
                    <a:p>
                      <a:r>
                        <a:rPr lang="en-US" sz="1200" b="0" dirty="0">
                          <a:solidFill>
                            <a:sysClr val="windowText" lastClr="000000"/>
                          </a:solidFill>
                        </a:rPr>
                        <a:t>Senior</a:t>
                      </a:r>
                      <a:r>
                        <a:rPr lang="en-US" sz="1200" b="0" baseline="0" dirty="0">
                          <a:solidFill>
                            <a:sysClr val="windowText" lastClr="000000"/>
                          </a:solidFill>
                        </a:rPr>
                        <a:t> Cluster Associate </a:t>
                      </a:r>
                    </a:p>
                    <a:p>
                      <a:r>
                        <a:rPr lang="en-US" sz="1200" b="0" baseline="0" dirty="0">
                          <a:solidFill>
                            <a:sysClr val="windowText" lastClr="000000"/>
                          </a:solidFill>
                        </a:rPr>
                        <a:t>+964 (0) </a:t>
                      </a:r>
                      <a:r>
                        <a:rPr lang="en-US" sz="1200" b="0" kern="1200" dirty="0">
                          <a:solidFill>
                            <a:schemeClr val="tx1"/>
                          </a:solidFill>
                          <a:effectLst/>
                          <a:latin typeface="+mn-lt"/>
                          <a:ea typeface="+mn-ea"/>
                          <a:cs typeface="+mn-cs"/>
                        </a:rPr>
                        <a:t>750 868 6038 </a:t>
                      </a:r>
                      <a:r>
                        <a:rPr lang="en-US" sz="1200" b="1" baseline="0" dirty="0">
                          <a:solidFill>
                            <a:sysClr val="windowText" lastClr="000000"/>
                          </a:solidFill>
                          <a:hlinkClick r:id="rId10"/>
                        </a:rPr>
                        <a:t>snrnatassot.iraq@sheltercluster.org</a:t>
                      </a:r>
                      <a:endParaRPr lang="en-US" sz="1200" b="1" kern="1200" baseline="0" dirty="0">
                        <a:solidFill>
                          <a:sysClr val="windowText" lastClr="000000"/>
                        </a:solidFill>
                        <a:effectLst/>
                        <a:latin typeface="+mn-lt"/>
                        <a:ea typeface="+mn-ea"/>
                        <a:cs typeface="+mn-cs"/>
                      </a:endParaRPr>
                    </a:p>
                  </a:txBody>
                  <a:tcPr>
                    <a:solidFill>
                      <a:schemeClr val="bg1"/>
                    </a:solidFill>
                  </a:tcPr>
                </a:tc>
                <a:extLst>
                  <a:ext uri="{0D108BD9-81ED-4DB2-BD59-A6C34878D82A}">
                    <a16:rowId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a:t>
            </a:fld>
            <a:endParaRPr lang="en-GB" dirty="0"/>
          </a:p>
        </p:txBody>
      </p:sp>
      <p:sp>
        <p:nvSpPr>
          <p:cNvPr id="5" name="Title 1"/>
          <p:cNvSpPr txBox="1">
            <a:spLocks/>
          </p:cNvSpPr>
          <p:nvPr/>
        </p:nvSpPr>
        <p:spPr>
          <a:xfrm>
            <a:off x="-1781" y="99089"/>
            <a:ext cx="3406717" cy="58671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000" b="0" u="sng" dirty="0">
                <a:solidFill>
                  <a:srgbClr val="002060"/>
                </a:solidFill>
                <a:latin typeface="Calibri Light" panose="020F0302020204030204" pitchFamily="34" charset="0"/>
              </a:rPr>
              <a:t>Current Cluster Team Structure </a:t>
            </a:r>
            <a:r>
              <a:rPr lang="en-US" sz="1600" b="0" u="sng" dirty="0">
                <a:solidFill>
                  <a:srgbClr val="002060"/>
                </a:solidFill>
                <a:latin typeface="Calibri Light" panose="020F0302020204030204" pitchFamily="34" charset="0"/>
              </a:rPr>
              <a:t> </a:t>
            </a:r>
            <a:r>
              <a:rPr lang="en-US" sz="1600" b="0" dirty="0">
                <a:solidFill>
                  <a:srgbClr val="002060"/>
                </a:solidFill>
                <a:latin typeface="Calibri Light" panose="020F0302020204030204" pitchFamily="34" charset="0"/>
              </a:rPr>
              <a:t>since 11</a:t>
            </a:r>
            <a:r>
              <a:rPr lang="en-US" sz="1600" b="0" baseline="30000" dirty="0">
                <a:solidFill>
                  <a:srgbClr val="002060"/>
                </a:solidFill>
                <a:latin typeface="Calibri Light" panose="020F0302020204030204" pitchFamily="34" charset="0"/>
              </a:rPr>
              <a:t>th</a:t>
            </a:r>
            <a:r>
              <a:rPr lang="en-US" sz="1600" b="0" dirty="0">
                <a:solidFill>
                  <a:srgbClr val="002060"/>
                </a:solidFill>
                <a:latin typeface="Calibri Light" panose="020F0302020204030204" pitchFamily="34" charset="0"/>
              </a:rPr>
              <a:t> July 2017</a:t>
            </a:r>
            <a:endParaRPr lang="en-GB" sz="1600" b="0" dirty="0">
              <a:solidFill>
                <a:srgbClr val="002060"/>
              </a:solidFill>
              <a:latin typeface="Calibri Light" panose="020F0302020204030204" pitchFamily="34" charset="0"/>
            </a:endParaRPr>
          </a:p>
        </p:txBody>
      </p:sp>
      <p:pic>
        <p:nvPicPr>
          <p:cNvPr id="7" name="Picture 6"/>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699296" y="1272311"/>
            <a:ext cx="793675" cy="853701"/>
          </a:xfrm>
          <a:prstGeom prst="rect">
            <a:avLst/>
          </a:prstGeom>
          <a:ln>
            <a:noFill/>
          </a:ln>
        </p:spPr>
      </p:pic>
      <p:pic>
        <p:nvPicPr>
          <p:cNvPr id="9" name="Picture 8"/>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481690" y="1261207"/>
            <a:ext cx="780055" cy="786610"/>
          </a:xfrm>
          <a:prstGeom prst="rect">
            <a:avLst/>
          </a:prstGeom>
          <a:ln>
            <a:noFill/>
          </a:ln>
        </p:spPr>
      </p:pic>
      <p:pic>
        <p:nvPicPr>
          <p:cNvPr id="10" name="Picture 9"/>
          <p:cNvPicPr/>
          <p:nvPr/>
        </p:nvPicPr>
        <p:blipFill>
          <a:blip r:embed="rId13" cstate="screen">
            <a:extLst>
              <a:ext uri="{28A0092B-C50C-407E-A947-70E740481C1C}">
                <a14:useLocalDpi xmlns:a14="http://schemas.microsoft.com/office/drawing/2010/main"/>
              </a:ext>
            </a:extLst>
          </a:blip>
          <a:stretch>
            <a:fillRect/>
          </a:stretch>
        </p:blipFill>
        <p:spPr>
          <a:xfrm>
            <a:off x="1558549" y="2439202"/>
            <a:ext cx="1062690" cy="656423"/>
          </a:xfrm>
          <a:prstGeom prst="rect">
            <a:avLst/>
          </a:prstGeom>
          <a:ln>
            <a:noFill/>
          </a:ln>
        </p:spPr>
      </p:pic>
      <p:pic>
        <p:nvPicPr>
          <p:cNvPr id="11" name="Picture 10"/>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68664" y="2373487"/>
            <a:ext cx="806933" cy="730916"/>
          </a:xfrm>
          <a:prstGeom prst="rect">
            <a:avLst/>
          </a:prstGeom>
          <a:ln>
            <a:noFill/>
          </a:ln>
        </p:spPr>
      </p:pic>
      <p:pic>
        <p:nvPicPr>
          <p:cNvPr id="2" name="Picture 1"/>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76394" y="3471973"/>
            <a:ext cx="800301" cy="963271"/>
          </a:xfrm>
          <a:prstGeom prst="rect">
            <a:avLst/>
          </a:prstGeom>
          <a:ln>
            <a:noFill/>
          </a:ln>
        </p:spPr>
      </p:pic>
      <p:cxnSp>
        <p:nvCxnSpPr>
          <p:cNvPr id="8" name="Straight Connector 7"/>
          <p:cNvCxnSpPr/>
          <p:nvPr/>
        </p:nvCxnSpPr>
        <p:spPr>
          <a:xfrm>
            <a:off x="3404939" y="154239"/>
            <a:ext cx="0" cy="48121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8769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8" name="Content Placeholder 2"/>
          <p:cNvSpPr>
            <a:spLocks noGrp="1"/>
          </p:cNvSpPr>
          <p:nvPr>
            <p:ph idx="1"/>
          </p:nvPr>
        </p:nvSpPr>
        <p:spPr>
          <a:xfrm>
            <a:off x="125536" y="777923"/>
            <a:ext cx="8892928" cy="3603009"/>
          </a:xfrm>
        </p:spPr>
        <p:txBody>
          <a:bodyPr>
            <a:noAutofit/>
          </a:bodyPr>
          <a:lstStyle/>
          <a:p>
            <a:pPr marL="0" indent="0" algn="just">
              <a:buNone/>
            </a:pPr>
            <a:endParaRPr lang="en-US" sz="1800" dirty="0">
              <a:solidFill>
                <a:schemeClr val="tx1">
                  <a:lumMod val="75000"/>
                  <a:lumOff val="25000"/>
                </a:schemeClr>
              </a:solidFill>
              <a:latin typeface="Calibri Light" panose="020F0302020204030204" pitchFamily="34" charset="0"/>
            </a:endParaRPr>
          </a:p>
          <a:p>
            <a:pPr marL="0" indent="0" algn="just">
              <a:buNone/>
            </a:pPr>
            <a:endParaRPr lang="en-US" sz="1800" dirty="0">
              <a:solidFill>
                <a:schemeClr val="tx1">
                  <a:lumMod val="75000"/>
                  <a:lumOff val="25000"/>
                </a:schemeClr>
              </a:solidFill>
              <a:latin typeface="Calibri Light" panose="020F0302020204030204" pitchFamily="34" charset="0"/>
            </a:endParaRPr>
          </a:p>
        </p:txBody>
      </p:sp>
      <p:sp>
        <p:nvSpPr>
          <p:cNvPr id="7" name="Rectangle 6"/>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2"/>
              </a:rPr>
              <a:t>http://sheltercluster.org/response/iraq</a:t>
            </a:r>
            <a:r>
              <a:rPr lang="en-US" sz="1500" dirty="0">
                <a:latin typeface="Calibri Light" panose="020F0302020204030204" pitchFamily="34" charset="0"/>
              </a:rPr>
              <a:t> </a:t>
            </a:r>
          </a:p>
        </p:txBody>
      </p:sp>
      <p:sp>
        <p:nvSpPr>
          <p:cNvPr id="10" name="Title 1"/>
          <p:cNvSpPr txBox="1">
            <a:spLocks/>
          </p:cNvSpPr>
          <p:nvPr/>
        </p:nvSpPr>
        <p:spPr>
          <a:xfrm>
            <a:off x="457200" y="146912"/>
            <a:ext cx="8118629" cy="3648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2000" b="0" dirty="0">
                <a:latin typeface="Calibri Light" panose="020F0302020204030204" pitchFamily="34" charset="0"/>
              </a:rPr>
              <a:t>THANKS. </a:t>
            </a:r>
            <a:endParaRPr lang="en-US" sz="2000" b="0" dirty="0">
              <a:latin typeface="Calibri Light" panose="020F0302020204030204" pitchFamily="34" charset="0"/>
            </a:endParaRPr>
          </a:p>
        </p:txBody>
      </p:sp>
      <p:pic>
        <p:nvPicPr>
          <p:cNvPr id="8194" name="Picture 2" descr="C:\Users\mtia\Documents\20160131 Shelter Cluster IMO\@Pictures from Partners\Pict. Fallujah\IOM\June 21st, 2016\Families without tents 21 June (1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61" y="711334"/>
            <a:ext cx="4353487" cy="3265115"/>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mtia\Documents\20160131 Shelter Cluster IMO\@Pictures from Partners\Pict. Fallujah\IOM\June 24th, 2016\IMG_9938_m Fallujah cit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1092" y="1457959"/>
            <a:ext cx="4590385" cy="3062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87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31045" y="120397"/>
            <a:ext cx="9089409" cy="461665"/>
          </a:xfrm>
          <a:prstGeom prst="rect">
            <a:avLst/>
          </a:prstGeom>
        </p:spPr>
        <p:txBody>
          <a:bodyPr wrap="square">
            <a:spAutoFit/>
          </a:bodyPr>
          <a:lstStyle/>
          <a:p>
            <a:pPr algn="ctr" defTabSz="914400">
              <a:spcBef>
                <a:spcPct val="0"/>
              </a:spcBef>
            </a:pPr>
            <a:r>
              <a:rPr lang="en-US" sz="2400" dirty="0">
                <a:solidFill>
                  <a:srgbClr val="0070C0"/>
                </a:solidFill>
                <a:latin typeface="Calibri Light" panose="020F0302020204030204" pitchFamily="34" charset="0"/>
                <a:ea typeface="Verdana" pitchFamily="34" charset="0"/>
                <a:cs typeface="Verdana" pitchFamily="34" charset="0"/>
              </a:rPr>
              <a:t>Sub-National Shelter &amp; NFI Cluster Coordination meeting for C&amp;S</a:t>
            </a:r>
          </a:p>
        </p:txBody>
      </p:sp>
      <p:sp>
        <p:nvSpPr>
          <p:cNvPr id="5" name="Rectangle 4"/>
          <p:cNvSpPr/>
          <p:nvPr/>
        </p:nvSpPr>
        <p:spPr>
          <a:xfrm>
            <a:off x="1139331" y="486768"/>
            <a:ext cx="7384142" cy="4524315"/>
          </a:xfrm>
          <a:prstGeom prst="rect">
            <a:avLst/>
          </a:prstGeom>
        </p:spPr>
        <p:txBody>
          <a:bodyPr wrap="square">
            <a:spAutoFit/>
          </a:bodyPr>
          <a:lstStyle/>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1.  </a:t>
            </a:r>
            <a:r>
              <a:rPr lang="en-US" dirty="0"/>
              <a:t>         </a:t>
            </a:r>
            <a:r>
              <a:rPr lang="en-US" dirty="0">
                <a:solidFill>
                  <a:prstClr val="black"/>
                </a:solidFill>
                <a:latin typeface="Calibri Light" panose="020F0302020204030204" pitchFamily="34" charset="0"/>
                <a:cs typeface="Calibri Light" panose="020F0302020204030204" pitchFamily="34" charset="0"/>
              </a:rPr>
              <a:t> Review of minutes of previous meeting</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2.            Information Management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a.   A.I Training timetable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3.            Key Issues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a.     1st IHPF Allocation 2018 Sub missions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b.     Kilo 18, AAF and Al </a:t>
            </a:r>
            <a:r>
              <a:rPr lang="en-US" dirty="0" err="1">
                <a:solidFill>
                  <a:prstClr val="black"/>
                </a:solidFill>
                <a:latin typeface="Calibri Light" panose="020F0302020204030204" pitchFamily="34" charset="0"/>
                <a:cs typeface="Calibri Light" panose="020F0302020204030204" pitchFamily="34" charset="0"/>
              </a:rPr>
              <a:t>Alam</a:t>
            </a:r>
            <a:r>
              <a:rPr lang="en-US" dirty="0">
                <a:solidFill>
                  <a:prstClr val="black"/>
                </a:solidFill>
                <a:latin typeface="Calibri Light" panose="020F0302020204030204" pitchFamily="34" charset="0"/>
                <a:cs typeface="Calibri Light" panose="020F0302020204030204" pitchFamily="34" charset="0"/>
              </a:rPr>
              <a:t>’ Mission Report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/findings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c.      Shelter and NFI Response for flood affected                .                                                       IDPs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                                              d.    Camp Consolidation and Closures Updates </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4.              Governorate updates</a:t>
            </a:r>
          </a:p>
          <a:p>
            <a:pPr defTabSz="914400">
              <a:spcBef>
                <a:spcPct val="20000"/>
              </a:spcBef>
              <a:buClr>
                <a:srgbClr val="7F1416"/>
              </a:buClr>
            </a:pPr>
            <a:r>
              <a:rPr lang="en-US" dirty="0">
                <a:solidFill>
                  <a:prstClr val="black"/>
                </a:solidFill>
                <a:latin typeface="Calibri Light" panose="020F0302020204030204" pitchFamily="34" charset="0"/>
                <a:cs typeface="Calibri Light" panose="020F0302020204030204" pitchFamily="34" charset="0"/>
              </a:rPr>
              <a:t>5.              </a:t>
            </a:r>
            <a:r>
              <a:rPr lang="en-US" dirty="0" err="1">
                <a:solidFill>
                  <a:prstClr val="black"/>
                </a:solidFill>
                <a:latin typeface="Calibri Light" panose="020F0302020204030204" pitchFamily="34" charset="0"/>
                <a:cs typeface="Calibri Light" panose="020F0302020204030204" pitchFamily="34" charset="0"/>
              </a:rPr>
              <a:t>AoB</a:t>
            </a:r>
            <a:endParaRPr lang="en-US" dirty="0">
              <a:solidFill>
                <a:prstClr val="black"/>
              </a:solidFill>
              <a:latin typeface="Calibri Light" panose="020F0302020204030204" pitchFamily="34" charset="0"/>
              <a:cs typeface="Calibri Light" panose="020F0302020204030204" pitchFamily="34" charset="0"/>
            </a:endParaRPr>
          </a:p>
          <a:p>
            <a:r>
              <a:rPr lang="en-US" i="1" dirty="0">
                <a:latin typeface="Calibri Light" panose="020F0302020204030204" pitchFamily="34" charset="0"/>
                <a:cs typeface="Calibri Light" panose="020F0302020204030204" pitchFamily="34" charset="0"/>
              </a:rPr>
              <a:t>   </a:t>
            </a:r>
            <a:r>
              <a:rPr lang="en-US" i="1" dirty="0">
                <a:solidFill>
                  <a:schemeClr val="tx1">
                    <a:lumMod val="65000"/>
                    <a:lumOff val="35000"/>
                  </a:schemeClr>
                </a:solidFill>
                <a:latin typeface="Calibri Light" panose="020F0302020204030204" pitchFamily="34" charset="0"/>
              </a:rPr>
              <a:t>								                  Wednesday, 7</a:t>
            </a:r>
            <a:r>
              <a:rPr lang="en-US" i="1" baseline="30000" dirty="0">
                <a:solidFill>
                  <a:schemeClr val="tx1">
                    <a:lumMod val="65000"/>
                    <a:lumOff val="35000"/>
                  </a:schemeClr>
                </a:solidFill>
                <a:latin typeface="Calibri Light" panose="020F0302020204030204" pitchFamily="34" charset="0"/>
              </a:rPr>
              <a:t>th</a:t>
            </a:r>
            <a:r>
              <a:rPr lang="en-US" i="1" dirty="0">
                <a:solidFill>
                  <a:schemeClr val="tx1">
                    <a:lumMod val="65000"/>
                    <a:lumOff val="35000"/>
                  </a:schemeClr>
                </a:solidFill>
                <a:latin typeface="Calibri Light" panose="020F0302020204030204" pitchFamily="34" charset="0"/>
              </a:rPr>
              <a:t> March 2018</a:t>
            </a:r>
            <a:endParaRPr lang="en-US" dirty="0">
              <a:latin typeface="Calibri Light" panose="020F0302020204030204" pitchFamily="34" charset="0"/>
            </a:endParaRPr>
          </a:p>
        </p:txBody>
      </p:sp>
    </p:spTree>
    <p:extLst>
      <p:ext uri="{BB962C8B-B14F-4D97-AF65-F5344CB8AC3E}">
        <p14:creationId xmlns:p14="http://schemas.microsoft.com/office/powerpoint/2010/main" val="309218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dirty="0">
              <a:latin typeface="Calibri"/>
            </a:endParaRPr>
          </a:p>
        </p:txBody>
      </p:sp>
      <p:sp>
        <p:nvSpPr>
          <p:cNvPr id="8" name="Title 1"/>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1.  Review of action points from previous meeting </a:t>
            </a:r>
            <a:endParaRPr lang="en-US" sz="1800" b="0" dirty="0">
              <a:solidFill>
                <a:srgbClr val="0070C0"/>
              </a:solidFill>
              <a:latin typeface="Calibri Light" panose="020F0302020204030204" pitchFamily="34" charset="0"/>
            </a:endParaRPr>
          </a:p>
        </p:txBody>
      </p:sp>
      <p:sp>
        <p:nvSpPr>
          <p:cNvPr id="9" name="Content Placeholder 6"/>
          <p:cNvSpPr>
            <a:spLocks noGrp="1"/>
          </p:cNvSpPr>
          <p:nvPr>
            <p:ph idx="1"/>
          </p:nvPr>
        </p:nvSpPr>
        <p:spPr>
          <a:xfrm>
            <a:off x="310232" y="622168"/>
            <a:ext cx="8589217" cy="3949831"/>
          </a:xfrm>
        </p:spPr>
        <p:txBody>
          <a:bodyPr>
            <a:noAutofit/>
          </a:bodyPr>
          <a:lstStyle/>
          <a:p>
            <a:pPr algn="just" defTabSz="457200">
              <a:lnSpc>
                <a:spcPct val="150000"/>
              </a:lnSpc>
            </a:pPr>
            <a:r>
              <a:rPr lang="en-US" sz="1800" dirty="0">
                <a:latin typeface="Calibri Light" panose="020F0302020204030204" pitchFamily="34" charset="0"/>
              </a:rPr>
              <a:t>IMO to share by mail chimp A.I am training timetable . </a:t>
            </a:r>
            <a:r>
              <a:rPr lang="en-US" sz="1800" dirty="0">
                <a:solidFill>
                  <a:srgbClr val="C00000"/>
                </a:solidFill>
                <a:latin typeface="Calibri Light" panose="020F0302020204030204" pitchFamily="34" charset="0"/>
              </a:rPr>
              <a:t>Done </a:t>
            </a:r>
          </a:p>
          <a:p>
            <a:pPr algn="just" defTabSz="457200">
              <a:lnSpc>
                <a:spcPct val="150000"/>
              </a:lnSpc>
            </a:pPr>
            <a:r>
              <a:rPr lang="en-US" sz="1800" dirty="0">
                <a:latin typeface="Calibri Light" panose="020F0302020204030204" pitchFamily="34" charset="0"/>
              </a:rPr>
              <a:t>Partners to submit proposals for the 1st IHPF allocations by mid night 4th March 2018- </a:t>
            </a:r>
            <a:r>
              <a:rPr lang="en-US" sz="1800" dirty="0">
                <a:solidFill>
                  <a:srgbClr val="C00000"/>
                </a:solidFill>
                <a:latin typeface="Calibri Light" panose="020F0302020204030204" pitchFamily="34" charset="0"/>
              </a:rPr>
              <a:t>Done </a:t>
            </a:r>
          </a:p>
          <a:p>
            <a:pPr algn="just" defTabSz="457200">
              <a:lnSpc>
                <a:spcPct val="150000"/>
              </a:lnSpc>
            </a:pPr>
            <a:r>
              <a:rPr lang="en-US" sz="1800" dirty="0">
                <a:latin typeface="Calibri Light" panose="020F0302020204030204" pitchFamily="34" charset="0"/>
              </a:rPr>
              <a:t>Refer Kilo 18 extension camp access by IDPs to Protection Cluster – </a:t>
            </a:r>
            <a:r>
              <a:rPr lang="en-US" sz="1800" dirty="0">
                <a:solidFill>
                  <a:srgbClr val="C00000"/>
                </a:solidFill>
                <a:latin typeface="Calibri Light" panose="020F0302020204030204" pitchFamily="34" charset="0"/>
              </a:rPr>
              <a:t>Done </a:t>
            </a:r>
          </a:p>
          <a:p>
            <a:pPr algn="just" defTabSz="457200">
              <a:lnSpc>
                <a:spcPct val="150000"/>
              </a:lnSpc>
            </a:pPr>
            <a:r>
              <a:rPr lang="en-US" sz="1800" dirty="0">
                <a:latin typeface="Calibri Light" panose="020F0302020204030204" pitchFamily="34" charset="0"/>
              </a:rPr>
              <a:t>Follow up  with DRC / CCCM of missing names of IDPs in HTC – </a:t>
            </a:r>
            <a:r>
              <a:rPr lang="en-US" sz="1800" dirty="0">
                <a:solidFill>
                  <a:srgbClr val="C00000"/>
                </a:solidFill>
                <a:latin typeface="Calibri Light" panose="020F0302020204030204" pitchFamily="34" charset="0"/>
              </a:rPr>
              <a:t>Pending</a:t>
            </a:r>
            <a:r>
              <a:rPr lang="en-US" sz="1800" dirty="0">
                <a:latin typeface="Calibri Light" panose="020F0302020204030204" pitchFamily="34" charset="0"/>
              </a:rPr>
              <a:t> </a:t>
            </a:r>
          </a:p>
          <a:p>
            <a:pPr marL="0" indent="0" algn="just" defTabSz="457200">
              <a:buNone/>
            </a:pPr>
            <a:endParaRPr lang="en-US" sz="1800" dirty="0">
              <a:solidFill>
                <a:srgbClr val="C00000"/>
              </a:solidFill>
              <a:latin typeface="Calibri Light" panose="020F0302020204030204" pitchFamily="34" charset="0"/>
            </a:endParaRPr>
          </a:p>
        </p:txBody>
      </p:sp>
    </p:spTree>
    <p:extLst>
      <p:ext uri="{BB962C8B-B14F-4D97-AF65-F5344CB8AC3E}">
        <p14:creationId xmlns:p14="http://schemas.microsoft.com/office/powerpoint/2010/main" val="776964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pPr/>
              <a:t>4</a:t>
            </a:fld>
            <a:endParaRPr lang="en-GB" dirty="0"/>
          </a:p>
        </p:txBody>
      </p:sp>
      <p:sp>
        <p:nvSpPr>
          <p:cNvPr id="5" name="Title 1">
            <a:extLst>
              <a:ext uri="{FF2B5EF4-FFF2-40B4-BE49-F238E27FC236}">
                <a16:creationId xmlns:a16="http://schemas.microsoft.com/office/drawing/2014/main" id="{18DC84F6-90E3-4772-B352-534165DD708B}"/>
              </a:ext>
            </a:extLst>
          </p:cNvPr>
          <p:cNvSpPr txBox="1">
            <a:spLocks/>
          </p:cNvSpPr>
          <p:nvPr/>
        </p:nvSpPr>
        <p:spPr>
          <a:xfrm>
            <a:off x="75415" y="114666"/>
            <a:ext cx="9144000" cy="8185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endParaRPr lang="en-GB" sz="1800" b="0" dirty="0">
              <a:solidFill>
                <a:srgbClr val="0070C0"/>
              </a:solidFill>
              <a:latin typeface="Calibri Light" panose="020F0302020204030204" pitchFamily="34" charset="0"/>
            </a:endParaRPr>
          </a:p>
          <a:p>
            <a:pPr algn="just"/>
            <a:r>
              <a:rPr lang="en-GB" sz="1800" b="0" dirty="0">
                <a:solidFill>
                  <a:srgbClr val="0070C0"/>
                </a:solidFill>
                <a:latin typeface="Calibri Light" panose="020F0302020204030204" pitchFamily="34" charset="0"/>
              </a:rPr>
              <a:t>2.  Information Management – Activity Info Training Timetable</a:t>
            </a:r>
            <a:endParaRPr lang="en-US" sz="1800" b="0" dirty="0">
              <a:solidFill>
                <a:srgbClr val="0070C0"/>
              </a:solidFill>
              <a:latin typeface="Calibri Light" panose="020F0302020204030204" pitchFamily="34" charset="0"/>
            </a:endParaRPr>
          </a:p>
        </p:txBody>
      </p:sp>
      <p:sp>
        <p:nvSpPr>
          <p:cNvPr id="10" name="TextBox 9">
            <a:extLst>
              <a:ext uri="{FF2B5EF4-FFF2-40B4-BE49-F238E27FC236}">
                <a16:creationId xmlns:a16="http://schemas.microsoft.com/office/drawing/2014/main" id="{8248103F-4664-41AC-B75B-E482CD1BE1A2}"/>
              </a:ext>
            </a:extLst>
          </p:cNvPr>
          <p:cNvSpPr txBox="1"/>
          <p:nvPr/>
        </p:nvSpPr>
        <p:spPr>
          <a:xfrm>
            <a:off x="341103" y="933254"/>
            <a:ext cx="8201320" cy="2585323"/>
          </a:xfrm>
          <a:prstGeom prst="rect">
            <a:avLst/>
          </a:prstGeom>
          <a:noFill/>
        </p:spPr>
        <p:txBody>
          <a:bodyPr wrap="square" rtlCol="0">
            <a:spAutoFit/>
          </a:bodyPr>
          <a:lstStyle/>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marL="380990" lvl="0" indent="-380990" fontAlgn="auto">
              <a:spcBef>
                <a:spcPts val="0"/>
              </a:spcBef>
              <a:spcAft>
                <a:spcPts val="0"/>
              </a:spcAft>
              <a:buFont typeface="Wingdings" panose="05000000000000000000" pitchFamily="2" charset="2"/>
              <a:buChar char="§"/>
            </a:pPr>
            <a:endParaRPr lang="en-US" b="1" dirty="0">
              <a:solidFill>
                <a:prstClr val="black"/>
              </a:solidFill>
              <a:latin typeface="Calibri" panose="020F0502020204030204" pitchFamily="34" charset="0"/>
              <a:cs typeface="Calibri Light" panose="020F0302020204030204" pitchFamily="34" charset="0"/>
            </a:endParaRPr>
          </a:p>
          <a:p>
            <a:pPr lvl="0" fontAlgn="auto">
              <a:spcBef>
                <a:spcPts val="0"/>
              </a:spcBef>
              <a:spcAft>
                <a:spcPts val="0"/>
              </a:spcAft>
            </a:pPr>
            <a:endParaRPr lang="en-US" b="1" dirty="0">
              <a:solidFill>
                <a:prstClr val="black"/>
              </a:solidFill>
              <a:latin typeface="Calibri" panose="020F0502020204030204" pitchFamily="34" charset="0"/>
              <a:cs typeface="Calibri Light" panose="020F0302020204030204" pitchFamily="34" charset="0"/>
            </a:endParaRPr>
          </a:p>
          <a:p>
            <a:pPr lvl="0" fontAlgn="auto">
              <a:spcBef>
                <a:spcPts val="0"/>
              </a:spcBef>
              <a:spcAft>
                <a:spcPts val="0"/>
              </a:spcAft>
            </a:pPr>
            <a:endParaRPr lang="en-US" b="1" dirty="0">
              <a:solidFill>
                <a:prstClr val="black"/>
              </a:solidFill>
              <a:latin typeface="Calibri" panose="020F0502020204030204" pitchFamily="34" charset="0"/>
              <a:cs typeface="Calibri Light" panose="020F0302020204030204" pitchFamily="34" charset="0"/>
            </a:endParaRPr>
          </a:p>
        </p:txBody>
      </p:sp>
      <p:grpSp>
        <p:nvGrpSpPr>
          <p:cNvPr id="6" name="Group 5"/>
          <p:cNvGrpSpPr/>
          <p:nvPr/>
        </p:nvGrpSpPr>
        <p:grpSpPr>
          <a:xfrm>
            <a:off x="0" y="0"/>
            <a:ext cx="0" cy="0"/>
            <a:chOff x="0" y="0"/>
            <a:chExt cx="29" cy="29"/>
          </a:xfrm>
        </p:grpSpPr>
        <p:sp>
          <p:nvSpPr>
            <p:cNvPr id="7" name="Rectangle 6">
              <a:extLst>
                <a:ext uri="{FF2B5EF4-FFF2-40B4-BE49-F238E27FC236}">
                  <a16:creationId xmlns:a16="http://schemas.microsoft.com/office/drawing/2014/main" id="{9860659E-06A6-47E4-811D-7397917A7A39}"/>
                </a:ext>
              </a:extLst>
            </p:cNvPr>
            <p:cNvSpPr>
              <a:spLocks noChangeArrowheads="1"/>
            </p:cNvSpPr>
            <p:nvPr/>
          </p:nvSpPr>
          <p:spPr bwMode="auto">
            <a:xfrm>
              <a:off x="0" y="0"/>
              <a:ext cx="29" cy="29"/>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 name="Freeform 7">
              <a:extLst>
                <a:ext uri="{FF2B5EF4-FFF2-40B4-BE49-F238E27FC236}">
                  <a16:creationId xmlns:a16="http://schemas.microsoft.com/office/drawing/2014/main" id="{9E4A6CD3-7B17-4703-8B7B-99538DF54988}"/>
                </a:ext>
              </a:extLst>
            </p:cNvPr>
            <p:cNvSpPr>
              <a:spLocks/>
            </p:cNvSpPr>
            <p:nvPr/>
          </p:nvSpPr>
          <p:spPr bwMode="auto">
            <a:xfrm>
              <a:off x="0" y="1"/>
              <a:ext cx="28" cy="28"/>
            </a:xfrm>
            <a:custGeom>
              <a:avLst/>
              <a:gdLst>
                <a:gd name="T0" fmla="*/ 1716 w 3227"/>
                <a:gd name="T1" fmla="*/ 4 h 3228"/>
                <a:gd name="T2" fmla="*/ 1915 w 3227"/>
                <a:gd name="T3" fmla="*/ 28 h 3228"/>
                <a:gd name="T4" fmla="*/ 2105 w 3227"/>
                <a:gd name="T5" fmla="*/ 76 h 3228"/>
                <a:gd name="T6" fmla="*/ 2286 w 3227"/>
                <a:gd name="T7" fmla="*/ 146 h 3228"/>
                <a:gd name="T8" fmla="*/ 2455 w 3227"/>
                <a:gd name="T9" fmla="*/ 238 h 3228"/>
                <a:gd name="T10" fmla="*/ 2613 w 3227"/>
                <a:gd name="T11" fmla="*/ 347 h 3228"/>
                <a:gd name="T12" fmla="*/ 2755 w 3227"/>
                <a:gd name="T13" fmla="*/ 473 h 3228"/>
                <a:gd name="T14" fmla="*/ 2881 w 3227"/>
                <a:gd name="T15" fmla="*/ 615 h 3228"/>
                <a:gd name="T16" fmla="*/ 2990 w 3227"/>
                <a:gd name="T17" fmla="*/ 773 h 3228"/>
                <a:gd name="T18" fmla="*/ 3081 w 3227"/>
                <a:gd name="T19" fmla="*/ 942 h 3228"/>
                <a:gd name="T20" fmla="*/ 3151 w 3227"/>
                <a:gd name="T21" fmla="*/ 1123 h 3228"/>
                <a:gd name="T22" fmla="*/ 3199 w 3227"/>
                <a:gd name="T23" fmla="*/ 1314 h 3228"/>
                <a:gd name="T24" fmla="*/ 3224 w 3227"/>
                <a:gd name="T25" fmla="*/ 1512 h 3228"/>
                <a:gd name="T26" fmla="*/ 3224 w 3227"/>
                <a:gd name="T27" fmla="*/ 1717 h 3228"/>
                <a:gd name="T28" fmla="*/ 3199 w 3227"/>
                <a:gd name="T29" fmla="*/ 1915 h 3228"/>
                <a:gd name="T30" fmla="*/ 3151 w 3227"/>
                <a:gd name="T31" fmla="*/ 2106 h 3228"/>
                <a:gd name="T32" fmla="*/ 3081 w 3227"/>
                <a:gd name="T33" fmla="*/ 2287 h 3228"/>
                <a:gd name="T34" fmla="*/ 2990 w 3227"/>
                <a:gd name="T35" fmla="*/ 2456 h 3228"/>
                <a:gd name="T36" fmla="*/ 2881 w 3227"/>
                <a:gd name="T37" fmla="*/ 2613 h 3228"/>
                <a:gd name="T38" fmla="*/ 2755 w 3227"/>
                <a:gd name="T39" fmla="*/ 2755 h 3228"/>
                <a:gd name="T40" fmla="*/ 2613 w 3227"/>
                <a:gd name="T41" fmla="*/ 2882 h 3228"/>
                <a:gd name="T42" fmla="*/ 2455 w 3227"/>
                <a:gd name="T43" fmla="*/ 2991 h 3228"/>
                <a:gd name="T44" fmla="*/ 2286 w 3227"/>
                <a:gd name="T45" fmla="*/ 3082 h 3228"/>
                <a:gd name="T46" fmla="*/ 2105 w 3227"/>
                <a:gd name="T47" fmla="*/ 3152 h 3228"/>
                <a:gd name="T48" fmla="*/ 1915 w 3227"/>
                <a:gd name="T49" fmla="*/ 3200 h 3228"/>
                <a:gd name="T50" fmla="*/ 1716 w 3227"/>
                <a:gd name="T51" fmla="*/ 3225 h 3228"/>
                <a:gd name="T52" fmla="*/ 1511 w 3227"/>
                <a:gd name="T53" fmla="*/ 3225 h 3228"/>
                <a:gd name="T54" fmla="*/ 1313 w 3227"/>
                <a:gd name="T55" fmla="*/ 3200 h 3228"/>
                <a:gd name="T56" fmla="*/ 1122 w 3227"/>
                <a:gd name="T57" fmla="*/ 3152 h 3228"/>
                <a:gd name="T58" fmla="*/ 941 w 3227"/>
                <a:gd name="T59" fmla="*/ 3082 h 3228"/>
                <a:gd name="T60" fmla="*/ 772 w 3227"/>
                <a:gd name="T61" fmla="*/ 2991 h 3228"/>
                <a:gd name="T62" fmla="*/ 615 w 3227"/>
                <a:gd name="T63" fmla="*/ 2882 h 3228"/>
                <a:gd name="T64" fmla="*/ 473 w 3227"/>
                <a:gd name="T65" fmla="*/ 2755 h 3228"/>
                <a:gd name="T66" fmla="*/ 346 w 3227"/>
                <a:gd name="T67" fmla="*/ 2613 h 3228"/>
                <a:gd name="T68" fmla="*/ 237 w 3227"/>
                <a:gd name="T69" fmla="*/ 2456 h 3228"/>
                <a:gd name="T70" fmla="*/ 146 w 3227"/>
                <a:gd name="T71" fmla="*/ 2287 h 3228"/>
                <a:gd name="T72" fmla="*/ 76 w 3227"/>
                <a:gd name="T73" fmla="*/ 2106 h 3228"/>
                <a:gd name="T74" fmla="*/ 28 w 3227"/>
                <a:gd name="T75" fmla="*/ 1915 h 3228"/>
                <a:gd name="T76" fmla="*/ 3 w 3227"/>
                <a:gd name="T77" fmla="*/ 1717 h 3228"/>
                <a:gd name="T78" fmla="*/ 3 w 3227"/>
                <a:gd name="T79" fmla="*/ 1512 h 3228"/>
                <a:gd name="T80" fmla="*/ 28 w 3227"/>
                <a:gd name="T81" fmla="*/ 1314 h 3228"/>
                <a:gd name="T82" fmla="*/ 76 w 3227"/>
                <a:gd name="T83" fmla="*/ 1123 h 3228"/>
                <a:gd name="T84" fmla="*/ 146 w 3227"/>
                <a:gd name="T85" fmla="*/ 942 h 3228"/>
                <a:gd name="T86" fmla="*/ 237 w 3227"/>
                <a:gd name="T87" fmla="*/ 773 h 3228"/>
                <a:gd name="T88" fmla="*/ 346 w 3227"/>
                <a:gd name="T89" fmla="*/ 615 h 3228"/>
                <a:gd name="T90" fmla="*/ 473 w 3227"/>
                <a:gd name="T91" fmla="*/ 473 h 3228"/>
                <a:gd name="T92" fmla="*/ 615 w 3227"/>
                <a:gd name="T93" fmla="*/ 347 h 3228"/>
                <a:gd name="T94" fmla="*/ 772 w 3227"/>
                <a:gd name="T95" fmla="*/ 238 h 3228"/>
                <a:gd name="T96" fmla="*/ 941 w 3227"/>
                <a:gd name="T97" fmla="*/ 146 h 3228"/>
                <a:gd name="T98" fmla="*/ 1122 w 3227"/>
                <a:gd name="T99" fmla="*/ 76 h 3228"/>
                <a:gd name="T100" fmla="*/ 1313 w 3227"/>
                <a:gd name="T101" fmla="*/ 28 h 3228"/>
                <a:gd name="T102" fmla="*/ 1511 w 3227"/>
                <a:gd name="T103" fmla="*/ 4 h 3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27" h="3228">
                  <a:moveTo>
                    <a:pt x="1613" y="0"/>
                  </a:moveTo>
                  <a:lnTo>
                    <a:pt x="1716" y="4"/>
                  </a:lnTo>
                  <a:lnTo>
                    <a:pt x="1816" y="13"/>
                  </a:lnTo>
                  <a:lnTo>
                    <a:pt x="1915" y="28"/>
                  </a:lnTo>
                  <a:lnTo>
                    <a:pt x="2011" y="50"/>
                  </a:lnTo>
                  <a:lnTo>
                    <a:pt x="2105" y="76"/>
                  </a:lnTo>
                  <a:lnTo>
                    <a:pt x="2197" y="109"/>
                  </a:lnTo>
                  <a:lnTo>
                    <a:pt x="2286" y="146"/>
                  </a:lnTo>
                  <a:lnTo>
                    <a:pt x="2372" y="190"/>
                  </a:lnTo>
                  <a:lnTo>
                    <a:pt x="2455" y="238"/>
                  </a:lnTo>
                  <a:lnTo>
                    <a:pt x="2535" y="290"/>
                  </a:lnTo>
                  <a:lnTo>
                    <a:pt x="2613" y="347"/>
                  </a:lnTo>
                  <a:lnTo>
                    <a:pt x="2686" y="408"/>
                  </a:lnTo>
                  <a:lnTo>
                    <a:pt x="2755" y="473"/>
                  </a:lnTo>
                  <a:lnTo>
                    <a:pt x="2820" y="542"/>
                  </a:lnTo>
                  <a:lnTo>
                    <a:pt x="2881" y="615"/>
                  </a:lnTo>
                  <a:lnTo>
                    <a:pt x="2938" y="693"/>
                  </a:lnTo>
                  <a:lnTo>
                    <a:pt x="2990" y="773"/>
                  </a:lnTo>
                  <a:lnTo>
                    <a:pt x="3038" y="856"/>
                  </a:lnTo>
                  <a:lnTo>
                    <a:pt x="3081" y="942"/>
                  </a:lnTo>
                  <a:lnTo>
                    <a:pt x="3119" y="1031"/>
                  </a:lnTo>
                  <a:lnTo>
                    <a:pt x="3151" y="1123"/>
                  </a:lnTo>
                  <a:lnTo>
                    <a:pt x="3178" y="1217"/>
                  </a:lnTo>
                  <a:lnTo>
                    <a:pt x="3199" y="1314"/>
                  </a:lnTo>
                  <a:lnTo>
                    <a:pt x="3215" y="1412"/>
                  </a:lnTo>
                  <a:lnTo>
                    <a:pt x="3224" y="1512"/>
                  </a:lnTo>
                  <a:lnTo>
                    <a:pt x="3227" y="1615"/>
                  </a:lnTo>
                  <a:lnTo>
                    <a:pt x="3224" y="1717"/>
                  </a:lnTo>
                  <a:lnTo>
                    <a:pt x="3215" y="1817"/>
                  </a:lnTo>
                  <a:lnTo>
                    <a:pt x="3199" y="1915"/>
                  </a:lnTo>
                  <a:lnTo>
                    <a:pt x="3178" y="2011"/>
                  </a:lnTo>
                  <a:lnTo>
                    <a:pt x="3151" y="2106"/>
                  </a:lnTo>
                  <a:lnTo>
                    <a:pt x="3119" y="2198"/>
                  </a:lnTo>
                  <a:lnTo>
                    <a:pt x="3081" y="2287"/>
                  </a:lnTo>
                  <a:lnTo>
                    <a:pt x="3038" y="2373"/>
                  </a:lnTo>
                  <a:lnTo>
                    <a:pt x="2990" y="2456"/>
                  </a:lnTo>
                  <a:lnTo>
                    <a:pt x="2938" y="2537"/>
                  </a:lnTo>
                  <a:lnTo>
                    <a:pt x="2881" y="2613"/>
                  </a:lnTo>
                  <a:lnTo>
                    <a:pt x="2820" y="2686"/>
                  </a:lnTo>
                  <a:lnTo>
                    <a:pt x="2755" y="2755"/>
                  </a:lnTo>
                  <a:lnTo>
                    <a:pt x="2686" y="2821"/>
                  </a:lnTo>
                  <a:lnTo>
                    <a:pt x="2613" y="2882"/>
                  </a:lnTo>
                  <a:lnTo>
                    <a:pt x="2535" y="2939"/>
                  </a:lnTo>
                  <a:lnTo>
                    <a:pt x="2455" y="2991"/>
                  </a:lnTo>
                  <a:lnTo>
                    <a:pt x="2372" y="3039"/>
                  </a:lnTo>
                  <a:lnTo>
                    <a:pt x="2286" y="3082"/>
                  </a:lnTo>
                  <a:lnTo>
                    <a:pt x="2197" y="3120"/>
                  </a:lnTo>
                  <a:lnTo>
                    <a:pt x="2105" y="3152"/>
                  </a:lnTo>
                  <a:lnTo>
                    <a:pt x="2011" y="3179"/>
                  </a:lnTo>
                  <a:lnTo>
                    <a:pt x="1915" y="3200"/>
                  </a:lnTo>
                  <a:lnTo>
                    <a:pt x="1816" y="3215"/>
                  </a:lnTo>
                  <a:lnTo>
                    <a:pt x="1716" y="3225"/>
                  </a:lnTo>
                  <a:lnTo>
                    <a:pt x="1613" y="3228"/>
                  </a:lnTo>
                  <a:lnTo>
                    <a:pt x="1511" y="3225"/>
                  </a:lnTo>
                  <a:lnTo>
                    <a:pt x="1411" y="3215"/>
                  </a:lnTo>
                  <a:lnTo>
                    <a:pt x="1313" y="3200"/>
                  </a:lnTo>
                  <a:lnTo>
                    <a:pt x="1217" y="3179"/>
                  </a:lnTo>
                  <a:lnTo>
                    <a:pt x="1122" y="3152"/>
                  </a:lnTo>
                  <a:lnTo>
                    <a:pt x="1030" y="3120"/>
                  </a:lnTo>
                  <a:lnTo>
                    <a:pt x="941" y="3082"/>
                  </a:lnTo>
                  <a:lnTo>
                    <a:pt x="855" y="3039"/>
                  </a:lnTo>
                  <a:lnTo>
                    <a:pt x="772" y="2991"/>
                  </a:lnTo>
                  <a:lnTo>
                    <a:pt x="691" y="2939"/>
                  </a:lnTo>
                  <a:lnTo>
                    <a:pt x="615" y="2882"/>
                  </a:lnTo>
                  <a:lnTo>
                    <a:pt x="542" y="2821"/>
                  </a:lnTo>
                  <a:lnTo>
                    <a:pt x="473" y="2755"/>
                  </a:lnTo>
                  <a:lnTo>
                    <a:pt x="407" y="2686"/>
                  </a:lnTo>
                  <a:lnTo>
                    <a:pt x="346" y="2613"/>
                  </a:lnTo>
                  <a:lnTo>
                    <a:pt x="290" y="2537"/>
                  </a:lnTo>
                  <a:lnTo>
                    <a:pt x="237" y="2456"/>
                  </a:lnTo>
                  <a:lnTo>
                    <a:pt x="189" y="2373"/>
                  </a:lnTo>
                  <a:lnTo>
                    <a:pt x="146" y="2287"/>
                  </a:lnTo>
                  <a:lnTo>
                    <a:pt x="108" y="2198"/>
                  </a:lnTo>
                  <a:lnTo>
                    <a:pt x="76" y="2106"/>
                  </a:lnTo>
                  <a:lnTo>
                    <a:pt x="49" y="2011"/>
                  </a:lnTo>
                  <a:lnTo>
                    <a:pt x="28" y="1915"/>
                  </a:lnTo>
                  <a:lnTo>
                    <a:pt x="13" y="1817"/>
                  </a:lnTo>
                  <a:lnTo>
                    <a:pt x="3" y="1717"/>
                  </a:lnTo>
                  <a:lnTo>
                    <a:pt x="0" y="1615"/>
                  </a:lnTo>
                  <a:lnTo>
                    <a:pt x="3" y="1512"/>
                  </a:lnTo>
                  <a:lnTo>
                    <a:pt x="13" y="1412"/>
                  </a:lnTo>
                  <a:lnTo>
                    <a:pt x="28" y="1314"/>
                  </a:lnTo>
                  <a:lnTo>
                    <a:pt x="49" y="1217"/>
                  </a:lnTo>
                  <a:lnTo>
                    <a:pt x="76" y="1123"/>
                  </a:lnTo>
                  <a:lnTo>
                    <a:pt x="108" y="1031"/>
                  </a:lnTo>
                  <a:lnTo>
                    <a:pt x="146" y="942"/>
                  </a:lnTo>
                  <a:lnTo>
                    <a:pt x="189" y="856"/>
                  </a:lnTo>
                  <a:lnTo>
                    <a:pt x="237" y="773"/>
                  </a:lnTo>
                  <a:lnTo>
                    <a:pt x="290" y="693"/>
                  </a:lnTo>
                  <a:lnTo>
                    <a:pt x="346" y="615"/>
                  </a:lnTo>
                  <a:lnTo>
                    <a:pt x="407" y="542"/>
                  </a:lnTo>
                  <a:lnTo>
                    <a:pt x="473" y="473"/>
                  </a:lnTo>
                  <a:lnTo>
                    <a:pt x="542" y="408"/>
                  </a:lnTo>
                  <a:lnTo>
                    <a:pt x="615" y="347"/>
                  </a:lnTo>
                  <a:lnTo>
                    <a:pt x="691" y="290"/>
                  </a:lnTo>
                  <a:lnTo>
                    <a:pt x="772" y="238"/>
                  </a:lnTo>
                  <a:lnTo>
                    <a:pt x="855" y="190"/>
                  </a:lnTo>
                  <a:lnTo>
                    <a:pt x="941" y="146"/>
                  </a:lnTo>
                  <a:lnTo>
                    <a:pt x="1030" y="109"/>
                  </a:lnTo>
                  <a:lnTo>
                    <a:pt x="1122" y="76"/>
                  </a:lnTo>
                  <a:lnTo>
                    <a:pt x="1217" y="50"/>
                  </a:lnTo>
                  <a:lnTo>
                    <a:pt x="1313" y="28"/>
                  </a:lnTo>
                  <a:lnTo>
                    <a:pt x="1411" y="13"/>
                  </a:lnTo>
                  <a:lnTo>
                    <a:pt x="1511" y="4"/>
                  </a:lnTo>
                  <a:lnTo>
                    <a:pt x="1613" y="0"/>
                  </a:lnTo>
                  <a:close/>
                </a:path>
              </a:pathLst>
            </a:custGeom>
            <a:solidFill>
              <a:schemeClr val="accent1"/>
            </a:solidFill>
            <a:ln w="0">
              <a:noFill/>
              <a:prstDash val="solid"/>
              <a:round/>
              <a:headEnd/>
              <a:tailEnd/>
            </a:ln>
          </p:spPr>
          <p:txBody>
            <a:bodyPr/>
            <a:lstStyle/>
            <a:p>
              <a:endParaRPr lang="en-GB"/>
            </a:p>
          </p:txBody>
        </p:sp>
        <p:sp>
          <p:nvSpPr>
            <p:cNvPr id="9" name="Rectangle 8">
              <a:extLst>
                <a:ext uri="{FF2B5EF4-FFF2-40B4-BE49-F238E27FC236}">
                  <a16:creationId xmlns:a16="http://schemas.microsoft.com/office/drawing/2014/main" id="{8E04E2F9-911C-4525-918B-77D0A7C713F1}"/>
                </a:ext>
              </a:extLst>
            </p:cNvPr>
            <p:cNvSpPr>
              <a:spLocks noChangeArrowheads="1"/>
            </p:cNvSpPr>
            <p:nvPr/>
          </p:nvSpPr>
          <p:spPr bwMode="auto">
            <a:xfrm>
              <a:off x="13" y="2"/>
              <a:ext cx="2" cy="4"/>
            </a:xfrm>
            <a:prstGeom prst="rect">
              <a:avLst/>
            </a:prstGeom>
            <a:solidFill>
              <a:srgbClr val="FFFFFF"/>
            </a:solidFill>
            <a:ln w="0">
              <a:noFill/>
              <a:prstDash val="solid"/>
              <a:miter lim="800000"/>
              <a:headEnd/>
              <a:tailEnd/>
            </a:ln>
          </p:spPr>
          <p:txBody>
            <a:bodyPr/>
            <a:lstStyle/>
            <a:p>
              <a:endParaRPr lang="en-GB"/>
            </a:p>
          </p:txBody>
        </p:sp>
        <p:sp>
          <p:nvSpPr>
            <p:cNvPr id="11" name="Rectangle 10">
              <a:extLst>
                <a:ext uri="{FF2B5EF4-FFF2-40B4-BE49-F238E27FC236}">
                  <a16:creationId xmlns:a16="http://schemas.microsoft.com/office/drawing/2014/main" id="{CBA4FBA0-8743-4968-B35D-15B60B414E8B}"/>
                </a:ext>
              </a:extLst>
            </p:cNvPr>
            <p:cNvSpPr>
              <a:spLocks noChangeArrowheads="1"/>
            </p:cNvSpPr>
            <p:nvPr/>
          </p:nvSpPr>
          <p:spPr bwMode="auto">
            <a:xfrm>
              <a:off x="13" y="24"/>
              <a:ext cx="2" cy="4"/>
            </a:xfrm>
            <a:prstGeom prst="rect">
              <a:avLst/>
            </a:prstGeom>
            <a:solidFill>
              <a:srgbClr val="FFFFFF"/>
            </a:solidFill>
            <a:ln w="0">
              <a:noFill/>
              <a:prstDash val="solid"/>
              <a:miter lim="800000"/>
              <a:headEnd/>
              <a:tailEnd/>
            </a:ln>
          </p:spPr>
          <p:txBody>
            <a:bodyPr/>
            <a:lstStyle/>
            <a:p>
              <a:endParaRPr lang="en-GB"/>
            </a:p>
          </p:txBody>
        </p:sp>
        <p:sp>
          <p:nvSpPr>
            <p:cNvPr id="12" name="Rectangle 11">
              <a:extLst>
                <a:ext uri="{FF2B5EF4-FFF2-40B4-BE49-F238E27FC236}">
                  <a16:creationId xmlns:a16="http://schemas.microsoft.com/office/drawing/2014/main" id="{C58D911C-2C68-465E-856B-422C84B24110}"/>
                </a:ext>
              </a:extLst>
            </p:cNvPr>
            <p:cNvSpPr>
              <a:spLocks noChangeArrowheads="1"/>
            </p:cNvSpPr>
            <p:nvPr/>
          </p:nvSpPr>
          <p:spPr bwMode="auto">
            <a:xfrm>
              <a:off x="23" y="14"/>
              <a:ext cx="4" cy="2"/>
            </a:xfrm>
            <a:prstGeom prst="rect">
              <a:avLst/>
            </a:prstGeom>
            <a:solidFill>
              <a:srgbClr val="FFFFFF"/>
            </a:solidFill>
            <a:ln w="0">
              <a:noFill/>
              <a:prstDash val="solid"/>
              <a:miter lim="800000"/>
              <a:headEnd/>
              <a:tailEnd/>
            </a:ln>
          </p:spPr>
          <p:txBody>
            <a:bodyPr/>
            <a:lstStyle/>
            <a:p>
              <a:endParaRPr lang="en-GB"/>
            </a:p>
          </p:txBody>
        </p:sp>
        <p:sp>
          <p:nvSpPr>
            <p:cNvPr id="13" name="Rectangle 12">
              <a:extLst>
                <a:ext uri="{FF2B5EF4-FFF2-40B4-BE49-F238E27FC236}">
                  <a16:creationId xmlns:a16="http://schemas.microsoft.com/office/drawing/2014/main" id="{D7887563-59ED-40FF-A9DC-1EE34070438F}"/>
                </a:ext>
              </a:extLst>
            </p:cNvPr>
            <p:cNvSpPr>
              <a:spLocks noChangeArrowheads="1"/>
            </p:cNvSpPr>
            <p:nvPr/>
          </p:nvSpPr>
          <p:spPr bwMode="auto">
            <a:xfrm>
              <a:off x="1" y="14"/>
              <a:ext cx="4" cy="2"/>
            </a:xfrm>
            <a:prstGeom prst="rect">
              <a:avLst/>
            </a:prstGeom>
            <a:solidFill>
              <a:srgbClr val="FFFFFF"/>
            </a:solidFill>
            <a:ln w="0">
              <a:noFill/>
              <a:prstDash val="solid"/>
              <a:miter lim="800000"/>
              <a:headEnd/>
              <a:tailEnd/>
            </a:ln>
          </p:spPr>
          <p:txBody>
            <a:bodyPr/>
            <a:lstStyle/>
            <a:p>
              <a:endParaRPr lang="en-GB"/>
            </a:p>
          </p:txBody>
        </p:sp>
        <p:sp>
          <p:nvSpPr>
            <p:cNvPr id="14" name="Freeform 13">
              <a:extLst>
                <a:ext uri="{FF2B5EF4-FFF2-40B4-BE49-F238E27FC236}">
                  <a16:creationId xmlns:a16="http://schemas.microsoft.com/office/drawing/2014/main" id="{4808CD84-1C98-4D93-81BB-EE9F05F21FB7}"/>
                </a:ext>
              </a:extLst>
            </p:cNvPr>
            <p:cNvSpPr>
              <a:spLocks/>
            </p:cNvSpPr>
            <p:nvPr/>
          </p:nvSpPr>
          <p:spPr bwMode="auto">
            <a:xfrm>
              <a:off x="18" y="3"/>
              <a:ext cx="3" cy="4"/>
            </a:xfrm>
            <a:custGeom>
              <a:avLst/>
              <a:gdLst>
                <a:gd name="T0" fmla="*/ 208 w 384"/>
                <a:gd name="T1" fmla="*/ 0 h 451"/>
                <a:gd name="T2" fmla="*/ 384 w 384"/>
                <a:gd name="T3" fmla="*/ 105 h 451"/>
                <a:gd name="T4" fmla="*/ 177 w 384"/>
                <a:gd name="T5" fmla="*/ 451 h 451"/>
                <a:gd name="T6" fmla="*/ 0 w 384"/>
                <a:gd name="T7" fmla="*/ 345 h 451"/>
                <a:gd name="T8" fmla="*/ 208 w 384"/>
                <a:gd name="T9" fmla="*/ 0 h 451"/>
              </a:gdLst>
              <a:ahLst/>
              <a:cxnLst>
                <a:cxn ang="0">
                  <a:pos x="T0" y="T1"/>
                </a:cxn>
                <a:cxn ang="0">
                  <a:pos x="T2" y="T3"/>
                </a:cxn>
                <a:cxn ang="0">
                  <a:pos x="T4" y="T5"/>
                </a:cxn>
                <a:cxn ang="0">
                  <a:pos x="T6" y="T7"/>
                </a:cxn>
                <a:cxn ang="0">
                  <a:pos x="T8" y="T9"/>
                </a:cxn>
              </a:cxnLst>
              <a:rect l="0" t="0" r="r" b="b"/>
              <a:pathLst>
                <a:path w="384" h="451">
                  <a:moveTo>
                    <a:pt x="208" y="0"/>
                  </a:moveTo>
                  <a:lnTo>
                    <a:pt x="384" y="105"/>
                  </a:lnTo>
                  <a:lnTo>
                    <a:pt x="177" y="451"/>
                  </a:lnTo>
                  <a:lnTo>
                    <a:pt x="0" y="345"/>
                  </a:lnTo>
                  <a:lnTo>
                    <a:pt x="208" y="0"/>
                  </a:lnTo>
                  <a:close/>
                </a:path>
              </a:pathLst>
            </a:custGeom>
            <a:solidFill>
              <a:srgbClr val="FFFFFF"/>
            </a:solidFill>
            <a:ln w="0">
              <a:noFill/>
              <a:prstDash val="solid"/>
              <a:round/>
              <a:headEnd/>
              <a:tailEnd/>
            </a:ln>
          </p:spPr>
          <p:txBody>
            <a:bodyPr/>
            <a:lstStyle/>
            <a:p>
              <a:endParaRPr lang="en-GB"/>
            </a:p>
          </p:txBody>
        </p:sp>
        <p:sp>
          <p:nvSpPr>
            <p:cNvPr id="15" name="Freeform 14">
              <a:extLst>
                <a:ext uri="{FF2B5EF4-FFF2-40B4-BE49-F238E27FC236}">
                  <a16:creationId xmlns:a16="http://schemas.microsoft.com/office/drawing/2014/main" id="{E6A35112-1931-499D-9DB4-746CFE12F39E}"/>
                </a:ext>
              </a:extLst>
            </p:cNvPr>
            <p:cNvSpPr>
              <a:spLocks/>
            </p:cNvSpPr>
            <p:nvPr/>
          </p:nvSpPr>
          <p:spPr bwMode="auto">
            <a:xfrm>
              <a:off x="7" y="22"/>
              <a:ext cx="3" cy="4"/>
            </a:xfrm>
            <a:custGeom>
              <a:avLst/>
              <a:gdLst>
                <a:gd name="T0" fmla="*/ 207 w 383"/>
                <a:gd name="T1" fmla="*/ 0 h 451"/>
                <a:gd name="T2" fmla="*/ 383 w 383"/>
                <a:gd name="T3" fmla="*/ 106 h 451"/>
                <a:gd name="T4" fmla="*/ 176 w 383"/>
                <a:gd name="T5" fmla="*/ 451 h 451"/>
                <a:gd name="T6" fmla="*/ 0 w 383"/>
                <a:gd name="T7" fmla="*/ 345 h 451"/>
                <a:gd name="T8" fmla="*/ 207 w 383"/>
                <a:gd name="T9" fmla="*/ 0 h 451"/>
              </a:gdLst>
              <a:ahLst/>
              <a:cxnLst>
                <a:cxn ang="0">
                  <a:pos x="T0" y="T1"/>
                </a:cxn>
                <a:cxn ang="0">
                  <a:pos x="T2" y="T3"/>
                </a:cxn>
                <a:cxn ang="0">
                  <a:pos x="T4" y="T5"/>
                </a:cxn>
                <a:cxn ang="0">
                  <a:pos x="T6" y="T7"/>
                </a:cxn>
                <a:cxn ang="0">
                  <a:pos x="T8" y="T9"/>
                </a:cxn>
              </a:cxnLst>
              <a:rect l="0" t="0" r="r" b="b"/>
              <a:pathLst>
                <a:path w="383" h="451">
                  <a:moveTo>
                    <a:pt x="207" y="0"/>
                  </a:moveTo>
                  <a:lnTo>
                    <a:pt x="383" y="106"/>
                  </a:lnTo>
                  <a:lnTo>
                    <a:pt x="176" y="451"/>
                  </a:lnTo>
                  <a:lnTo>
                    <a:pt x="0" y="345"/>
                  </a:lnTo>
                  <a:lnTo>
                    <a:pt x="207" y="0"/>
                  </a:lnTo>
                  <a:close/>
                </a:path>
              </a:pathLst>
            </a:custGeom>
            <a:solidFill>
              <a:srgbClr val="FFFFFF"/>
            </a:solidFill>
            <a:ln w="0">
              <a:noFill/>
              <a:prstDash val="solid"/>
              <a:round/>
              <a:headEnd/>
              <a:tailEnd/>
            </a:ln>
          </p:spPr>
          <p:txBody>
            <a:bodyPr/>
            <a:lstStyle/>
            <a:p>
              <a:endParaRPr lang="en-GB"/>
            </a:p>
          </p:txBody>
        </p:sp>
        <p:sp>
          <p:nvSpPr>
            <p:cNvPr id="16" name="Freeform 15">
              <a:extLst>
                <a:ext uri="{FF2B5EF4-FFF2-40B4-BE49-F238E27FC236}">
                  <a16:creationId xmlns:a16="http://schemas.microsoft.com/office/drawing/2014/main" id="{5454C719-1FC0-426B-A830-41A87C3B07B6}"/>
                </a:ext>
              </a:extLst>
            </p:cNvPr>
            <p:cNvSpPr>
              <a:spLocks/>
            </p:cNvSpPr>
            <p:nvPr/>
          </p:nvSpPr>
          <p:spPr bwMode="auto">
            <a:xfrm>
              <a:off x="22" y="8"/>
              <a:ext cx="4" cy="3"/>
            </a:xfrm>
            <a:custGeom>
              <a:avLst/>
              <a:gdLst>
                <a:gd name="T0" fmla="*/ 351 w 451"/>
                <a:gd name="T1" fmla="*/ 0 h 376"/>
                <a:gd name="T2" fmla="*/ 451 w 451"/>
                <a:gd name="T3" fmla="*/ 178 h 376"/>
                <a:gd name="T4" fmla="*/ 100 w 451"/>
                <a:gd name="T5" fmla="*/ 376 h 376"/>
                <a:gd name="T6" fmla="*/ 0 w 451"/>
                <a:gd name="T7" fmla="*/ 196 h 376"/>
                <a:gd name="T8" fmla="*/ 351 w 451"/>
                <a:gd name="T9" fmla="*/ 0 h 376"/>
              </a:gdLst>
              <a:ahLst/>
              <a:cxnLst>
                <a:cxn ang="0">
                  <a:pos x="T0" y="T1"/>
                </a:cxn>
                <a:cxn ang="0">
                  <a:pos x="T2" y="T3"/>
                </a:cxn>
                <a:cxn ang="0">
                  <a:pos x="T4" y="T5"/>
                </a:cxn>
                <a:cxn ang="0">
                  <a:pos x="T6" y="T7"/>
                </a:cxn>
                <a:cxn ang="0">
                  <a:pos x="T8" y="T9"/>
                </a:cxn>
              </a:cxnLst>
              <a:rect l="0" t="0" r="r" b="b"/>
              <a:pathLst>
                <a:path w="451" h="376">
                  <a:moveTo>
                    <a:pt x="351" y="0"/>
                  </a:moveTo>
                  <a:lnTo>
                    <a:pt x="451" y="178"/>
                  </a:lnTo>
                  <a:lnTo>
                    <a:pt x="100" y="376"/>
                  </a:lnTo>
                  <a:lnTo>
                    <a:pt x="0" y="196"/>
                  </a:lnTo>
                  <a:lnTo>
                    <a:pt x="351" y="0"/>
                  </a:lnTo>
                  <a:close/>
                </a:path>
              </a:pathLst>
            </a:custGeom>
            <a:solidFill>
              <a:srgbClr val="FFFFFF"/>
            </a:solidFill>
            <a:ln w="0">
              <a:noFill/>
              <a:prstDash val="solid"/>
              <a:round/>
              <a:headEnd/>
              <a:tailEnd/>
            </a:ln>
          </p:spPr>
          <p:txBody>
            <a:bodyPr/>
            <a:lstStyle/>
            <a:p>
              <a:endParaRPr lang="en-GB"/>
            </a:p>
          </p:txBody>
        </p:sp>
        <p:sp>
          <p:nvSpPr>
            <p:cNvPr id="17" name="Freeform 16">
              <a:extLst>
                <a:ext uri="{FF2B5EF4-FFF2-40B4-BE49-F238E27FC236}">
                  <a16:creationId xmlns:a16="http://schemas.microsoft.com/office/drawing/2014/main" id="{A326715F-171F-4C02-98E1-F74EC60CFFC1}"/>
                </a:ext>
              </a:extLst>
            </p:cNvPr>
            <p:cNvSpPr>
              <a:spLocks/>
            </p:cNvSpPr>
            <p:nvPr/>
          </p:nvSpPr>
          <p:spPr bwMode="auto">
            <a:xfrm>
              <a:off x="3" y="19"/>
              <a:ext cx="4" cy="3"/>
            </a:xfrm>
            <a:custGeom>
              <a:avLst/>
              <a:gdLst>
                <a:gd name="T0" fmla="*/ 351 w 452"/>
                <a:gd name="T1" fmla="*/ 0 h 376"/>
                <a:gd name="T2" fmla="*/ 452 w 452"/>
                <a:gd name="T3" fmla="*/ 179 h 376"/>
                <a:gd name="T4" fmla="*/ 101 w 452"/>
                <a:gd name="T5" fmla="*/ 376 h 376"/>
                <a:gd name="T6" fmla="*/ 0 w 452"/>
                <a:gd name="T7" fmla="*/ 197 h 376"/>
                <a:gd name="T8" fmla="*/ 351 w 452"/>
                <a:gd name="T9" fmla="*/ 0 h 376"/>
              </a:gdLst>
              <a:ahLst/>
              <a:cxnLst>
                <a:cxn ang="0">
                  <a:pos x="T0" y="T1"/>
                </a:cxn>
                <a:cxn ang="0">
                  <a:pos x="T2" y="T3"/>
                </a:cxn>
                <a:cxn ang="0">
                  <a:pos x="T4" y="T5"/>
                </a:cxn>
                <a:cxn ang="0">
                  <a:pos x="T6" y="T7"/>
                </a:cxn>
                <a:cxn ang="0">
                  <a:pos x="T8" y="T9"/>
                </a:cxn>
              </a:cxnLst>
              <a:rect l="0" t="0" r="r" b="b"/>
              <a:pathLst>
                <a:path w="452" h="376">
                  <a:moveTo>
                    <a:pt x="351" y="0"/>
                  </a:moveTo>
                  <a:lnTo>
                    <a:pt x="452" y="179"/>
                  </a:lnTo>
                  <a:lnTo>
                    <a:pt x="101" y="376"/>
                  </a:lnTo>
                  <a:lnTo>
                    <a:pt x="0" y="197"/>
                  </a:lnTo>
                  <a:lnTo>
                    <a:pt x="351" y="0"/>
                  </a:lnTo>
                  <a:close/>
                </a:path>
              </a:pathLst>
            </a:custGeom>
            <a:solidFill>
              <a:srgbClr val="FFFFFF"/>
            </a:solidFill>
            <a:ln w="0">
              <a:noFill/>
              <a:prstDash val="solid"/>
              <a:round/>
              <a:headEnd/>
              <a:tailEnd/>
            </a:ln>
          </p:spPr>
          <p:txBody>
            <a:bodyPr/>
            <a:lstStyle/>
            <a:p>
              <a:endParaRPr lang="en-GB"/>
            </a:p>
          </p:txBody>
        </p:sp>
        <p:sp>
          <p:nvSpPr>
            <p:cNvPr id="18" name="Freeform 17">
              <a:extLst>
                <a:ext uri="{FF2B5EF4-FFF2-40B4-BE49-F238E27FC236}">
                  <a16:creationId xmlns:a16="http://schemas.microsoft.com/office/drawing/2014/main" id="{578B221E-D60B-49BF-8E2E-18A1DAED41F1}"/>
                </a:ext>
              </a:extLst>
            </p:cNvPr>
            <p:cNvSpPr>
              <a:spLocks/>
            </p:cNvSpPr>
            <p:nvPr/>
          </p:nvSpPr>
          <p:spPr bwMode="auto">
            <a:xfrm>
              <a:off x="22" y="19"/>
              <a:ext cx="4" cy="3"/>
            </a:xfrm>
            <a:custGeom>
              <a:avLst/>
              <a:gdLst>
                <a:gd name="T0" fmla="*/ 106 w 451"/>
                <a:gd name="T1" fmla="*/ 0 h 382"/>
                <a:gd name="T2" fmla="*/ 451 w 451"/>
                <a:gd name="T3" fmla="*/ 207 h 382"/>
                <a:gd name="T4" fmla="*/ 346 w 451"/>
                <a:gd name="T5" fmla="*/ 382 h 382"/>
                <a:gd name="T6" fmla="*/ 0 w 451"/>
                <a:gd name="T7" fmla="*/ 175 h 382"/>
                <a:gd name="T8" fmla="*/ 106 w 451"/>
                <a:gd name="T9" fmla="*/ 0 h 382"/>
              </a:gdLst>
              <a:ahLst/>
              <a:cxnLst>
                <a:cxn ang="0">
                  <a:pos x="T0" y="T1"/>
                </a:cxn>
                <a:cxn ang="0">
                  <a:pos x="T2" y="T3"/>
                </a:cxn>
                <a:cxn ang="0">
                  <a:pos x="T4" y="T5"/>
                </a:cxn>
                <a:cxn ang="0">
                  <a:pos x="T6" y="T7"/>
                </a:cxn>
                <a:cxn ang="0">
                  <a:pos x="T8" y="T9"/>
                </a:cxn>
              </a:cxnLst>
              <a:rect l="0" t="0" r="r" b="b"/>
              <a:pathLst>
                <a:path w="451" h="382">
                  <a:moveTo>
                    <a:pt x="106" y="0"/>
                  </a:moveTo>
                  <a:lnTo>
                    <a:pt x="451" y="207"/>
                  </a:lnTo>
                  <a:lnTo>
                    <a:pt x="346" y="382"/>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19" name="Freeform 18">
              <a:extLst>
                <a:ext uri="{FF2B5EF4-FFF2-40B4-BE49-F238E27FC236}">
                  <a16:creationId xmlns:a16="http://schemas.microsoft.com/office/drawing/2014/main" id="{F92E00B2-7276-469F-A1FD-3C5418258A7A}"/>
                </a:ext>
              </a:extLst>
            </p:cNvPr>
            <p:cNvSpPr>
              <a:spLocks/>
            </p:cNvSpPr>
            <p:nvPr/>
          </p:nvSpPr>
          <p:spPr bwMode="auto">
            <a:xfrm>
              <a:off x="3" y="8"/>
              <a:ext cx="4" cy="3"/>
            </a:xfrm>
            <a:custGeom>
              <a:avLst/>
              <a:gdLst>
                <a:gd name="T0" fmla="*/ 106 w 451"/>
                <a:gd name="T1" fmla="*/ 0 h 383"/>
                <a:gd name="T2" fmla="*/ 451 w 451"/>
                <a:gd name="T3" fmla="*/ 207 h 383"/>
                <a:gd name="T4" fmla="*/ 345 w 451"/>
                <a:gd name="T5" fmla="*/ 383 h 383"/>
                <a:gd name="T6" fmla="*/ 0 w 451"/>
                <a:gd name="T7" fmla="*/ 175 h 383"/>
                <a:gd name="T8" fmla="*/ 106 w 451"/>
                <a:gd name="T9" fmla="*/ 0 h 383"/>
              </a:gdLst>
              <a:ahLst/>
              <a:cxnLst>
                <a:cxn ang="0">
                  <a:pos x="T0" y="T1"/>
                </a:cxn>
                <a:cxn ang="0">
                  <a:pos x="T2" y="T3"/>
                </a:cxn>
                <a:cxn ang="0">
                  <a:pos x="T4" y="T5"/>
                </a:cxn>
                <a:cxn ang="0">
                  <a:pos x="T6" y="T7"/>
                </a:cxn>
                <a:cxn ang="0">
                  <a:pos x="T8" y="T9"/>
                </a:cxn>
              </a:cxnLst>
              <a:rect l="0" t="0" r="r" b="b"/>
              <a:pathLst>
                <a:path w="451" h="383">
                  <a:moveTo>
                    <a:pt x="106" y="0"/>
                  </a:moveTo>
                  <a:lnTo>
                    <a:pt x="451" y="207"/>
                  </a:lnTo>
                  <a:lnTo>
                    <a:pt x="345" y="383"/>
                  </a:lnTo>
                  <a:lnTo>
                    <a:pt x="0" y="175"/>
                  </a:lnTo>
                  <a:lnTo>
                    <a:pt x="106" y="0"/>
                  </a:lnTo>
                  <a:close/>
                </a:path>
              </a:pathLst>
            </a:custGeom>
            <a:solidFill>
              <a:srgbClr val="FFFFFF"/>
            </a:solidFill>
            <a:ln w="0">
              <a:noFill/>
              <a:prstDash val="solid"/>
              <a:round/>
              <a:headEnd/>
              <a:tailEnd/>
            </a:ln>
          </p:spPr>
          <p:txBody>
            <a:bodyPr/>
            <a:lstStyle/>
            <a:p>
              <a:endParaRPr lang="en-GB"/>
            </a:p>
          </p:txBody>
        </p:sp>
        <p:sp>
          <p:nvSpPr>
            <p:cNvPr id="20" name="Freeform 19">
              <a:extLst>
                <a:ext uri="{FF2B5EF4-FFF2-40B4-BE49-F238E27FC236}">
                  <a16:creationId xmlns:a16="http://schemas.microsoft.com/office/drawing/2014/main" id="{5F8876CA-9A8C-4894-BAD0-2C5316F4D033}"/>
                </a:ext>
              </a:extLst>
            </p:cNvPr>
            <p:cNvSpPr>
              <a:spLocks/>
            </p:cNvSpPr>
            <p:nvPr/>
          </p:nvSpPr>
          <p:spPr bwMode="auto">
            <a:xfrm>
              <a:off x="18" y="22"/>
              <a:ext cx="3" cy="4"/>
            </a:xfrm>
            <a:custGeom>
              <a:avLst/>
              <a:gdLst>
                <a:gd name="T0" fmla="*/ 180 w 376"/>
                <a:gd name="T1" fmla="*/ 0 h 452"/>
                <a:gd name="T2" fmla="*/ 376 w 376"/>
                <a:gd name="T3" fmla="*/ 351 h 452"/>
                <a:gd name="T4" fmla="*/ 198 w 376"/>
                <a:gd name="T5" fmla="*/ 452 h 452"/>
                <a:gd name="T6" fmla="*/ 0 w 376"/>
                <a:gd name="T7" fmla="*/ 101 h 452"/>
                <a:gd name="T8" fmla="*/ 180 w 376"/>
                <a:gd name="T9" fmla="*/ 0 h 452"/>
              </a:gdLst>
              <a:ahLst/>
              <a:cxnLst>
                <a:cxn ang="0">
                  <a:pos x="T0" y="T1"/>
                </a:cxn>
                <a:cxn ang="0">
                  <a:pos x="T2" y="T3"/>
                </a:cxn>
                <a:cxn ang="0">
                  <a:pos x="T4" y="T5"/>
                </a:cxn>
                <a:cxn ang="0">
                  <a:pos x="T6" y="T7"/>
                </a:cxn>
                <a:cxn ang="0">
                  <a:pos x="T8" y="T9"/>
                </a:cxn>
              </a:cxnLst>
              <a:rect l="0" t="0" r="r" b="b"/>
              <a:pathLst>
                <a:path w="376" h="452">
                  <a:moveTo>
                    <a:pt x="180" y="0"/>
                  </a:moveTo>
                  <a:lnTo>
                    <a:pt x="376" y="351"/>
                  </a:lnTo>
                  <a:lnTo>
                    <a:pt x="198" y="452"/>
                  </a:lnTo>
                  <a:lnTo>
                    <a:pt x="0" y="101"/>
                  </a:lnTo>
                  <a:lnTo>
                    <a:pt x="180" y="0"/>
                  </a:lnTo>
                  <a:close/>
                </a:path>
              </a:pathLst>
            </a:custGeom>
            <a:solidFill>
              <a:srgbClr val="FFFFFF"/>
            </a:solidFill>
            <a:ln w="0">
              <a:noFill/>
              <a:prstDash val="solid"/>
              <a:round/>
              <a:headEnd/>
              <a:tailEnd/>
            </a:ln>
          </p:spPr>
          <p:txBody>
            <a:bodyPr/>
            <a:lstStyle/>
            <a:p>
              <a:endParaRPr lang="en-GB"/>
            </a:p>
          </p:txBody>
        </p:sp>
        <p:sp>
          <p:nvSpPr>
            <p:cNvPr id="21" name="Freeform 20">
              <a:extLst>
                <a:ext uri="{FF2B5EF4-FFF2-40B4-BE49-F238E27FC236}">
                  <a16:creationId xmlns:a16="http://schemas.microsoft.com/office/drawing/2014/main" id="{63E92962-D827-4FD6-BEA4-410BEFB9E37B}"/>
                </a:ext>
              </a:extLst>
            </p:cNvPr>
            <p:cNvSpPr>
              <a:spLocks/>
            </p:cNvSpPr>
            <p:nvPr/>
          </p:nvSpPr>
          <p:spPr bwMode="auto">
            <a:xfrm>
              <a:off x="7" y="3"/>
              <a:ext cx="3" cy="4"/>
            </a:xfrm>
            <a:custGeom>
              <a:avLst/>
              <a:gdLst>
                <a:gd name="T0" fmla="*/ 178 w 376"/>
                <a:gd name="T1" fmla="*/ 0 h 451"/>
                <a:gd name="T2" fmla="*/ 376 w 376"/>
                <a:gd name="T3" fmla="*/ 351 h 451"/>
                <a:gd name="T4" fmla="*/ 196 w 376"/>
                <a:gd name="T5" fmla="*/ 451 h 451"/>
                <a:gd name="T6" fmla="*/ 0 w 376"/>
                <a:gd name="T7" fmla="*/ 100 h 451"/>
                <a:gd name="T8" fmla="*/ 178 w 376"/>
                <a:gd name="T9" fmla="*/ 0 h 451"/>
              </a:gdLst>
              <a:ahLst/>
              <a:cxnLst>
                <a:cxn ang="0">
                  <a:pos x="T0" y="T1"/>
                </a:cxn>
                <a:cxn ang="0">
                  <a:pos x="T2" y="T3"/>
                </a:cxn>
                <a:cxn ang="0">
                  <a:pos x="T4" y="T5"/>
                </a:cxn>
                <a:cxn ang="0">
                  <a:pos x="T6" y="T7"/>
                </a:cxn>
                <a:cxn ang="0">
                  <a:pos x="T8" y="T9"/>
                </a:cxn>
              </a:cxnLst>
              <a:rect l="0" t="0" r="r" b="b"/>
              <a:pathLst>
                <a:path w="376" h="451">
                  <a:moveTo>
                    <a:pt x="178" y="0"/>
                  </a:moveTo>
                  <a:lnTo>
                    <a:pt x="376" y="351"/>
                  </a:lnTo>
                  <a:lnTo>
                    <a:pt x="196" y="451"/>
                  </a:lnTo>
                  <a:lnTo>
                    <a:pt x="0" y="100"/>
                  </a:lnTo>
                  <a:lnTo>
                    <a:pt x="178" y="0"/>
                  </a:lnTo>
                  <a:close/>
                </a:path>
              </a:pathLst>
            </a:custGeom>
            <a:solidFill>
              <a:srgbClr val="FFFFFF"/>
            </a:solidFill>
            <a:ln w="0">
              <a:noFill/>
              <a:prstDash val="solid"/>
              <a:round/>
              <a:headEnd/>
              <a:tailEnd/>
            </a:ln>
          </p:spPr>
          <p:txBody>
            <a:bodyPr/>
            <a:lstStyle/>
            <a:p>
              <a:endParaRPr lang="en-GB"/>
            </a:p>
          </p:txBody>
        </p:sp>
        <p:sp>
          <p:nvSpPr>
            <p:cNvPr id="22" name="Freeform 21">
              <a:extLst>
                <a:ext uri="{FF2B5EF4-FFF2-40B4-BE49-F238E27FC236}">
                  <a16:creationId xmlns:a16="http://schemas.microsoft.com/office/drawing/2014/main" id="{FA6BB5A2-87A9-425C-886A-F29BB36A33BD}"/>
                </a:ext>
              </a:extLst>
            </p:cNvPr>
            <p:cNvSpPr>
              <a:spLocks/>
            </p:cNvSpPr>
            <p:nvPr/>
          </p:nvSpPr>
          <p:spPr bwMode="auto">
            <a:xfrm>
              <a:off x="13" y="7"/>
              <a:ext cx="6" cy="11"/>
            </a:xfrm>
            <a:custGeom>
              <a:avLst/>
              <a:gdLst>
                <a:gd name="T0" fmla="*/ 0 w 684"/>
                <a:gd name="T1" fmla="*/ 0 h 1256"/>
                <a:gd name="T2" fmla="*/ 205 w 684"/>
                <a:gd name="T3" fmla="*/ 0 h 1256"/>
                <a:gd name="T4" fmla="*/ 205 w 684"/>
                <a:gd name="T5" fmla="*/ 803 h 1256"/>
                <a:gd name="T6" fmla="*/ 684 w 684"/>
                <a:gd name="T7" fmla="*/ 1080 h 1256"/>
                <a:gd name="T8" fmla="*/ 578 w 684"/>
                <a:gd name="T9" fmla="*/ 1256 h 1256"/>
                <a:gd name="T10" fmla="*/ 0 w 684"/>
                <a:gd name="T11" fmla="*/ 917 h 1256"/>
                <a:gd name="T12" fmla="*/ 0 w 684"/>
                <a:gd name="T13" fmla="*/ 0 h 1256"/>
              </a:gdLst>
              <a:ahLst/>
              <a:cxnLst>
                <a:cxn ang="0">
                  <a:pos x="T0" y="T1"/>
                </a:cxn>
                <a:cxn ang="0">
                  <a:pos x="T2" y="T3"/>
                </a:cxn>
                <a:cxn ang="0">
                  <a:pos x="T4" y="T5"/>
                </a:cxn>
                <a:cxn ang="0">
                  <a:pos x="T6" y="T7"/>
                </a:cxn>
                <a:cxn ang="0">
                  <a:pos x="T8" y="T9"/>
                </a:cxn>
                <a:cxn ang="0">
                  <a:pos x="T10" y="T11"/>
                </a:cxn>
                <a:cxn ang="0">
                  <a:pos x="T12" y="T13"/>
                </a:cxn>
              </a:cxnLst>
              <a:rect l="0" t="0" r="r" b="b"/>
              <a:pathLst>
                <a:path w="684" h="1256">
                  <a:moveTo>
                    <a:pt x="0" y="0"/>
                  </a:moveTo>
                  <a:lnTo>
                    <a:pt x="205" y="0"/>
                  </a:lnTo>
                  <a:lnTo>
                    <a:pt x="205" y="803"/>
                  </a:lnTo>
                  <a:lnTo>
                    <a:pt x="684" y="1080"/>
                  </a:lnTo>
                  <a:lnTo>
                    <a:pt x="578" y="1256"/>
                  </a:lnTo>
                  <a:lnTo>
                    <a:pt x="0" y="917"/>
                  </a:lnTo>
                  <a:lnTo>
                    <a:pt x="0" y="0"/>
                  </a:lnTo>
                  <a:close/>
                </a:path>
              </a:pathLst>
            </a:custGeom>
            <a:solidFill>
              <a:srgbClr val="FFFFFF"/>
            </a:solidFill>
            <a:ln w="0">
              <a:noFill/>
              <a:prstDash val="solid"/>
              <a:round/>
              <a:headEnd/>
              <a:tailEnd/>
            </a:ln>
          </p:spPr>
          <p:txBody>
            <a:bodyPr/>
            <a:lstStyle/>
            <a:p>
              <a:endParaRPr lang="en-GB"/>
            </a:p>
          </p:txBody>
        </p:sp>
      </p:grpSp>
      <p:pic>
        <p:nvPicPr>
          <p:cNvPr id="3" name="Picture 2">
            <a:extLst>
              <a:ext uri="{FF2B5EF4-FFF2-40B4-BE49-F238E27FC236}">
                <a16:creationId xmlns:a16="http://schemas.microsoft.com/office/drawing/2014/main" id="{2A1E9FCB-E5DA-4AE5-8801-9B3225C43CDC}"/>
              </a:ext>
            </a:extLst>
          </p:cNvPr>
          <p:cNvPicPr>
            <a:picLocks noChangeAspect="1"/>
          </p:cNvPicPr>
          <p:nvPr/>
        </p:nvPicPr>
        <p:blipFill>
          <a:blip r:embed="rId2"/>
          <a:stretch>
            <a:fillRect/>
          </a:stretch>
        </p:blipFill>
        <p:spPr>
          <a:xfrm>
            <a:off x="0" y="871268"/>
            <a:ext cx="9144000" cy="3441940"/>
          </a:xfrm>
          <a:prstGeom prst="rect">
            <a:avLst/>
          </a:prstGeom>
        </p:spPr>
      </p:pic>
    </p:spTree>
    <p:extLst>
      <p:ext uri="{BB962C8B-B14F-4D97-AF65-F5344CB8AC3E}">
        <p14:creationId xmlns:p14="http://schemas.microsoft.com/office/powerpoint/2010/main" val="286305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16A6FA-B5ED-4E8D-B32A-D586B306BA70}"/>
              </a:ext>
            </a:extLst>
          </p:cNvPr>
          <p:cNvSpPr>
            <a:spLocks noGrp="1"/>
          </p:cNvSpPr>
          <p:nvPr>
            <p:ph idx="1"/>
          </p:nvPr>
        </p:nvSpPr>
        <p:spPr>
          <a:xfrm>
            <a:off x="197709" y="547226"/>
            <a:ext cx="8723870" cy="3872373"/>
          </a:xfrm>
        </p:spPr>
        <p:txBody>
          <a:bodyPr>
            <a:noAutofit/>
          </a:bodyPr>
          <a:lstStyle/>
          <a:p>
            <a:pPr marL="0" lvl="0" indent="0">
              <a:buNone/>
            </a:pPr>
            <a:r>
              <a:rPr lang="en-US" sz="1800" dirty="0">
                <a:solidFill>
                  <a:prstClr val="black"/>
                </a:solidFill>
                <a:latin typeface="Calibri Light" panose="020F0302020204030204" pitchFamily="34" charset="0"/>
                <a:cs typeface="Calibri Light" panose="020F0302020204030204" pitchFamily="34" charset="0"/>
              </a:rPr>
              <a:t> </a:t>
            </a:r>
            <a:r>
              <a:rPr lang="en-US" sz="1800" dirty="0"/>
              <a:t> </a:t>
            </a:r>
            <a:r>
              <a:rPr lang="en-US" sz="1800" b="1" u="sng" dirty="0"/>
              <a:t> </a:t>
            </a:r>
            <a:r>
              <a:rPr lang="en-US" sz="1800" b="1" u="sng" dirty="0">
                <a:solidFill>
                  <a:prstClr val="black"/>
                </a:solidFill>
                <a:latin typeface="Calibri Light" panose="020F0302020204030204" pitchFamily="34" charset="0"/>
                <a:cs typeface="Calibri Light" panose="020F0302020204030204" pitchFamily="34" charset="0"/>
              </a:rPr>
              <a:t>a.     1st IHPF Allocation 2018 Sub missions</a:t>
            </a:r>
            <a:r>
              <a:rPr lang="en-US" sz="1800" dirty="0">
                <a:solidFill>
                  <a:prstClr val="black"/>
                </a:solidFill>
                <a:latin typeface="Calibri Light" panose="020F0302020204030204" pitchFamily="34" charset="0"/>
                <a:cs typeface="Calibri Light" panose="020F0302020204030204" pitchFamily="34" charset="0"/>
              </a:rPr>
              <a:t>    </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Available for Shelter and NFI Cluster USD 5,005,000</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A totals of   19 Proposals submitted in the GMS </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Total amount of submissions -  USD 13,472,576</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5 - submissions for provision of NFIs </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14 -  submissions for Emergency Shelter Repairs, Transitional Shelters  and Sealing off Kits</a:t>
            </a:r>
          </a:p>
          <a:p>
            <a:pPr>
              <a:lnSpc>
                <a:spcPct val="200000"/>
              </a:lnSpc>
            </a:pPr>
            <a:r>
              <a:rPr lang="en-US" sz="1800" dirty="0">
                <a:solidFill>
                  <a:prstClr val="black"/>
                </a:solidFill>
                <a:latin typeface="Calibri Light" panose="020F0302020204030204" pitchFamily="34" charset="0"/>
                <a:cs typeface="Calibri Light" panose="020F0302020204030204" pitchFamily="34" charset="0"/>
              </a:rPr>
              <a:t>Submissions are currently under </a:t>
            </a:r>
            <a:r>
              <a:rPr lang="en-US" sz="1800">
                <a:solidFill>
                  <a:prstClr val="black"/>
                </a:solidFill>
                <a:latin typeface="Calibri Light" panose="020F0302020204030204" pitchFamily="34" charset="0"/>
                <a:cs typeface="Calibri Light" panose="020F0302020204030204" pitchFamily="34" charset="0"/>
              </a:rPr>
              <a:t>Strategic Review by SAG.</a:t>
            </a: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endParaRPr lang="en-US" sz="1800" dirty="0">
              <a:solidFill>
                <a:prstClr val="black"/>
              </a:solidFill>
              <a:latin typeface="Calibri Light" panose="020F0302020204030204" pitchFamily="34" charset="0"/>
              <a:cs typeface="Calibri Light" panose="020F0302020204030204" pitchFamily="34" charset="0"/>
            </a:endParaRPr>
          </a:p>
          <a:p>
            <a:pPr marL="0" lvl="0" indent="0">
              <a:buNone/>
            </a:pPr>
            <a:r>
              <a:rPr lang="en-US" sz="1800" dirty="0">
                <a:solidFill>
                  <a:prstClr val="black"/>
                </a:solidFill>
                <a:latin typeface="Calibri Light" panose="020F0302020204030204" pitchFamily="34" charset="0"/>
                <a:cs typeface="Calibri Light" panose="020F0302020204030204" pitchFamily="34" charset="0"/>
              </a:rPr>
              <a:t>  	</a:t>
            </a:r>
          </a:p>
          <a:p>
            <a:pPr marL="0" indent="0">
              <a:buNone/>
            </a:pPr>
            <a:r>
              <a:rPr lang="en-US" sz="1800" dirty="0"/>
              <a:t>                                                                                                </a:t>
            </a:r>
          </a:p>
          <a:p>
            <a:pPr marL="0" indent="0">
              <a:buNone/>
            </a:pPr>
            <a:r>
              <a:rPr lang="en-US" sz="1800" dirty="0"/>
              <a:t>   </a:t>
            </a:r>
            <a:endParaRPr lang="en-US" sz="18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endParaRPr lang="en-US" sz="1800" dirty="0">
              <a:solidFill>
                <a:prstClr val="black"/>
              </a:solidFill>
              <a:latin typeface="Calibri Light" panose="020F0302020204030204" pitchFamily="34" charset="0"/>
              <a:cs typeface="Calibri Light" panose="020F0302020204030204" pitchFamily="34" charset="0"/>
            </a:endParaRPr>
          </a:p>
          <a:p>
            <a:pPr marL="0" indent="0" defTabSz="457200">
              <a:spcBef>
                <a:spcPts val="0"/>
              </a:spcBef>
              <a:buClrTx/>
              <a:buNone/>
            </a:pPr>
            <a:r>
              <a:rPr lang="en-US" sz="1800" dirty="0">
                <a:solidFill>
                  <a:prstClr val="black"/>
                </a:solidFill>
                <a:latin typeface="Calibri Light" panose="020F0302020204030204" pitchFamily="34" charset="0"/>
                <a:cs typeface="Calibri Light" panose="020F0302020204030204" pitchFamily="34" charset="0"/>
              </a:rPr>
              <a:t>                 </a:t>
            </a:r>
            <a:endParaRPr lang="en-US" sz="12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200" dirty="0">
              <a:latin typeface="Calibri Light" panose="020F0302020204030204" pitchFamily="34" charset="0"/>
              <a:cs typeface="Calibri Light" panose="020F0302020204030204" pitchFamily="34" charset="0"/>
            </a:endParaRPr>
          </a:p>
          <a:p>
            <a:pPr marL="1200150" lvl="2" indent="-342900">
              <a:buFont typeface="+mj-lt"/>
              <a:buAutoNum type="romanLcPeriod"/>
            </a:pPr>
            <a:endParaRPr lang="en-US" sz="1200" dirty="0">
              <a:latin typeface="Calibri Light" panose="020F0302020204030204" pitchFamily="34" charset="0"/>
              <a:cs typeface="Calibri Light" panose="020F0302020204030204" pitchFamily="34" charset="0"/>
            </a:endParaRPr>
          </a:p>
          <a:p>
            <a:pPr algn="just" defTabSz="457200"/>
            <a:endParaRPr lang="en-US" sz="1700" dirty="0">
              <a:latin typeface="Calibri Light" panose="020F0302020204030204" pitchFamily="34" charset="0"/>
            </a:endParaRPr>
          </a:p>
        </p:txBody>
      </p:sp>
      <p:sp>
        <p:nvSpPr>
          <p:cNvPr id="4" name="Slide Number Placeholder 3">
            <a:extLst>
              <a:ext uri="{FF2B5EF4-FFF2-40B4-BE49-F238E27FC236}">
                <a16:creationId xmlns:a16="http://schemas.microsoft.com/office/drawing/2014/main" id="{E5B9C5E0-6308-4EF0-B002-D15D22ED3F20}"/>
              </a:ext>
            </a:extLst>
          </p:cNvPr>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8" name="Title 1">
            <a:extLst>
              <a:ext uri="{FF2B5EF4-FFF2-40B4-BE49-F238E27FC236}">
                <a16:creationId xmlns:a16="http://schemas.microsoft.com/office/drawing/2014/main" id="{79E679B2-0DA9-42AC-AA55-B57115C3A0B4}"/>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3.  </a:t>
            </a:r>
            <a:r>
              <a:rPr lang="en-IN" sz="1800" b="0" dirty="0">
                <a:solidFill>
                  <a:srgbClr val="0070C0"/>
                </a:solidFill>
                <a:latin typeface="Calibri Light" panose="020F0302020204030204" pitchFamily="34" charset="0"/>
              </a:rPr>
              <a:t>Key Issues</a:t>
            </a:r>
            <a:endParaRPr lang="en-US" sz="1800" b="0" dirty="0">
              <a:solidFill>
                <a:srgbClr val="0070C0"/>
              </a:solidFill>
              <a:latin typeface="Calibri Light" panose="020F0302020204030204" pitchFamily="34" charset="0"/>
            </a:endParaRPr>
          </a:p>
        </p:txBody>
      </p:sp>
    </p:spTree>
    <p:extLst>
      <p:ext uri="{BB962C8B-B14F-4D97-AF65-F5344CB8AC3E}">
        <p14:creationId xmlns:p14="http://schemas.microsoft.com/office/powerpoint/2010/main" val="414717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3F77B-9A73-4480-B9E8-3AC366B5D052}"/>
              </a:ext>
            </a:extLst>
          </p:cNvPr>
          <p:cNvSpPr>
            <a:spLocks noGrp="1"/>
          </p:cNvSpPr>
          <p:nvPr>
            <p:ph type="title"/>
          </p:nvPr>
        </p:nvSpPr>
        <p:spPr/>
        <p:txBody>
          <a:bodyPr/>
          <a:lstStyle/>
          <a:p>
            <a:pPr algn="l"/>
            <a:r>
              <a:rPr lang="en-US" sz="1800" b="0" dirty="0">
                <a:solidFill>
                  <a:srgbClr val="0070C0"/>
                </a:solidFill>
                <a:latin typeface="Calibri Light" panose="020F0302020204030204" pitchFamily="34" charset="0"/>
              </a:rPr>
              <a:t>3.  Key Issues</a:t>
            </a:r>
          </a:p>
        </p:txBody>
      </p:sp>
      <p:sp>
        <p:nvSpPr>
          <p:cNvPr id="3" name="Content Placeholder 2">
            <a:extLst>
              <a:ext uri="{FF2B5EF4-FFF2-40B4-BE49-F238E27FC236}">
                <a16:creationId xmlns:a16="http://schemas.microsoft.com/office/drawing/2014/main" id="{07BCCF66-D193-4024-BA23-4D498C710563}"/>
              </a:ext>
            </a:extLst>
          </p:cNvPr>
          <p:cNvSpPr>
            <a:spLocks noGrp="1"/>
          </p:cNvSpPr>
          <p:nvPr>
            <p:ph idx="1"/>
          </p:nvPr>
        </p:nvSpPr>
        <p:spPr>
          <a:xfrm>
            <a:off x="457200" y="785004"/>
            <a:ext cx="8229600" cy="4202163"/>
          </a:xfrm>
        </p:spPr>
        <p:txBody>
          <a:bodyPr>
            <a:normAutofit fontScale="92500" lnSpcReduction="20000"/>
          </a:bodyPr>
          <a:lstStyle/>
          <a:p>
            <a:pPr marL="0" indent="0">
              <a:buNone/>
            </a:pPr>
            <a:r>
              <a:rPr lang="en-US" sz="1500" b="1" u="sng" dirty="0">
                <a:solidFill>
                  <a:prstClr val="black"/>
                </a:solidFill>
                <a:latin typeface="Calibri Light" panose="020F0302020204030204" pitchFamily="34" charset="0"/>
                <a:cs typeface="Calibri Light" panose="020F0302020204030204" pitchFamily="34" charset="0"/>
              </a:rPr>
              <a:t>b</a:t>
            </a:r>
            <a:r>
              <a:rPr lang="en-US" sz="2500" b="1" u="sng" dirty="0">
                <a:solidFill>
                  <a:prstClr val="black"/>
                </a:solidFill>
                <a:latin typeface="Calibri Light" panose="020F0302020204030204" pitchFamily="34" charset="0"/>
                <a:cs typeface="Calibri Light" panose="020F0302020204030204" pitchFamily="34" charset="0"/>
              </a:rPr>
              <a:t>. </a:t>
            </a:r>
            <a:r>
              <a:rPr lang="en-US" sz="1500" b="1" u="sng" dirty="0">
                <a:solidFill>
                  <a:prstClr val="black"/>
                </a:solidFill>
                <a:latin typeface="Calibri Light" panose="020F0302020204030204" pitchFamily="34" charset="0"/>
                <a:cs typeface="Calibri Light" panose="020F0302020204030204" pitchFamily="34" charset="0"/>
              </a:rPr>
              <a:t>Kilo 18, Mission findings      </a:t>
            </a:r>
            <a:r>
              <a:rPr lang="en-US" sz="2500" dirty="0">
                <a:solidFill>
                  <a:prstClr val="black"/>
                </a:solidFill>
                <a:latin typeface="Calibri Light" panose="020F0302020204030204" pitchFamily="34" charset="0"/>
                <a:cs typeface="Calibri Light" panose="020F0302020204030204" pitchFamily="34" charset="0"/>
              </a:rPr>
              <a:t>   </a:t>
            </a:r>
          </a:p>
          <a:p>
            <a:pPr marL="0" indent="0">
              <a:buNone/>
            </a:pPr>
            <a:r>
              <a:rPr lang="en-US" sz="1500" dirty="0">
                <a:solidFill>
                  <a:prstClr val="black"/>
                </a:solidFill>
                <a:latin typeface="Calibri Light" panose="020F0302020204030204" pitchFamily="34" charset="0"/>
                <a:cs typeface="Calibri Light" panose="020F0302020204030204" pitchFamily="34" charset="0"/>
              </a:rPr>
              <a:t>•    A number of IDPs were observed  living in a section of the camp with degraded tents in Kilo 18 old camp, and    MODM is  currently not in position to replace these tents.</a:t>
            </a:r>
          </a:p>
          <a:p>
            <a:pPr marL="0" indent="0">
              <a:buNone/>
            </a:pPr>
            <a:r>
              <a:rPr lang="en-US" sz="1500" dirty="0">
                <a:solidFill>
                  <a:prstClr val="black"/>
                </a:solidFill>
                <a:latin typeface="Calibri Light" panose="020F0302020204030204" pitchFamily="34" charset="0"/>
                <a:cs typeface="Calibri Light" panose="020F0302020204030204" pitchFamily="34" charset="0"/>
              </a:rPr>
              <a:t>•    According to Camp Management 140 tents have been damaged by the recent floods </a:t>
            </a:r>
          </a:p>
          <a:p>
            <a:pPr marL="0" indent="0">
              <a:buNone/>
            </a:pPr>
            <a:r>
              <a:rPr lang="en-US" sz="1500" dirty="0">
                <a:solidFill>
                  <a:prstClr val="black"/>
                </a:solidFill>
                <a:latin typeface="Calibri Light" panose="020F0302020204030204" pitchFamily="34" charset="0"/>
                <a:cs typeface="Calibri Light" panose="020F0302020204030204" pitchFamily="34" charset="0"/>
              </a:rPr>
              <a:t>•   MODM has provided Kerosene for cooking, 40 liters of Kerosene per family, it remains unclear who is providing kerosene for heating during winter </a:t>
            </a:r>
          </a:p>
          <a:p>
            <a:pPr marL="0" indent="0">
              <a:buNone/>
            </a:pPr>
            <a:r>
              <a:rPr lang="en-US" sz="1500" dirty="0">
                <a:solidFill>
                  <a:prstClr val="black"/>
                </a:solidFill>
                <a:latin typeface="Calibri Light" panose="020F0302020204030204" pitchFamily="34" charset="0"/>
                <a:cs typeface="Calibri Light" panose="020F0302020204030204" pitchFamily="34" charset="0"/>
              </a:rPr>
              <a:t>•  Forced evictions continue to  happen in the camp for especially IDPs from Al </a:t>
            </a:r>
            <a:r>
              <a:rPr lang="en-US" sz="1500" dirty="0" err="1">
                <a:solidFill>
                  <a:prstClr val="black"/>
                </a:solidFill>
                <a:latin typeface="Calibri Light" panose="020F0302020204030204" pitchFamily="34" charset="0"/>
                <a:cs typeface="Calibri Light" panose="020F0302020204030204" pitchFamily="34" charset="0"/>
              </a:rPr>
              <a:t>Qaim</a:t>
            </a:r>
            <a:r>
              <a:rPr lang="en-US" sz="1500" dirty="0">
                <a:solidFill>
                  <a:prstClr val="black"/>
                </a:solidFill>
                <a:latin typeface="Calibri Light" panose="020F0302020204030204" pitchFamily="34" charset="0"/>
                <a:cs typeface="Calibri Light" panose="020F0302020204030204" pitchFamily="34" charset="0"/>
              </a:rPr>
              <a:t>, </a:t>
            </a:r>
            <a:r>
              <a:rPr lang="en-US" sz="1500" dirty="0" err="1">
                <a:solidFill>
                  <a:prstClr val="black"/>
                </a:solidFill>
                <a:latin typeface="Calibri Light" panose="020F0302020204030204" pitchFamily="34" charset="0"/>
                <a:cs typeface="Calibri Light" panose="020F0302020204030204" pitchFamily="34" charset="0"/>
              </a:rPr>
              <a:t>Ru’ua</a:t>
            </a:r>
            <a:r>
              <a:rPr lang="en-US" sz="1500" dirty="0">
                <a:solidFill>
                  <a:prstClr val="black"/>
                </a:solidFill>
                <a:latin typeface="Calibri Light" panose="020F0302020204030204" pitchFamily="34" charset="0"/>
                <a:cs typeface="Calibri Light" panose="020F0302020204030204" pitchFamily="34" charset="0"/>
              </a:rPr>
              <a:t> and Ana and </a:t>
            </a:r>
            <a:r>
              <a:rPr lang="en-US" sz="1500" dirty="0" err="1">
                <a:solidFill>
                  <a:prstClr val="black"/>
                </a:solidFill>
                <a:latin typeface="Calibri Light" panose="020F0302020204030204" pitchFamily="34" charset="0"/>
                <a:cs typeface="Calibri Light" panose="020F0302020204030204" pitchFamily="34" charset="0"/>
              </a:rPr>
              <a:t>Saqlawiya</a:t>
            </a:r>
            <a:r>
              <a:rPr lang="en-US" sz="1500" dirty="0">
                <a:solidFill>
                  <a:prstClr val="black"/>
                </a:solidFill>
                <a:latin typeface="Calibri Light" panose="020F0302020204030204" pitchFamily="34" charset="0"/>
                <a:cs typeface="Calibri Light" panose="020F0302020204030204" pitchFamily="34" charset="0"/>
              </a:rPr>
              <a:t> affecting 210 families from </a:t>
            </a:r>
            <a:r>
              <a:rPr lang="en-US" sz="1500" dirty="0" err="1">
                <a:solidFill>
                  <a:prstClr val="black"/>
                </a:solidFill>
                <a:latin typeface="Calibri Light" panose="020F0302020204030204" pitchFamily="34" charset="0"/>
                <a:cs typeface="Calibri Light" panose="020F0302020204030204" pitchFamily="34" charset="0"/>
              </a:rPr>
              <a:t>Saqlawiya</a:t>
            </a:r>
            <a:r>
              <a:rPr lang="en-US" sz="1500" dirty="0">
                <a:solidFill>
                  <a:prstClr val="black"/>
                </a:solidFill>
                <a:latin typeface="Calibri Light" panose="020F0302020204030204" pitchFamily="34" charset="0"/>
                <a:cs typeface="Calibri Light" panose="020F0302020204030204" pitchFamily="34" charset="0"/>
              </a:rPr>
              <a:t>, </a:t>
            </a:r>
            <a:r>
              <a:rPr lang="en-US" sz="1500" dirty="0" err="1">
                <a:solidFill>
                  <a:prstClr val="black"/>
                </a:solidFill>
                <a:latin typeface="Calibri Light" panose="020F0302020204030204" pitchFamily="34" charset="0"/>
                <a:cs typeface="Calibri Light" panose="020F0302020204030204" pitchFamily="34" charset="0"/>
              </a:rPr>
              <a:t>Qaim</a:t>
            </a:r>
            <a:r>
              <a:rPr lang="en-US" sz="1500" dirty="0">
                <a:solidFill>
                  <a:prstClr val="black"/>
                </a:solidFill>
                <a:latin typeface="Calibri Light" panose="020F0302020204030204" pitchFamily="34" charset="0"/>
                <a:cs typeface="Calibri Light" panose="020F0302020204030204" pitchFamily="34" charset="0"/>
              </a:rPr>
              <a:t>, </a:t>
            </a:r>
            <a:r>
              <a:rPr lang="en-US" sz="1500" dirty="0" err="1">
                <a:solidFill>
                  <a:prstClr val="black"/>
                </a:solidFill>
                <a:latin typeface="Calibri Light" panose="020F0302020204030204" pitchFamily="34" charset="0"/>
                <a:cs typeface="Calibri Light" panose="020F0302020204030204" pitchFamily="34" charset="0"/>
              </a:rPr>
              <a:t>Ru’ua</a:t>
            </a:r>
            <a:r>
              <a:rPr lang="en-US" sz="1500" dirty="0">
                <a:solidFill>
                  <a:prstClr val="black"/>
                </a:solidFill>
                <a:latin typeface="Calibri Light" panose="020F0302020204030204" pitchFamily="34" charset="0"/>
                <a:cs typeface="Calibri Light" panose="020F0302020204030204" pitchFamily="34" charset="0"/>
              </a:rPr>
              <a:t> and Ana. Only 36 families voluntarily requested to return home. </a:t>
            </a:r>
          </a:p>
          <a:p>
            <a:pPr marL="0" indent="0">
              <a:buNone/>
            </a:pPr>
            <a:r>
              <a:rPr lang="en-US" sz="1500" dirty="0">
                <a:solidFill>
                  <a:prstClr val="black"/>
                </a:solidFill>
                <a:latin typeface="Calibri Light" panose="020F0302020204030204" pitchFamily="34" charset="0"/>
                <a:cs typeface="Calibri Light" panose="020F0302020204030204" pitchFamily="34" charset="0"/>
              </a:rPr>
              <a:t>. </a:t>
            </a:r>
            <a:r>
              <a:rPr lang="en-US" sz="1500" b="1" dirty="0">
                <a:solidFill>
                  <a:prstClr val="black"/>
                </a:solidFill>
                <a:latin typeface="Calibri Light" panose="020F0302020204030204" pitchFamily="34" charset="0"/>
                <a:cs typeface="Calibri Light" panose="020F0302020204030204" pitchFamily="34" charset="0"/>
              </a:rPr>
              <a:t>Al </a:t>
            </a:r>
            <a:r>
              <a:rPr lang="en-US" sz="1500" b="1" dirty="0" err="1">
                <a:solidFill>
                  <a:prstClr val="black"/>
                </a:solidFill>
                <a:latin typeface="Calibri Light" panose="020F0302020204030204" pitchFamily="34" charset="0"/>
                <a:cs typeface="Calibri Light" panose="020F0302020204030204" pitchFamily="34" charset="0"/>
              </a:rPr>
              <a:t>Alam</a:t>
            </a:r>
            <a:r>
              <a:rPr lang="en-US" sz="1500" b="1" dirty="0">
                <a:solidFill>
                  <a:prstClr val="black"/>
                </a:solidFill>
                <a:latin typeface="Calibri Light" panose="020F0302020204030204" pitchFamily="34" charset="0"/>
                <a:cs typeface="Calibri Light" panose="020F0302020204030204" pitchFamily="34" charset="0"/>
              </a:rPr>
              <a:t> Cam Mission findings </a:t>
            </a:r>
          </a:p>
          <a:p>
            <a:pPr marL="0" indent="0">
              <a:buNone/>
            </a:pPr>
            <a:r>
              <a:rPr lang="en-US" sz="1500" dirty="0">
                <a:solidFill>
                  <a:prstClr val="black"/>
                </a:solidFill>
                <a:latin typeface="Calibri Light" panose="020F0302020204030204" pitchFamily="34" charset="0"/>
                <a:cs typeface="Calibri Light" panose="020F0302020204030204" pitchFamily="34" charset="0"/>
              </a:rPr>
              <a:t>•About 20 IDP families were not registered for winter cash based interventions during the recent winter assistance registration by UNHCR. According to UNHCR, these families arrived late after the registrations had been completed. UNHCR is working to solve this matter. </a:t>
            </a:r>
          </a:p>
          <a:p>
            <a:pPr marL="0" indent="0">
              <a:buNone/>
            </a:pPr>
            <a:r>
              <a:rPr lang="en-US" sz="1500" dirty="0">
                <a:solidFill>
                  <a:prstClr val="black"/>
                </a:solidFill>
                <a:latin typeface="Calibri Light" panose="020F0302020204030204" pitchFamily="34" charset="0"/>
                <a:cs typeface="Calibri Light" panose="020F0302020204030204" pitchFamily="34" charset="0"/>
              </a:rPr>
              <a:t>•Camp Management reported missing NFI items provided to some IDPs, for instance, 3 mattresses instead of 6, same applies to blankets. This was confirmed in a discussion with some affected IDP households.</a:t>
            </a:r>
          </a:p>
          <a:p>
            <a:pPr marL="0" indent="0">
              <a:buNone/>
            </a:pPr>
            <a:r>
              <a:rPr lang="en-US" sz="1500" dirty="0">
                <a:solidFill>
                  <a:prstClr val="black"/>
                </a:solidFill>
                <a:latin typeface="Calibri Light" panose="020F0302020204030204" pitchFamily="34" charset="0"/>
                <a:cs typeface="Calibri Light" panose="020F0302020204030204" pitchFamily="34" charset="0"/>
              </a:rPr>
              <a:t>•Camp Management and UNHCR have agreed to work out a lasting solution for IDP families without PDS Numbers, Camp Management proposed the DRC token system to be accepted in place of PDS for IDPs without documentation and recognized marriage certificates.  </a:t>
            </a:r>
          </a:p>
          <a:p>
            <a:pPr marL="0" indent="0">
              <a:buNone/>
            </a:pPr>
            <a:r>
              <a:rPr lang="en-US" sz="1500" dirty="0">
                <a:solidFill>
                  <a:prstClr val="black"/>
                </a:solidFill>
                <a:latin typeface="Calibri Light" panose="020F0302020204030204" pitchFamily="34" charset="0"/>
                <a:cs typeface="Calibri Light" panose="020F0302020204030204" pitchFamily="34" charset="0"/>
              </a:rPr>
              <a:t>•IDPs returning home are not allowed to take tents.</a:t>
            </a:r>
          </a:p>
          <a:p>
            <a:pPr marL="0" indent="0">
              <a:buNone/>
            </a:pPr>
            <a:endParaRPr lang="en-US" sz="1500" dirty="0">
              <a:solidFill>
                <a:prstClr val="black"/>
              </a:solidFill>
              <a:latin typeface="Calibri Light" panose="020F0302020204030204" pitchFamily="34" charset="0"/>
              <a:cs typeface="Calibri Light" panose="020F0302020204030204" pitchFamily="34" charset="0"/>
            </a:endParaRPr>
          </a:p>
          <a:p>
            <a:pPr marL="0" indent="0">
              <a:buNone/>
            </a:pPr>
            <a:endParaRPr lang="en-US" sz="1400" dirty="0">
              <a:solidFill>
                <a:prstClr val="black"/>
              </a:solidFill>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5293D79F-249A-433F-8EB2-F99F527D9691}"/>
              </a:ext>
            </a:extLst>
          </p:cNvPr>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Tree>
    <p:extLst>
      <p:ext uri="{BB962C8B-B14F-4D97-AF65-F5344CB8AC3E}">
        <p14:creationId xmlns:p14="http://schemas.microsoft.com/office/powerpoint/2010/main" val="1284584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B6136-CDCD-488B-8DE4-B6327046B8BC}"/>
              </a:ext>
            </a:extLst>
          </p:cNvPr>
          <p:cNvSpPr>
            <a:spLocks noGrp="1"/>
          </p:cNvSpPr>
          <p:nvPr>
            <p:ph type="title"/>
          </p:nvPr>
        </p:nvSpPr>
        <p:spPr>
          <a:xfrm>
            <a:off x="457200" y="205978"/>
            <a:ext cx="8229600" cy="717849"/>
          </a:xfrm>
        </p:spPr>
        <p:txBody>
          <a:bodyPr>
            <a:normAutofit fontScale="90000"/>
          </a:bodyPr>
          <a:lstStyle/>
          <a:p>
            <a:pPr algn="l"/>
            <a:r>
              <a:rPr lang="en-US" sz="2000" b="0" dirty="0">
                <a:solidFill>
                  <a:srgbClr val="0070C0"/>
                </a:solidFill>
                <a:latin typeface="Calibri Light" panose="020F0302020204030204" pitchFamily="34" charset="0"/>
              </a:rPr>
              <a:t>3.  Key Issues</a:t>
            </a:r>
            <a:br>
              <a:rPr lang="en-US" dirty="0"/>
            </a:br>
            <a:endParaRPr lang="en-US" dirty="0"/>
          </a:p>
        </p:txBody>
      </p:sp>
      <p:sp>
        <p:nvSpPr>
          <p:cNvPr id="3" name="Content Placeholder 2">
            <a:extLst>
              <a:ext uri="{FF2B5EF4-FFF2-40B4-BE49-F238E27FC236}">
                <a16:creationId xmlns:a16="http://schemas.microsoft.com/office/drawing/2014/main" id="{9D04D309-FC71-4D70-87D4-0730296E1EA9}"/>
              </a:ext>
            </a:extLst>
          </p:cNvPr>
          <p:cNvSpPr>
            <a:spLocks noGrp="1"/>
          </p:cNvSpPr>
          <p:nvPr>
            <p:ph idx="1"/>
          </p:nvPr>
        </p:nvSpPr>
        <p:spPr>
          <a:xfrm>
            <a:off x="457200" y="500332"/>
            <a:ext cx="8229600" cy="4094291"/>
          </a:xfrm>
        </p:spPr>
        <p:txBody>
          <a:bodyPr>
            <a:normAutofit lnSpcReduction="10000"/>
          </a:bodyPr>
          <a:lstStyle/>
          <a:p>
            <a:pPr marL="0" indent="0">
              <a:buNone/>
            </a:pPr>
            <a:r>
              <a:rPr lang="en-US" sz="1800" dirty="0">
                <a:solidFill>
                  <a:prstClr val="black"/>
                </a:solidFill>
                <a:latin typeface="Calibri Light" panose="020F0302020204030204" pitchFamily="34" charset="0"/>
                <a:cs typeface="Calibri Light" panose="020F0302020204030204" pitchFamily="34" charset="0"/>
              </a:rPr>
              <a:t>   c.      </a:t>
            </a:r>
            <a:r>
              <a:rPr lang="en-US" sz="1800" b="1" u="sng" dirty="0">
                <a:solidFill>
                  <a:prstClr val="black"/>
                </a:solidFill>
                <a:latin typeface="Calibri Light" panose="020F0302020204030204" pitchFamily="34" charset="0"/>
                <a:cs typeface="Calibri Light" panose="020F0302020204030204" pitchFamily="34" charset="0"/>
              </a:rPr>
              <a:t>Shelter and NFI Response for flood affected      </a:t>
            </a:r>
          </a:p>
          <a:p>
            <a:r>
              <a:rPr lang="en-US" sz="1800" dirty="0">
                <a:solidFill>
                  <a:prstClr val="black"/>
                </a:solidFill>
                <a:latin typeface="Calibri Light" panose="020F0302020204030204" pitchFamily="34" charset="0"/>
                <a:cs typeface="Calibri Light" panose="020F0302020204030204" pitchFamily="34" charset="0"/>
              </a:rPr>
              <a:t>K18 camp: 1182 blankets for 191 HH distributed by UNHCR. </a:t>
            </a:r>
          </a:p>
          <a:p>
            <a:r>
              <a:rPr lang="en-US" sz="1800" dirty="0">
                <a:solidFill>
                  <a:prstClr val="black"/>
                </a:solidFill>
                <a:latin typeface="Calibri Light" panose="020F0302020204030204" pitchFamily="34" charset="0"/>
                <a:cs typeface="Calibri Light" panose="020F0302020204030204" pitchFamily="34" charset="0"/>
              </a:rPr>
              <a:t>HTC&amp;AAF camps: UNHCR replaced 116 damaged flooded tents</a:t>
            </a:r>
          </a:p>
          <a:p>
            <a:r>
              <a:rPr lang="en-US" sz="1800" dirty="0">
                <a:solidFill>
                  <a:prstClr val="black"/>
                </a:solidFill>
                <a:latin typeface="Calibri Light" panose="020F0302020204030204" pitchFamily="34" charset="0"/>
                <a:cs typeface="Calibri Light" panose="020F0302020204030204" pitchFamily="34" charset="0"/>
              </a:rPr>
              <a:t>HTC&amp;AAF camps: UNHCR distributed more than 343 CRI kits for affected families Karama Camp (Salah a Din):UNHCR  distributed 45 winter kits</a:t>
            </a:r>
          </a:p>
          <a:p>
            <a:r>
              <a:rPr lang="en-US" sz="1800" dirty="0">
                <a:solidFill>
                  <a:prstClr val="black"/>
                </a:solidFill>
                <a:latin typeface="Calibri Light" panose="020F0302020204030204" pitchFamily="34" charset="0"/>
                <a:cs typeface="Calibri Light" panose="020F0302020204030204" pitchFamily="34" charset="0"/>
              </a:rPr>
              <a:t>Kilo 18, IOM distributed 875 seasonal kits </a:t>
            </a:r>
          </a:p>
          <a:p>
            <a:r>
              <a:rPr lang="en-US" sz="1800" dirty="0">
                <a:solidFill>
                  <a:prstClr val="black"/>
                </a:solidFill>
                <a:latin typeface="Calibri Light" panose="020F0302020204030204" pitchFamily="34" charset="0"/>
                <a:cs typeface="Calibri Light" panose="020F0302020204030204" pitchFamily="34" charset="0"/>
              </a:rPr>
              <a:t>AAF Camps , IOM distributed 1,375 seasonal kits </a:t>
            </a:r>
          </a:p>
          <a:p>
            <a:r>
              <a:rPr lang="en-US" sz="1800" dirty="0">
                <a:solidFill>
                  <a:prstClr val="black"/>
                </a:solidFill>
                <a:latin typeface="Calibri Light" panose="020F0302020204030204" pitchFamily="34" charset="0"/>
                <a:cs typeface="Calibri Light" panose="020F0302020204030204" pitchFamily="34" charset="0"/>
              </a:rPr>
              <a:t>Al </a:t>
            </a:r>
            <a:r>
              <a:rPr lang="en-US" sz="1800" dirty="0" err="1">
                <a:solidFill>
                  <a:prstClr val="black"/>
                </a:solidFill>
                <a:latin typeface="Calibri Light" panose="020F0302020204030204" pitchFamily="34" charset="0"/>
                <a:cs typeface="Calibri Light" panose="020F0302020204030204" pitchFamily="34" charset="0"/>
              </a:rPr>
              <a:t>Qaim</a:t>
            </a:r>
            <a:r>
              <a:rPr lang="en-US" sz="1800" dirty="0">
                <a:solidFill>
                  <a:prstClr val="black"/>
                </a:solidFill>
                <a:latin typeface="Calibri Light" panose="020F0302020204030204" pitchFamily="34" charset="0"/>
                <a:cs typeface="Calibri Light" panose="020F0302020204030204" pitchFamily="34" charset="0"/>
              </a:rPr>
              <a:t> , IOM distributed 500 seasonal kits </a:t>
            </a:r>
          </a:p>
          <a:p>
            <a:r>
              <a:rPr lang="en-US" sz="1800" dirty="0">
                <a:solidFill>
                  <a:prstClr val="black"/>
                </a:solidFill>
                <a:latin typeface="Calibri Light" panose="020F0302020204030204" pitchFamily="34" charset="0"/>
                <a:cs typeface="Calibri Light" panose="020F0302020204030204" pitchFamily="34" charset="0"/>
              </a:rPr>
              <a:t>Baghdad , Al </a:t>
            </a:r>
            <a:r>
              <a:rPr lang="en-US" sz="1800" dirty="0" err="1">
                <a:solidFill>
                  <a:prstClr val="black"/>
                </a:solidFill>
                <a:latin typeface="Calibri Light" panose="020F0302020204030204" pitchFamily="34" charset="0"/>
                <a:cs typeface="Calibri Light" panose="020F0302020204030204" pitchFamily="34" charset="0"/>
              </a:rPr>
              <a:t>Karkh</a:t>
            </a:r>
            <a:r>
              <a:rPr lang="en-US" sz="1800" dirty="0">
                <a:solidFill>
                  <a:prstClr val="black"/>
                </a:solidFill>
                <a:latin typeface="Calibri Light" panose="020F0302020204030204" pitchFamily="34" charset="0"/>
                <a:cs typeface="Calibri Light" panose="020F0302020204030204" pitchFamily="34" charset="0"/>
              </a:rPr>
              <a:t> Islamic School , IOM distributed 40 full Kits </a:t>
            </a:r>
          </a:p>
          <a:p>
            <a:r>
              <a:rPr lang="en-US" sz="1800" dirty="0" err="1">
                <a:solidFill>
                  <a:prstClr val="black"/>
                </a:solidFill>
                <a:latin typeface="Calibri Light" panose="020F0302020204030204" pitchFamily="34" charset="0"/>
                <a:cs typeface="Calibri Light" panose="020F0302020204030204" pitchFamily="34" charset="0"/>
              </a:rPr>
              <a:t>Diyala</a:t>
            </a:r>
            <a:r>
              <a:rPr lang="en-US" sz="1800" dirty="0">
                <a:solidFill>
                  <a:prstClr val="black"/>
                </a:solidFill>
                <a:latin typeface="Calibri Light" panose="020F0302020204030204" pitchFamily="34" charset="0"/>
                <a:cs typeface="Calibri Light" panose="020F0302020204030204" pitchFamily="34" charset="0"/>
              </a:rPr>
              <a:t> , Saad Camp , IOM distributed 250 seasonal Kits </a:t>
            </a:r>
          </a:p>
          <a:p>
            <a:pPr marL="0" indent="0">
              <a:buNone/>
            </a:pPr>
            <a:r>
              <a:rPr lang="en-US" sz="1800" dirty="0">
                <a:solidFill>
                  <a:prstClr val="black"/>
                </a:solidFill>
                <a:latin typeface="Calibri Light" panose="020F0302020204030204" pitchFamily="34" charset="0"/>
                <a:cs typeface="Calibri Light" panose="020F0302020204030204" pitchFamily="34" charset="0"/>
              </a:rPr>
              <a:t>                                                                   .           </a:t>
            </a:r>
          </a:p>
          <a:p>
            <a:pPr marL="0" indent="0">
              <a:buNone/>
            </a:pPr>
            <a:r>
              <a:rPr lang="en-US" sz="1800" dirty="0">
                <a:solidFill>
                  <a:prstClr val="black"/>
                </a:solidFill>
                <a:latin typeface="Calibri Light" panose="020F0302020204030204" pitchFamily="34" charset="0"/>
                <a:cs typeface="Calibri Light" panose="020F0302020204030204" pitchFamily="34" charset="0"/>
              </a:rPr>
              <a:t>   d.   </a:t>
            </a:r>
            <a:r>
              <a:rPr lang="en-US" sz="1800" b="1" u="sng" dirty="0">
                <a:solidFill>
                  <a:prstClr val="black"/>
                </a:solidFill>
                <a:latin typeface="Calibri Light" panose="020F0302020204030204" pitchFamily="34" charset="0"/>
                <a:cs typeface="Calibri Light" panose="020F0302020204030204" pitchFamily="34" charset="0"/>
              </a:rPr>
              <a:t> Camp Consolidation and Closures Updates </a:t>
            </a:r>
          </a:p>
          <a:p>
            <a:r>
              <a:rPr lang="en-US" sz="1800" dirty="0">
                <a:solidFill>
                  <a:prstClr val="black"/>
                </a:solidFill>
                <a:latin typeface="Calibri Light" panose="020F0302020204030204" pitchFamily="34" charset="0"/>
                <a:cs typeface="Calibri Light" panose="020F0302020204030204" pitchFamily="34" charset="0"/>
              </a:rPr>
              <a:t>      No Updates received yet. </a:t>
            </a:r>
            <a:endParaRPr lang="en-US" dirty="0"/>
          </a:p>
        </p:txBody>
      </p:sp>
      <p:sp>
        <p:nvSpPr>
          <p:cNvPr id="4" name="Slide Number Placeholder 3">
            <a:extLst>
              <a:ext uri="{FF2B5EF4-FFF2-40B4-BE49-F238E27FC236}">
                <a16:creationId xmlns:a16="http://schemas.microsoft.com/office/drawing/2014/main" id="{36DCEF4A-8F2F-4A16-8B92-ACD09A811334}"/>
              </a:ext>
            </a:extLst>
          </p:cNvPr>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Tree>
    <p:extLst>
      <p:ext uri="{BB962C8B-B14F-4D97-AF65-F5344CB8AC3E}">
        <p14:creationId xmlns:p14="http://schemas.microsoft.com/office/powerpoint/2010/main" val="4201712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1D3098-C60F-4BCA-B29B-F0C0A94250BE}"/>
              </a:ext>
            </a:extLst>
          </p:cNvPr>
          <p:cNvSpPr>
            <a:spLocks noGrp="1"/>
          </p:cNvSpPr>
          <p:nvPr>
            <p:ph type="sldNum" sz="quarter" idx="12"/>
          </p:nvPr>
        </p:nvSpPr>
        <p:spPr>
          <a:xfrm>
            <a:off x="6553200" y="4733666"/>
            <a:ext cx="2133600" cy="273844"/>
          </a:xfrm>
        </p:spPr>
        <p:txBody>
          <a:bodyPr/>
          <a:lstStyle/>
          <a:p>
            <a:fld id="{1327C452-0D12-48F3-BB65-BBA3E6350F2C}" type="slidenum">
              <a:rPr lang="en-GB" smtClean="0">
                <a:latin typeface="Calibri"/>
              </a:rPr>
              <a:pPr/>
              <a:t>8</a:t>
            </a:fld>
            <a:endParaRPr lang="en-GB">
              <a:latin typeface="Calibri"/>
            </a:endParaRPr>
          </a:p>
        </p:txBody>
      </p:sp>
      <p:sp>
        <p:nvSpPr>
          <p:cNvPr id="7" name="Title 1">
            <a:extLst>
              <a:ext uri="{FF2B5EF4-FFF2-40B4-BE49-F238E27FC236}">
                <a16:creationId xmlns:a16="http://schemas.microsoft.com/office/drawing/2014/main" id="{29089F68-051A-4C9C-9F9F-775132646493}"/>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4.  </a:t>
            </a:r>
            <a:r>
              <a:rPr lang="en-US" sz="1800" b="0" dirty="0">
                <a:solidFill>
                  <a:srgbClr val="0070C0"/>
                </a:solidFill>
                <a:latin typeface="Calibri Light" panose="020F0302020204030204" pitchFamily="34" charset="0"/>
              </a:rPr>
              <a:t>Governorate updates</a:t>
            </a:r>
          </a:p>
        </p:txBody>
      </p:sp>
    </p:spTree>
    <p:extLst>
      <p:ext uri="{BB962C8B-B14F-4D97-AF65-F5344CB8AC3E}">
        <p14:creationId xmlns:p14="http://schemas.microsoft.com/office/powerpoint/2010/main" val="1274161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1D3098-C60F-4BCA-B29B-F0C0A94250BE}"/>
              </a:ext>
            </a:extLst>
          </p:cNvPr>
          <p:cNvSpPr>
            <a:spLocks noGrp="1"/>
          </p:cNvSpPr>
          <p:nvPr>
            <p:ph type="sldNum" sz="quarter" idx="12"/>
          </p:nvPr>
        </p:nvSpPr>
        <p:spPr>
          <a:xfrm>
            <a:off x="6553200" y="4733666"/>
            <a:ext cx="2133600" cy="273844"/>
          </a:xfrm>
        </p:spPr>
        <p:txBody>
          <a:bodyPr/>
          <a:lstStyle/>
          <a:p>
            <a:fld id="{1327C452-0D12-48F3-BB65-BBA3E6350F2C}" type="slidenum">
              <a:rPr lang="en-GB" smtClean="0">
                <a:latin typeface="Calibri"/>
              </a:rPr>
              <a:pPr/>
              <a:t>9</a:t>
            </a:fld>
            <a:endParaRPr lang="en-GB">
              <a:latin typeface="Calibri"/>
            </a:endParaRPr>
          </a:p>
        </p:txBody>
      </p:sp>
      <p:sp>
        <p:nvSpPr>
          <p:cNvPr id="7" name="Title 1">
            <a:extLst>
              <a:ext uri="{FF2B5EF4-FFF2-40B4-BE49-F238E27FC236}">
                <a16:creationId xmlns:a16="http://schemas.microsoft.com/office/drawing/2014/main" id="{29089F68-051A-4C9C-9F9F-775132646493}"/>
              </a:ext>
            </a:extLst>
          </p:cNvPr>
          <p:cNvSpPr txBox="1">
            <a:spLocks/>
          </p:cNvSpPr>
          <p:nvPr/>
        </p:nvSpPr>
        <p:spPr>
          <a:xfrm>
            <a:off x="0" y="114666"/>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GB" sz="1800" b="0" dirty="0">
                <a:solidFill>
                  <a:srgbClr val="0070C0"/>
                </a:solidFill>
                <a:latin typeface="Calibri Light" panose="020F0302020204030204" pitchFamily="34" charset="0"/>
              </a:rPr>
              <a:t>5.  </a:t>
            </a:r>
            <a:r>
              <a:rPr lang="en-US" sz="1800" b="0" dirty="0">
                <a:solidFill>
                  <a:srgbClr val="0070C0"/>
                </a:solidFill>
                <a:latin typeface="Calibri Light" panose="020F0302020204030204" pitchFamily="34" charset="0"/>
              </a:rPr>
              <a:t>AOB</a:t>
            </a:r>
          </a:p>
        </p:txBody>
      </p:sp>
    </p:spTree>
    <p:extLst>
      <p:ext uri="{BB962C8B-B14F-4D97-AF65-F5344CB8AC3E}">
        <p14:creationId xmlns:p14="http://schemas.microsoft.com/office/powerpoint/2010/main" val="1573788356"/>
      </p:ext>
    </p:extLst>
  </p:cSld>
  <p:clrMapOvr>
    <a:masterClrMapping/>
  </p:clrMapOvr>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2.xml><?xml version="1.0" encoding="utf-8"?>
<ds:datastoreItem xmlns:ds="http://schemas.openxmlformats.org/officeDocument/2006/customXml" ds:itemID="{145E2856-19BA-425F-803A-C89D2B7302B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22141</TotalTime>
  <Words>253</Words>
  <Application>Microsoft Office PowerPoint</Application>
  <PresentationFormat>On-screen Show (16:9)</PresentationFormat>
  <Paragraphs>122</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3.  Key Issues</vt:lpstr>
      <vt:lpstr>3.  Key Issues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WEIRA Cornelius - ET</cp:lastModifiedBy>
  <cp:revision>2497</cp:revision>
  <cp:lastPrinted>2017-10-23T07:30:35Z</cp:lastPrinted>
  <dcterms:created xsi:type="dcterms:W3CDTF">2014-10-08T08:24:30Z</dcterms:created>
  <dcterms:modified xsi:type="dcterms:W3CDTF">2018-03-06T11:19:02Z</dcterms:modified>
</cp:coreProperties>
</file>