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6"/>
  </p:notesMasterIdLst>
  <p:sldIdLst>
    <p:sldId id="611" r:id="rId4"/>
    <p:sldId id="265" r:id="rId5"/>
    <p:sldId id="473" r:id="rId6"/>
    <p:sldId id="612" r:id="rId7"/>
    <p:sldId id="631" r:id="rId8"/>
    <p:sldId id="615" r:id="rId9"/>
    <p:sldId id="632" r:id="rId10"/>
    <p:sldId id="630" r:id="rId11"/>
    <p:sldId id="629" r:id="rId12"/>
    <p:sldId id="626" r:id="rId13"/>
    <p:sldId id="627" r:id="rId14"/>
    <p:sldId id="505" r:id="rId15"/>
  </p:sldIdLst>
  <p:sldSz cx="9144000" cy="5143500" type="screen16x9"/>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 id="1" name="Michael Gloeckle" initials="MG" lastIdx="1" clrIdx="1">
    <p:extLst/>
  </p:cmAuthor>
  <p:cmAuthor id="2" name="Michael Gloeckle" initials="MG [2]" lastIdx="1" clrIdx="2">
    <p:extLst/>
  </p:cmAuthor>
  <p:cmAuthor id="3" name="WEIRA Cornelius - ET" initials="WC-E" lastIdx="2"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2358" autoAdjust="0"/>
  </p:normalViewPr>
  <p:slideViewPr>
    <p:cSldViewPr snapToGrid="0" snapToObjects="1">
      <p:cViewPr varScale="1">
        <p:scale>
          <a:sx n="96" d="100"/>
          <a:sy n="96" d="100"/>
        </p:scale>
        <p:origin x="618" y="7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3936767" y="0"/>
            <a:ext cx="3011700" cy="461804"/>
          </a:xfrm>
          <a:prstGeom prst="rect">
            <a:avLst/>
          </a:prstGeom>
        </p:spPr>
        <p:txBody>
          <a:bodyPr vert="horz" lIns="96661" tIns="48331" rIns="96661" bIns="48331" rtlCol="0"/>
          <a:lstStyle>
            <a:lvl1pPr algn="r">
              <a:defRPr sz="1300"/>
            </a:lvl1pPr>
          </a:lstStyle>
          <a:p>
            <a:fld id="{3149DE7A-1A12-4746-8822-E7131700A1BD}" type="datetimeFigureOut">
              <a:rPr lang="en-US" smtClean="0"/>
              <a:t>3/21/2018</a:t>
            </a:fld>
            <a:endParaRPr lang="en-US"/>
          </a:p>
        </p:txBody>
      </p:sp>
      <p:sp>
        <p:nvSpPr>
          <p:cNvPr id="4" name="Slide Image Placeholder 3"/>
          <p:cNvSpPr>
            <a:spLocks noGrp="1" noRot="1" noChangeAspect="1"/>
          </p:cNvSpPr>
          <p:nvPr>
            <p:ph type="sldImg" idx="2"/>
          </p:nvPr>
        </p:nvSpPr>
        <p:spPr>
          <a:xfrm>
            <a:off x="396875" y="693738"/>
            <a:ext cx="6156325" cy="3462337"/>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8772668"/>
            <a:ext cx="3011700" cy="461804"/>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36767" y="8772668"/>
            <a:ext cx="3011700" cy="461804"/>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B69D276-5C27-0048-BF36-4302BA85142B}" type="slidenum">
              <a:rPr lang="en-US" smtClean="0"/>
              <a:t>1</a:t>
            </a:fld>
            <a:endParaRPr lang="en-US"/>
          </a:p>
        </p:txBody>
      </p:sp>
    </p:spTree>
    <p:extLst>
      <p:ext uri="{BB962C8B-B14F-4D97-AF65-F5344CB8AC3E}">
        <p14:creationId xmlns:p14="http://schemas.microsoft.com/office/powerpoint/2010/main" val="2263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396875" y="693738"/>
            <a:ext cx="6156325" cy="34623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69D276-5C27-0048-BF36-4302BA85142B}" type="slidenum">
              <a:rPr lang="en-US" smtClean="0"/>
              <a:t>10</a:t>
            </a:fld>
            <a:endParaRPr lang="en-US"/>
          </a:p>
        </p:txBody>
      </p:sp>
    </p:spTree>
    <p:extLst>
      <p:ext uri="{BB962C8B-B14F-4D97-AF65-F5344CB8AC3E}">
        <p14:creationId xmlns:p14="http://schemas.microsoft.com/office/powerpoint/2010/main" val="3612434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69D276-5C27-0048-BF36-4302BA85142B}" type="slidenum">
              <a:rPr lang="en-US" smtClean="0"/>
              <a:t>11</a:t>
            </a:fld>
            <a:endParaRPr lang="en-US"/>
          </a:p>
        </p:txBody>
      </p:sp>
    </p:spTree>
    <p:extLst>
      <p:ext uri="{BB962C8B-B14F-4D97-AF65-F5344CB8AC3E}">
        <p14:creationId xmlns:p14="http://schemas.microsoft.com/office/powerpoint/2010/main" val="60287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im3.iraq@sheltercluster.org" TargetMode="External"/><Relationship Id="rId13" Type="http://schemas.openxmlformats.org/officeDocument/2006/relationships/image" Target="../media/image4.jpeg"/><Relationship Id="rId3" Type="http://schemas.openxmlformats.org/officeDocument/2006/relationships/hyperlink" Target="mailto:coord.iraq@sheltercluster.org" TargetMode="External"/><Relationship Id="rId7" Type="http://schemas.openxmlformats.org/officeDocument/2006/relationships/hyperlink" Target="mailto:coord2.iraq@sheltercluster.org" TargetMode="External"/><Relationship Id="rId12"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coord3.iraq@sheltercluster.org" TargetMode="External"/><Relationship Id="rId11" Type="http://schemas.openxmlformats.org/officeDocument/2006/relationships/image" Target="../media/image2.png"/><Relationship Id="rId5" Type="http://schemas.openxmlformats.org/officeDocument/2006/relationships/hyperlink" Target="mailto:coord4.iraq@sheltercluster.org" TargetMode="External"/><Relationship Id="rId15" Type="http://schemas.openxmlformats.org/officeDocument/2006/relationships/image" Target="../media/image6.jpg"/><Relationship Id="rId10" Type="http://schemas.openxmlformats.org/officeDocument/2006/relationships/hyperlink" Target="mailto:snrnatassot.iraq@sheltercluster.org" TargetMode="External"/><Relationship Id="rId4" Type="http://schemas.openxmlformats.org/officeDocument/2006/relationships/hyperlink" Target="mailto:im2.iraq@sheltercluster.org" TargetMode="External"/><Relationship Id="rId9" Type="http://schemas.openxmlformats.org/officeDocument/2006/relationships/hyperlink" Target="mailto:coordroving.iraq@sheltercluster.org" TargetMode="External"/><Relationship Id="rId1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heltercluster.org/response/iraq" TargetMode="Externa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heltercluster.org/iraq/documents/irqemergency-repairs-wds-guidelines" TargetMode="External"/><Relationship Id="rId2" Type="http://schemas.openxmlformats.org/officeDocument/2006/relationships/hyperlink" Target="https://www.sheltercluster.org/iraq/documents/war-damage-assessment-coordination-note" TargetMode="External"/><Relationship Id="rId1" Type="http://schemas.openxmlformats.org/officeDocument/2006/relationships/slideLayout" Target="../slideLayouts/slideLayout2.xml"/><Relationship Id="rId4" Type="http://schemas.openxmlformats.org/officeDocument/2006/relationships/hyperlink" Target="https://www.sheltercluster.org/iraq/documents/war-damage-assessment-coordination-collection-tool"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85206721"/>
              </p:ext>
            </p:extLst>
          </p:nvPr>
        </p:nvGraphicFramePr>
        <p:xfrm>
          <a:off x="3573380" y="552638"/>
          <a:ext cx="5476087" cy="3976690"/>
        </p:xfrm>
        <a:graphic>
          <a:graphicData uri="http://schemas.openxmlformats.org/drawingml/2006/table">
            <a:tbl>
              <a:tblPr firstRow="1" bandRow="1">
                <a:tableStyleId>{5C22544A-7EE6-4342-B048-85BDC9FD1C3A}</a:tableStyleId>
              </a:tblPr>
              <a:tblGrid>
                <a:gridCol w="2467869">
                  <a:extLst>
                    <a:ext uri="{9D8B030D-6E8A-4147-A177-3AD203B41FA5}">
                      <a16:colId xmlns:a16="http://schemas.microsoft.com/office/drawing/2014/main" val="20000"/>
                    </a:ext>
                  </a:extLst>
                </a:gridCol>
                <a:gridCol w="3008218">
                  <a:extLst>
                    <a:ext uri="{9D8B030D-6E8A-4147-A177-3AD203B41FA5}">
                      <a16:colId xmlns:a16="http://schemas.microsoft.com/office/drawing/2014/main" val="20001"/>
                    </a:ext>
                  </a:extLst>
                </a:gridCol>
              </a:tblGrid>
              <a:tr h="39766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ysClr val="windowText" lastClr="000000"/>
                          </a:solidFill>
                          <a:latin typeface="+mn-lt"/>
                          <a:ea typeface="+mn-ea"/>
                          <a:cs typeface="+mn-cs"/>
                        </a:rPr>
                        <a:t>Francesca Coloni - </a:t>
                      </a:r>
                      <a:r>
                        <a:rPr lang="en-GB" sz="1200" b="0" dirty="0">
                          <a:solidFill>
                            <a:sysClr val="windowText" lastClr="000000"/>
                          </a:solidFill>
                        </a:rPr>
                        <a:t>UNHCR</a:t>
                      </a:r>
                      <a:br>
                        <a:rPr lang="en-GB" sz="1200" b="0" dirty="0">
                          <a:solidFill>
                            <a:sysClr val="windowText" lastClr="000000"/>
                          </a:solidFill>
                        </a:rPr>
                      </a:br>
                      <a:r>
                        <a:rPr lang="en-GB" sz="1200" b="0" dirty="0">
                          <a:solidFill>
                            <a:sysClr val="windowText" lastClr="000000"/>
                          </a:solidFill>
                        </a:rPr>
                        <a:t>National Cluster Coordinator</a:t>
                      </a:r>
                      <a:br>
                        <a:rPr lang="en-GB" sz="1200" b="0" dirty="0">
                          <a:solidFill>
                            <a:sysClr val="windowText" lastClr="000000"/>
                          </a:solidFill>
                        </a:rPr>
                      </a:br>
                      <a:r>
                        <a:rPr lang="en-GB" sz="1200" b="0" dirty="0">
                          <a:solidFill>
                            <a:sysClr val="windowText" lastClr="000000"/>
                          </a:solidFill>
                        </a:rPr>
                        <a:t>+964 (0) 772 616 3725</a:t>
                      </a:r>
                      <a:br>
                        <a:rPr lang="en-GB" sz="1200" b="0" dirty="0">
                          <a:solidFill>
                            <a:sysClr val="windowText" lastClr="000000"/>
                          </a:solidFill>
                        </a:rPr>
                      </a:br>
                      <a:r>
                        <a:rPr lang="en-GB" sz="1200" u="sng" dirty="0">
                          <a:solidFill>
                            <a:sysClr val="windowText" lastClr="000000"/>
                          </a:solidFill>
                          <a:hlinkClick r:id="rId3"/>
                        </a:rPr>
                        <a:t>coord.iraq@sheltercluster.org</a:t>
                      </a:r>
                      <a:endParaRPr lang="en-GB" sz="1200" dirty="0">
                        <a:solidFill>
                          <a:sysClr val="windowText" lastClr="000000"/>
                        </a:solidFill>
                      </a:endParaRPr>
                    </a:p>
                    <a:p>
                      <a:endParaRPr lang="en-US" sz="1200" u="sng" dirty="0">
                        <a:solidFill>
                          <a:schemeClr val="tx1"/>
                        </a:solidFill>
                      </a:endParaRPr>
                    </a:p>
                    <a:p>
                      <a:r>
                        <a:rPr lang="en-GB" sz="1200" b="1" dirty="0">
                          <a:solidFill>
                            <a:schemeClr val="tx1"/>
                          </a:solidFill>
                        </a:rPr>
                        <a:t>Michel Tia </a:t>
                      </a:r>
                      <a:r>
                        <a:rPr lang="en-GB" sz="1200" b="0" dirty="0">
                          <a:solidFill>
                            <a:schemeClr val="tx1"/>
                          </a:solidFill>
                        </a:rPr>
                        <a:t>- IOM</a:t>
                      </a:r>
                    </a:p>
                    <a:p>
                      <a:r>
                        <a:rPr lang="en-GB" sz="1200" b="0" dirty="0">
                          <a:solidFill>
                            <a:schemeClr val="tx1"/>
                          </a:solidFill>
                        </a:rPr>
                        <a:t>Information Management Officer - National</a:t>
                      </a:r>
                    </a:p>
                    <a:p>
                      <a:r>
                        <a:rPr lang="en-GB" sz="1200" b="0" dirty="0">
                          <a:solidFill>
                            <a:schemeClr val="tx1"/>
                          </a:solidFill>
                        </a:rPr>
                        <a:t>+964 (0) 750 021 1720</a:t>
                      </a:r>
                    </a:p>
                    <a:p>
                      <a:r>
                        <a:rPr lang="en-GB" sz="1200" u="sng" dirty="0">
                          <a:solidFill>
                            <a:schemeClr val="tx1"/>
                          </a:solidFill>
                          <a:hlinkClick r:id="rId4"/>
                        </a:rPr>
                        <a:t>im2.iraq@sheltercluster.org</a:t>
                      </a:r>
                      <a:endParaRPr lang="en-GB" sz="1200" u="sng" dirty="0">
                        <a:solidFill>
                          <a:schemeClr val="tx1"/>
                        </a:solidFill>
                      </a:endParaRP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Cornelius Weira </a:t>
                      </a:r>
                      <a:r>
                        <a:rPr lang="en-GB" sz="1200" b="0" kern="1200" dirty="0">
                          <a:solidFill>
                            <a:schemeClr val="tx1"/>
                          </a:solidFill>
                          <a:effectLst/>
                          <a:latin typeface="+mn-lt"/>
                          <a:ea typeface="+mn-ea"/>
                          <a:cs typeface="+mn-cs"/>
                        </a:rPr>
                        <a:t>- IOM</a:t>
                      </a:r>
                    </a:p>
                    <a:p>
                      <a:r>
                        <a:rPr lang="en-GB" sz="1200" b="0" kern="1200" dirty="0">
                          <a:solidFill>
                            <a:schemeClr val="tx1"/>
                          </a:solidFill>
                          <a:effectLst/>
                          <a:latin typeface="+mn-lt"/>
                          <a:ea typeface="+mn-ea"/>
                          <a:cs typeface="+mn-cs"/>
                        </a:rPr>
                        <a:t>Sub National Co-Chair - Centre and South  </a:t>
                      </a:r>
                    </a:p>
                    <a:p>
                      <a:r>
                        <a:rPr lang="en-GB" sz="1200" b="0" kern="1200" dirty="0">
                          <a:solidFill>
                            <a:schemeClr val="tx1"/>
                          </a:solidFill>
                          <a:effectLst/>
                          <a:latin typeface="+mn-lt"/>
                          <a:ea typeface="+mn-ea"/>
                          <a:cs typeface="+mn-cs"/>
                        </a:rPr>
                        <a:t>+964 (0) 751 234 2548</a:t>
                      </a:r>
                    </a:p>
                    <a:p>
                      <a:r>
                        <a:rPr lang="en-GB" sz="1200" b="1" u="sng" kern="1200" dirty="0">
                          <a:solidFill>
                            <a:schemeClr val="lt1"/>
                          </a:solidFill>
                          <a:effectLst/>
                          <a:latin typeface="+mn-lt"/>
                          <a:ea typeface="+mn-ea"/>
                          <a:cs typeface="+mn-cs"/>
                          <a:hlinkClick r:id="rId5"/>
                        </a:rPr>
                        <a:t>coord4.iraq@sheltercluster.org</a:t>
                      </a:r>
                      <a:r>
                        <a:rPr lang="en-GB" sz="1200" b="1" kern="1200" dirty="0">
                          <a:solidFill>
                            <a:schemeClr val="lt1"/>
                          </a:solidFill>
                          <a:effectLst/>
                          <a:latin typeface="+mn-lt"/>
                          <a:ea typeface="+mn-ea"/>
                          <a:cs typeface="+mn-cs"/>
                        </a:rPr>
                        <a:t> </a:t>
                      </a:r>
                      <a:endParaRPr lang="en-GB" sz="1200" dirty="0">
                        <a:solidFill>
                          <a:schemeClr val="tx1"/>
                        </a:solidFill>
                      </a:endParaRPr>
                    </a:p>
                    <a:p>
                      <a:endParaRPr lang="en-US" sz="1200" dirty="0">
                        <a:solidFill>
                          <a:sysClr val="windowText" lastClr="000000"/>
                        </a:solidFill>
                      </a:endParaRPr>
                    </a:p>
                    <a:p>
                      <a:r>
                        <a:rPr lang="en-US" sz="1200" b="1" kern="1200" dirty="0">
                          <a:solidFill>
                            <a:schemeClr val="tx1"/>
                          </a:solidFill>
                          <a:effectLst/>
                          <a:latin typeface="+mn-lt"/>
                          <a:ea typeface="+mn-ea"/>
                          <a:cs typeface="+mn-cs"/>
                        </a:rPr>
                        <a:t>Laurence West </a:t>
                      </a:r>
                      <a:r>
                        <a:rPr lang="en-US" sz="1200" b="0" kern="1200" dirty="0">
                          <a:solidFill>
                            <a:schemeClr val="tx1"/>
                          </a:solidFill>
                          <a:effectLst/>
                          <a:latin typeface="+mn-lt"/>
                          <a:ea typeface="+mn-ea"/>
                          <a:cs typeface="+mn-cs"/>
                        </a:rPr>
                        <a:t>- UNHCR</a:t>
                      </a:r>
                    </a:p>
                    <a:p>
                      <a:r>
                        <a:rPr lang="en-GB" sz="1200" b="0" kern="1200" dirty="0">
                          <a:solidFill>
                            <a:schemeClr val="tx1"/>
                          </a:solidFill>
                          <a:effectLst/>
                          <a:latin typeface="+mn-lt"/>
                          <a:ea typeface="+mn-ea"/>
                          <a:cs typeface="+mn-cs"/>
                        </a:rPr>
                        <a:t>Su</a:t>
                      </a:r>
                      <a:r>
                        <a:rPr lang="en-US" sz="1200" b="0" kern="1200" dirty="0">
                          <a:solidFill>
                            <a:schemeClr val="tx1"/>
                          </a:solidFill>
                          <a:effectLst/>
                          <a:latin typeface="+mn-lt"/>
                          <a:ea typeface="+mn-ea"/>
                          <a:cs typeface="+mn-cs"/>
                        </a:rPr>
                        <a:t>b National Coordinator – KRI</a:t>
                      </a:r>
                    </a:p>
                    <a:p>
                      <a:r>
                        <a:rPr lang="en-US" sz="1200" b="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964 (0)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dirty="0">
                          <a:solidFill>
                            <a:sysClr val="windowText" lastClr="000000"/>
                          </a:solidFill>
                          <a:hlinkClick r:id="rId6"/>
                        </a:rPr>
                        <a:t>coord3.iraq@sheltercluster.org</a:t>
                      </a:r>
                      <a:endParaRPr lang="en-GB" sz="1200" u="sng" dirty="0">
                        <a:solidFill>
                          <a:sysClr val="windowText" lastClr="000000"/>
                        </a:solidFill>
                      </a:endParaRPr>
                    </a:p>
                  </a:txBody>
                  <a:tcPr>
                    <a:solidFill>
                      <a:schemeClr val="bg1"/>
                    </a:solidFill>
                  </a:tcPr>
                </a:tc>
                <a:tc>
                  <a:txBody>
                    <a:bodyPr/>
                    <a:lstStyle/>
                    <a:p>
                      <a:pPr marL="0" algn="l" defTabSz="914400" rtl="0" eaLnBrk="1" latinLnBrk="0" hangingPunct="1"/>
                      <a:r>
                        <a:rPr lang="en-US" sz="1200" b="1" kern="1200" dirty="0">
                          <a:solidFill>
                            <a:schemeClr val="tx1"/>
                          </a:solidFill>
                          <a:latin typeface="+mn-lt"/>
                          <a:ea typeface="+mn-ea"/>
                          <a:cs typeface="+mn-cs"/>
                        </a:rPr>
                        <a:t>Andrea Quaden </a:t>
                      </a:r>
                      <a:r>
                        <a:rPr lang="en-US" sz="1200" b="0" kern="1200" dirty="0">
                          <a:solidFill>
                            <a:schemeClr val="tx1"/>
                          </a:solidFill>
                          <a:latin typeface="+mn-lt"/>
                          <a:ea typeface="+mn-ea"/>
                          <a:cs typeface="+mn-cs"/>
                        </a:rPr>
                        <a:t>- NRC</a:t>
                      </a:r>
                    </a:p>
                    <a:p>
                      <a:pPr marL="0" algn="l" defTabSz="914400" rtl="0" eaLnBrk="1" latinLnBrk="0" hangingPunct="1"/>
                      <a:r>
                        <a:rPr lang="en-US" sz="1200" b="0" kern="1200" dirty="0">
                          <a:solidFill>
                            <a:schemeClr val="tx1"/>
                          </a:solidFill>
                          <a:latin typeface="+mn-lt"/>
                          <a:ea typeface="+mn-ea"/>
                          <a:cs typeface="+mn-cs"/>
                        </a:rPr>
                        <a:t>National Cluster Co-Chair </a:t>
                      </a:r>
                    </a:p>
                    <a:p>
                      <a:pPr marL="0" algn="l" defTabSz="914400" rtl="0" eaLnBrk="1" latinLnBrk="0" hangingPunct="1"/>
                      <a:r>
                        <a:rPr lang="en-US" sz="1200" b="0" kern="1200" dirty="0">
                          <a:solidFill>
                            <a:schemeClr val="tx1"/>
                          </a:solidFill>
                          <a:latin typeface="+mn-lt"/>
                          <a:ea typeface="+mn-ea"/>
                          <a:cs typeface="+mn-cs"/>
                        </a:rPr>
                        <a:t>+964 (0) 751 740 7635</a:t>
                      </a:r>
                    </a:p>
                    <a:p>
                      <a:pPr marL="0" algn="l" defTabSz="914400" rtl="0" eaLnBrk="1" latinLnBrk="0" hangingPunct="1"/>
                      <a:r>
                        <a:rPr lang="en-US" sz="1200" b="1" kern="1200" dirty="0">
                          <a:solidFill>
                            <a:schemeClr val="tx1"/>
                          </a:solidFill>
                          <a:latin typeface="+mn-lt"/>
                          <a:ea typeface="+mn-ea"/>
                          <a:cs typeface="+mn-cs"/>
                          <a:hlinkClick r:id="rId7"/>
                        </a:rPr>
                        <a:t>coord2.iraq@sheltercluster.org</a:t>
                      </a:r>
                      <a:endParaRPr lang="en-US" sz="1200" b="1" kern="1200" dirty="0">
                        <a:solidFill>
                          <a:schemeClr val="tx1"/>
                        </a:solidFill>
                        <a:latin typeface="+mn-lt"/>
                        <a:ea typeface="+mn-ea"/>
                        <a:cs typeface="+mn-cs"/>
                      </a:endParaRPr>
                    </a:p>
                    <a:p>
                      <a:endParaRPr lang="en-GB" sz="1200" b="1" dirty="0">
                        <a:solidFill>
                          <a:schemeClr val="tx1"/>
                        </a:solidFill>
                      </a:endParaRPr>
                    </a:p>
                    <a:p>
                      <a:pPr marL="0" algn="l" defTabSz="914400" rtl="0" eaLnBrk="1" latinLnBrk="0" hangingPunct="1"/>
                      <a:r>
                        <a:rPr lang="en-US" sz="1200" b="1" kern="1200" dirty="0">
                          <a:solidFill>
                            <a:srgbClr val="FF0000"/>
                          </a:solidFill>
                          <a:effectLst/>
                          <a:latin typeface="+mn-lt"/>
                          <a:ea typeface="+mn-ea"/>
                          <a:cs typeface="+mn-cs"/>
                        </a:rPr>
                        <a:t>Vacant </a:t>
                      </a:r>
                      <a:r>
                        <a:rPr lang="en-GB" sz="1200" b="1" kern="1200" dirty="0">
                          <a:solidFill>
                            <a:sysClr val="windowText" lastClr="000000"/>
                          </a:solidFill>
                          <a:latin typeface="+mn-lt"/>
                          <a:ea typeface="+mn-ea"/>
                          <a:cs typeface="+mn-cs"/>
                        </a:rPr>
                        <a:t>- </a:t>
                      </a:r>
                      <a:r>
                        <a:rPr lang="en-GB" sz="1200" b="0" kern="1200" dirty="0">
                          <a:solidFill>
                            <a:sysClr val="windowText" lastClr="000000"/>
                          </a:solidFill>
                          <a:latin typeface="+mn-lt"/>
                          <a:ea typeface="+mn-ea"/>
                          <a:cs typeface="+mn-cs"/>
                        </a:rPr>
                        <a:t>NORCAP</a:t>
                      </a:r>
                      <a:endParaRPr lang="en-US" sz="1200" b="1" kern="1200" dirty="0">
                        <a:solidFill>
                          <a:sysClr val="windowText" lastClr="000000"/>
                        </a:solidFill>
                        <a:latin typeface="+mn-lt"/>
                        <a:ea typeface="+mn-ea"/>
                        <a:cs typeface="+mn-cs"/>
                      </a:endParaRPr>
                    </a:p>
                    <a:p>
                      <a:r>
                        <a:rPr lang="en-GB" sz="1200" b="0" dirty="0">
                          <a:solidFill>
                            <a:schemeClr val="tx1"/>
                          </a:solidFill>
                        </a:rPr>
                        <a:t>Information Management Officer - </a:t>
                      </a:r>
                      <a:r>
                        <a:rPr lang="en-GB" sz="1200" b="0" kern="1200" dirty="0">
                          <a:solidFill>
                            <a:schemeClr val="tx1"/>
                          </a:solidFill>
                          <a:effectLst/>
                          <a:latin typeface="+mn-lt"/>
                          <a:ea typeface="+mn-ea"/>
                          <a:cs typeface="+mn-cs"/>
                        </a:rPr>
                        <a:t>Assistant National</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+964 (0) </a:t>
                      </a:r>
                      <a:r>
                        <a:rPr lang="en-US" sz="1200" b="0" u="none" kern="1200" dirty="0">
                          <a:solidFill>
                            <a:schemeClr val="tx1"/>
                          </a:solidFill>
                          <a:effectLst/>
                          <a:latin typeface="+mn-lt"/>
                          <a:ea typeface="+mn-ea"/>
                          <a:cs typeface="+mn-cs"/>
                        </a:rPr>
                        <a:t>xxx xxx xxxx</a:t>
                      </a: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dirty="0">
                          <a:solidFill>
                            <a:schemeClr val="tx1"/>
                          </a:solidFill>
                          <a:hlinkClick r:id="rId8"/>
                        </a:rPr>
                        <a:t>im3.iraq@sheltercluster.org</a:t>
                      </a:r>
                      <a:endParaRPr lang="en-GB" sz="1200" u="sng" dirty="0">
                        <a:solidFill>
                          <a:schemeClr val="tx1"/>
                        </a:solidFill>
                      </a:endParaRPr>
                    </a:p>
                    <a:p>
                      <a:endParaRPr lang="en-GB" sz="1200" b="0" kern="1200" dirty="0">
                        <a:solidFill>
                          <a:schemeClr val="tx1"/>
                        </a:solidFill>
                        <a:effectLst/>
                        <a:latin typeface="+mn-lt"/>
                        <a:ea typeface="+mn-ea"/>
                        <a:cs typeface="+mn-cs"/>
                      </a:endParaRPr>
                    </a:p>
                    <a:p>
                      <a:pPr marL="0" algn="l" defTabSz="914400" rtl="0" eaLnBrk="1" latinLnBrk="0" hangingPunct="1"/>
                      <a:r>
                        <a:rPr lang="en-US" sz="1200" b="1" kern="1200" dirty="0">
                          <a:solidFill>
                            <a:srgbClr val="FF0000"/>
                          </a:solidFill>
                          <a:effectLst/>
                          <a:latin typeface="+mn-lt"/>
                          <a:ea typeface="+mn-ea"/>
                          <a:cs typeface="+mn-cs"/>
                        </a:rPr>
                        <a:t>Vacant</a:t>
                      </a:r>
                      <a:r>
                        <a:rPr lang="en-US" sz="1200" b="1"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ACTED</a:t>
                      </a:r>
                    </a:p>
                    <a:p>
                      <a:pPr marL="0" algn="l" defTabSz="914400" rtl="0" eaLnBrk="1" latinLnBrk="0" hangingPunct="1"/>
                      <a:r>
                        <a:rPr lang="en-US" sz="1200" b="0" kern="1200" dirty="0">
                          <a:solidFill>
                            <a:schemeClr val="tx1"/>
                          </a:solidFill>
                          <a:effectLst/>
                          <a:latin typeface="+mn-lt"/>
                          <a:ea typeface="+mn-ea"/>
                          <a:cs typeface="+mn-cs"/>
                        </a:rPr>
                        <a:t>Roving Cluster Coordinator</a:t>
                      </a:r>
                    </a:p>
                    <a:p>
                      <a:pPr marL="0" algn="l" defTabSz="914400" rtl="0" eaLnBrk="1" latinLnBrk="0" hangingPunct="1"/>
                      <a:r>
                        <a:rPr lang="en-US" sz="1200" b="0" u="none" kern="1200" dirty="0">
                          <a:solidFill>
                            <a:schemeClr val="tx1"/>
                          </a:solidFill>
                          <a:effectLst/>
                          <a:latin typeface="+mn-lt"/>
                          <a:ea typeface="+mn-ea"/>
                          <a:cs typeface="+mn-cs"/>
                        </a:rPr>
                        <a:t>+964 (0) xxx xxx xxxx</a:t>
                      </a:r>
                    </a:p>
                    <a:p>
                      <a:pPr marL="0" algn="l" defTabSz="914400" rtl="0" eaLnBrk="1" latinLnBrk="0" hangingPunct="1"/>
                      <a:r>
                        <a:rPr lang="en-US" sz="1200" b="1" kern="1200" dirty="0">
                          <a:solidFill>
                            <a:schemeClr val="tx1"/>
                          </a:solidFill>
                          <a:effectLst/>
                          <a:latin typeface="+mn-lt"/>
                          <a:ea typeface="+mn-ea"/>
                          <a:cs typeface="+mn-cs"/>
                          <a:hlinkClick r:id="rId9"/>
                        </a:rPr>
                        <a:t>coordroving.iraq@sheltercluster.org</a:t>
                      </a:r>
                      <a:endParaRPr lang="en-US" sz="1200" b="1" kern="1200" dirty="0">
                        <a:solidFill>
                          <a:schemeClr val="tx1"/>
                        </a:solidFill>
                        <a:effectLst/>
                        <a:latin typeface="+mn-lt"/>
                        <a:ea typeface="+mn-ea"/>
                        <a:cs typeface="+mn-cs"/>
                      </a:endParaRPr>
                    </a:p>
                    <a:p>
                      <a:endParaRPr lang="en-US" sz="1200" dirty="0">
                        <a:solidFill>
                          <a:sysClr val="windowText" lastClr="000000"/>
                        </a:solidFill>
                      </a:endParaRPr>
                    </a:p>
                    <a:p>
                      <a:endParaRPr lang="en-US" sz="1200" dirty="0">
                        <a:solidFill>
                          <a:sysClr val="windowText" lastClr="000000"/>
                        </a:solidFill>
                      </a:endParaRPr>
                    </a:p>
                    <a:p>
                      <a:r>
                        <a:rPr lang="en-US" sz="1200" b="1" kern="1200" dirty="0">
                          <a:solidFill>
                            <a:schemeClr val="tx1"/>
                          </a:solidFill>
                          <a:effectLst/>
                          <a:latin typeface="+mn-lt"/>
                          <a:ea typeface="+mn-ea"/>
                          <a:cs typeface="+mn-cs"/>
                        </a:rPr>
                        <a:t>Aziz ABULTIMMAN</a:t>
                      </a:r>
                      <a:r>
                        <a:rPr lang="en-US" sz="1200" dirty="0">
                          <a:solidFill>
                            <a:schemeClr val="tx1"/>
                          </a:solidFill>
                        </a:rPr>
                        <a:t> </a:t>
                      </a:r>
                      <a:r>
                        <a:rPr lang="en-US" sz="1200" dirty="0">
                          <a:solidFill>
                            <a:sysClr val="windowText" lastClr="000000"/>
                          </a:solidFill>
                        </a:rPr>
                        <a:t>- </a:t>
                      </a:r>
                      <a:r>
                        <a:rPr lang="en-US" sz="1200" b="0" dirty="0">
                          <a:solidFill>
                            <a:sysClr val="windowText" lastClr="000000"/>
                          </a:solidFill>
                        </a:rPr>
                        <a:t>UNHCR</a:t>
                      </a:r>
                    </a:p>
                    <a:p>
                      <a:r>
                        <a:rPr lang="en-US" sz="1200" b="0" dirty="0">
                          <a:solidFill>
                            <a:sysClr val="windowText" lastClr="000000"/>
                          </a:solidFill>
                        </a:rPr>
                        <a:t>Senior</a:t>
                      </a:r>
                      <a:r>
                        <a:rPr lang="en-US" sz="1200" b="0" baseline="0" dirty="0">
                          <a:solidFill>
                            <a:sysClr val="windowText" lastClr="000000"/>
                          </a:solidFill>
                        </a:rPr>
                        <a:t> Cluster Associate </a:t>
                      </a:r>
                    </a:p>
                    <a:p>
                      <a:r>
                        <a:rPr lang="en-US" sz="1200" b="0" baseline="0" dirty="0">
                          <a:solidFill>
                            <a:sysClr val="windowText" lastClr="000000"/>
                          </a:solidFill>
                        </a:rPr>
                        <a:t>+964 (0) </a:t>
                      </a:r>
                      <a:r>
                        <a:rPr lang="en-US" sz="1200" b="0" kern="1200" dirty="0">
                          <a:solidFill>
                            <a:schemeClr val="tx1"/>
                          </a:solidFill>
                          <a:effectLst/>
                          <a:latin typeface="+mn-lt"/>
                          <a:ea typeface="+mn-ea"/>
                          <a:cs typeface="+mn-cs"/>
                        </a:rPr>
                        <a:t>750 868 6038 </a:t>
                      </a:r>
                      <a:r>
                        <a:rPr lang="en-US" sz="1200" b="1" baseline="0" dirty="0">
                          <a:solidFill>
                            <a:sysClr val="windowText" lastClr="000000"/>
                          </a:solidFill>
                          <a:hlinkClick r:id="rId10"/>
                        </a:rPr>
                        <a:t>snrnatassot.iraq@sheltercluster.org</a:t>
                      </a:r>
                      <a:endParaRPr lang="en-US" sz="1200" b="1" kern="1200" baseline="0" dirty="0">
                        <a:solidFill>
                          <a:sysClr val="windowText" lastClr="000000"/>
                        </a:solidFill>
                        <a:effectLst/>
                        <a:latin typeface="+mn-lt"/>
                        <a:ea typeface="+mn-ea"/>
                        <a:cs typeface="+mn-cs"/>
                      </a:endParaRPr>
                    </a:p>
                  </a:txBody>
                  <a:tcPr>
                    <a:solidFill>
                      <a:schemeClr val="bg1"/>
                    </a:solidFill>
                  </a:tcPr>
                </a:tc>
                <a:extLst>
                  <a:ext uri="{0D108BD9-81ED-4DB2-BD59-A6C34878D82A}">
                    <a16:rowId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a:t>
            </a:fld>
            <a:endParaRPr lang="en-GB" dirty="0"/>
          </a:p>
        </p:txBody>
      </p:sp>
      <p:sp>
        <p:nvSpPr>
          <p:cNvPr id="5" name="Title 1"/>
          <p:cNvSpPr txBox="1">
            <a:spLocks/>
          </p:cNvSpPr>
          <p:nvPr/>
        </p:nvSpPr>
        <p:spPr>
          <a:xfrm>
            <a:off x="-1781" y="99089"/>
            <a:ext cx="3406717" cy="58671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000" b="0" u="sng" dirty="0">
                <a:solidFill>
                  <a:srgbClr val="002060"/>
                </a:solidFill>
                <a:latin typeface="Calibri Light" panose="020F0302020204030204" pitchFamily="34" charset="0"/>
              </a:rPr>
              <a:t>Current Cluster Team Structure </a:t>
            </a:r>
            <a:r>
              <a:rPr lang="en-US" sz="1600" b="0" u="sng" dirty="0">
                <a:solidFill>
                  <a:srgbClr val="002060"/>
                </a:solidFill>
                <a:latin typeface="Calibri Light" panose="020F0302020204030204" pitchFamily="34" charset="0"/>
              </a:rPr>
              <a:t> </a:t>
            </a:r>
            <a:r>
              <a:rPr lang="en-US" sz="1600" b="0" dirty="0">
                <a:solidFill>
                  <a:srgbClr val="002060"/>
                </a:solidFill>
                <a:latin typeface="Calibri Light" panose="020F0302020204030204" pitchFamily="34" charset="0"/>
              </a:rPr>
              <a:t>since 11</a:t>
            </a:r>
            <a:r>
              <a:rPr lang="en-US" sz="1600" b="0" baseline="30000" dirty="0">
                <a:solidFill>
                  <a:srgbClr val="002060"/>
                </a:solidFill>
                <a:latin typeface="Calibri Light" panose="020F0302020204030204" pitchFamily="34" charset="0"/>
              </a:rPr>
              <a:t>th</a:t>
            </a:r>
            <a:r>
              <a:rPr lang="en-US" sz="1600" b="0" dirty="0">
                <a:solidFill>
                  <a:srgbClr val="002060"/>
                </a:solidFill>
                <a:latin typeface="Calibri Light" panose="020F0302020204030204" pitchFamily="34" charset="0"/>
              </a:rPr>
              <a:t> July 2017</a:t>
            </a:r>
            <a:endParaRPr lang="en-GB" sz="1600" b="0" dirty="0">
              <a:solidFill>
                <a:srgbClr val="002060"/>
              </a:solidFill>
              <a:latin typeface="Calibri Light" panose="020F0302020204030204" pitchFamily="34" charset="0"/>
            </a:endParaRPr>
          </a:p>
        </p:txBody>
      </p:sp>
      <p:pic>
        <p:nvPicPr>
          <p:cNvPr id="7" name="Picture 6"/>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699296" y="1272311"/>
            <a:ext cx="793675" cy="853701"/>
          </a:xfrm>
          <a:prstGeom prst="rect">
            <a:avLst/>
          </a:prstGeom>
          <a:ln>
            <a:noFill/>
          </a:ln>
        </p:spPr>
      </p:pic>
      <p:pic>
        <p:nvPicPr>
          <p:cNvPr id="9" name="Picture 8"/>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481690" y="1261207"/>
            <a:ext cx="780055" cy="786610"/>
          </a:xfrm>
          <a:prstGeom prst="rect">
            <a:avLst/>
          </a:prstGeom>
          <a:ln>
            <a:noFill/>
          </a:ln>
        </p:spPr>
      </p:pic>
      <p:pic>
        <p:nvPicPr>
          <p:cNvPr id="10" name="Picture 9"/>
          <p:cNvPicPr/>
          <p:nvPr/>
        </p:nvPicPr>
        <p:blipFill>
          <a:blip r:embed="rId13" cstate="screen">
            <a:extLst>
              <a:ext uri="{28A0092B-C50C-407E-A947-70E740481C1C}">
                <a14:useLocalDpi xmlns:a14="http://schemas.microsoft.com/office/drawing/2010/main"/>
              </a:ext>
            </a:extLst>
          </a:blip>
          <a:stretch>
            <a:fillRect/>
          </a:stretch>
        </p:blipFill>
        <p:spPr>
          <a:xfrm>
            <a:off x="1558549" y="2439202"/>
            <a:ext cx="1062690" cy="656423"/>
          </a:xfrm>
          <a:prstGeom prst="rect">
            <a:avLst/>
          </a:prstGeom>
          <a:ln>
            <a:noFill/>
          </a:ln>
        </p:spPr>
      </p:pic>
      <p:pic>
        <p:nvPicPr>
          <p:cNvPr id="11" name="Picture 10"/>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68664" y="2373487"/>
            <a:ext cx="806933" cy="730916"/>
          </a:xfrm>
          <a:prstGeom prst="rect">
            <a:avLst/>
          </a:prstGeom>
          <a:ln>
            <a:noFill/>
          </a:ln>
        </p:spPr>
      </p:pic>
      <p:pic>
        <p:nvPicPr>
          <p:cNvPr id="2" name="Picture 1"/>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76394" y="3471973"/>
            <a:ext cx="800301" cy="963271"/>
          </a:xfrm>
          <a:prstGeom prst="rect">
            <a:avLst/>
          </a:prstGeom>
          <a:ln>
            <a:noFill/>
          </a:ln>
        </p:spPr>
      </p:pic>
      <p:cxnSp>
        <p:nvCxnSpPr>
          <p:cNvPr id="8" name="Straight Connector 7"/>
          <p:cNvCxnSpPr/>
          <p:nvPr/>
        </p:nvCxnSpPr>
        <p:spPr>
          <a:xfrm>
            <a:off x="3404939" y="154239"/>
            <a:ext cx="0" cy="48121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8769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1D3098-C60F-4BCA-B29B-F0C0A94250BE}"/>
              </a:ext>
            </a:extLst>
          </p:cNvPr>
          <p:cNvSpPr>
            <a:spLocks noGrp="1"/>
          </p:cNvSpPr>
          <p:nvPr>
            <p:ph type="sldNum" sz="quarter" idx="12"/>
          </p:nvPr>
        </p:nvSpPr>
        <p:spPr>
          <a:xfrm>
            <a:off x="6553200" y="4733666"/>
            <a:ext cx="2133600" cy="273844"/>
          </a:xfrm>
        </p:spPr>
        <p:txBody>
          <a:bodyPr/>
          <a:lstStyle/>
          <a:p>
            <a:fld id="{1327C452-0D12-48F3-BB65-BBA3E6350F2C}" type="slidenum">
              <a:rPr lang="en-GB" smtClean="0">
                <a:latin typeface="Calibri"/>
              </a:rPr>
              <a:pPr/>
              <a:t>10</a:t>
            </a:fld>
            <a:endParaRPr lang="en-GB">
              <a:latin typeface="Calibri"/>
            </a:endParaRPr>
          </a:p>
        </p:txBody>
      </p:sp>
      <p:sp>
        <p:nvSpPr>
          <p:cNvPr id="7" name="Title 1">
            <a:extLst>
              <a:ext uri="{FF2B5EF4-FFF2-40B4-BE49-F238E27FC236}">
                <a16:creationId xmlns:a16="http://schemas.microsoft.com/office/drawing/2014/main" id="{29089F68-051A-4C9C-9F9F-775132646493}"/>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4.  </a:t>
            </a:r>
            <a:r>
              <a:rPr lang="en-US" sz="1800" b="0" dirty="0">
                <a:solidFill>
                  <a:srgbClr val="0070C0"/>
                </a:solidFill>
                <a:latin typeface="Calibri Light" panose="020F0302020204030204" pitchFamily="34" charset="0"/>
              </a:rPr>
              <a:t>Governorate updates</a:t>
            </a:r>
          </a:p>
        </p:txBody>
      </p:sp>
    </p:spTree>
    <p:extLst>
      <p:ext uri="{BB962C8B-B14F-4D97-AF65-F5344CB8AC3E}">
        <p14:creationId xmlns:p14="http://schemas.microsoft.com/office/powerpoint/2010/main" val="1274161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1D3098-C60F-4BCA-B29B-F0C0A94250BE}"/>
              </a:ext>
            </a:extLst>
          </p:cNvPr>
          <p:cNvSpPr>
            <a:spLocks noGrp="1"/>
          </p:cNvSpPr>
          <p:nvPr>
            <p:ph type="sldNum" sz="quarter" idx="12"/>
          </p:nvPr>
        </p:nvSpPr>
        <p:spPr>
          <a:xfrm>
            <a:off x="6553200" y="4733666"/>
            <a:ext cx="2133600" cy="273844"/>
          </a:xfrm>
        </p:spPr>
        <p:txBody>
          <a:bodyPr/>
          <a:lstStyle/>
          <a:p>
            <a:fld id="{1327C452-0D12-48F3-BB65-BBA3E6350F2C}" type="slidenum">
              <a:rPr lang="en-GB" smtClean="0">
                <a:latin typeface="Calibri"/>
              </a:rPr>
              <a:pPr/>
              <a:t>11</a:t>
            </a:fld>
            <a:endParaRPr lang="en-GB">
              <a:latin typeface="Calibri"/>
            </a:endParaRPr>
          </a:p>
        </p:txBody>
      </p:sp>
      <p:sp>
        <p:nvSpPr>
          <p:cNvPr id="7" name="Title 1">
            <a:extLst>
              <a:ext uri="{FF2B5EF4-FFF2-40B4-BE49-F238E27FC236}">
                <a16:creationId xmlns:a16="http://schemas.microsoft.com/office/drawing/2014/main" id="{29089F68-051A-4C9C-9F9F-775132646493}"/>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5.  </a:t>
            </a:r>
            <a:r>
              <a:rPr lang="en-US" sz="1800" b="0" dirty="0">
                <a:solidFill>
                  <a:srgbClr val="0070C0"/>
                </a:solidFill>
                <a:latin typeface="Calibri Light" panose="020F0302020204030204" pitchFamily="34" charset="0"/>
              </a:rPr>
              <a:t>AOB</a:t>
            </a:r>
          </a:p>
        </p:txBody>
      </p:sp>
    </p:spTree>
    <p:extLst>
      <p:ext uri="{BB962C8B-B14F-4D97-AF65-F5344CB8AC3E}">
        <p14:creationId xmlns:p14="http://schemas.microsoft.com/office/powerpoint/2010/main" val="1573788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12</a:t>
            </a:fld>
            <a:endParaRPr lang="en-GB">
              <a:latin typeface="Calibri"/>
            </a:endParaRPr>
          </a:p>
        </p:txBody>
      </p:sp>
      <p:sp>
        <p:nvSpPr>
          <p:cNvPr id="8" name="Content Placeholder 2"/>
          <p:cNvSpPr>
            <a:spLocks noGrp="1"/>
          </p:cNvSpPr>
          <p:nvPr>
            <p:ph idx="1"/>
          </p:nvPr>
        </p:nvSpPr>
        <p:spPr>
          <a:xfrm>
            <a:off x="125536" y="777923"/>
            <a:ext cx="8892928" cy="3603009"/>
          </a:xfrm>
        </p:spPr>
        <p:txBody>
          <a:bodyPr>
            <a:noAutofit/>
          </a:bodyPr>
          <a:lstStyle/>
          <a:p>
            <a:pPr marL="0" indent="0" algn="just">
              <a:buNone/>
            </a:pPr>
            <a:endParaRPr lang="en-US" sz="1800" dirty="0">
              <a:solidFill>
                <a:schemeClr val="tx1">
                  <a:lumMod val="75000"/>
                  <a:lumOff val="25000"/>
                </a:schemeClr>
              </a:solidFill>
              <a:latin typeface="Calibri Light" panose="020F0302020204030204" pitchFamily="34" charset="0"/>
            </a:endParaRPr>
          </a:p>
          <a:p>
            <a:pPr marL="0" indent="0" algn="just">
              <a:buNone/>
            </a:pPr>
            <a:endParaRPr lang="en-US" sz="1800" dirty="0">
              <a:solidFill>
                <a:schemeClr val="tx1">
                  <a:lumMod val="75000"/>
                  <a:lumOff val="25000"/>
                </a:schemeClr>
              </a:solidFill>
              <a:latin typeface="Calibri Light" panose="020F0302020204030204" pitchFamily="34" charset="0"/>
            </a:endParaRPr>
          </a:p>
        </p:txBody>
      </p:sp>
      <p:sp>
        <p:nvSpPr>
          <p:cNvPr id="7" name="Rectangle 6"/>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2"/>
              </a:rPr>
              <a:t>http://sheltercluster.org/response/iraq</a:t>
            </a:r>
            <a:r>
              <a:rPr lang="en-US" sz="1500" dirty="0">
                <a:latin typeface="Calibri Light" panose="020F0302020204030204" pitchFamily="34" charset="0"/>
              </a:rPr>
              <a:t> </a:t>
            </a:r>
          </a:p>
        </p:txBody>
      </p:sp>
      <p:sp>
        <p:nvSpPr>
          <p:cNvPr id="10" name="Title 1"/>
          <p:cNvSpPr txBox="1">
            <a:spLocks/>
          </p:cNvSpPr>
          <p:nvPr/>
        </p:nvSpPr>
        <p:spPr>
          <a:xfrm>
            <a:off x="457200" y="146912"/>
            <a:ext cx="8118629" cy="3648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2000" b="0" dirty="0">
                <a:latin typeface="Calibri Light" panose="020F0302020204030204" pitchFamily="34" charset="0"/>
              </a:rPr>
              <a:t>THANKS. </a:t>
            </a:r>
            <a:endParaRPr lang="en-US" sz="2000" b="0" dirty="0">
              <a:latin typeface="Calibri Light" panose="020F0302020204030204" pitchFamily="34" charset="0"/>
            </a:endParaRPr>
          </a:p>
        </p:txBody>
      </p:sp>
      <p:pic>
        <p:nvPicPr>
          <p:cNvPr id="8194" name="Picture 2" descr="C:\Users\mtia\Documents\20160131 Shelter Cluster IMO\@Pictures from Partners\Pict. Fallujah\IOM\June 21st, 2016\Families without tents 21 June (1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61" y="711334"/>
            <a:ext cx="4353487" cy="3265115"/>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mtia\Documents\20160131 Shelter Cluster IMO\@Pictures from Partners\Pict. Fallujah\IOM\June 24th, 2016\IMG_9938_m Fallujah cit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1092" y="1457959"/>
            <a:ext cx="4590385" cy="3062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87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31045" y="120397"/>
            <a:ext cx="9089409" cy="461665"/>
          </a:xfrm>
          <a:prstGeom prst="rect">
            <a:avLst/>
          </a:prstGeom>
        </p:spPr>
        <p:txBody>
          <a:bodyPr wrap="square">
            <a:spAutoFit/>
          </a:bodyPr>
          <a:lstStyle/>
          <a:p>
            <a:pPr algn="ctr" defTabSz="914400">
              <a:spcBef>
                <a:spcPct val="0"/>
              </a:spcBef>
            </a:pPr>
            <a:r>
              <a:rPr lang="en-US" sz="2400" dirty="0">
                <a:solidFill>
                  <a:srgbClr val="0070C0"/>
                </a:solidFill>
                <a:latin typeface="Calibri Light" panose="020F0302020204030204" pitchFamily="34" charset="0"/>
                <a:ea typeface="Verdana" pitchFamily="34" charset="0"/>
                <a:cs typeface="Verdana" pitchFamily="34" charset="0"/>
              </a:rPr>
              <a:t>Sub-National Shelter &amp; NFI Cluster Coordination meeting for C&amp;S</a:t>
            </a:r>
          </a:p>
        </p:txBody>
      </p:sp>
      <p:sp>
        <p:nvSpPr>
          <p:cNvPr id="5" name="Rectangle 4"/>
          <p:cNvSpPr/>
          <p:nvPr/>
        </p:nvSpPr>
        <p:spPr>
          <a:xfrm>
            <a:off x="1139331" y="486768"/>
            <a:ext cx="7384142" cy="3970318"/>
          </a:xfrm>
          <a:prstGeom prst="rect">
            <a:avLst/>
          </a:prstGeom>
        </p:spPr>
        <p:txBody>
          <a:bodyPr wrap="square">
            <a:spAutoFit/>
          </a:bodyPr>
          <a:lstStyle/>
          <a:p>
            <a:r>
              <a:rPr lang="en-US" i="1" dirty="0">
                <a:latin typeface="Calibri Light" panose="020F0302020204030204" pitchFamily="34" charset="0"/>
                <a:cs typeface="Calibri Light" panose="020F0302020204030204" pitchFamily="34" charset="0"/>
              </a:rPr>
              <a:t>   </a:t>
            </a:r>
            <a:r>
              <a:rPr lang="en-US" i="1" dirty="0">
                <a:solidFill>
                  <a:schemeClr val="tx1">
                    <a:lumMod val="65000"/>
                    <a:lumOff val="35000"/>
                  </a:schemeClr>
                </a:solidFill>
                <a:latin typeface="Calibri Light" panose="020F0302020204030204" pitchFamily="34" charset="0"/>
              </a:rPr>
              <a:t>						                 </a:t>
            </a:r>
          </a:p>
          <a:p>
            <a:pPr>
              <a:lnSpc>
                <a:spcPct val="150000"/>
              </a:lnSpc>
            </a:pPr>
            <a:r>
              <a:rPr lang="en-US" dirty="0">
                <a:solidFill>
                  <a:schemeClr val="tx1">
                    <a:lumMod val="65000"/>
                    <a:lumOff val="35000"/>
                  </a:schemeClr>
                </a:solidFill>
                <a:latin typeface="Calibri Light" panose="020F0302020204030204" pitchFamily="34" charset="0"/>
              </a:rPr>
              <a:t>1.            Review of minutes of previous meeting</a:t>
            </a:r>
          </a:p>
          <a:p>
            <a:pPr>
              <a:lnSpc>
                <a:spcPct val="150000"/>
              </a:lnSpc>
            </a:pPr>
            <a:r>
              <a:rPr lang="en-US" dirty="0">
                <a:solidFill>
                  <a:schemeClr val="tx1">
                    <a:lumMod val="65000"/>
                    <a:lumOff val="35000"/>
                  </a:schemeClr>
                </a:solidFill>
                <a:latin typeface="Calibri Light" panose="020F0302020204030204" pitchFamily="34" charset="0"/>
              </a:rPr>
              <a:t>2.            Information Management</a:t>
            </a:r>
          </a:p>
          <a:p>
            <a:pPr>
              <a:lnSpc>
                <a:spcPct val="150000"/>
              </a:lnSpc>
            </a:pPr>
            <a:r>
              <a:rPr lang="en-US" dirty="0">
                <a:solidFill>
                  <a:schemeClr val="tx1">
                    <a:lumMod val="65000"/>
                    <a:lumOff val="35000"/>
                  </a:schemeClr>
                </a:solidFill>
                <a:latin typeface="Calibri Light" panose="020F0302020204030204" pitchFamily="34" charset="0"/>
              </a:rPr>
              <a:t>3.            Key Issues</a:t>
            </a:r>
          </a:p>
          <a:p>
            <a:pPr>
              <a:lnSpc>
                <a:spcPct val="150000"/>
              </a:lnSpc>
            </a:pPr>
            <a:r>
              <a:rPr lang="en-US" dirty="0">
                <a:solidFill>
                  <a:schemeClr val="tx1">
                    <a:lumMod val="65000"/>
                    <a:lumOff val="35000"/>
                  </a:schemeClr>
                </a:solidFill>
                <a:latin typeface="Calibri Light" panose="020F0302020204030204" pitchFamily="34" charset="0"/>
              </a:rPr>
              <a:t>               a.	2018 First IHPF Allocation        </a:t>
            </a:r>
          </a:p>
          <a:p>
            <a:pPr>
              <a:lnSpc>
                <a:spcPct val="150000"/>
              </a:lnSpc>
            </a:pPr>
            <a:r>
              <a:rPr lang="en-US" dirty="0">
                <a:solidFill>
                  <a:schemeClr val="tx1">
                    <a:lumMod val="65000"/>
                    <a:lumOff val="35000"/>
                  </a:schemeClr>
                </a:solidFill>
                <a:latin typeface="Calibri Light" panose="020F0302020204030204" pitchFamily="34" charset="0"/>
              </a:rPr>
              <a:t>               b.	Eminent IDP evictions in Tikrit and Baghdad</a:t>
            </a:r>
          </a:p>
          <a:p>
            <a:pPr>
              <a:lnSpc>
                <a:spcPct val="150000"/>
              </a:lnSpc>
            </a:pPr>
            <a:r>
              <a:rPr lang="en-US" dirty="0">
                <a:solidFill>
                  <a:schemeClr val="tx1">
                    <a:lumMod val="65000"/>
                    <a:lumOff val="35000"/>
                  </a:schemeClr>
                </a:solidFill>
                <a:latin typeface="Calibri Light" panose="020F0302020204030204" pitchFamily="34" charset="0"/>
              </a:rPr>
              <a:t>               c.	Camp Consolidation and Closures Updates</a:t>
            </a:r>
          </a:p>
          <a:p>
            <a:pPr>
              <a:lnSpc>
                <a:spcPct val="150000"/>
              </a:lnSpc>
            </a:pPr>
            <a:r>
              <a:rPr lang="en-US" dirty="0">
                <a:solidFill>
                  <a:schemeClr val="tx1">
                    <a:lumMod val="65000"/>
                    <a:lumOff val="35000"/>
                  </a:schemeClr>
                </a:solidFill>
                <a:latin typeface="Calibri Light" panose="020F0302020204030204" pitchFamily="34" charset="0"/>
              </a:rPr>
              <a:t>4.              Governorate updates</a:t>
            </a:r>
          </a:p>
          <a:p>
            <a:pPr>
              <a:lnSpc>
                <a:spcPct val="150000"/>
              </a:lnSpc>
            </a:pPr>
            <a:r>
              <a:rPr lang="en-US" dirty="0">
                <a:solidFill>
                  <a:schemeClr val="tx1">
                    <a:lumMod val="65000"/>
                    <a:lumOff val="35000"/>
                  </a:schemeClr>
                </a:solidFill>
                <a:latin typeface="Calibri Light" panose="020F0302020204030204" pitchFamily="34" charset="0"/>
              </a:rPr>
              <a:t>5.              </a:t>
            </a:r>
            <a:r>
              <a:rPr lang="en-US" dirty="0" err="1">
                <a:solidFill>
                  <a:schemeClr val="tx1">
                    <a:lumMod val="65000"/>
                    <a:lumOff val="35000"/>
                  </a:schemeClr>
                </a:solidFill>
                <a:latin typeface="Calibri Light" panose="020F0302020204030204" pitchFamily="34" charset="0"/>
              </a:rPr>
              <a:t>AoB</a:t>
            </a:r>
            <a:endParaRPr lang="en-US" dirty="0">
              <a:solidFill>
                <a:schemeClr val="tx1">
                  <a:lumMod val="65000"/>
                  <a:lumOff val="35000"/>
                </a:schemeClr>
              </a:solidFill>
              <a:latin typeface="Calibri Light" panose="020F0302020204030204" pitchFamily="34" charset="0"/>
            </a:endParaRPr>
          </a:p>
          <a:p>
            <a:pPr algn="r"/>
            <a:r>
              <a:rPr lang="en-US" i="1" dirty="0">
                <a:solidFill>
                  <a:schemeClr val="tx1">
                    <a:lumMod val="65000"/>
                    <a:lumOff val="35000"/>
                  </a:schemeClr>
                </a:solidFill>
                <a:latin typeface="Calibri Light" panose="020F0302020204030204" pitchFamily="34" charset="0"/>
              </a:rPr>
              <a:t>Wednesday 21</a:t>
            </a:r>
            <a:r>
              <a:rPr lang="en-US" i="1" baseline="30000" dirty="0">
                <a:solidFill>
                  <a:schemeClr val="tx1">
                    <a:lumMod val="65000"/>
                    <a:lumOff val="35000"/>
                  </a:schemeClr>
                </a:solidFill>
                <a:latin typeface="Calibri Light" panose="020F0302020204030204" pitchFamily="34" charset="0"/>
              </a:rPr>
              <a:t>st</a:t>
            </a:r>
            <a:r>
              <a:rPr lang="en-US" i="1" dirty="0">
                <a:solidFill>
                  <a:schemeClr val="tx1">
                    <a:lumMod val="65000"/>
                    <a:lumOff val="35000"/>
                  </a:schemeClr>
                </a:solidFill>
                <a:latin typeface="Calibri Light" panose="020F0302020204030204" pitchFamily="34" charset="0"/>
              </a:rPr>
              <a:t> March 2018</a:t>
            </a:r>
            <a:endParaRPr lang="en-US" dirty="0">
              <a:latin typeface="Calibri Light" panose="020F0302020204030204" pitchFamily="34" charset="0"/>
            </a:endParaRPr>
          </a:p>
        </p:txBody>
      </p:sp>
    </p:spTree>
    <p:extLst>
      <p:ext uri="{BB962C8B-B14F-4D97-AF65-F5344CB8AC3E}">
        <p14:creationId xmlns:p14="http://schemas.microsoft.com/office/powerpoint/2010/main" val="309218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dirty="0">
              <a:latin typeface="Calibri"/>
            </a:endParaRPr>
          </a:p>
        </p:txBody>
      </p:sp>
      <p:sp>
        <p:nvSpPr>
          <p:cNvPr id="8" name="Title 1"/>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1.  Review of action points from previous meeting </a:t>
            </a:r>
            <a:endParaRPr lang="en-US" sz="1800" b="0" dirty="0">
              <a:solidFill>
                <a:srgbClr val="0070C0"/>
              </a:solidFill>
              <a:latin typeface="Calibri Light" panose="020F0302020204030204" pitchFamily="34" charset="0"/>
            </a:endParaRPr>
          </a:p>
        </p:txBody>
      </p:sp>
      <p:sp>
        <p:nvSpPr>
          <p:cNvPr id="9" name="Content Placeholder 6"/>
          <p:cNvSpPr>
            <a:spLocks noGrp="1"/>
          </p:cNvSpPr>
          <p:nvPr>
            <p:ph idx="1"/>
          </p:nvPr>
        </p:nvSpPr>
        <p:spPr>
          <a:xfrm>
            <a:off x="310232" y="622168"/>
            <a:ext cx="8589217" cy="3949831"/>
          </a:xfrm>
        </p:spPr>
        <p:txBody>
          <a:bodyPr>
            <a:noAutofit/>
          </a:bodyPr>
          <a:lstStyle/>
          <a:p>
            <a:pPr algn="just" defTabSz="457200">
              <a:lnSpc>
                <a:spcPct val="200000"/>
              </a:lnSpc>
            </a:pPr>
            <a:r>
              <a:rPr lang="en-US" sz="1800" dirty="0">
                <a:latin typeface="Calibri Light" panose="020F0302020204030204" pitchFamily="34" charset="0"/>
              </a:rPr>
              <a:t>Refer HTC matter of IDP’s names missing on register to CCCM for action - </a:t>
            </a:r>
            <a:r>
              <a:rPr lang="en-US" sz="1800" dirty="0">
                <a:solidFill>
                  <a:srgbClr val="FF0000"/>
                </a:solidFill>
                <a:latin typeface="Calibri Light" panose="020F0302020204030204" pitchFamily="34" charset="0"/>
              </a:rPr>
              <a:t>Done</a:t>
            </a:r>
          </a:p>
          <a:p>
            <a:pPr algn="just" defTabSz="457200">
              <a:lnSpc>
                <a:spcPct val="200000"/>
              </a:lnSpc>
            </a:pPr>
            <a:r>
              <a:rPr lang="en-US" sz="1800" dirty="0">
                <a:latin typeface="Calibri Light" panose="020F0302020204030204" pitchFamily="34" charset="0"/>
              </a:rPr>
              <a:t>Share confirmation of A.I training date and venue to Partners in C&amp;S. </a:t>
            </a:r>
            <a:r>
              <a:rPr lang="en-US" sz="1800" dirty="0">
                <a:solidFill>
                  <a:srgbClr val="FF0000"/>
                </a:solidFill>
                <a:latin typeface="Calibri Light" panose="020F0302020204030204" pitchFamily="34" charset="0"/>
              </a:rPr>
              <a:t>Done</a:t>
            </a:r>
          </a:p>
          <a:p>
            <a:pPr algn="just" defTabSz="457200">
              <a:lnSpc>
                <a:spcPct val="200000"/>
              </a:lnSpc>
            </a:pPr>
            <a:r>
              <a:rPr lang="en-US" sz="1800" dirty="0">
                <a:latin typeface="Calibri Light" panose="020F0302020204030204" pitchFamily="34" charset="0"/>
              </a:rPr>
              <a:t>Refer purported closure of AK camps to CCCM cluster for clarification to IDPs living in the camp. </a:t>
            </a:r>
            <a:r>
              <a:rPr lang="en-US" sz="1800" dirty="0">
                <a:solidFill>
                  <a:srgbClr val="FF0000"/>
                </a:solidFill>
                <a:latin typeface="Calibri Light" panose="020F0302020204030204" pitchFamily="34" charset="0"/>
              </a:rPr>
              <a:t>Done</a:t>
            </a:r>
          </a:p>
          <a:p>
            <a:pPr algn="just" defTabSz="457200">
              <a:lnSpc>
                <a:spcPct val="200000"/>
              </a:lnSpc>
            </a:pPr>
            <a:r>
              <a:rPr lang="en-US" sz="1800" dirty="0">
                <a:latin typeface="Calibri Light" panose="020F0302020204030204" pitchFamily="34" charset="0"/>
              </a:rPr>
              <a:t>UNHCR to share latest flood assistance report .</a:t>
            </a:r>
            <a:r>
              <a:rPr lang="en-US" sz="1800" dirty="0">
                <a:solidFill>
                  <a:srgbClr val="FF0000"/>
                </a:solidFill>
                <a:latin typeface="Calibri Light" panose="020F0302020204030204" pitchFamily="34" charset="0"/>
              </a:rPr>
              <a:t>Pending </a:t>
            </a:r>
          </a:p>
          <a:p>
            <a:pPr marL="0" indent="0" algn="just" defTabSz="457200">
              <a:buNone/>
            </a:pPr>
            <a:endParaRPr lang="en-US" sz="1800" dirty="0">
              <a:solidFill>
                <a:srgbClr val="C00000"/>
              </a:solidFill>
              <a:latin typeface="Calibri Light" panose="020F0302020204030204" pitchFamily="34" charset="0"/>
            </a:endParaRPr>
          </a:p>
        </p:txBody>
      </p:sp>
    </p:spTree>
    <p:extLst>
      <p:ext uri="{BB962C8B-B14F-4D97-AF65-F5344CB8AC3E}">
        <p14:creationId xmlns:p14="http://schemas.microsoft.com/office/powerpoint/2010/main" val="776964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pPr/>
              <a:t>4</a:t>
            </a:fld>
            <a:endParaRPr lang="en-GB" dirty="0"/>
          </a:p>
        </p:txBody>
      </p:sp>
      <p:grpSp>
        <p:nvGrpSpPr>
          <p:cNvPr id="6" name="Group 5"/>
          <p:cNvGrpSpPr/>
          <p:nvPr/>
        </p:nvGrpSpPr>
        <p:grpSpPr>
          <a:xfrm>
            <a:off x="0" y="0"/>
            <a:ext cx="0" cy="0"/>
            <a:chOff x="0" y="0"/>
            <a:chExt cx="29" cy="29"/>
          </a:xfrm>
        </p:grpSpPr>
        <p:sp>
          <p:nvSpPr>
            <p:cNvPr id="7" name="Rectangle 6">
              <a:extLst>
                <a:ext uri="{FF2B5EF4-FFF2-40B4-BE49-F238E27FC236}">
                  <a16:creationId xmlns:a16="http://schemas.microsoft.com/office/drawing/2014/main" id="{9860659E-06A6-47E4-811D-7397917A7A39}"/>
                </a:ext>
              </a:extLst>
            </p:cNvPr>
            <p:cNvSpPr>
              <a:spLocks noChangeArrowheads="1"/>
            </p:cNvSpPr>
            <p:nvPr/>
          </p:nvSpPr>
          <p:spPr bwMode="auto">
            <a:xfrm>
              <a:off x="0" y="0"/>
              <a:ext cx="29" cy="29"/>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 name="Freeform 7">
              <a:extLst>
                <a:ext uri="{FF2B5EF4-FFF2-40B4-BE49-F238E27FC236}">
                  <a16:creationId xmlns:a16="http://schemas.microsoft.com/office/drawing/2014/main" id="{9E4A6CD3-7B17-4703-8B7B-99538DF54988}"/>
                </a:ext>
              </a:extLst>
            </p:cNvPr>
            <p:cNvSpPr>
              <a:spLocks/>
            </p:cNvSpPr>
            <p:nvPr/>
          </p:nvSpPr>
          <p:spPr bwMode="auto">
            <a:xfrm>
              <a:off x="0" y="1"/>
              <a:ext cx="28" cy="28"/>
            </a:xfrm>
            <a:custGeom>
              <a:avLst/>
              <a:gdLst>
                <a:gd name="T0" fmla="*/ 1716 w 3227"/>
                <a:gd name="T1" fmla="*/ 4 h 3228"/>
                <a:gd name="T2" fmla="*/ 1915 w 3227"/>
                <a:gd name="T3" fmla="*/ 28 h 3228"/>
                <a:gd name="T4" fmla="*/ 2105 w 3227"/>
                <a:gd name="T5" fmla="*/ 76 h 3228"/>
                <a:gd name="T6" fmla="*/ 2286 w 3227"/>
                <a:gd name="T7" fmla="*/ 146 h 3228"/>
                <a:gd name="T8" fmla="*/ 2455 w 3227"/>
                <a:gd name="T9" fmla="*/ 238 h 3228"/>
                <a:gd name="T10" fmla="*/ 2613 w 3227"/>
                <a:gd name="T11" fmla="*/ 347 h 3228"/>
                <a:gd name="T12" fmla="*/ 2755 w 3227"/>
                <a:gd name="T13" fmla="*/ 473 h 3228"/>
                <a:gd name="T14" fmla="*/ 2881 w 3227"/>
                <a:gd name="T15" fmla="*/ 615 h 3228"/>
                <a:gd name="T16" fmla="*/ 2990 w 3227"/>
                <a:gd name="T17" fmla="*/ 773 h 3228"/>
                <a:gd name="T18" fmla="*/ 3081 w 3227"/>
                <a:gd name="T19" fmla="*/ 942 h 3228"/>
                <a:gd name="T20" fmla="*/ 3151 w 3227"/>
                <a:gd name="T21" fmla="*/ 1123 h 3228"/>
                <a:gd name="T22" fmla="*/ 3199 w 3227"/>
                <a:gd name="T23" fmla="*/ 1314 h 3228"/>
                <a:gd name="T24" fmla="*/ 3224 w 3227"/>
                <a:gd name="T25" fmla="*/ 1512 h 3228"/>
                <a:gd name="T26" fmla="*/ 3224 w 3227"/>
                <a:gd name="T27" fmla="*/ 1717 h 3228"/>
                <a:gd name="T28" fmla="*/ 3199 w 3227"/>
                <a:gd name="T29" fmla="*/ 1915 h 3228"/>
                <a:gd name="T30" fmla="*/ 3151 w 3227"/>
                <a:gd name="T31" fmla="*/ 2106 h 3228"/>
                <a:gd name="T32" fmla="*/ 3081 w 3227"/>
                <a:gd name="T33" fmla="*/ 2287 h 3228"/>
                <a:gd name="T34" fmla="*/ 2990 w 3227"/>
                <a:gd name="T35" fmla="*/ 2456 h 3228"/>
                <a:gd name="T36" fmla="*/ 2881 w 3227"/>
                <a:gd name="T37" fmla="*/ 2613 h 3228"/>
                <a:gd name="T38" fmla="*/ 2755 w 3227"/>
                <a:gd name="T39" fmla="*/ 2755 h 3228"/>
                <a:gd name="T40" fmla="*/ 2613 w 3227"/>
                <a:gd name="T41" fmla="*/ 2882 h 3228"/>
                <a:gd name="T42" fmla="*/ 2455 w 3227"/>
                <a:gd name="T43" fmla="*/ 2991 h 3228"/>
                <a:gd name="T44" fmla="*/ 2286 w 3227"/>
                <a:gd name="T45" fmla="*/ 3082 h 3228"/>
                <a:gd name="T46" fmla="*/ 2105 w 3227"/>
                <a:gd name="T47" fmla="*/ 3152 h 3228"/>
                <a:gd name="T48" fmla="*/ 1915 w 3227"/>
                <a:gd name="T49" fmla="*/ 3200 h 3228"/>
                <a:gd name="T50" fmla="*/ 1716 w 3227"/>
                <a:gd name="T51" fmla="*/ 3225 h 3228"/>
                <a:gd name="T52" fmla="*/ 1511 w 3227"/>
                <a:gd name="T53" fmla="*/ 3225 h 3228"/>
                <a:gd name="T54" fmla="*/ 1313 w 3227"/>
                <a:gd name="T55" fmla="*/ 3200 h 3228"/>
                <a:gd name="T56" fmla="*/ 1122 w 3227"/>
                <a:gd name="T57" fmla="*/ 3152 h 3228"/>
                <a:gd name="T58" fmla="*/ 941 w 3227"/>
                <a:gd name="T59" fmla="*/ 3082 h 3228"/>
                <a:gd name="T60" fmla="*/ 772 w 3227"/>
                <a:gd name="T61" fmla="*/ 2991 h 3228"/>
                <a:gd name="T62" fmla="*/ 615 w 3227"/>
                <a:gd name="T63" fmla="*/ 2882 h 3228"/>
                <a:gd name="T64" fmla="*/ 473 w 3227"/>
                <a:gd name="T65" fmla="*/ 2755 h 3228"/>
                <a:gd name="T66" fmla="*/ 346 w 3227"/>
                <a:gd name="T67" fmla="*/ 2613 h 3228"/>
                <a:gd name="T68" fmla="*/ 237 w 3227"/>
                <a:gd name="T69" fmla="*/ 2456 h 3228"/>
                <a:gd name="T70" fmla="*/ 146 w 3227"/>
                <a:gd name="T71" fmla="*/ 2287 h 3228"/>
                <a:gd name="T72" fmla="*/ 76 w 3227"/>
                <a:gd name="T73" fmla="*/ 2106 h 3228"/>
                <a:gd name="T74" fmla="*/ 28 w 3227"/>
                <a:gd name="T75" fmla="*/ 1915 h 3228"/>
                <a:gd name="T76" fmla="*/ 3 w 3227"/>
                <a:gd name="T77" fmla="*/ 1717 h 3228"/>
                <a:gd name="T78" fmla="*/ 3 w 3227"/>
                <a:gd name="T79" fmla="*/ 1512 h 3228"/>
                <a:gd name="T80" fmla="*/ 28 w 3227"/>
                <a:gd name="T81" fmla="*/ 1314 h 3228"/>
                <a:gd name="T82" fmla="*/ 76 w 3227"/>
                <a:gd name="T83" fmla="*/ 1123 h 3228"/>
                <a:gd name="T84" fmla="*/ 146 w 3227"/>
                <a:gd name="T85" fmla="*/ 942 h 3228"/>
                <a:gd name="T86" fmla="*/ 237 w 3227"/>
                <a:gd name="T87" fmla="*/ 773 h 3228"/>
                <a:gd name="T88" fmla="*/ 346 w 3227"/>
                <a:gd name="T89" fmla="*/ 615 h 3228"/>
                <a:gd name="T90" fmla="*/ 473 w 3227"/>
                <a:gd name="T91" fmla="*/ 473 h 3228"/>
                <a:gd name="T92" fmla="*/ 615 w 3227"/>
                <a:gd name="T93" fmla="*/ 347 h 3228"/>
                <a:gd name="T94" fmla="*/ 772 w 3227"/>
                <a:gd name="T95" fmla="*/ 238 h 3228"/>
                <a:gd name="T96" fmla="*/ 941 w 3227"/>
                <a:gd name="T97" fmla="*/ 146 h 3228"/>
                <a:gd name="T98" fmla="*/ 1122 w 3227"/>
                <a:gd name="T99" fmla="*/ 76 h 3228"/>
                <a:gd name="T100" fmla="*/ 1313 w 3227"/>
                <a:gd name="T101" fmla="*/ 28 h 3228"/>
                <a:gd name="T102" fmla="*/ 1511 w 3227"/>
                <a:gd name="T103" fmla="*/ 4 h 3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27" h="3228">
                  <a:moveTo>
                    <a:pt x="1613" y="0"/>
                  </a:moveTo>
                  <a:lnTo>
                    <a:pt x="1716" y="4"/>
                  </a:lnTo>
                  <a:lnTo>
                    <a:pt x="1816" y="13"/>
                  </a:lnTo>
                  <a:lnTo>
                    <a:pt x="1915" y="28"/>
                  </a:lnTo>
                  <a:lnTo>
                    <a:pt x="2011" y="50"/>
                  </a:lnTo>
                  <a:lnTo>
                    <a:pt x="2105" y="76"/>
                  </a:lnTo>
                  <a:lnTo>
                    <a:pt x="2197" y="109"/>
                  </a:lnTo>
                  <a:lnTo>
                    <a:pt x="2286" y="146"/>
                  </a:lnTo>
                  <a:lnTo>
                    <a:pt x="2372" y="190"/>
                  </a:lnTo>
                  <a:lnTo>
                    <a:pt x="2455" y="238"/>
                  </a:lnTo>
                  <a:lnTo>
                    <a:pt x="2535" y="290"/>
                  </a:lnTo>
                  <a:lnTo>
                    <a:pt x="2613" y="347"/>
                  </a:lnTo>
                  <a:lnTo>
                    <a:pt x="2686" y="408"/>
                  </a:lnTo>
                  <a:lnTo>
                    <a:pt x="2755" y="473"/>
                  </a:lnTo>
                  <a:lnTo>
                    <a:pt x="2820" y="542"/>
                  </a:lnTo>
                  <a:lnTo>
                    <a:pt x="2881" y="615"/>
                  </a:lnTo>
                  <a:lnTo>
                    <a:pt x="2938" y="693"/>
                  </a:lnTo>
                  <a:lnTo>
                    <a:pt x="2990" y="773"/>
                  </a:lnTo>
                  <a:lnTo>
                    <a:pt x="3038" y="856"/>
                  </a:lnTo>
                  <a:lnTo>
                    <a:pt x="3081" y="942"/>
                  </a:lnTo>
                  <a:lnTo>
                    <a:pt x="3119" y="1031"/>
                  </a:lnTo>
                  <a:lnTo>
                    <a:pt x="3151" y="1123"/>
                  </a:lnTo>
                  <a:lnTo>
                    <a:pt x="3178" y="1217"/>
                  </a:lnTo>
                  <a:lnTo>
                    <a:pt x="3199" y="1314"/>
                  </a:lnTo>
                  <a:lnTo>
                    <a:pt x="3215" y="1412"/>
                  </a:lnTo>
                  <a:lnTo>
                    <a:pt x="3224" y="1512"/>
                  </a:lnTo>
                  <a:lnTo>
                    <a:pt x="3227" y="1615"/>
                  </a:lnTo>
                  <a:lnTo>
                    <a:pt x="3224" y="1717"/>
                  </a:lnTo>
                  <a:lnTo>
                    <a:pt x="3215" y="1817"/>
                  </a:lnTo>
                  <a:lnTo>
                    <a:pt x="3199" y="1915"/>
                  </a:lnTo>
                  <a:lnTo>
                    <a:pt x="3178" y="2011"/>
                  </a:lnTo>
                  <a:lnTo>
                    <a:pt x="3151" y="2106"/>
                  </a:lnTo>
                  <a:lnTo>
                    <a:pt x="3119" y="2198"/>
                  </a:lnTo>
                  <a:lnTo>
                    <a:pt x="3081" y="2287"/>
                  </a:lnTo>
                  <a:lnTo>
                    <a:pt x="3038" y="2373"/>
                  </a:lnTo>
                  <a:lnTo>
                    <a:pt x="2990" y="2456"/>
                  </a:lnTo>
                  <a:lnTo>
                    <a:pt x="2938" y="2537"/>
                  </a:lnTo>
                  <a:lnTo>
                    <a:pt x="2881" y="2613"/>
                  </a:lnTo>
                  <a:lnTo>
                    <a:pt x="2820" y="2686"/>
                  </a:lnTo>
                  <a:lnTo>
                    <a:pt x="2755" y="2755"/>
                  </a:lnTo>
                  <a:lnTo>
                    <a:pt x="2686" y="2821"/>
                  </a:lnTo>
                  <a:lnTo>
                    <a:pt x="2613" y="2882"/>
                  </a:lnTo>
                  <a:lnTo>
                    <a:pt x="2535" y="2939"/>
                  </a:lnTo>
                  <a:lnTo>
                    <a:pt x="2455" y="2991"/>
                  </a:lnTo>
                  <a:lnTo>
                    <a:pt x="2372" y="3039"/>
                  </a:lnTo>
                  <a:lnTo>
                    <a:pt x="2286" y="3082"/>
                  </a:lnTo>
                  <a:lnTo>
                    <a:pt x="2197" y="3120"/>
                  </a:lnTo>
                  <a:lnTo>
                    <a:pt x="2105" y="3152"/>
                  </a:lnTo>
                  <a:lnTo>
                    <a:pt x="2011" y="3179"/>
                  </a:lnTo>
                  <a:lnTo>
                    <a:pt x="1915" y="3200"/>
                  </a:lnTo>
                  <a:lnTo>
                    <a:pt x="1816" y="3215"/>
                  </a:lnTo>
                  <a:lnTo>
                    <a:pt x="1716" y="3225"/>
                  </a:lnTo>
                  <a:lnTo>
                    <a:pt x="1613" y="3228"/>
                  </a:lnTo>
                  <a:lnTo>
                    <a:pt x="1511" y="3225"/>
                  </a:lnTo>
                  <a:lnTo>
                    <a:pt x="1411" y="3215"/>
                  </a:lnTo>
                  <a:lnTo>
                    <a:pt x="1313" y="3200"/>
                  </a:lnTo>
                  <a:lnTo>
                    <a:pt x="1217" y="3179"/>
                  </a:lnTo>
                  <a:lnTo>
                    <a:pt x="1122" y="3152"/>
                  </a:lnTo>
                  <a:lnTo>
                    <a:pt x="1030" y="3120"/>
                  </a:lnTo>
                  <a:lnTo>
                    <a:pt x="941" y="3082"/>
                  </a:lnTo>
                  <a:lnTo>
                    <a:pt x="855" y="3039"/>
                  </a:lnTo>
                  <a:lnTo>
                    <a:pt x="772" y="2991"/>
                  </a:lnTo>
                  <a:lnTo>
                    <a:pt x="691" y="2939"/>
                  </a:lnTo>
                  <a:lnTo>
                    <a:pt x="615" y="2882"/>
                  </a:lnTo>
                  <a:lnTo>
                    <a:pt x="542" y="2821"/>
                  </a:lnTo>
                  <a:lnTo>
                    <a:pt x="473" y="2755"/>
                  </a:lnTo>
                  <a:lnTo>
                    <a:pt x="407" y="2686"/>
                  </a:lnTo>
                  <a:lnTo>
                    <a:pt x="346" y="2613"/>
                  </a:lnTo>
                  <a:lnTo>
                    <a:pt x="290" y="2537"/>
                  </a:lnTo>
                  <a:lnTo>
                    <a:pt x="237" y="2456"/>
                  </a:lnTo>
                  <a:lnTo>
                    <a:pt x="189" y="2373"/>
                  </a:lnTo>
                  <a:lnTo>
                    <a:pt x="146" y="2287"/>
                  </a:lnTo>
                  <a:lnTo>
                    <a:pt x="108" y="2198"/>
                  </a:lnTo>
                  <a:lnTo>
                    <a:pt x="76" y="2106"/>
                  </a:lnTo>
                  <a:lnTo>
                    <a:pt x="49" y="2011"/>
                  </a:lnTo>
                  <a:lnTo>
                    <a:pt x="28" y="1915"/>
                  </a:lnTo>
                  <a:lnTo>
                    <a:pt x="13" y="1817"/>
                  </a:lnTo>
                  <a:lnTo>
                    <a:pt x="3" y="1717"/>
                  </a:lnTo>
                  <a:lnTo>
                    <a:pt x="0" y="1615"/>
                  </a:lnTo>
                  <a:lnTo>
                    <a:pt x="3" y="1512"/>
                  </a:lnTo>
                  <a:lnTo>
                    <a:pt x="13" y="1412"/>
                  </a:lnTo>
                  <a:lnTo>
                    <a:pt x="28" y="1314"/>
                  </a:lnTo>
                  <a:lnTo>
                    <a:pt x="49" y="1217"/>
                  </a:lnTo>
                  <a:lnTo>
                    <a:pt x="76" y="1123"/>
                  </a:lnTo>
                  <a:lnTo>
                    <a:pt x="108" y="1031"/>
                  </a:lnTo>
                  <a:lnTo>
                    <a:pt x="146" y="942"/>
                  </a:lnTo>
                  <a:lnTo>
                    <a:pt x="189" y="856"/>
                  </a:lnTo>
                  <a:lnTo>
                    <a:pt x="237" y="773"/>
                  </a:lnTo>
                  <a:lnTo>
                    <a:pt x="290" y="693"/>
                  </a:lnTo>
                  <a:lnTo>
                    <a:pt x="346" y="615"/>
                  </a:lnTo>
                  <a:lnTo>
                    <a:pt x="407" y="542"/>
                  </a:lnTo>
                  <a:lnTo>
                    <a:pt x="473" y="473"/>
                  </a:lnTo>
                  <a:lnTo>
                    <a:pt x="542" y="408"/>
                  </a:lnTo>
                  <a:lnTo>
                    <a:pt x="615" y="347"/>
                  </a:lnTo>
                  <a:lnTo>
                    <a:pt x="691" y="290"/>
                  </a:lnTo>
                  <a:lnTo>
                    <a:pt x="772" y="238"/>
                  </a:lnTo>
                  <a:lnTo>
                    <a:pt x="855" y="190"/>
                  </a:lnTo>
                  <a:lnTo>
                    <a:pt x="941" y="146"/>
                  </a:lnTo>
                  <a:lnTo>
                    <a:pt x="1030" y="109"/>
                  </a:lnTo>
                  <a:lnTo>
                    <a:pt x="1122" y="76"/>
                  </a:lnTo>
                  <a:lnTo>
                    <a:pt x="1217" y="50"/>
                  </a:lnTo>
                  <a:lnTo>
                    <a:pt x="1313" y="28"/>
                  </a:lnTo>
                  <a:lnTo>
                    <a:pt x="1411" y="13"/>
                  </a:lnTo>
                  <a:lnTo>
                    <a:pt x="1511" y="4"/>
                  </a:lnTo>
                  <a:lnTo>
                    <a:pt x="1613" y="0"/>
                  </a:lnTo>
                  <a:close/>
                </a:path>
              </a:pathLst>
            </a:custGeom>
            <a:solidFill>
              <a:schemeClr val="accent1"/>
            </a:solidFill>
            <a:ln w="0">
              <a:noFill/>
              <a:prstDash val="solid"/>
              <a:round/>
              <a:headEnd/>
              <a:tailEnd/>
            </a:ln>
          </p:spPr>
          <p:txBody>
            <a:bodyPr/>
            <a:lstStyle/>
            <a:p>
              <a:endParaRPr lang="en-GB"/>
            </a:p>
          </p:txBody>
        </p:sp>
        <p:sp>
          <p:nvSpPr>
            <p:cNvPr id="9" name="Rectangle 8">
              <a:extLst>
                <a:ext uri="{FF2B5EF4-FFF2-40B4-BE49-F238E27FC236}">
                  <a16:creationId xmlns:a16="http://schemas.microsoft.com/office/drawing/2014/main" id="{8E04E2F9-911C-4525-918B-77D0A7C713F1}"/>
                </a:ext>
              </a:extLst>
            </p:cNvPr>
            <p:cNvSpPr>
              <a:spLocks noChangeArrowheads="1"/>
            </p:cNvSpPr>
            <p:nvPr/>
          </p:nvSpPr>
          <p:spPr bwMode="auto">
            <a:xfrm>
              <a:off x="13" y="2"/>
              <a:ext cx="2" cy="4"/>
            </a:xfrm>
            <a:prstGeom prst="rect">
              <a:avLst/>
            </a:prstGeom>
            <a:solidFill>
              <a:srgbClr val="FFFFFF"/>
            </a:solidFill>
            <a:ln w="0">
              <a:noFill/>
              <a:prstDash val="solid"/>
              <a:miter lim="800000"/>
              <a:headEnd/>
              <a:tailEnd/>
            </a:ln>
          </p:spPr>
          <p:txBody>
            <a:bodyPr/>
            <a:lstStyle/>
            <a:p>
              <a:endParaRPr lang="en-GB"/>
            </a:p>
          </p:txBody>
        </p:sp>
        <p:sp>
          <p:nvSpPr>
            <p:cNvPr id="11" name="Rectangle 10">
              <a:extLst>
                <a:ext uri="{FF2B5EF4-FFF2-40B4-BE49-F238E27FC236}">
                  <a16:creationId xmlns:a16="http://schemas.microsoft.com/office/drawing/2014/main" id="{CBA4FBA0-8743-4968-B35D-15B60B414E8B}"/>
                </a:ext>
              </a:extLst>
            </p:cNvPr>
            <p:cNvSpPr>
              <a:spLocks noChangeArrowheads="1"/>
            </p:cNvSpPr>
            <p:nvPr/>
          </p:nvSpPr>
          <p:spPr bwMode="auto">
            <a:xfrm>
              <a:off x="13" y="24"/>
              <a:ext cx="2" cy="4"/>
            </a:xfrm>
            <a:prstGeom prst="rect">
              <a:avLst/>
            </a:prstGeom>
            <a:solidFill>
              <a:srgbClr val="FFFFFF"/>
            </a:solidFill>
            <a:ln w="0">
              <a:noFill/>
              <a:prstDash val="solid"/>
              <a:miter lim="800000"/>
              <a:headEnd/>
              <a:tailEnd/>
            </a:ln>
          </p:spPr>
          <p:txBody>
            <a:bodyPr/>
            <a:lstStyle/>
            <a:p>
              <a:endParaRPr lang="en-GB"/>
            </a:p>
          </p:txBody>
        </p:sp>
        <p:sp>
          <p:nvSpPr>
            <p:cNvPr id="12" name="Rectangle 11">
              <a:extLst>
                <a:ext uri="{FF2B5EF4-FFF2-40B4-BE49-F238E27FC236}">
                  <a16:creationId xmlns:a16="http://schemas.microsoft.com/office/drawing/2014/main" id="{C58D911C-2C68-465E-856B-422C84B24110}"/>
                </a:ext>
              </a:extLst>
            </p:cNvPr>
            <p:cNvSpPr>
              <a:spLocks noChangeArrowheads="1"/>
            </p:cNvSpPr>
            <p:nvPr/>
          </p:nvSpPr>
          <p:spPr bwMode="auto">
            <a:xfrm>
              <a:off x="23" y="14"/>
              <a:ext cx="4" cy="2"/>
            </a:xfrm>
            <a:prstGeom prst="rect">
              <a:avLst/>
            </a:prstGeom>
            <a:solidFill>
              <a:srgbClr val="FFFFFF"/>
            </a:solidFill>
            <a:ln w="0">
              <a:noFill/>
              <a:prstDash val="solid"/>
              <a:miter lim="800000"/>
              <a:headEnd/>
              <a:tailEnd/>
            </a:ln>
          </p:spPr>
          <p:txBody>
            <a:bodyPr/>
            <a:lstStyle/>
            <a:p>
              <a:endParaRPr lang="en-GB"/>
            </a:p>
          </p:txBody>
        </p:sp>
        <p:sp>
          <p:nvSpPr>
            <p:cNvPr id="13" name="Rectangle 12">
              <a:extLst>
                <a:ext uri="{FF2B5EF4-FFF2-40B4-BE49-F238E27FC236}">
                  <a16:creationId xmlns:a16="http://schemas.microsoft.com/office/drawing/2014/main" id="{D7887563-59ED-40FF-A9DC-1EE34070438F}"/>
                </a:ext>
              </a:extLst>
            </p:cNvPr>
            <p:cNvSpPr>
              <a:spLocks noChangeArrowheads="1"/>
            </p:cNvSpPr>
            <p:nvPr/>
          </p:nvSpPr>
          <p:spPr bwMode="auto">
            <a:xfrm>
              <a:off x="1" y="14"/>
              <a:ext cx="4" cy="2"/>
            </a:xfrm>
            <a:prstGeom prst="rect">
              <a:avLst/>
            </a:prstGeom>
            <a:solidFill>
              <a:srgbClr val="FFFFFF"/>
            </a:solidFill>
            <a:ln w="0">
              <a:noFill/>
              <a:prstDash val="solid"/>
              <a:miter lim="800000"/>
              <a:headEnd/>
              <a:tailEnd/>
            </a:ln>
          </p:spPr>
          <p:txBody>
            <a:bodyPr/>
            <a:lstStyle/>
            <a:p>
              <a:endParaRPr lang="en-GB"/>
            </a:p>
          </p:txBody>
        </p:sp>
        <p:sp>
          <p:nvSpPr>
            <p:cNvPr id="14" name="Freeform 13">
              <a:extLst>
                <a:ext uri="{FF2B5EF4-FFF2-40B4-BE49-F238E27FC236}">
                  <a16:creationId xmlns:a16="http://schemas.microsoft.com/office/drawing/2014/main" id="{4808CD84-1C98-4D93-81BB-EE9F05F21FB7}"/>
                </a:ext>
              </a:extLst>
            </p:cNvPr>
            <p:cNvSpPr>
              <a:spLocks/>
            </p:cNvSpPr>
            <p:nvPr/>
          </p:nvSpPr>
          <p:spPr bwMode="auto">
            <a:xfrm>
              <a:off x="18" y="3"/>
              <a:ext cx="3" cy="4"/>
            </a:xfrm>
            <a:custGeom>
              <a:avLst/>
              <a:gdLst>
                <a:gd name="T0" fmla="*/ 208 w 384"/>
                <a:gd name="T1" fmla="*/ 0 h 451"/>
                <a:gd name="T2" fmla="*/ 384 w 384"/>
                <a:gd name="T3" fmla="*/ 105 h 451"/>
                <a:gd name="T4" fmla="*/ 177 w 384"/>
                <a:gd name="T5" fmla="*/ 451 h 451"/>
                <a:gd name="T6" fmla="*/ 0 w 384"/>
                <a:gd name="T7" fmla="*/ 345 h 451"/>
                <a:gd name="T8" fmla="*/ 208 w 384"/>
                <a:gd name="T9" fmla="*/ 0 h 451"/>
              </a:gdLst>
              <a:ahLst/>
              <a:cxnLst>
                <a:cxn ang="0">
                  <a:pos x="T0" y="T1"/>
                </a:cxn>
                <a:cxn ang="0">
                  <a:pos x="T2" y="T3"/>
                </a:cxn>
                <a:cxn ang="0">
                  <a:pos x="T4" y="T5"/>
                </a:cxn>
                <a:cxn ang="0">
                  <a:pos x="T6" y="T7"/>
                </a:cxn>
                <a:cxn ang="0">
                  <a:pos x="T8" y="T9"/>
                </a:cxn>
              </a:cxnLst>
              <a:rect l="0" t="0" r="r" b="b"/>
              <a:pathLst>
                <a:path w="384" h="451">
                  <a:moveTo>
                    <a:pt x="208" y="0"/>
                  </a:moveTo>
                  <a:lnTo>
                    <a:pt x="384" y="105"/>
                  </a:lnTo>
                  <a:lnTo>
                    <a:pt x="177" y="451"/>
                  </a:lnTo>
                  <a:lnTo>
                    <a:pt x="0" y="345"/>
                  </a:lnTo>
                  <a:lnTo>
                    <a:pt x="208" y="0"/>
                  </a:lnTo>
                  <a:close/>
                </a:path>
              </a:pathLst>
            </a:custGeom>
            <a:solidFill>
              <a:srgbClr val="FFFFFF"/>
            </a:solidFill>
            <a:ln w="0">
              <a:noFill/>
              <a:prstDash val="solid"/>
              <a:round/>
              <a:headEnd/>
              <a:tailEnd/>
            </a:ln>
          </p:spPr>
          <p:txBody>
            <a:bodyPr/>
            <a:lstStyle/>
            <a:p>
              <a:endParaRPr lang="en-GB"/>
            </a:p>
          </p:txBody>
        </p:sp>
        <p:sp>
          <p:nvSpPr>
            <p:cNvPr id="15" name="Freeform 14">
              <a:extLst>
                <a:ext uri="{FF2B5EF4-FFF2-40B4-BE49-F238E27FC236}">
                  <a16:creationId xmlns:a16="http://schemas.microsoft.com/office/drawing/2014/main" id="{E6A35112-1931-499D-9DB4-746CFE12F39E}"/>
                </a:ext>
              </a:extLst>
            </p:cNvPr>
            <p:cNvSpPr>
              <a:spLocks/>
            </p:cNvSpPr>
            <p:nvPr/>
          </p:nvSpPr>
          <p:spPr bwMode="auto">
            <a:xfrm>
              <a:off x="7" y="22"/>
              <a:ext cx="3" cy="4"/>
            </a:xfrm>
            <a:custGeom>
              <a:avLst/>
              <a:gdLst>
                <a:gd name="T0" fmla="*/ 207 w 383"/>
                <a:gd name="T1" fmla="*/ 0 h 451"/>
                <a:gd name="T2" fmla="*/ 383 w 383"/>
                <a:gd name="T3" fmla="*/ 106 h 451"/>
                <a:gd name="T4" fmla="*/ 176 w 383"/>
                <a:gd name="T5" fmla="*/ 451 h 451"/>
                <a:gd name="T6" fmla="*/ 0 w 383"/>
                <a:gd name="T7" fmla="*/ 345 h 451"/>
                <a:gd name="T8" fmla="*/ 207 w 383"/>
                <a:gd name="T9" fmla="*/ 0 h 451"/>
              </a:gdLst>
              <a:ahLst/>
              <a:cxnLst>
                <a:cxn ang="0">
                  <a:pos x="T0" y="T1"/>
                </a:cxn>
                <a:cxn ang="0">
                  <a:pos x="T2" y="T3"/>
                </a:cxn>
                <a:cxn ang="0">
                  <a:pos x="T4" y="T5"/>
                </a:cxn>
                <a:cxn ang="0">
                  <a:pos x="T6" y="T7"/>
                </a:cxn>
                <a:cxn ang="0">
                  <a:pos x="T8" y="T9"/>
                </a:cxn>
              </a:cxnLst>
              <a:rect l="0" t="0" r="r" b="b"/>
              <a:pathLst>
                <a:path w="383" h="451">
                  <a:moveTo>
                    <a:pt x="207" y="0"/>
                  </a:moveTo>
                  <a:lnTo>
                    <a:pt x="383" y="106"/>
                  </a:lnTo>
                  <a:lnTo>
                    <a:pt x="176" y="451"/>
                  </a:lnTo>
                  <a:lnTo>
                    <a:pt x="0" y="345"/>
                  </a:lnTo>
                  <a:lnTo>
                    <a:pt x="207" y="0"/>
                  </a:lnTo>
                  <a:close/>
                </a:path>
              </a:pathLst>
            </a:custGeom>
            <a:solidFill>
              <a:srgbClr val="FFFFFF"/>
            </a:solidFill>
            <a:ln w="0">
              <a:noFill/>
              <a:prstDash val="solid"/>
              <a:round/>
              <a:headEnd/>
              <a:tailEnd/>
            </a:ln>
          </p:spPr>
          <p:txBody>
            <a:bodyPr/>
            <a:lstStyle/>
            <a:p>
              <a:endParaRPr lang="en-GB"/>
            </a:p>
          </p:txBody>
        </p:sp>
        <p:sp>
          <p:nvSpPr>
            <p:cNvPr id="16" name="Freeform 15">
              <a:extLst>
                <a:ext uri="{FF2B5EF4-FFF2-40B4-BE49-F238E27FC236}">
                  <a16:creationId xmlns:a16="http://schemas.microsoft.com/office/drawing/2014/main" id="{5454C719-1FC0-426B-A830-41A87C3B07B6}"/>
                </a:ext>
              </a:extLst>
            </p:cNvPr>
            <p:cNvSpPr>
              <a:spLocks/>
            </p:cNvSpPr>
            <p:nvPr/>
          </p:nvSpPr>
          <p:spPr bwMode="auto">
            <a:xfrm>
              <a:off x="22" y="8"/>
              <a:ext cx="4" cy="3"/>
            </a:xfrm>
            <a:custGeom>
              <a:avLst/>
              <a:gdLst>
                <a:gd name="T0" fmla="*/ 351 w 451"/>
                <a:gd name="T1" fmla="*/ 0 h 376"/>
                <a:gd name="T2" fmla="*/ 451 w 451"/>
                <a:gd name="T3" fmla="*/ 178 h 376"/>
                <a:gd name="T4" fmla="*/ 100 w 451"/>
                <a:gd name="T5" fmla="*/ 376 h 376"/>
                <a:gd name="T6" fmla="*/ 0 w 451"/>
                <a:gd name="T7" fmla="*/ 196 h 376"/>
                <a:gd name="T8" fmla="*/ 351 w 451"/>
                <a:gd name="T9" fmla="*/ 0 h 376"/>
              </a:gdLst>
              <a:ahLst/>
              <a:cxnLst>
                <a:cxn ang="0">
                  <a:pos x="T0" y="T1"/>
                </a:cxn>
                <a:cxn ang="0">
                  <a:pos x="T2" y="T3"/>
                </a:cxn>
                <a:cxn ang="0">
                  <a:pos x="T4" y="T5"/>
                </a:cxn>
                <a:cxn ang="0">
                  <a:pos x="T6" y="T7"/>
                </a:cxn>
                <a:cxn ang="0">
                  <a:pos x="T8" y="T9"/>
                </a:cxn>
              </a:cxnLst>
              <a:rect l="0" t="0" r="r" b="b"/>
              <a:pathLst>
                <a:path w="451" h="376">
                  <a:moveTo>
                    <a:pt x="351" y="0"/>
                  </a:moveTo>
                  <a:lnTo>
                    <a:pt x="451" y="178"/>
                  </a:lnTo>
                  <a:lnTo>
                    <a:pt x="100" y="376"/>
                  </a:lnTo>
                  <a:lnTo>
                    <a:pt x="0" y="196"/>
                  </a:lnTo>
                  <a:lnTo>
                    <a:pt x="351" y="0"/>
                  </a:lnTo>
                  <a:close/>
                </a:path>
              </a:pathLst>
            </a:custGeom>
            <a:solidFill>
              <a:srgbClr val="FFFFFF"/>
            </a:solidFill>
            <a:ln w="0">
              <a:noFill/>
              <a:prstDash val="solid"/>
              <a:round/>
              <a:headEnd/>
              <a:tailEnd/>
            </a:ln>
          </p:spPr>
          <p:txBody>
            <a:bodyPr/>
            <a:lstStyle/>
            <a:p>
              <a:endParaRPr lang="en-GB"/>
            </a:p>
          </p:txBody>
        </p:sp>
        <p:sp>
          <p:nvSpPr>
            <p:cNvPr id="17" name="Freeform 16">
              <a:extLst>
                <a:ext uri="{FF2B5EF4-FFF2-40B4-BE49-F238E27FC236}">
                  <a16:creationId xmlns:a16="http://schemas.microsoft.com/office/drawing/2014/main" id="{A326715F-171F-4C02-98E1-F74EC60CFFC1}"/>
                </a:ext>
              </a:extLst>
            </p:cNvPr>
            <p:cNvSpPr>
              <a:spLocks/>
            </p:cNvSpPr>
            <p:nvPr/>
          </p:nvSpPr>
          <p:spPr bwMode="auto">
            <a:xfrm>
              <a:off x="3" y="19"/>
              <a:ext cx="4" cy="3"/>
            </a:xfrm>
            <a:custGeom>
              <a:avLst/>
              <a:gdLst>
                <a:gd name="T0" fmla="*/ 351 w 452"/>
                <a:gd name="T1" fmla="*/ 0 h 376"/>
                <a:gd name="T2" fmla="*/ 452 w 452"/>
                <a:gd name="T3" fmla="*/ 179 h 376"/>
                <a:gd name="T4" fmla="*/ 101 w 452"/>
                <a:gd name="T5" fmla="*/ 376 h 376"/>
                <a:gd name="T6" fmla="*/ 0 w 452"/>
                <a:gd name="T7" fmla="*/ 197 h 376"/>
                <a:gd name="T8" fmla="*/ 351 w 452"/>
                <a:gd name="T9" fmla="*/ 0 h 376"/>
              </a:gdLst>
              <a:ahLst/>
              <a:cxnLst>
                <a:cxn ang="0">
                  <a:pos x="T0" y="T1"/>
                </a:cxn>
                <a:cxn ang="0">
                  <a:pos x="T2" y="T3"/>
                </a:cxn>
                <a:cxn ang="0">
                  <a:pos x="T4" y="T5"/>
                </a:cxn>
                <a:cxn ang="0">
                  <a:pos x="T6" y="T7"/>
                </a:cxn>
                <a:cxn ang="0">
                  <a:pos x="T8" y="T9"/>
                </a:cxn>
              </a:cxnLst>
              <a:rect l="0" t="0" r="r" b="b"/>
              <a:pathLst>
                <a:path w="452" h="376">
                  <a:moveTo>
                    <a:pt x="351" y="0"/>
                  </a:moveTo>
                  <a:lnTo>
                    <a:pt x="452" y="179"/>
                  </a:lnTo>
                  <a:lnTo>
                    <a:pt x="101" y="376"/>
                  </a:lnTo>
                  <a:lnTo>
                    <a:pt x="0" y="197"/>
                  </a:lnTo>
                  <a:lnTo>
                    <a:pt x="351" y="0"/>
                  </a:lnTo>
                  <a:close/>
                </a:path>
              </a:pathLst>
            </a:custGeom>
            <a:solidFill>
              <a:srgbClr val="FFFFFF"/>
            </a:solidFill>
            <a:ln w="0">
              <a:noFill/>
              <a:prstDash val="solid"/>
              <a:round/>
              <a:headEnd/>
              <a:tailEnd/>
            </a:ln>
          </p:spPr>
          <p:txBody>
            <a:bodyPr/>
            <a:lstStyle/>
            <a:p>
              <a:endParaRPr lang="en-GB"/>
            </a:p>
          </p:txBody>
        </p:sp>
        <p:sp>
          <p:nvSpPr>
            <p:cNvPr id="18" name="Freeform 17">
              <a:extLst>
                <a:ext uri="{FF2B5EF4-FFF2-40B4-BE49-F238E27FC236}">
                  <a16:creationId xmlns:a16="http://schemas.microsoft.com/office/drawing/2014/main" id="{578B221E-D60B-49BF-8E2E-18A1DAED41F1}"/>
                </a:ext>
              </a:extLst>
            </p:cNvPr>
            <p:cNvSpPr>
              <a:spLocks/>
            </p:cNvSpPr>
            <p:nvPr/>
          </p:nvSpPr>
          <p:spPr bwMode="auto">
            <a:xfrm>
              <a:off x="22" y="19"/>
              <a:ext cx="4" cy="3"/>
            </a:xfrm>
            <a:custGeom>
              <a:avLst/>
              <a:gdLst>
                <a:gd name="T0" fmla="*/ 106 w 451"/>
                <a:gd name="T1" fmla="*/ 0 h 382"/>
                <a:gd name="T2" fmla="*/ 451 w 451"/>
                <a:gd name="T3" fmla="*/ 207 h 382"/>
                <a:gd name="T4" fmla="*/ 346 w 451"/>
                <a:gd name="T5" fmla="*/ 382 h 382"/>
                <a:gd name="T6" fmla="*/ 0 w 451"/>
                <a:gd name="T7" fmla="*/ 175 h 382"/>
                <a:gd name="T8" fmla="*/ 106 w 451"/>
                <a:gd name="T9" fmla="*/ 0 h 382"/>
              </a:gdLst>
              <a:ahLst/>
              <a:cxnLst>
                <a:cxn ang="0">
                  <a:pos x="T0" y="T1"/>
                </a:cxn>
                <a:cxn ang="0">
                  <a:pos x="T2" y="T3"/>
                </a:cxn>
                <a:cxn ang="0">
                  <a:pos x="T4" y="T5"/>
                </a:cxn>
                <a:cxn ang="0">
                  <a:pos x="T6" y="T7"/>
                </a:cxn>
                <a:cxn ang="0">
                  <a:pos x="T8" y="T9"/>
                </a:cxn>
              </a:cxnLst>
              <a:rect l="0" t="0" r="r" b="b"/>
              <a:pathLst>
                <a:path w="451" h="382">
                  <a:moveTo>
                    <a:pt x="106" y="0"/>
                  </a:moveTo>
                  <a:lnTo>
                    <a:pt x="451" y="207"/>
                  </a:lnTo>
                  <a:lnTo>
                    <a:pt x="346" y="382"/>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19" name="Freeform 18">
              <a:extLst>
                <a:ext uri="{FF2B5EF4-FFF2-40B4-BE49-F238E27FC236}">
                  <a16:creationId xmlns:a16="http://schemas.microsoft.com/office/drawing/2014/main" id="{F92E00B2-7276-469F-A1FD-3C5418258A7A}"/>
                </a:ext>
              </a:extLst>
            </p:cNvPr>
            <p:cNvSpPr>
              <a:spLocks/>
            </p:cNvSpPr>
            <p:nvPr/>
          </p:nvSpPr>
          <p:spPr bwMode="auto">
            <a:xfrm>
              <a:off x="3" y="8"/>
              <a:ext cx="4" cy="3"/>
            </a:xfrm>
            <a:custGeom>
              <a:avLst/>
              <a:gdLst>
                <a:gd name="T0" fmla="*/ 106 w 451"/>
                <a:gd name="T1" fmla="*/ 0 h 383"/>
                <a:gd name="T2" fmla="*/ 451 w 451"/>
                <a:gd name="T3" fmla="*/ 207 h 383"/>
                <a:gd name="T4" fmla="*/ 345 w 451"/>
                <a:gd name="T5" fmla="*/ 383 h 383"/>
                <a:gd name="T6" fmla="*/ 0 w 451"/>
                <a:gd name="T7" fmla="*/ 175 h 383"/>
                <a:gd name="T8" fmla="*/ 106 w 451"/>
                <a:gd name="T9" fmla="*/ 0 h 383"/>
              </a:gdLst>
              <a:ahLst/>
              <a:cxnLst>
                <a:cxn ang="0">
                  <a:pos x="T0" y="T1"/>
                </a:cxn>
                <a:cxn ang="0">
                  <a:pos x="T2" y="T3"/>
                </a:cxn>
                <a:cxn ang="0">
                  <a:pos x="T4" y="T5"/>
                </a:cxn>
                <a:cxn ang="0">
                  <a:pos x="T6" y="T7"/>
                </a:cxn>
                <a:cxn ang="0">
                  <a:pos x="T8" y="T9"/>
                </a:cxn>
              </a:cxnLst>
              <a:rect l="0" t="0" r="r" b="b"/>
              <a:pathLst>
                <a:path w="451" h="383">
                  <a:moveTo>
                    <a:pt x="106" y="0"/>
                  </a:moveTo>
                  <a:lnTo>
                    <a:pt x="451" y="207"/>
                  </a:lnTo>
                  <a:lnTo>
                    <a:pt x="345" y="383"/>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20" name="Freeform 19">
              <a:extLst>
                <a:ext uri="{FF2B5EF4-FFF2-40B4-BE49-F238E27FC236}">
                  <a16:creationId xmlns:a16="http://schemas.microsoft.com/office/drawing/2014/main" id="{5F8876CA-9A8C-4894-BAD0-2C5316F4D033}"/>
                </a:ext>
              </a:extLst>
            </p:cNvPr>
            <p:cNvSpPr>
              <a:spLocks/>
            </p:cNvSpPr>
            <p:nvPr/>
          </p:nvSpPr>
          <p:spPr bwMode="auto">
            <a:xfrm>
              <a:off x="18" y="22"/>
              <a:ext cx="3" cy="4"/>
            </a:xfrm>
            <a:custGeom>
              <a:avLst/>
              <a:gdLst>
                <a:gd name="T0" fmla="*/ 180 w 376"/>
                <a:gd name="T1" fmla="*/ 0 h 452"/>
                <a:gd name="T2" fmla="*/ 376 w 376"/>
                <a:gd name="T3" fmla="*/ 351 h 452"/>
                <a:gd name="T4" fmla="*/ 198 w 376"/>
                <a:gd name="T5" fmla="*/ 452 h 452"/>
                <a:gd name="T6" fmla="*/ 0 w 376"/>
                <a:gd name="T7" fmla="*/ 101 h 452"/>
                <a:gd name="T8" fmla="*/ 180 w 376"/>
                <a:gd name="T9" fmla="*/ 0 h 452"/>
              </a:gdLst>
              <a:ahLst/>
              <a:cxnLst>
                <a:cxn ang="0">
                  <a:pos x="T0" y="T1"/>
                </a:cxn>
                <a:cxn ang="0">
                  <a:pos x="T2" y="T3"/>
                </a:cxn>
                <a:cxn ang="0">
                  <a:pos x="T4" y="T5"/>
                </a:cxn>
                <a:cxn ang="0">
                  <a:pos x="T6" y="T7"/>
                </a:cxn>
                <a:cxn ang="0">
                  <a:pos x="T8" y="T9"/>
                </a:cxn>
              </a:cxnLst>
              <a:rect l="0" t="0" r="r" b="b"/>
              <a:pathLst>
                <a:path w="376" h="452">
                  <a:moveTo>
                    <a:pt x="180" y="0"/>
                  </a:moveTo>
                  <a:lnTo>
                    <a:pt x="376" y="351"/>
                  </a:lnTo>
                  <a:lnTo>
                    <a:pt x="198" y="452"/>
                  </a:lnTo>
                  <a:lnTo>
                    <a:pt x="0" y="101"/>
                  </a:lnTo>
                  <a:lnTo>
                    <a:pt x="180" y="0"/>
                  </a:lnTo>
                  <a:close/>
                </a:path>
              </a:pathLst>
            </a:custGeom>
            <a:solidFill>
              <a:srgbClr val="FFFFFF"/>
            </a:solidFill>
            <a:ln w="0">
              <a:noFill/>
              <a:prstDash val="solid"/>
              <a:round/>
              <a:headEnd/>
              <a:tailEnd/>
            </a:ln>
          </p:spPr>
          <p:txBody>
            <a:bodyPr/>
            <a:lstStyle/>
            <a:p>
              <a:endParaRPr lang="en-GB"/>
            </a:p>
          </p:txBody>
        </p:sp>
        <p:sp>
          <p:nvSpPr>
            <p:cNvPr id="21" name="Freeform 20">
              <a:extLst>
                <a:ext uri="{FF2B5EF4-FFF2-40B4-BE49-F238E27FC236}">
                  <a16:creationId xmlns:a16="http://schemas.microsoft.com/office/drawing/2014/main" id="{63E92962-D827-4FD6-BEA4-410BEFB9E37B}"/>
                </a:ext>
              </a:extLst>
            </p:cNvPr>
            <p:cNvSpPr>
              <a:spLocks/>
            </p:cNvSpPr>
            <p:nvPr/>
          </p:nvSpPr>
          <p:spPr bwMode="auto">
            <a:xfrm>
              <a:off x="7" y="3"/>
              <a:ext cx="3" cy="4"/>
            </a:xfrm>
            <a:custGeom>
              <a:avLst/>
              <a:gdLst>
                <a:gd name="T0" fmla="*/ 178 w 376"/>
                <a:gd name="T1" fmla="*/ 0 h 451"/>
                <a:gd name="T2" fmla="*/ 376 w 376"/>
                <a:gd name="T3" fmla="*/ 351 h 451"/>
                <a:gd name="T4" fmla="*/ 196 w 376"/>
                <a:gd name="T5" fmla="*/ 451 h 451"/>
                <a:gd name="T6" fmla="*/ 0 w 376"/>
                <a:gd name="T7" fmla="*/ 100 h 451"/>
                <a:gd name="T8" fmla="*/ 178 w 376"/>
                <a:gd name="T9" fmla="*/ 0 h 451"/>
              </a:gdLst>
              <a:ahLst/>
              <a:cxnLst>
                <a:cxn ang="0">
                  <a:pos x="T0" y="T1"/>
                </a:cxn>
                <a:cxn ang="0">
                  <a:pos x="T2" y="T3"/>
                </a:cxn>
                <a:cxn ang="0">
                  <a:pos x="T4" y="T5"/>
                </a:cxn>
                <a:cxn ang="0">
                  <a:pos x="T6" y="T7"/>
                </a:cxn>
                <a:cxn ang="0">
                  <a:pos x="T8" y="T9"/>
                </a:cxn>
              </a:cxnLst>
              <a:rect l="0" t="0" r="r" b="b"/>
              <a:pathLst>
                <a:path w="376" h="451">
                  <a:moveTo>
                    <a:pt x="178" y="0"/>
                  </a:moveTo>
                  <a:lnTo>
                    <a:pt x="376" y="351"/>
                  </a:lnTo>
                  <a:lnTo>
                    <a:pt x="196" y="451"/>
                  </a:lnTo>
                  <a:lnTo>
                    <a:pt x="0" y="100"/>
                  </a:lnTo>
                  <a:lnTo>
                    <a:pt x="178" y="0"/>
                  </a:lnTo>
                  <a:close/>
                </a:path>
              </a:pathLst>
            </a:custGeom>
            <a:solidFill>
              <a:srgbClr val="FFFFFF"/>
            </a:solidFill>
            <a:ln w="0">
              <a:noFill/>
              <a:prstDash val="solid"/>
              <a:round/>
              <a:headEnd/>
              <a:tailEnd/>
            </a:ln>
          </p:spPr>
          <p:txBody>
            <a:bodyPr/>
            <a:lstStyle/>
            <a:p>
              <a:endParaRPr lang="en-GB"/>
            </a:p>
          </p:txBody>
        </p:sp>
        <p:sp>
          <p:nvSpPr>
            <p:cNvPr id="22" name="Freeform 21">
              <a:extLst>
                <a:ext uri="{FF2B5EF4-FFF2-40B4-BE49-F238E27FC236}">
                  <a16:creationId xmlns:a16="http://schemas.microsoft.com/office/drawing/2014/main" id="{FA6BB5A2-87A9-425C-886A-F29BB36A33BD}"/>
                </a:ext>
              </a:extLst>
            </p:cNvPr>
            <p:cNvSpPr>
              <a:spLocks/>
            </p:cNvSpPr>
            <p:nvPr/>
          </p:nvSpPr>
          <p:spPr bwMode="auto">
            <a:xfrm>
              <a:off x="13" y="7"/>
              <a:ext cx="6" cy="11"/>
            </a:xfrm>
            <a:custGeom>
              <a:avLst/>
              <a:gdLst>
                <a:gd name="T0" fmla="*/ 0 w 684"/>
                <a:gd name="T1" fmla="*/ 0 h 1256"/>
                <a:gd name="T2" fmla="*/ 205 w 684"/>
                <a:gd name="T3" fmla="*/ 0 h 1256"/>
                <a:gd name="T4" fmla="*/ 205 w 684"/>
                <a:gd name="T5" fmla="*/ 803 h 1256"/>
                <a:gd name="T6" fmla="*/ 684 w 684"/>
                <a:gd name="T7" fmla="*/ 1080 h 1256"/>
                <a:gd name="T8" fmla="*/ 578 w 684"/>
                <a:gd name="T9" fmla="*/ 1256 h 1256"/>
                <a:gd name="T10" fmla="*/ 0 w 684"/>
                <a:gd name="T11" fmla="*/ 917 h 1256"/>
                <a:gd name="T12" fmla="*/ 0 w 684"/>
                <a:gd name="T13" fmla="*/ 0 h 1256"/>
              </a:gdLst>
              <a:ahLst/>
              <a:cxnLst>
                <a:cxn ang="0">
                  <a:pos x="T0" y="T1"/>
                </a:cxn>
                <a:cxn ang="0">
                  <a:pos x="T2" y="T3"/>
                </a:cxn>
                <a:cxn ang="0">
                  <a:pos x="T4" y="T5"/>
                </a:cxn>
                <a:cxn ang="0">
                  <a:pos x="T6" y="T7"/>
                </a:cxn>
                <a:cxn ang="0">
                  <a:pos x="T8" y="T9"/>
                </a:cxn>
                <a:cxn ang="0">
                  <a:pos x="T10" y="T11"/>
                </a:cxn>
                <a:cxn ang="0">
                  <a:pos x="T12" y="T13"/>
                </a:cxn>
              </a:cxnLst>
              <a:rect l="0" t="0" r="r" b="b"/>
              <a:pathLst>
                <a:path w="684" h="1256">
                  <a:moveTo>
                    <a:pt x="0" y="0"/>
                  </a:moveTo>
                  <a:lnTo>
                    <a:pt x="205" y="0"/>
                  </a:lnTo>
                  <a:lnTo>
                    <a:pt x="205" y="803"/>
                  </a:lnTo>
                  <a:lnTo>
                    <a:pt x="684" y="1080"/>
                  </a:lnTo>
                  <a:lnTo>
                    <a:pt x="578" y="1256"/>
                  </a:lnTo>
                  <a:lnTo>
                    <a:pt x="0" y="917"/>
                  </a:lnTo>
                  <a:lnTo>
                    <a:pt x="0" y="0"/>
                  </a:lnTo>
                  <a:close/>
                </a:path>
              </a:pathLst>
            </a:custGeom>
            <a:solidFill>
              <a:srgbClr val="FFFFFF"/>
            </a:solidFill>
            <a:ln w="0">
              <a:noFill/>
              <a:prstDash val="solid"/>
              <a:round/>
              <a:headEnd/>
              <a:tailEnd/>
            </a:ln>
          </p:spPr>
          <p:txBody>
            <a:bodyPr/>
            <a:lstStyle/>
            <a:p>
              <a:endParaRPr lang="en-GB"/>
            </a:p>
          </p:txBody>
        </p:sp>
      </p:grpSp>
      <p:sp>
        <p:nvSpPr>
          <p:cNvPr id="23" name="Title 1">
            <a:extLst>
              <a:ext uri="{FF2B5EF4-FFF2-40B4-BE49-F238E27FC236}">
                <a16:creationId xmlns:a16="http://schemas.microsoft.com/office/drawing/2014/main" id="{25BAEE00-66D6-4245-9D96-0FF54601E1B0}"/>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2.  Information Management</a:t>
            </a:r>
            <a:endParaRPr lang="en-US" sz="1800" b="0" dirty="0">
              <a:solidFill>
                <a:srgbClr val="0070C0"/>
              </a:solidFill>
              <a:latin typeface="Calibri Light" panose="020F0302020204030204" pitchFamily="34" charset="0"/>
            </a:endParaRPr>
          </a:p>
        </p:txBody>
      </p:sp>
      <p:sp>
        <p:nvSpPr>
          <p:cNvPr id="2" name="Rectangle 1">
            <a:extLst>
              <a:ext uri="{FF2B5EF4-FFF2-40B4-BE49-F238E27FC236}">
                <a16:creationId xmlns:a16="http://schemas.microsoft.com/office/drawing/2014/main" id="{BF68D8A4-7FE2-498A-A3AC-15C01CFDB2BD}"/>
              </a:ext>
            </a:extLst>
          </p:cNvPr>
          <p:cNvSpPr/>
          <p:nvPr/>
        </p:nvSpPr>
        <p:spPr>
          <a:xfrm>
            <a:off x="318052" y="678203"/>
            <a:ext cx="8468138" cy="2862322"/>
          </a:xfrm>
          <a:prstGeom prst="rect">
            <a:avLst/>
          </a:prstGeom>
        </p:spPr>
        <p:txBody>
          <a:bodyPr wrap="square">
            <a:spAutoFit/>
          </a:bodyPr>
          <a:lstStyle/>
          <a:p>
            <a:r>
              <a:rPr lang="en-IN" sz="1600" dirty="0">
                <a:latin typeface="Calibri Light" panose="020F0302020204030204" pitchFamily="34" charset="0"/>
                <a:ea typeface="Times New Roman" panose="02020603050405020304" pitchFamily="18" charset="0"/>
                <a:cs typeface="Calibri Light" panose="020F0302020204030204" pitchFamily="34" charset="0"/>
              </a:rPr>
              <a:t>2018 S-NFI </a:t>
            </a:r>
            <a:r>
              <a:rPr lang="en-IN" sz="1600" dirty="0">
                <a:highlight>
                  <a:srgbClr val="00FFFF"/>
                </a:highlight>
                <a:latin typeface="Calibri Light" panose="020F0302020204030204" pitchFamily="34" charset="0"/>
                <a:ea typeface="Times New Roman" panose="02020603050405020304" pitchFamily="18" charset="0"/>
                <a:cs typeface="Calibri Light" panose="020F0302020204030204" pitchFamily="34" charset="0"/>
              </a:rPr>
              <a:t>Cluster ActivityInfo </a:t>
            </a:r>
            <a:r>
              <a:rPr lang="en-IN" sz="1600" dirty="0">
                <a:latin typeface="Calibri Light" panose="020F0302020204030204" pitchFamily="34" charset="0"/>
                <a:ea typeface="Times New Roman" panose="02020603050405020304" pitchFamily="18" charset="0"/>
                <a:cs typeface="Calibri Light" panose="020F0302020204030204" pitchFamily="34" charset="0"/>
              </a:rPr>
              <a:t>Training Sessions &amp; Training Package</a:t>
            </a:r>
          </a:p>
          <a:p>
            <a:endParaRPr lang="en-IN" sz="1600" dirty="0">
              <a:latin typeface="Calibri Light" panose="020F0302020204030204" pitchFamily="34" charset="0"/>
              <a:cs typeface="Calibri Light" panose="020F0302020204030204" pitchFamily="34" charset="0"/>
            </a:endParaRPr>
          </a:p>
          <a:p>
            <a:r>
              <a:rPr lang="en-IN" sz="1600" dirty="0">
                <a:latin typeface="Calibri Light" panose="020F0302020204030204" pitchFamily="34" charset="0"/>
                <a:cs typeface="Calibri Light" panose="020F0302020204030204" pitchFamily="34" charset="0"/>
              </a:rPr>
              <a:t>In Erbil : </a:t>
            </a:r>
            <a:r>
              <a:rPr lang="en-IN" sz="1600" dirty="0">
                <a:solidFill>
                  <a:schemeClr val="accent2">
                    <a:lumMod val="75000"/>
                  </a:schemeClr>
                </a:solidFill>
                <a:latin typeface="Calibri Light" panose="020F0302020204030204" pitchFamily="34" charset="0"/>
                <a:cs typeface="Calibri Light" panose="020F0302020204030204" pitchFamily="34" charset="0"/>
              </a:rPr>
              <a:t>4Mar.18 </a:t>
            </a:r>
            <a:r>
              <a:rPr lang="en-IN" sz="1600" dirty="0">
                <a:latin typeface="Calibri Light" panose="020F0302020204030204" pitchFamily="34" charset="0"/>
                <a:cs typeface="Calibri Light" panose="020F0302020204030204" pitchFamily="34" charset="0"/>
              </a:rPr>
              <a:t>and </a:t>
            </a:r>
            <a:r>
              <a:rPr lang="en-IN" sz="1600" dirty="0">
                <a:solidFill>
                  <a:schemeClr val="accent2">
                    <a:lumMod val="75000"/>
                  </a:schemeClr>
                </a:solidFill>
                <a:latin typeface="Calibri Light" panose="020F0302020204030204" pitchFamily="34" charset="0"/>
                <a:cs typeface="Calibri Light" panose="020F0302020204030204" pitchFamily="34" charset="0"/>
              </a:rPr>
              <a:t>14Mar.18 </a:t>
            </a:r>
            <a:r>
              <a:rPr lang="en-IN" sz="1600" dirty="0">
                <a:latin typeface="Calibri Light" panose="020F0302020204030204" pitchFamily="34" charset="0"/>
                <a:cs typeface="Calibri Light" panose="020F0302020204030204" pitchFamily="34" charset="0"/>
              </a:rPr>
              <a:t>– NCCI Office </a:t>
            </a:r>
            <a:br>
              <a:rPr lang="en-IN" sz="1600" dirty="0">
                <a:latin typeface="Calibri Light" panose="020F0302020204030204" pitchFamily="34" charset="0"/>
                <a:cs typeface="Calibri Light" panose="020F0302020204030204" pitchFamily="34" charset="0"/>
              </a:rPr>
            </a:br>
            <a:r>
              <a:rPr lang="en-IN" sz="1600" dirty="0">
                <a:latin typeface="Calibri Light" panose="020F0302020204030204" pitchFamily="34" charset="0"/>
                <a:cs typeface="Calibri Light" panose="020F0302020204030204" pitchFamily="34" charset="0"/>
              </a:rPr>
              <a:t>In Sulaymaniyah: </a:t>
            </a:r>
            <a:r>
              <a:rPr lang="en-IN" sz="1600" dirty="0">
                <a:solidFill>
                  <a:schemeClr val="accent2">
                    <a:lumMod val="75000"/>
                  </a:schemeClr>
                </a:solidFill>
                <a:latin typeface="Calibri Light" panose="020F0302020204030204" pitchFamily="34" charset="0"/>
                <a:cs typeface="Calibri Light" panose="020F0302020204030204" pitchFamily="34" charset="0"/>
              </a:rPr>
              <a:t>8Mar.18 </a:t>
            </a:r>
            <a:r>
              <a:rPr lang="en-IN" sz="1600" dirty="0">
                <a:latin typeface="Calibri Light" panose="020F0302020204030204" pitchFamily="34" charset="0"/>
                <a:cs typeface="Calibri Light" panose="020F0302020204030204" pitchFamily="34" charset="0"/>
              </a:rPr>
              <a:t>– UNHCR Office</a:t>
            </a:r>
            <a:br>
              <a:rPr lang="en-IN" sz="1600" dirty="0">
                <a:latin typeface="Calibri Light" panose="020F0302020204030204" pitchFamily="34" charset="0"/>
                <a:cs typeface="Calibri Light" panose="020F0302020204030204" pitchFamily="34" charset="0"/>
              </a:rPr>
            </a:br>
            <a:r>
              <a:rPr lang="en-IN" sz="1600" dirty="0">
                <a:latin typeface="Calibri Light" panose="020F0302020204030204" pitchFamily="34" charset="0"/>
                <a:cs typeface="Calibri Light" panose="020F0302020204030204" pitchFamily="34" charset="0"/>
              </a:rPr>
              <a:t>In Dahuk : </a:t>
            </a:r>
            <a:r>
              <a:rPr lang="en-IN" sz="1600" dirty="0">
                <a:solidFill>
                  <a:schemeClr val="accent2">
                    <a:lumMod val="75000"/>
                  </a:schemeClr>
                </a:solidFill>
                <a:latin typeface="Calibri Light" panose="020F0302020204030204" pitchFamily="34" charset="0"/>
                <a:cs typeface="Calibri Light" panose="020F0302020204030204" pitchFamily="34" charset="0"/>
              </a:rPr>
              <a:t>12Mar.18 </a:t>
            </a:r>
            <a:r>
              <a:rPr lang="en-IN" sz="1600" dirty="0">
                <a:latin typeface="Calibri Light" panose="020F0302020204030204" pitchFamily="34" charset="0"/>
                <a:cs typeface="Calibri Light" panose="020F0302020204030204" pitchFamily="34" charset="0"/>
              </a:rPr>
              <a:t>– UNHCR Office</a:t>
            </a:r>
            <a:br>
              <a:rPr lang="en-IN" sz="1600" dirty="0">
                <a:latin typeface="Calibri Light" panose="020F0302020204030204" pitchFamily="34" charset="0"/>
                <a:cs typeface="Calibri Light" panose="020F0302020204030204" pitchFamily="34" charset="0"/>
              </a:rPr>
            </a:br>
            <a:r>
              <a:rPr lang="en-IN" sz="1600" dirty="0">
                <a:latin typeface="Calibri Light" panose="020F0302020204030204" pitchFamily="34" charset="0"/>
                <a:cs typeface="Calibri Light" panose="020F0302020204030204" pitchFamily="34" charset="0"/>
              </a:rPr>
              <a:t>In Baghdad: </a:t>
            </a:r>
            <a:r>
              <a:rPr lang="en-IN" sz="1600" dirty="0">
                <a:solidFill>
                  <a:schemeClr val="accent2">
                    <a:lumMod val="75000"/>
                  </a:schemeClr>
                </a:solidFill>
                <a:latin typeface="Calibri Light" panose="020F0302020204030204" pitchFamily="34" charset="0"/>
                <a:cs typeface="Calibri Light" panose="020F0302020204030204" pitchFamily="34" charset="0"/>
              </a:rPr>
              <a:t>20Mar.18 </a:t>
            </a:r>
            <a:r>
              <a:rPr lang="en-IN" sz="1600" dirty="0">
                <a:latin typeface="Calibri Light" panose="020F0302020204030204" pitchFamily="34" charset="0"/>
                <a:cs typeface="Calibri Light" panose="020F0302020204030204" pitchFamily="34" charset="0"/>
              </a:rPr>
              <a:t>– UNHCR Office RICC4</a:t>
            </a:r>
          </a:p>
          <a:p>
            <a:endParaRPr lang="en-IN" sz="1600" dirty="0">
              <a:latin typeface="Calibri Light" panose="020F0302020204030204" pitchFamily="34" charset="0"/>
              <a:cs typeface="Calibri Light" panose="020F0302020204030204" pitchFamily="34" charset="0"/>
            </a:endParaRPr>
          </a:p>
          <a:p>
            <a:r>
              <a:rPr lang="en-IN" sz="1600" dirty="0">
                <a:latin typeface="Calibri Light" panose="020F0302020204030204" pitchFamily="34" charset="0"/>
                <a:cs typeface="Calibri Light" panose="020F0302020204030204" pitchFamily="34" charset="0"/>
              </a:rPr>
              <a:t>In Kirkuk: </a:t>
            </a:r>
            <a:r>
              <a:rPr lang="en-IN" sz="1600" dirty="0">
                <a:solidFill>
                  <a:schemeClr val="accent5">
                    <a:lumMod val="75000"/>
                  </a:schemeClr>
                </a:solidFill>
                <a:latin typeface="Calibri Light" panose="020F0302020204030204" pitchFamily="34" charset="0"/>
                <a:cs typeface="Calibri Light" panose="020F0302020204030204" pitchFamily="34" charset="0"/>
              </a:rPr>
              <a:t>26Mar.18 </a:t>
            </a:r>
            <a:r>
              <a:rPr lang="en-IN" sz="1600" dirty="0">
                <a:latin typeface="Calibri Light" panose="020F0302020204030204" pitchFamily="34" charset="0"/>
                <a:cs typeface="Calibri Light" panose="020F0302020204030204" pitchFamily="34" charset="0"/>
              </a:rPr>
              <a:t>– </a:t>
            </a:r>
            <a:r>
              <a:rPr lang="en-IN" sz="1600" dirty="0">
                <a:solidFill>
                  <a:schemeClr val="accent5">
                    <a:lumMod val="75000"/>
                  </a:schemeClr>
                </a:solidFill>
                <a:latin typeface="Calibri Light" panose="020F0302020204030204" pitchFamily="34" charset="0"/>
                <a:cs typeface="Calibri Light" panose="020F0302020204030204" pitchFamily="34" charset="0"/>
              </a:rPr>
              <a:t>To be confirmed</a:t>
            </a:r>
          </a:p>
          <a:p>
            <a:endParaRPr lang="en-IN" sz="1600" dirty="0">
              <a:solidFill>
                <a:schemeClr val="accent5">
                  <a:lumMod val="75000"/>
                </a:schemeClr>
              </a:solidFill>
              <a:latin typeface="Calibri Light" panose="020F0302020204030204" pitchFamily="34" charset="0"/>
              <a:cs typeface="Calibri Light" panose="020F0302020204030204" pitchFamily="34" charset="0"/>
            </a:endParaRPr>
          </a:p>
          <a:p>
            <a:r>
              <a:rPr lang="en-IN" dirty="0">
                <a:solidFill>
                  <a:srgbClr val="0070C0"/>
                </a:solidFill>
                <a:latin typeface="Calibri Light" panose="020F0302020204030204" pitchFamily="34" charset="0"/>
                <a:cs typeface="Calibri Light" panose="020F0302020204030204" pitchFamily="34" charset="0"/>
              </a:rPr>
              <a:t>The database will remain open till 5-Apr.18 for you to report your </a:t>
            </a:r>
            <a:r>
              <a:rPr lang="en-IN" dirty="0">
                <a:solidFill>
                  <a:schemeClr val="accent2">
                    <a:lumMod val="75000"/>
                  </a:schemeClr>
                </a:solidFill>
                <a:latin typeface="Calibri Light" panose="020F0302020204030204" pitchFamily="34" charset="0"/>
                <a:cs typeface="Calibri Light" panose="020F0302020204030204" pitchFamily="34" charset="0"/>
              </a:rPr>
              <a:t>January</a:t>
            </a:r>
            <a:r>
              <a:rPr lang="en-IN" dirty="0">
                <a:solidFill>
                  <a:srgbClr val="0070C0"/>
                </a:solidFill>
                <a:latin typeface="Calibri Light" panose="020F0302020204030204" pitchFamily="34" charset="0"/>
                <a:cs typeface="Calibri Light" panose="020F0302020204030204" pitchFamily="34" charset="0"/>
              </a:rPr>
              <a:t> - </a:t>
            </a:r>
            <a:r>
              <a:rPr lang="en-IN" dirty="0">
                <a:solidFill>
                  <a:schemeClr val="accent2">
                    <a:lumMod val="75000"/>
                  </a:schemeClr>
                </a:solidFill>
                <a:latin typeface="Calibri Light" panose="020F0302020204030204" pitchFamily="34" charset="0"/>
                <a:cs typeface="Calibri Light" panose="020F0302020204030204" pitchFamily="34" charset="0"/>
              </a:rPr>
              <a:t>February</a:t>
            </a:r>
            <a:r>
              <a:rPr lang="en-IN" dirty="0">
                <a:solidFill>
                  <a:srgbClr val="0070C0"/>
                </a:solidFill>
                <a:latin typeface="Calibri Light" panose="020F0302020204030204" pitchFamily="34" charset="0"/>
                <a:cs typeface="Calibri Light" panose="020F0302020204030204" pitchFamily="34" charset="0"/>
              </a:rPr>
              <a:t> and </a:t>
            </a:r>
            <a:r>
              <a:rPr lang="en-IN" dirty="0">
                <a:solidFill>
                  <a:schemeClr val="accent2">
                    <a:lumMod val="75000"/>
                  </a:schemeClr>
                </a:solidFill>
                <a:latin typeface="Calibri Light" panose="020F0302020204030204" pitchFamily="34" charset="0"/>
                <a:cs typeface="Calibri Light" panose="020F0302020204030204" pitchFamily="34" charset="0"/>
              </a:rPr>
              <a:t>March</a:t>
            </a:r>
            <a:r>
              <a:rPr lang="en-IN" dirty="0">
                <a:solidFill>
                  <a:srgbClr val="0070C0"/>
                </a:solidFill>
                <a:latin typeface="Calibri Light" panose="020F0302020204030204" pitchFamily="34" charset="0"/>
                <a:cs typeface="Calibri Light" panose="020F0302020204030204" pitchFamily="34" charset="0"/>
              </a:rPr>
              <a:t> achievements. </a:t>
            </a:r>
          </a:p>
        </p:txBody>
      </p:sp>
    </p:spTree>
    <p:extLst>
      <p:ext uri="{BB962C8B-B14F-4D97-AF65-F5344CB8AC3E}">
        <p14:creationId xmlns:p14="http://schemas.microsoft.com/office/powerpoint/2010/main" val="286305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pPr/>
              <a:t>5</a:t>
            </a:fld>
            <a:endParaRPr lang="en-GB" dirty="0"/>
          </a:p>
        </p:txBody>
      </p:sp>
      <p:grpSp>
        <p:nvGrpSpPr>
          <p:cNvPr id="6" name="Group 5"/>
          <p:cNvGrpSpPr/>
          <p:nvPr/>
        </p:nvGrpSpPr>
        <p:grpSpPr>
          <a:xfrm>
            <a:off x="0" y="0"/>
            <a:ext cx="0" cy="0"/>
            <a:chOff x="0" y="0"/>
            <a:chExt cx="29" cy="29"/>
          </a:xfrm>
        </p:grpSpPr>
        <p:sp>
          <p:nvSpPr>
            <p:cNvPr id="7" name="Rectangle 6">
              <a:extLst>
                <a:ext uri="{FF2B5EF4-FFF2-40B4-BE49-F238E27FC236}">
                  <a16:creationId xmlns:a16="http://schemas.microsoft.com/office/drawing/2014/main" id="{9860659E-06A6-47E4-811D-7397917A7A39}"/>
                </a:ext>
              </a:extLst>
            </p:cNvPr>
            <p:cNvSpPr>
              <a:spLocks noChangeArrowheads="1"/>
            </p:cNvSpPr>
            <p:nvPr/>
          </p:nvSpPr>
          <p:spPr bwMode="auto">
            <a:xfrm>
              <a:off x="0" y="0"/>
              <a:ext cx="29" cy="29"/>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 name="Freeform 7">
              <a:extLst>
                <a:ext uri="{FF2B5EF4-FFF2-40B4-BE49-F238E27FC236}">
                  <a16:creationId xmlns:a16="http://schemas.microsoft.com/office/drawing/2014/main" id="{9E4A6CD3-7B17-4703-8B7B-99538DF54988}"/>
                </a:ext>
              </a:extLst>
            </p:cNvPr>
            <p:cNvSpPr>
              <a:spLocks/>
            </p:cNvSpPr>
            <p:nvPr/>
          </p:nvSpPr>
          <p:spPr bwMode="auto">
            <a:xfrm>
              <a:off x="0" y="1"/>
              <a:ext cx="28" cy="28"/>
            </a:xfrm>
            <a:custGeom>
              <a:avLst/>
              <a:gdLst>
                <a:gd name="T0" fmla="*/ 1716 w 3227"/>
                <a:gd name="T1" fmla="*/ 4 h 3228"/>
                <a:gd name="T2" fmla="*/ 1915 w 3227"/>
                <a:gd name="T3" fmla="*/ 28 h 3228"/>
                <a:gd name="T4" fmla="*/ 2105 w 3227"/>
                <a:gd name="T5" fmla="*/ 76 h 3228"/>
                <a:gd name="T6" fmla="*/ 2286 w 3227"/>
                <a:gd name="T7" fmla="*/ 146 h 3228"/>
                <a:gd name="T8" fmla="*/ 2455 w 3227"/>
                <a:gd name="T9" fmla="*/ 238 h 3228"/>
                <a:gd name="T10" fmla="*/ 2613 w 3227"/>
                <a:gd name="T11" fmla="*/ 347 h 3228"/>
                <a:gd name="T12" fmla="*/ 2755 w 3227"/>
                <a:gd name="T13" fmla="*/ 473 h 3228"/>
                <a:gd name="T14" fmla="*/ 2881 w 3227"/>
                <a:gd name="T15" fmla="*/ 615 h 3228"/>
                <a:gd name="T16" fmla="*/ 2990 w 3227"/>
                <a:gd name="T17" fmla="*/ 773 h 3228"/>
                <a:gd name="T18" fmla="*/ 3081 w 3227"/>
                <a:gd name="T19" fmla="*/ 942 h 3228"/>
                <a:gd name="T20" fmla="*/ 3151 w 3227"/>
                <a:gd name="T21" fmla="*/ 1123 h 3228"/>
                <a:gd name="T22" fmla="*/ 3199 w 3227"/>
                <a:gd name="T23" fmla="*/ 1314 h 3228"/>
                <a:gd name="T24" fmla="*/ 3224 w 3227"/>
                <a:gd name="T25" fmla="*/ 1512 h 3228"/>
                <a:gd name="T26" fmla="*/ 3224 w 3227"/>
                <a:gd name="T27" fmla="*/ 1717 h 3228"/>
                <a:gd name="T28" fmla="*/ 3199 w 3227"/>
                <a:gd name="T29" fmla="*/ 1915 h 3228"/>
                <a:gd name="T30" fmla="*/ 3151 w 3227"/>
                <a:gd name="T31" fmla="*/ 2106 h 3228"/>
                <a:gd name="T32" fmla="*/ 3081 w 3227"/>
                <a:gd name="T33" fmla="*/ 2287 h 3228"/>
                <a:gd name="T34" fmla="*/ 2990 w 3227"/>
                <a:gd name="T35" fmla="*/ 2456 h 3228"/>
                <a:gd name="T36" fmla="*/ 2881 w 3227"/>
                <a:gd name="T37" fmla="*/ 2613 h 3228"/>
                <a:gd name="T38" fmla="*/ 2755 w 3227"/>
                <a:gd name="T39" fmla="*/ 2755 h 3228"/>
                <a:gd name="T40" fmla="*/ 2613 w 3227"/>
                <a:gd name="T41" fmla="*/ 2882 h 3228"/>
                <a:gd name="T42" fmla="*/ 2455 w 3227"/>
                <a:gd name="T43" fmla="*/ 2991 h 3228"/>
                <a:gd name="T44" fmla="*/ 2286 w 3227"/>
                <a:gd name="T45" fmla="*/ 3082 h 3228"/>
                <a:gd name="T46" fmla="*/ 2105 w 3227"/>
                <a:gd name="T47" fmla="*/ 3152 h 3228"/>
                <a:gd name="T48" fmla="*/ 1915 w 3227"/>
                <a:gd name="T49" fmla="*/ 3200 h 3228"/>
                <a:gd name="T50" fmla="*/ 1716 w 3227"/>
                <a:gd name="T51" fmla="*/ 3225 h 3228"/>
                <a:gd name="T52" fmla="*/ 1511 w 3227"/>
                <a:gd name="T53" fmla="*/ 3225 h 3228"/>
                <a:gd name="T54" fmla="*/ 1313 w 3227"/>
                <a:gd name="T55" fmla="*/ 3200 h 3228"/>
                <a:gd name="T56" fmla="*/ 1122 w 3227"/>
                <a:gd name="T57" fmla="*/ 3152 h 3228"/>
                <a:gd name="T58" fmla="*/ 941 w 3227"/>
                <a:gd name="T59" fmla="*/ 3082 h 3228"/>
                <a:gd name="T60" fmla="*/ 772 w 3227"/>
                <a:gd name="T61" fmla="*/ 2991 h 3228"/>
                <a:gd name="T62" fmla="*/ 615 w 3227"/>
                <a:gd name="T63" fmla="*/ 2882 h 3228"/>
                <a:gd name="T64" fmla="*/ 473 w 3227"/>
                <a:gd name="T65" fmla="*/ 2755 h 3228"/>
                <a:gd name="T66" fmla="*/ 346 w 3227"/>
                <a:gd name="T67" fmla="*/ 2613 h 3228"/>
                <a:gd name="T68" fmla="*/ 237 w 3227"/>
                <a:gd name="T69" fmla="*/ 2456 h 3228"/>
                <a:gd name="T70" fmla="*/ 146 w 3227"/>
                <a:gd name="T71" fmla="*/ 2287 h 3228"/>
                <a:gd name="T72" fmla="*/ 76 w 3227"/>
                <a:gd name="T73" fmla="*/ 2106 h 3228"/>
                <a:gd name="T74" fmla="*/ 28 w 3227"/>
                <a:gd name="T75" fmla="*/ 1915 h 3228"/>
                <a:gd name="T76" fmla="*/ 3 w 3227"/>
                <a:gd name="T77" fmla="*/ 1717 h 3228"/>
                <a:gd name="T78" fmla="*/ 3 w 3227"/>
                <a:gd name="T79" fmla="*/ 1512 h 3228"/>
                <a:gd name="T80" fmla="*/ 28 w 3227"/>
                <a:gd name="T81" fmla="*/ 1314 h 3228"/>
                <a:gd name="T82" fmla="*/ 76 w 3227"/>
                <a:gd name="T83" fmla="*/ 1123 h 3228"/>
                <a:gd name="T84" fmla="*/ 146 w 3227"/>
                <a:gd name="T85" fmla="*/ 942 h 3228"/>
                <a:gd name="T86" fmla="*/ 237 w 3227"/>
                <a:gd name="T87" fmla="*/ 773 h 3228"/>
                <a:gd name="T88" fmla="*/ 346 w 3227"/>
                <a:gd name="T89" fmla="*/ 615 h 3228"/>
                <a:gd name="T90" fmla="*/ 473 w 3227"/>
                <a:gd name="T91" fmla="*/ 473 h 3228"/>
                <a:gd name="T92" fmla="*/ 615 w 3227"/>
                <a:gd name="T93" fmla="*/ 347 h 3228"/>
                <a:gd name="T94" fmla="*/ 772 w 3227"/>
                <a:gd name="T95" fmla="*/ 238 h 3228"/>
                <a:gd name="T96" fmla="*/ 941 w 3227"/>
                <a:gd name="T97" fmla="*/ 146 h 3228"/>
                <a:gd name="T98" fmla="*/ 1122 w 3227"/>
                <a:gd name="T99" fmla="*/ 76 h 3228"/>
                <a:gd name="T100" fmla="*/ 1313 w 3227"/>
                <a:gd name="T101" fmla="*/ 28 h 3228"/>
                <a:gd name="T102" fmla="*/ 1511 w 3227"/>
                <a:gd name="T103" fmla="*/ 4 h 3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27" h="3228">
                  <a:moveTo>
                    <a:pt x="1613" y="0"/>
                  </a:moveTo>
                  <a:lnTo>
                    <a:pt x="1716" y="4"/>
                  </a:lnTo>
                  <a:lnTo>
                    <a:pt x="1816" y="13"/>
                  </a:lnTo>
                  <a:lnTo>
                    <a:pt x="1915" y="28"/>
                  </a:lnTo>
                  <a:lnTo>
                    <a:pt x="2011" y="50"/>
                  </a:lnTo>
                  <a:lnTo>
                    <a:pt x="2105" y="76"/>
                  </a:lnTo>
                  <a:lnTo>
                    <a:pt x="2197" y="109"/>
                  </a:lnTo>
                  <a:lnTo>
                    <a:pt x="2286" y="146"/>
                  </a:lnTo>
                  <a:lnTo>
                    <a:pt x="2372" y="190"/>
                  </a:lnTo>
                  <a:lnTo>
                    <a:pt x="2455" y="238"/>
                  </a:lnTo>
                  <a:lnTo>
                    <a:pt x="2535" y="290"/>
                  </a:lnTo>
                  <a:lnTo>
                    <a:pt x="2613" y="347"/>
                  </a:lnTo>
                  <a:lnTo>
                    <a:pt x="2686" y="408"/>
                  </a:lnTo>
                  <a:lnTo>
                    <a:pt x="2755" y="473"/>
                  </a:lnTo>
                  <a:lnTo>
                    <a:pt x="2820" y="542"/>
                  </a:lnTo>
                  <a:lnTo>
                    <a:pt x="2881" y="615"/>
                  </a:lnTo>
                  <a:lnTo>
                    <a:pt x="2938" y="693"/>
                  </a:lnTo>
                  <a:lnTo>
                    <a:pt x="2990" y="773"/>
                  </a:lnTo>
                  <a:lnTo>
                    <a:pt x="3038" y="856"/>
                  </a:lnTo>
                  <a:lnTo>
                    <a:pt x="3081" y="942"/>
                  </a:lnTo>
                  <a:lnTo>
                    <a:pt x="3119" y="1031"/>
                  </a:lnTo>
                  <a:lnTo>
                    <a:pt x="3151" y="1123"/>
                  </a:lnTo>
                  <a:lnTo>
                    <a:pt x="3178" y="1217"/>
                  </a:lnTo>
                  <a:lnTo>
                    <a:pt x="3199" y="1314"/>
                  </a:lnTo>
                  <a:lnTo>
                    <a:pt x="3215" y="1412"/>
                  </a:lnTo>
                  <a:lnTo>
                    <a:pt x="3224" y="1512"/>
                  </a:lnTo>
                  <a:lnTo>
                    <a:pt x="3227" y="1615"/>
                  </a:lnTo>
                  <a:lnTo>
                    <a:pt x="3224" y="1717"/>
                  </a:lnTo>
                  <a:lnTo>
                    <a:pt x="3215" y="1817"/>
                  </a:lnTo>
                  <a:lnTo>
                    <a:pt x="3199" y="1915"/>
                  </a:lnTo>
                  <a:lnTo>
                    <a:pt x="3178" y="2011"/>
                  </a:lnTo>
                  <a:lnTo>
                    <a:pt x="3151" y="2106"/>
                  </a:lnTo>
                  <a:lnTo>
                    <a:pt x="3119" y="2198"/>
                  </a:lnTo>
                  <a:lnTo>
                    <a:pt x="3081" y="2287"/>
                  </a:lnTo>
                  <a:lnTo>
                    <a:pt x="3038" y="2373"/>
                  </a:lnTo>
                  <a:lnTo>
                    <a:pt x="2990" y="2456"/>
                  </a:lnTo>
                  <a:lnTo>
                    <a:pt x="2938" y="2537"/>
                  </a:lnTo>
                  <a:lnTo>
                    <a:pt x="2881" y="2613"/>
                  </a:lnTo>
                  <a:lnTo>
                    <a:pt x="2820" y="2686"/>
                  </a:lnTo>
                  <a:lnTo>
                    <a:pt x="2755" y="2755"/>
                  </a:lnTo>
                  <a:lnTo>
                    <a:pt x="2686" y="2821"/>
                  </a:lnTo>
                  <a:lnTo>
                    <a:pt x="2613" y="2882"/>
                  </a:lnTo>
                  <a:lnTo>
                    <a:pt x="2535" y="2939"/>
                  </a:lnTo>
                  <a:lnTo>
                    <a:pt x="2455" y="2991"/>
                  </a:lnTo>
                  <a:lnTo>
                    <a:pt x="2372" y="3039"/>
                  </a:lnTo>
                  <a:lnTo>
                    <a:pt x="2286" y="3082"/>
                  </a:lnTo>
                  <a:lnTo>
                    <a:pt x="2197" y="3120"/>
                  </a:lnTo>
                  <a:lnTo>
                    <a:pt x="2105" y="3152"/>
                  </a:lnTo>
                  <a:lnTo>
                    <a:pt x="2011" y="3179"/>
                  </a:lnTo>
                  <a:lnTo>
                    <a:pt x="1915" y="3200"/>
                  </a:lnTo>
                  <a:lnTo>
                    <a:pt x="1816" y="3215"/>
                  </a:lnTo>
                  <a:lnTo>
                    <a:pt x="1716" y="3225"/>
                  </a:lnTo>
                  <a:lnTo>
                    <a:pt x="1613" y="3228"/>
                  </a:lnTo>
                  <a:lnTo>
                    <a:pt x="1511" y="3225"/>
                  </a:lnTo>
                  <a:lnTo>
                    <a:pt x="1411" y="3215"/>
                  </a:lnTo>
                  <a:lnTo>
                    <a:pt x="1313" y="3200"/>
                  </a:lnTo>
                  <a:lnTo>
                    <a:pt x="1217" y="3179"/>
                  </a:lnTo>
                  <a:lnTo>
                    <a:pt x="1122" y="3152"/>
                  </a:lnTo>
                  <a:lnTo>
                    <a:pt x="1030" y="3120"/>
                  </a:lnTo>
                  <a:lnTo>
                    <a:pt x="941" y="3082"/>
                  </a:lnTo>
                  <a:lnTo>
                    <a:pt x="855" y="3039"/>
                  </a:lnTo>
                  <a:lnTo>
                    <a:pt x="772" y="2991"/>
                  </a:lnTo>
                  <a:lnTo>
                    <a:pt x="691" y="2939"/>
                  </a:lnTo>
                  <a:lnTo>
                    <a:pt x="615" y="2882"/>
                  </a:lnTo>
                  <a:lnTo>
                    <a:pt x="542" y="2821"/>
                  </a:lnTo>
                  <a:lnTo>
                    <a:pt x="473" y="2755"/>
                  </a:lnTo>
                  <a:lnTo>
                    <a:pt x="407" y="2686"/>
                  </a:lnTo>
                  <a:lnTo>
                    <a:pt x="346" y="2613"/>
                  </a:lnTo>
                  <a:lnTo>
                    <a:pt x="290" y="2537"/>
                  </a:lnTo>
                  <a:lnTo>
                    <a:pt x="237" y="2456"/>
                  </a:lnTo>
                  <a:lnTo>
                    <a:pt x="189" y="2373"/>
                  </a:lnTo>
                  <a:lnTo>
                    <a:pt x="146" y="2287"/>
                  </a:lnTo>
                  <a:lnTo>
                    <a:pt x="108" y="2198"/>
                  </a:lnTo>
                  <a:lnTo>
                    <a:pt x="76" y="2106"/>
                  </a:lnTo>
                  <a:lnTo>
                    <a:pt x="49" y="2011"/>
                  </a:lnTo>
                  <a:lnTo>
                    <a:pt x="28" y="1915"/>
                  </a:lnTo>
                  <a:lnTo>
                    <a:pt x="13" y="1817"/>
                  </a:lnTo>
                  <a:lnTo>
                    <a:pt x="3" y="1717"/>
                  </a:lnTo>
                  <a:lnTo>
                    <a:pt x="0" y="1615"/>
                  </a:lnTo>
                  <a:lnTo>
                    <a:pt x="3" y="1512"/>
                  </a:lnTo>
                  <a:lnTo>
                    <a:pt x="13" y="1412"/>
                  </a:lnTo>
                  <a:lnTo>
                    <a:pt x="28" y="1314"/>
                  </a:lnTo>
                  <a:lnTo>
                    <a:pt x="49" y="1217"/>
                  </a:lnTo>
                  <a:lnTo>
                    <a:pt x="76" y="1123"/>
                  </a:lnTo>
                  <a:lnTo>
                    <a:pt x="108" y="1031"/>
                  </a:lnTo>
                  <a:lnTo>
                    <a:pt x="146" y="942"/>
                  </a:lnTo>
                  <a:lnTo>
                    <a:pt x="189" y="856"/>
                  </a:lnTo>
                  <a:lnTo>
                    <a:pt x="237" y="773"/>
                  </a:lnTo>
                  <a:lnTo>
                    <a:pt x="290" y="693"/>
                  </a:lnTo>
                  <a:lnTo>
                    <a:pt x="346" y="615"/>
                  </a:lnTo>
                  <a:lnTo>
                    <a:pt x="407" y="542"/>
                  </a:lnTo>
                  <a:lnTo>
                    <a:pt x="473" y="473"/>
                  </a:lnTo>
                  <a:lnTo>
                    <a:pt x="542" y="408"/>
                  </a:lnTo>
                  <a:lnTo>
                    <a:pt x="615" y="347"/>
                  </a:lnTo>
                  <a:lnTo>
                    <a:pt x="691" y="290"/>
                  </a:lnTo>
                  <a:lnTo>
                    <a:pt x="772" y="238"/>
                  </a:lnTo>
                  <a:lnTo>
                    <a:pt x="855" y="190"/>
                  </a:lnTo>
                  <a:lnTo>
                    <a:pt x="941" y="146"/>
                  </a:lnTo>
                  <a:lnTo>
                    <a:pt x="1030" y="109"/>
                  </a:lnTo>
                  <a:lnTo>
                    <a:pt x="1122" y="76"/>
                  </a:lnTo>
                  <a:lnTo>
                    <a:pt x="1217" y="50"/>
                  </a:lnTo>
                  <a:lnTo>
                    <a:pt x="1313" y="28"/>
                  </a:lnTo>
                  <a:lnTo>
                    <a:pt x="1411" y="13"/>
                  </a:lnTo>
                  <a:lnTo>
                    <a:pt x="1511" y="4"/>
                  </a:lnTo>
                  <a:lnTo>
                    <a:pt x="1613" y="0"/>
                  </a:lnTo>
                  <a:close/>
                </a:path>
              </a:pathLst>
            </a:custGeom>
            <a:solidFill>
              <a:schemeClr val="accent1"/>
            </a:solidFill>
            <a:ln w="0">
              <a:noFill/>
              <a:prstDash val="solid"/>
              <a:round/>
              <a:headEnd/>
              <a:tailEnd/>
            </a:ln>
          </p:spPr>
          <p:txBody>
            <a:bodyPr/>
            <a:lstStyle/>
            <a:p>
              <a:endParaRPr lang="en-GB"/>
            </a:p>
          </p:txBody>
        </p:sp>
        <p:sp>
          <p:nvSpPr>
            <p:cNvPr id="9" name="Rectangle 8">
              <a:extLst>
                <a:ext uri="{FF2B5EF4-FFF2-40B4-BE49-F238E27FC236}">
                  <a16:creationId xmlns:a16="http://schemas.microsoft.com/office/drawing/2014/main" id="{8E04E2F9-911C-4525-918B-77D0A7C713F1}"/>
                </a:ext>
              </a:extLst>
            </p:cNvPr>
            <p:cNvSpPr>
              <a:spLocks noChangeArrowheads="1"/>
            </p:cNvSpPr>
            <p:nvPr/>
          </p:nvSpPr>
          <p:spPr bwMode="auto">
            <a:xfrm>
              <a:off x="13" y="2"/>
              <a:ext cx="2" cy="4"/>
            </a:xfrm>
            <a:prstGeom prst="rect">
              <a:avLst/>
            </a:prstGeom>
            <a:solidFill>
              <a:srgbClr val="FFFFFF"/>
            </a:solidFill>
            <a:ln w="0">
              <a:noFill/>
              <a:prstDash val="solid"/>
              <a:miter lim="800000"/>
              <a:headEnd/>
              <a:tailEnd/>
            </a:ln>
          </p:spPr>
          <p:txBody>
            <a:bodyPr/>
            <a:lstStyle/>
            <a:p>
              <a:endParaRPr lang="en-GB"/>
            </a:p>
          </p:txBody>
        </p:sp>
        <p:sp>
          <p:nvSpPr>
            <p:cNvPr id="11" name="Rectangle 10">
              <a:extLst>
                <a:ext uri="{FF2B5EF4-FFF2-40B4-BE49-F238E27FC236}">
                  <a16:creationId xmlns:a16="http://schemas.microsoft.com/office/drawing/2014/main" id="{CBA4FBA0-8743-4968-B35D-15B60B414E8B}"/>
                </a:ext>
              </a:extLst>
            </p:cNvPr>
            <p:cNvSpPr>
              <a:spLocks noChangeArrowheads="1"/>
            </p:cNvSpPr>
            <p:nvPr/>
          </p:nvSpPr>
          <p:spPr bwMode="auto">
            <a:xfrm>
              <a:off x="13" y="24"/>
              <a:ext cx="2" cy="4"/>
            </a:xfrm>
            <a:prstGeom prst="rect">
              <a:avLst/>
            </a:prstGeom>
            <a:solidFill>
              <a:srgbClr val="FFFFFF"/>
            </a:solidFill>
            <a:ln w="0">
              <a:noFill/>
              <a:prstDash val="solid"/>
              <a:miter lim="800000"/>
              <a:headEnd/>
              <a:tailEnd/>
            </a:ln>
          </p:spPr>
          <p:txBody>
            <a:bodyPr/>
            <a:lstStyle/>
            <a:p>
              <a:endParaRPr lang="en-GB"/>
            </a:p>
          </p:txBody>
        </p:sp>
        <p:sp>
          <p:nvSpPr>
            <p:cNvPr id="12" name="Rectangle 11">
              <a:extLst>
                <a:ext uri="{FF2B5EF4-FFF2-40B4-BE49-F238E27FC236}">
                  <a16:creationId xmlns:a16="http://schemas.microsoft.com/office/drawing/2014/main" id="{C58D911C-2C68-465E-856B-422C84B24110}"/>
                </a:ext>
              </a:extLst>
            </p:cNvPr>
            <p:cNvSpPr>
              <a:spLocks noChangeArrowheads="1"/>
            </p:cNvSpPr>
            <p:nvPr/>
          </p:nvSpPr>
          <p:spPr bwMode="auto">
            <a:xfrm>
              <a:off x="23" y="14"/>
              <a:ext cx="4" cy="2"/>
            </a:xfrm>
            <a:prstGeom prst="rect">
              <a:avLst/>
            </a:prstGeom>
            <a:solidFill>
              <a:srgbClr val="FFFFFF"/>
            </a:solidFill>
            <a:ln w="0">
              <a:noFill/>
              <a:prstDash val="solid"/>
              <a:miter lim="800000"/>
              <a:headEnd/>
              <a:tailEnd/>
            </a:ln>
          </p:spPr>
          <p:txBody>
            <a:bodyPr/>
            <a:lstStyle/>
            <a:p>
              <a:endParaRPr lang="en-GB"/>
            </a:p>
          </p:txBody>
        </p:sp>
        <p:sp>
          <p:nvSpPr>
            <p:cNvPr id="13" name="Rectangle 12">
              <a:extLst>
                <a:ext uri="{FF2B5EF4-FFF2-40B4-BE49-F238E27FC236}">
                  <a16:creationId xmlns:a16="http://schemas.microsoft.com/office/drawing/2014/main" id="{D7887563-59ED-40FF-A9DC-1EE34070438F}"/>
                </a:ext>
              </a:extLst>
            </p:cNvPr>
            <p:cNvSpPr>
              <a:spLocks noChangeArrowheads="1"/>
            </p:cNvSpPr>
            <p:nvPr/>
          </p:nvSpPr>
          <p:spPr bwMode="auto">
            <a:xfrm>
              <a:off x="1" y="14"/>
              <a:ext cx="4" cy="2"/>
            </a:xfrm>
            <a:prstGeom prst="rect">
              <a:avLst/>
            </a:prstGeom>
            <a:solidFill>
              <a:srgbClr val="FFFFFF"/>
            </a:solidFill>
            <a:ln w="0">
              <a:noFill/>
              <a:prstDash val="solid"/>
              <a:miter lim="800000"/>
              <a:headEnd/>
              <a:tailEnd/>
            </a:ln>
          </p:spPr>
          <p:txBody>
            <a:bodyPr/>
            <a:lstStyle/>
            <a:p>
              <a:endParaRPr lang="en-GB"/>
            </a:p>
          </p:txBody>
        </p:sp>
        <p:sp>
          <p:nvSpPr>
            <p:cNvPr id="14" name="Freeform 13">
              <a:extLst>
                <a:ext uri="{FF2B5EF4-FFF2-40B4-BE49-F238E27FC236}">
                  <a16:creationId xmlns:a16="http://schemas.microsoft.com/office/drawing/2014/main" id="{4808CD84-1C98-4D93-81BB-EE9F05F21FB7}"/>
                </a:ext>
              </a:extLst>
            </p:cNvPr>
            <p:cNvSpPr>
              <a:spLocks/>
            </p:cNvSpPr>
            <p:nvPr/>
          </p:nvSpPr>
          <p:spPr bwMode="auto">
            <a:xfrm>
              <a:off x="18" y="3"/>
              <a:ext cx="3" cy="4"/>
            </a:xfrm>
            <a:custGeom>
              <a:avLst/>
              <a:gdLst>
                <a:gd name="T0" fmla="*/ 208 w 384"/>
                <a:gd name="T1" fmla="*/ 0 h 451"/>
                <a:gd name="T2" fmla="*/ 384 w 384"/>
                <a:gd name="T3" fmla="*/ 105 h 451"/>
                <a:gd name="T4" fmla="*/ 177 w 384"/>
                <a:gd name="T5" fmla="*/ 451 h 451"/>
                <a:gd name="T6" fmla="*/ 0 w 384"/>
                <a:gd name="T7" fmla="*/ 345 h 451"/>
                <a:gd name="T8" fmla="*/ 208 w 384"/>
                <a:gd name="T9" fmla="*/ 0 h 451"/>
              </a:gdLst>
              <a:ahLst/>
              <a:cxnLst>
                <a:cxn ang="0">
                  <a:pos x="T0" y="T1"/>
                </a:cxn>
                <a:cxn ang="0">
                  <a:pos x="T2" y="T3"/>
                </a:cxn>
                <a:cxn ang="0">
                  <a:pos x="T4" y="T5"/>
                </a:cxn>
                <a:cxn ang="0">
                  <a:pos x="T6" y="T7"/>
                </a:cxn>
                <a:cxn ang="0">
                  <a:pos x="T8" y="T9"/>
                </a:cxn>
              </a:cxnLst>
              <a:rect l="0" t="0" r="r" b="b"/>
              <a:pathLst>
                <a:path w="384" h="451">
                  <a:moveTo>
                    <a:pt x="208" y="0"/>
                  </a:moveTo>
                  <a:lnTo>
                    <a:pt x="384" y="105"/>
                  </a:lnTo>
                  <a:lnTo>
                    <a:pt x="177" y="451"/>
                  </a:lnTo>
                  <a:lnTo>
                    <a:pt x="0" y="345"/>
                  </a:lnTo>
                  <a:lnTo>
                    <a:pt x="208" y="0"/>
                  </a:lnTo>
                  <a:close/>
                </a:path>
              </a:pathLst>
            </a:custGeom>
            <a:solidFill>
              <a:srgbClr val="FFFFFF"/>
            </a:solidFill>
            <a:ln w="0">
              <a:noFill/>
              <a:prstDash val="solid"/>
              <a:round/>
              <a:headEnd/>
              <a:tailEnd/>
            </a:ln>
          </p:spPr>
          <p:txBody>
            <a:bodyPr/>
            <a:lstStyle/>
            <a:p>
              <a:endParaRPr lang="en-GB"/>
            </a:p>
          </p:txBody>
        </p:sp>
        <p:sp>
          <p:nvSpPr>
            <p:cNvPr id="15" name="Freeform 14">
              <a:extLst>
                <a:ext uri="{FF2B5EF4-FFF2-40B4-BE49-F238E27FC236}">
                  <a16:creationId xmlns:a16="http://schemas.microsoft.com/office/drawing/2014/main" id="{E6A35112-1931-499D-9DB4-746CFE12F39E}"/>
                </a:ext>
              </a:extLst>
            </p:cNvPr>
            <p:cNvSpPr>
              <a:spLocks/>
            </p:cNvSpPr>
            <p:nvPr/>
          </p:nvSpPr>
          <p:spPr bwMode="auto">
            <a:xfrm>
              <a:off x="7" y="22"/>
              <a:ext cx="3" cy="4"/>
            </a:xfrm>
            <a:custGeom>
              <a:avLst/>
              <a:gdLst>
                <a:gd name="T0" fmla="*/ 207 w 383"/>
                <a:gd name="T1" fmla="*/ 0 h 451"/>
                <a:gd name="T2" fmla="*/ 383 w 383"/>
                <a:gd name="T3" fmla="*/ 106 h 451"/>
                <a:gd name="T4" fmla="*/ 176 w 383"/>
                <a:gd name="T5" fmla="*/ 451 h 451"/>
                <a:gd name="T6" fmla="*/ 0 w 383"/>
                <a:gd name="T7" fmla="*/ 345 h 451"/>
                <a:gd name="T8" fmla="*/ 207 w 383"/>
                <a:gd name="T9" fmla="*/ 0 h 451"/>
              </a:gdLst>
              <a:ahLst/>
              <a:cxnLst>
                <a:cxn ang="0">
                  <a:pos x="T0" y="T1"/>
                </a:cxn>
                <a:cxn ang="0">
                  <a:pos x="T2" y="T3"/>
                </a:cxn>
                <a:cxn ang="0">
                  <a:pos x="T4" y="T5"/>
                </a:cxn>
                <a:cxn ang="0">
                  <a:pos x="T6" y="T7"/>
                </a:cxn>
                <a:cxn ang="0">
                  <a:pos x="T8" y="T9"/>
                </a:cxn>
              </a:cxnLst>
              <a:rect l="0" t="0" r="r" b="b"/>
              <a:pathLst>
                <a:path w="383" h="451">
                  <a:moveTo>
                    <a:pt x="207" y="0"/>
                  </a:moveTo>
                  <a:lnTo>
                    <a:pt x="383" y="106"/>
                  </a:lnTo>
                  <a:lnTo>
                    <a:pt x="176" y="451"/>
                  </a:lnTo>
                  <a:lnTo>
                    <a:pt x="0" y="345"/>
                  </a:lnTo>
                  <a:lnTo>
                    <a:pt x="207" y="0"/>
                  </a:lnTo>
                  <a:close/>
                </a:path>
              </a:pathLst>
            </a:custGeom>
            <a:solidFill>
              <a:srgbClr val="FFFFFF"/>
            </a:solidFill>
            <a:ln w="0">
              <a:noFill/>
              <a:prstDash val="solid"/>
              <a:round/>
              <a:headEnd/>
              <a:tailEnd/>
            </a:ln>
          </p:spPr>
          <p:txBody>
            <a:bodyPr/>
            <a:lstStyle/>
            <a:p>
              <a:endParaRPr lang="en-GB"/>
            </a:p>
          </p:txBody>
        </p:sp>
        <p:sp>
          <p:nvSpPr>
            <p:cNvPr id="16" name="Freeform 15">
              <a:extLst>
                <a:ext uri="{FF2B5EF4-FFF2-40B4-BE49-F238E27FC236}">
                  <a16:creationId xmlns:a16="http://schemas.microsoft.com/office/drawing/2014/main" id="{5454C719-1FC0-426B-A830-41A87C3B07B6}"/>
                </a:ext>
              </a:extLst>
            </p:cNvPr>
            <p:cNvSpPr>
              <a:spLocks/>
            </p:cNvSpPr>
            <p:nvPr/>
          </p:nvSpPr>
          <p:spPr bwMode="auto">
            <a:xfrm>
              <a:off x="22" y="8"/>
              <a:ext cx="4" cy="3"/>
            </a:xfrm>
            <a:custGeom>
              <a:avLst/>
              <a:gdLst>
                <a:gd name="T0" fmla="*/ 351 w 451"/>
                <a:gd name="T1" fmla="*/ 0 h 376"/>
                <a:gd name="T2" fmla="*/ 451 w 451"/>
                <a:gd name="T3" fmla="*/ 178 h 376"/>
                <a:gd name="T4" fmla="*/ 100 w 451"/>
                <a:gd name="T5" fmla="*/ 376 h 376"/>
                <a:gd name="T6" fmla="*/ 0 w 451"/>
                <a:gd name="T7" fmla="*/ 196 h 376"/>
                <a:gd name="T8" fmla="*/ 351 w 451"/>
                <a:gd name="T9" fmla="*/ 0 h 376"/>
              </a:gdLst>
              <a:ahLst/>
              <a:cxnLst>
                <a:cxn ang="0">
                  <a:pos x="T0" y="T1"/>
                </a:cxn>
                <a:cxn ang="0">
                  <a:pos x="T2" y="T3"/>
                </a:cxn>
                <a:cxn ang="0">
                  <a:pos x="T4" y="T5"/>
                </a:cxn>
                <a:cxn ang="0">
                  <a:pos x="T6" y="T7"/>
                </a:cxn>
                <a:cxn ang="0">
                  <a:pos x="T8" y="T9"/>
                </a:cxn>
              </a:cxnLst>
              <a:rect l="0" t="0" r="r" b="b"/>
              <a:pathLst>
                <a:path w="451" h="376">
                  <a:moveTo>
                    <a:pt x="351" y="0"/>
                  </a:moveTo>
                  <a:lnTo>
                    <a:pt x="451" y="178"/>
                  </a:lnTo>
                  <a:lnTo>
                    <a:pt x="100" y="376"/>
                  </a:lnTo>
                  <a:lnTo>
                    <a:pt x="0" y="196"/>
                  </a:lnTo>
                  <a:lnTo>
                    <a:pt x="351" y="0"/>
                  </a:lnTo>
                  <a:close/>
                </a:path>
              </a:pathLst>
            </a:custGeom>
            <a:solidFill>
              <a:srgbClr val="FFFFFF"/>
            </a:solidFill>
            <a:ln w="0">
              <a:noFill/>
              <a:prstDash val="solid"/>
              <a:round/>
              <a:headEnd/>
              <a:tailEnd/>
            </a:ln>
          </p:spPr>
          <p:txBody>
            <a:bodyPr/>
            <a:lstStyle/>
            <a:p>
              <a:endParaRPr lang="en-GB"/>
            </a:p>
          </p:txBody>
        </p:sp>
        <p:sp>
          <p:nvSpPr>
            <p:cNvPr id="17" name="Freeform 16">
              <a:extLst>
                <a:ext uri="{FF2B5EF4-FFF2-40B4-BE49-F238E27FC236}">
                  <a16:creationId xmlns:a16="http://schemas.microsoft.com/office/drawing/2014/main" id="{A326715F-171F-4C02-98E1-F74EC60CFFC1}"/>
                </a:ext>
              </a:extLst>
            </p:cNvPr>
            <p:cNvSpPr>
              <a:spLocks/>
            </p:cNvSpPr>
            <p:nvPr/>
          </p:nvSpPr>
          <p:spPr bwMode="auto">
            <a:xfrm>
              <a:off x="3" y="19"/>
              <a:ext cx="4" cy="3"/>
            </a:xfrm>
            <a:custGeom>
              <a:avLst/>
              <a:gdLst>
                <a:gd name="T0" fmla="*/ 351 w 452"/>
                <a:gd name="T1" fmla="*/ 0 h 376"/>
                <a:gd name="T2" fmla="*/ 452 w 452"/>
                <a:gd name="T3" fmla="*/ 179 h 376"/>
                <a:gd name="T4" fmla="*/ 101 w 452"/>
                <a:gd name="T5" fmla="*/ 376 h 376"/>
                <a:gd name="T6" fmla="*/ 0 w 452"/>
                <a:gd name="T7" fmla="*/ 197 h 376"/>
                <a:gd name="T8" fmla="*/ 351 w 452"/>
                <a:gd name="T9" fmla="*/ 0 h 376"/>
              </a:gdLst>
              <a:ahLst/>
              <a:cxnLst>
                <a:cxn ang="0">
                  <a:pos x="T0" y="T1"/>
                </a:cxn>
                <a:cxn ang="0">
                  <a:pos x="T2" y="T3"/>
                </a:cxn>
                <a:cxn ang="0">
                  <a:pos x="T4" y="T5"/>
                </a:cxn>
                <a:cxn ang="0">
                  <a:pos x="T6" y="T7"/>
                </a:cxn>
                <a:cxn ang="0">
                  <a:pos x="T8" y="T9"/>
                </a:cxn>
              </a:cxnLst>
              <a:rect l="0" t="0" r="r" b="b"/>
              <a:pathLst>
                <a:path w="452" h="376">
                  <a:moveTo>
                    <a:pt x="351" y="0"/>
                  </a:moveTo>
                  <a:lnTo>
                    <a:pt x="452" y="179"/>
                  </a:lnTo>
                  <a:lnTo>
                    <a:pt x="101" y="376"/>
                  </a:lnTo>
                  <a:lnTo>
                    <a:pt x="0" y="197"/>
                  </a:lnTo>
                  <a:lnTo>
                    <a:pt x="351" y="0"/>
                  </a:lnTo>
                  <a:close/>
                </a:path>
              </a:pathLst>
            </a:custGeom>
            <a:solidFill>
              <a:srgbClr val="FFFFFF"/>
            </a:solidFill>
            <a:ln w="0">
              <a:noFill/>
              <a:prstDash val="solid"/>
              <a:round/>
              <a:headEnd/>
              <a:tailEnd/>
            </a:ln>
          </p:spPr>
          <p:txBody>
            <a:bodyPr/>
            <a:lstStyle/>
            <a:p>
              <a:endParaRPr lang="en-GB"/>
            </a:p>
          </p:txBody>
        </p:sp>
        <p:sp>
          <p:nvSpPr>
            <p:cNvPr id="18" name="Freeform 17">
              <a:extLst>
                <a:ext uri="{FF2B5EF4-FFF2-40B4-BE49-F238E27FC236}">
                  <a16:creationId xmlns:a16="http://schemas.microsoft.com/office/drawing/2014/main" id="{578B221E-D60B-49BF-8E2E-18A1DAED41F1}"/>
                </a:ext>
              </a:extLst>
            </p:cNvPr>
            <p:cNvSpPr>
              <a:spLocks/>
            </p:cNvSpPr>
            <p:nvPr/>
          </p:nvSpPr>
          <p:spPr bwMode="auto">
            <a:xfrm>
              <a:off x="22" y="19"/>
              <a:ext cx="4" cy="3"/>
            </a:xfrm>
            <a:custGeom>
              <a:avLst/>
              <a:gdLst>
                <a:gd name="T0" fmla="*/ 106 w 451"/>
                <a:gd name="T1" fmla="*/ 0 h 382"/>
                <a:gd name="T2" fmla="*/ 451 w 451"/>
                <a:gd name="T3" fmla="*/ 207 h 382"/>
                <a:gd name="T4" fmla="*/ 346 w 451"/>
                <a:gd name="T5" fmla="*/ 382 h 382"/>
                <a:gd name="T6" fmla="*/ 0 w 451"/>
                <a:gd name="T7" fmla="*/ 175 h 382"/>
                <a:gd name="T8" fmla="*/ 106 w 451"/>
                <a:gd name="T9" fmla="*/ 0 h 382"/>
              </a:gdLst>
              <a:ahLst/>
              <a:cxnLst>
                <a:cxn ang="0">
                  <a:pos x="T0" y="T1"/>
                </a:cxn>
                <a:cxn ang="0">
                  <a:pos x="T2" y="T3"/>
                </a:cxn>
                <a:cxn ang="0">
                  <a:pos x="T4" y="T5"/>
                </a:cxn>
                <a:cxn ang="0">
                  <a:pos x="T6" y="T7"/>
                </a:cxn>
                <a:cxn ang="0">
                  <a:pos x="T8" y="T9"/>
                </a:cxn>
              </a:cxnLst>
              <a:rect l="0" t="0" r="r" b="b"/>
              <a:pathLst>
                <a:path w="451" h="382">
                  <a:moveTo>
                    <a:pt x="106" y="0"/>
                  </a:moveTo>
                  <a:lnTo>
                    <a:pt x="451" y="207"/>
                  </a:lnTo>
                  <a:lnTo>
                    <a:pt x="346" y="382"/>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19" name="Freeform 18">
              <a:extLst>
                <a:ext uri="{FF2B5EF4-FFF2-40B4-BE49-F238E27FC236}">
                  <a16:creationId xmlns:a16="http://schemas.microsoft.com/office/drawing/2014/main" id="{F92E00B2-7276-469F-A1FD-3C5418258A7A}"/>
                </a:ext>
              </a:extLst>
            </p:cNvPr>
            <p:cNvSpPr>
              <a:spLocks/>
            </p:cNvSpPr>
            <p:nvPr/>
          </p:nvSpPr>
          <p:spPr bwMode="auto">
            <a:xfrm>
              <a:off x="3" y="8"/>
              <a:ext cx="4" cy="3"/>
            </a:xfrm>
            <a:custGeom>
              <a:avLst/>
              <a:gdLst>
                <a:gd name="T0" fmla="*/ 106 w 451"/>
                <a:gd name="T1" fmla="*/ 0 h 383"/>
                <a:gd name="T2" fmla="*/ 451 w 451"/>
                <a:gd name="T3" fmla="*/ 207 h 383"/>
                <a:gd name="T4" fmla="*/ 345 w 451"/>
                <a:gd name="T5" fmla="*/ 383 h 383"/>
                <a:gd name="T6" fmla="*/ 0 w 451"/>
                <a:gd name="T7" fmla="*/ 175 h 383"/>
                <a:gd name="T8" fmla="*/ 106 w 451"/>
                <a:gd name="T9" fmla="*/ 0 h 383"/>
              </a:gdLst>
              <a:ahLst/>
              <a:cxnLst>
                <a:cxn ang="0">
                  <a:pos x="T0" y="T1"/>
                </a:cxn>
                <a:cxn ang="0">
                  <a:pos x="T2" y="T3"/>
                </a:cxn>
                <a:cxn ang="0">
                  <a:pos x="T4" y="T5"/>
                </a:cxn>
                <a:cxn ang="0">
                  <a:pos x="T6" y="T7"/>
                </a:cxn>
                <a:cxn ang="0">
                  <a:pos x="T8" y="T9"/>
                </a:cxn>
              </a:cxnLst>
              <a:rect l="0" t="0" r="r" b="b"/>
              <a:pathLst>
                <a:path w="451" h="383">
                  <a:moveTo>
                    <a:pt x="106" y="0"/>
                  </a:moveTo>
                  <a:lnTo>
                    <a:pt x="451" y="207"/>
                  </a:lnTo>
                  <a:lnTo>
                    <a:pt x="345" y="383"/>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20" name="Freeform 19">
              <a:extLst>
                <a:ext uri="{FF2B5EF4-FFF2-40B4-BE49-F238E27FC236}">
                  <a16:creationId xmlns:a16="http://schemas.microsoft.com/office/drawing/2014/main" id="{5F8876CA-9A8C-4894-BAD0-2C5316F4D033}"/>
                </a:ext>
              </a:extLst>
            </p:cNvPr>
            <p:cNvSpPr>
              <a:spLocks/>
            </p:cNvSpPr>
            <p:nvPr/>
          </p:nvSpPr>
          <p:spPr bwMode="auto">
            <a:xfrm>
              <a:off x="18" y="22"/>
              <a:ext cx="3" cy="4"/>
            </a:xfrm>
            <a:custGeom>
              <a:avLst/>
              <a:gdLst>
                <a:gd name="T0" fmla="*/ 180 w 376"/>
                <a:gd name="T1" fmla="*/ 0 h 452"/>
                <a:gd name="T2" fmla="*/ 376 w 376"/>
                <a:gd name="T3" fmla="*/ 351 h 452"/>
                <a:gd name="T4" fmla="*/ 198 w 376"/>
                <a:gd name="T5" fmla="*/ 452 h 452"/>
                <a:gd name="T6" fmla="*/ 0 w 376"/>
                <a:gd name="T7" fmla="*/ 101 h 452"/>
                <a:gd name="T8" fmla="*/ 180 w 376"/>
                <a:gd name="T9" fmla="*/ 0 h 452"/>
              </a:gdLst>
              <a:ahLst/>
              <a:cxnLst>
                <a:cxn ang="0">
                  <a:pos x="T0" y="T1"/>
                </a:cxn>
                <a:cxn ang="0">
                  <a:pos x="T2" y="T3"/>
                </a:cxn>
                <a:cxn ang="0">
                  <a:pos x="T4" y="T5"/>
                </a:cxn>
                <a:cxn ang="0">
                  <a:pos x="T6" y="T7"/>
                </a:cxn>
                <a:cxn ang="0">
                  <a:pos x="T8" y="T9"/>
                </a:cxn>
              </a:cxnLst>
              <a:rect l="0" t="0" r="r" b="b"/>
              <a:pathLst>
                <a:path w="376" h="452">
                  <a:moveTo>
                    <a:pt x="180" y="0"/>
                  </a:moveTo>
                  <a:lnTo>
                    <a:pt x="376" y="351"/>
                  </a:lnTo>
                  <a:lnTo>
                    <a:pt x="198" y="452"/>
                  </a:lnTo>
                  <a:lnTo>
                    <a:pt x="0" y="101"/>
                  </a:lnTo>
                  <a:lnTo>
                    <a:pt x="180" y="0"/>
                  </a:lnTo>
                  <a:close/>
                </a:path>
              </a:pathLst>
            </a:custGeom>
            <a:solidFill>
              <a:srgbClr val="FFFFFF"/>
            </a:solidFill>
            <a:ln w="0">
              <a:noFill/>
              <a:prstDash val="solid"/>
              <a:round/>
              <a:headEnd/>
              <a:tailEnd/>
            </a:ln>
          </p:spPr>
          <p:txBody>
            <a:bodyPr/>
            <a:lstStyle/>
            <a:p>
              <a:endParaRPr lang="en-GB"/>
            </a:p>
          </p:txBody>
        </p:sp>
        <p:sp>
          <p:nvSpPr>
            <p:cNvPr id="21" name="Freeform 20">
              <a:extLst>
                <a:ext uri="{FF2B5EF4-FFF2-40B4-BE49-F238E27FC236}">
                  <a16:creationId xmlns:a16="http://schemas.microsoft.com/office/drawing/2014/main" id="{63E92962-D827-4FD6-BEA4-410BEFB9E37B}"/>
                </a:ext>
              </a:extLst>
            </p:cNvPr>
            <p:cNvSpPr>
              <a:spLocks/>
            </p:cNvSpPr>
            <p:nvPr/>
          </p:nvSpPr>
          <p:spPr bwMode="auto">
            <a:xfrm>
              <a:off x="7" y="3"/>
              <a:ext cx="3" cy="4"/>
            </a:xfrm>
            <a:custGeom>
              <a:avLst/>
              <a:gdLst>
                <a:gd name="T0" fmla="*/ 178 w 376"/>
                <a:gd name="T1" fmla="*/ 0 h 451"/>
                <a:gd name="T2" fmla="*/ 376 w 376"/>
                <a:gd name="T3" fmla="*/ 351 h 451"/>
                <a:gd name="T4" fmla="*/ 196 w 376"/>
                <a:gd name="T5" fmla="*/ 451 h 451"/>
                <a:gd name="T6" fmla="*/ 0 w 376"/>
                <a:gd name="T7" fmla="*/ 100 h 451"/>
                <a:gd name="T8" fmla="*/ 178 w 376"/>
                <a:gd name="T9" fmla="*/ 0 h 451"/>
              </a:gdLst>
              <a:ahLst/>
              <a:cxnLst>
                <a:cxn ang="0">
                  <a:pos x="T0" y="T1"/>
                </a:cxn>
                <a:cxn ang="0">
                  <a:pos x="T2" y="T3"/>
                </a:cxn>
                <a:cxn ang="0">
                  <a:pos x="T4" y="T5"/>
                </a:cxn>
                <a:cxn ang="0">
                  <a:pos x="T6" y="T7"/>
                </a:cxn>
                <a:cxn ang="0">
                  <a:pos x="T8" y="T9"/>
                </a:cxn>
              </a:cxnLst>
              <a:rect l="0" t="0" r="r" b="b"/>
              <a:pathLst>
                <a:path w="376" h="451">
                  <a:moveTo>
                    <a:pt x="178" y="0"/>
                  </a:moveTo>
                  <a:lnTo>
                    <a:pt x="376" y="351"/>
                  </a:lnTo>
                  <a:lnTo>
                    <a:pt x="196" y="451"/>
                  </a:lnTo>
                  <a:lnTo>
                    <a:pt x="0" y="100"/>
                  </a:lnTo>
                  <a:lnTo>
                    <a:pt x="178" y="0"/>
                  </a:lnTo>
                  <a:close/>
                </a:path>
              </a:pathLst>
            </a:custGeom>
            <a:solidFill>
              <a:srgbClr val="FFFFFF"/>
            </a:solidFill>
            <a:ln w="0">
              <a:noFill/>
              <a:prstDash val="solid"/>
              <a:round/>
              <a:headEnd/>
              <a:tailEnd/>
            </a:ln>
          </p:spPr>
          <p:txBody>
            <a:bodyPr/>
            <a:lstStyle/>
            <a:p>
              <a:endParaRPr lang="en-GB"/>
            </a:p>
          </p:txBody>
        </p:sp>
        <p:sp>
          <p:nvSpPr>
            <p:cNvPr id="22" name="Freeform 21">
              <a:extLst>
                <a:ext uri="{FF2B5EF4-FFF2-40B4-BE49-F238E27FC236}">
                  <a16:creationId xmlns:a16="http://schemas.microsoft.com/office/drawing/2014/main" id="{FA6BB5A2-87A9-425C-886A-F29BB36A33BD}"/>
                </a:ext>
              </a:extLst>
            </p:cNvPr>
            <p:cNvSpPr>
              <a:spLocks/>
            </p:cNvSpPr>
            <p:nvPr/>
          </p:nvSpPr>
          <p:spPr bwMode="auto">
            <a:xfrm>
              <a:off x="13" y="7"/>
              <a:ext cx="6" cy="11"/>
            </a:xfrm>
            <a:custGeom>
              <a:avLst/>
              <a:gdLst>
                <a:gd name="T0" fmla="*/ 0 w 684"/>
                <a:gd name="T1" fmla="*/ 0 h 1256"/>
                <a:gd name="T2" fmla="*/ 205 w 684"/>
                <a:gd name="T3" fmla="*/ 0 h 1256"/>
                <a:gd name="T4" fmla="*/ 205 w 684"/>
                <a:gd name="T5" fmla="*/ 803 h 1256"/>
                <a:gd name="T6" fmla="*/ 684 w 684"/>
                <a:gd name="T7" fmla="*/ 1080 h 1256"/>
                <a:gd name="T8" fmla="*/ 578 w 684"/>
                <a:gd name="T9" fmla="*/ 1256 h 1256"/>
                <a:gd name="T10" fmla="*/ 0 w 684"/>
                <a:gd name="T11" fmla="*/ 917 h 1256"/>
                <a:gd name="T12" fmla="*/ 0 w 684"/>
                <a:gd name="T13" fmla="*/ 0 h 1256"/>
              </a:gdLst>
              <a:ahLst/>
              <a:cxnLst>
                <a:cxn ang="0">
                  <a:pos x="T0" y="T1"/>
                </a:cxn>
                <a:cxn ang="0">
                  <a:pos x="T2" y="T3"/>
                </a:cxn>
                <a:cxn ang="0">
                  <a:pos x="T4" y="T5"/>
                </a:cxn>
                <a:cxn ang="0">
                  <a:pos x="T6" y="T7"/>
                </a:cxn>
                <a:cxn ang="0">
                  <a:pos x="T8" y="T9"/>
                </a:cxn>
                <a:cxn ang="0">
                  <a:pos x="T10" y="T11"/>
                </a:cxn>
                <a:cxn ang="0">
                  <a:pos x="T12" y="T13"/>
                </a:cxn>
              </a:cxnLst>
              <a:rect l="0" t="0" r="r" b="b"/>
              <a:pathLst>
                <a:path w="684" h="1256">
                  <a:moveTo>
                    <a:pt x="0" y="0"/>
                  </a:moveTo>
                  <a:lnTo>
                    <a:pt x="205" y="0"/>
                  </a:lnTo>
                  <a:lnTo>
                    <a:pt x="205" y="803"/>
                  </a:lnTo>
                  <a:lnTo>
                    <a:pt x="684" y="1080"/>
                  </a:lnTo>
                  <a:lnTo>
                    <a:pt x="578" y="1256"/>
                  </a:lnTo>
                  <a:lnTo>
                    <a:pt x="0" y="917"/>
                  </a:lnTo>
                  <a:lnTo>
                    <a:pt x="0" y="0"/>
                  </a:lnTo>
                  <a:close/>
                </a:path>
              </a:pathLst>
            </a:custGeom>
            <a:solidFill>
              <a:srgbClr val="FFFFFF"/>
            </a:solidFill>
            <a:ln w="0">
              <a:noFill/>
              <a:prstDash val="solid"/>
              <a:round/>
              <a:headEnd/>
              <a:tailEnd/>
            </a:ln>
          </p:spPr>
          <p:txBody>
            <a:bodyPr/>
            <a:lstStyle/>
            <a:p>
              <a:endParaRPr lang="en-GB"/>
            </a:p>
          </p:txBody>
        </p:sp>
      </p:grpSp>
      <p:sp>
        <p:nvSpPr>
          <p:cNvPr id="23" name="Title 1">
            <a:extLst>
              <a:ext uri="{FF2B5EF4-FFF2-40B4-BE49-F238E27FC236}">
                <a16:creationId xmlns:a16="http://schemas.microsoft.com/office/drawing/2014/main" id="{25BAEE00-66D6-4245-9D96-0FF54601E1B0}"/>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2.  Information Management</a:t>
            </a:r>
            <a:endParaRPr lang="en-US" sz="1800" b="0" dirty="0">
              <a:solidFill>
                <a:srgbClr val="0070C0"/>
              </a:solidFill>
              <a:latin typeface="Calibri Light" panose="020F0302020204030204" pitchFamily="34" charset="0"/>
            </a:endParaRPr>
          </a:p>
        </p:txBody>
      </p:sp>
      <p:sp>
        <p:nvSpPr>
          <p:cNvPr id="2" name="Rectangle 1">
            <a:extLst>
              <a:ext uri="{FF2B5EF4-FFF2-40B4-BE49-F238E27FC236}">
                <a16:creationId xmlns:a16="http://schemas.microsoft.com/office/drawing/2014/main" id="{BF68D8A4-7FE2-498A-A3AC-15C01CFDB2BD}"/>
              </a:ext>
            </a:extLst>
          </p:cNvPr>
          <p:cNvSpPr/>
          <p:nvPr/>
        </p:nvSpPr>
        <p:spPr>
          <a:xfrm>
            <a:off x="318052" y="678203"/>
            <a:ext cx="8468138" cy="3539430"/>
          </a:xfrm>
          <a:prstGeom prst="rect">
            <a:avLst/>
          </a:prstGeom>
        </p:spPr>
        <p:txBody>
          <a:bodyPr wrap="square">
            <a:spAutoFit/>
          </a:bodyPr>
          <a:lstStyle/>
          <a:p>
            <a:r>
              <a:rPr lang="en-IN" sz="1600" dirty="0">
                <a:latin typeface="Calibri Light" panose="020F0302020204030204" pitchFamily="34" charset="0"/>
                <a:ea typeface="Times New Roman" panose="02020603050405020304" pitchFamily="18" charset="0"/>
                <a:cs typeface="Calibri Light" panose="020F0302020204030204" pitchFamily="34" charset="0"/>
              </a:rPr>
              <a:t>2018 S-NFI </a:t>
            </a:r>
            <a:r>
              <a:rPr lang="en-IN" sz="1600" dirty="0">
                <a:highlight>
                  <a:srgbClr val="00FFFF"/>
                </a:highlight>
                <a:latin typeface="Calibri Light" panose="020F0302020204030204" pitchFamily="34" charset="0"/>
                <a:ea typeface="Times New Roman" panose="02020603050405020304" pitchFamily="18" charset="0"/>
                <a:cs typeface="Calibri Light" panose="020F0302020204030204" pitchFamily="34" charset="0"/>
              </a:rPr>
              <a:t>War Damaged Shelter Assessment Tool</a:t>
            </a:r>
            <a:endParaRPr lang="en-IN" sz="1600" dirty="0">
              <a:latin typeface="Calibri Light" panose="020F0302020204030204" pitchFamily="34" charset="0"/>
              <a:ea typeface="Times New Roman" panose="02020603050405020304" pitchFamily="18" charset="0"/>
              <a:cs typeface="Calibri Light" panose="020F0302020204030204" pitchFamily="34" charset="0"/>
            </a:endParaRPr>
          </a:p>
          <a:p>
            <a:endParaRPr lang="en-IN" sz="1600" dirty="0">
              <a:latin typeface="Calibri Light" panose="020F0302020204030204" pitchFamily="34" charset="0"/>
              <a:cs typeface="Calibri Light" panose="020F0302020204030204" pitchFamily="34" charset="0"/>
            </a:endParaRPr>
          </a:p>
          <a:p>
            <a:r>
              <a:rPr lang="en-IN" sz="1600" dirty="0">
                <a:latin typeface="Calibri Light" panose="020F0302020204030204" pitchFamily="34" charset="0"/>
                <a:cs typeface="Calibri Light" panose="020F0302020204030204" pitchFamily="34" charset="0"/>
              </a:rPr>
              <a:t>UN-HABITAT and the Shelter Cluster have developed a new tool to capture data on </a:t>
            </a:r>
            <a:r>
              <a:rPr lang="en-IN" sz="1600" u="sng" dirty="0">
                <a:latin typeface="Calibri Light" panose="020F0302020204030204" pitchFamily="34" charset="0"/>
                <a:cs typeface="Calibri Light" panose="020F0302020204030204" pitchFamily="34" charset="0"/>
              </a:rPr>
              <a:t>assessments</a:t>
            </a:r>
            <a:r>
              <a:rPr lang="en-IN" sz="1600" dirty="0">
                <a:latin typeface="Calibri Light" panose="020F0302020204030204" pitchFamily="34" charset="0"/>
                <a:cs typeface="Calibri Light" panose="020F0302020204030204" pitchFamily="34" charset="0"/>
              </a:rPr>
              <a:t> and </a:t>
            </a:r>
            <a:r>
              <a:rPr lang="en-IN" sz="1600" u="sng" dirty="0">
                <a:latin typeface="Calibri Light" panose="020F0302020204030204" pitchFamily="34" charset="0"/>
                <a:cs typeface="Calibri Light" panose="020F0302020204030204" pitchFamily="34" charset="0"/>
              </a:rPr>
              <a:t>repairs</a:t>
            </a:r>
            <a:r>
              <a:rPr lang="en-IN" sz="1600" dirty="0">
                <a:latin typeface="Calibri Light" panose="020F0302020204030204" pitchFamily="34" charset="0"/>
                <a:cs typeface="Calibri Light" panose="020F0302020204030204" pitchFamily="34" charset="0"/>
              </a:rPr>
              <a:t> of war damaged shelter.</a:t>
            </a:r>
          </a:p>
          <a:p>
            <a:endParaRPr lang="en-IN" sz="1600" dirty="0">
              <a:latin typeface="Calibri Light" panose="020F0302020204030204" pitchFamily="34" charset="0"/>
              <a:cs typeface="Calibri Light" panose="020F0302020204030204" pitchFamily="34" charset="0"/>
            </a:endParaRPr>
          </a:p>
          <a:p>
            <a:pPr marL="342900" indent="-342900">
              <a:buFont typeface="+mj-lt"/>
              <a:buAutoNum type="arabicPeriod"/>
            </a:pPr>
            <a:r>
              <a:rPr lang="en-IN" sz="1600" b="1" dirty="0">
                <a:latin typeface="Calibri Light" panose="020F0302020204030204" pitchFamily="34" charset="0"/>
                <a:cs typeface="Calibri Light" panose="020F0302020204030204" pitchFamily="34" charset="0"/>
              </a:rPr>
              <a:t>Note:</a:t>
            </a:r>
          </a:p>
          <a:p>
            <a:r>
              <a:rPr lang="en-IN" sz="1600" dirty="0">
                <a:latin typeface="Calibri Light" panose="020F0302020204030204" pitchFamily="34" charset="0"/>
                <a:cs typeface="Calibri Light" panose="020F0302020204030204" pitchFamily="34" charset="0"/>
                <a:hlinkClick r:id="rId2"/>
              </a:rPr>
              <a:t>https://www.sheltercluster.org/iraq/documents/war-damage-assessment-coordination-note</a:t>
            </a:r>
            <a:r>
              <a:rPr lang="en-IN" sz="1600" dirty="0">
                <a:latin typeface="Calibri Light" panose="020F0302020204030204" pitchFamily="34" charset="0"/>
                <a:cs typeface="Calibri Light" panose="020F0302020204030204" pitchFamily="34" charset="0"/>
              </a:rPr>
              <a:t> </a:t>
            </a:r>
          </a:p>
          <a:p>
            <a:endParaRPr lang="en-IN" sz="1600" dirty="0">
              <a:latin typeface="Calibri Light" panose="020F0302020204030204" pitchFamily="34" charset="0"/>
              <a:cs typeface="Calibri Light" panose="020F0302020204030204" pitchFamily="34" charset="0"/>
            </a:endParaRPr>
          </a:p>
          <a:p>
            <a:pPr marL="342900" indent="-342900">
              <a:buFont typeface="+mj-lt"/>
              <a:buAutoNum type="arabicPeriod" startAt="2"/>
            </a:pPr>
            <a:r>
              <a:rPr lang="en-IN" sz="1600" b="1" dirty="0">
                <a:latin typeface="Calibri Light" panose="020F0302020204030204" pitchFamily="34" charset="0"/>
                <a:cs typeface="Calibri Light" panose="020F0302020204030204" pitchFamily="34" charset="0"/>
              </a:rPr>
              <a:t>Revised guidelines</a:t>
            </a:r>
          </a:p>
          <a:p>
            <a:r>
              <a:rPr lang="en-IN" sz="1600" dirty="0">
                <a:latin typeface="Calibri Light" panose="020F0302020204030204" pitchFamily="34" charset="0"/>
                <a:cs typeface="Calibri Light" panose="020F0302020204030204" pitchFamily="34" charset="0"/>
                <a:hlinkClick r:id="rId3"/>
              </a:rPr>
              <a:t>https://www.sheltercluster.org/iraq/documents/irqemergency-repairs-wds-guidelines</a:t>
            </a:r>
            <a:r>
              <a:rPr lang="en-IN" sz="1600" dirty="0">
                <a:latin typeface="Calibri Light" panose="020F0302020204030204" pitchFamily="34" charset="0"/>
                <a:cs typeface="Calibri Light" panose="020F0302020204030204" pitchFamily="34" charset="0"/>
              </a:rPr>
              <a:t> </a:t>
            </a:r>
          </a:p>
          <a:p>
            <a:endParaRPr lang="en-IN" sz="1600" dirty="0">
              <a:latin typeface="Calibri Light" panose="020F0302020204030204" pitchFamily="34" charset="0"/>
              <a:cs typeface="Calibri Light" panose="020F0302020204030204" pitchFamily="34" charset="0"/>
            </a:endParaRPr>
          </a:p>
          <a:p>
            <a:pPr marL="342900" indent="-342900">
              <a:buFont typeface="+mj-lt"/>
              <a:buAutoNum type="arabicPeriod" startAt="3"/>
            </a:pPr>
            <a:r>
              <a:rPr lang="en-IN" sz="1600" b="1" dirty="0">
                <a:latin typeface="Calibri Light" panose="020F0302020204030204" pitchFamily="34" charset="0"/>
                <a:cs typeface="Calibri Light" panose="020F0302020204030204" pitchFamily="34" charset="0"/>
              </a:rPr>
              <a:t>Revised tool</a:t>
            </a:r>
          </a:p>
          <a:p>
            <a:r>
              <a:rPr lang="en-IN" sz="1600" dirty="0">
                <a:latin typeface="Calibri Light" panose="020F0302020204030204" pitchFamily="34" charset="0"/>
                <a:cs typeface="Calibri Light" panose="020F0302020204030204" pitchFamily="34" charset="0"/>
                <a:hlinkClick r:id="rId4"/>
              </a:rPr>
              <a:t>https://www.sheltercluster.org/iraq/documents/war-damage-assessment-coordination-collection-tool</a:t>
            </a:r>
            <a:r>
              <a:rPr lang="en-IN" sz="1600" dirty="0">
                <a:latin typeface="Calibri Light" panose="020F0302020204030204" pitchFamily="34" charset="0"/>
                <a:cs typeface="Calibri Light" panose="020F0302020204030204" pitchFamily="34" charset="0"/>
              </a:rPr>
              <a:t> </a:t>
            </a:r>
          </a:p>
        </p:txBody>
      </p:sp>
    </p:spTree>
    <p:extLst>
      <p:ext uri="{BB962C8B-B14F-4D97-AF65-F5344CB8AC3E}">
        <p14:creationId xmlns:p14="http://schemas.microsoft.com/office/powerpoint/2010/main" val="309637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16A6FA-B5ED-4E8D-B32A-D586B306BA70}"/>
              </a:ext>
            </a:extLst>
          </p:cNvPr>
          <p:cNvSpPr>
            <a:spLocks noGrp="1"/>
          </p:cNvSpPr>
          <p:nvPr>
            <p:ph idx="1"/>
          </p:nvPr>
        </p:nvSpPr>
        <p:spPr>
          <a:xfrm>
            <a:off x="197709" y="547226"/>
            <a:ext cx="8723870" cy="4104287"/>
          </a:xfrm>
        </p:spPr>
        <p:txBody>
          <a:bodyPr>
            <a:noAutofit/>
          </a:bodyPr>
          <a:lstStyle/>
          <a:p>
            <a:pPr marL="0" lvl="0" indent="0">
              <a:buNone/>
            </a:pPr>
            <a:r>
              <a:rPr lang="en-US" sz="1800" dirty="0">
                <a:solidFill>
                  <a:prstClr val="black"/>
                </a:solidFill>
                <a:latin typeface="Calibri Light" panose="020F0302020204030204" pitchFamily="34" charset="0"/>
                <a:cs typeface="Calibri Light" panose="020F0302020204030204" pitchFamily="34" charset="0"/>
              </a:rPr>
              <a:t> </a:t>
            </a:r>
            <a:r>
              <a:rPr lang="en-US" sz="1800" dirty="0">
                <a:latin typeface="Calibri Light" panose="020F0302020204030204" pitchFamily="34" charset="0"/>
              </a:rPr>
              <a:t>a.     2018 First IHPF Allocation - Timelines    </a:t>
            </a:r>
          </a:p>
          <a:p>
            <a:pPr marL="0" lvl="0" indent="0">
              <a:buNone/>
            </a:pPr>
            <a:endParaRPr lang="en-US" sz="1800" dirty="0">
              <a:latin typeface="Calibri Light" panose="020F0302020204030204" pitchFamily="34" charset="0"/>
            </a:endParaRPr>
          </a:p>
          <a:p>
            <a:pPr marL="0" indent="0">
              <a:buNone/>
            </a:pPr>
            <a:r>
              <a:rPr lang="en-US" sz="1800" b="1" dirty="0">
                <a:solidFill>
                  <a:schemeClr val="tx1">
                    <a:lumMod val="65000"/>
                    <a:lumOff val="35000"/>
                  </a:schemeClr>
                </a:solidFill>
                <a:latin typeface="Calibri Light" panose="020F0302020204030204" pitchFamily="34" charset="0"/>
              </a:rPr>
              <a:t> </a:t>
            </a:r>
            <a:endParaRPr lang="en-US" sz="1800" b="1" dirty="0">
              <a:solidFill>
                <a:prstClr val="black"/>
              </a:solidFill>
              <a:latin typeface="Calibri Light" panose="020F0302020204030204" pitchFamily="34" charset="0"/>
              <a:cs typeface="Calibri Light" panose="020F0302020204030204" pitchFamily="34" charset="0"/>
            </a:endParaRPr>
          </a:p>
          <a:p>
            <a:pPr marL="0" indent="0">
              <a:buNone/>
            </a:pPr>
            <a:endParaRPr lang="en-US" sz="1800" b="1" dirty="0">
              <a:solidFill>
                <a:prstClr val="black"/>
              </a:solidFill>
              <a:latin typeface="Calibri Light" panose="020F0302020204030204" pitchFamily="34" charset="0"/>
              <a:cs typeface="Calibri Light" panose="020F0302020204030204" pitchFamily="34" charset="0"/>
            </a:endParaRPr>
          </a:p>
          <a:p>
            <a:pPr marL="0" indent="0">
              <a:buNone/>
            </a:pPr>
            <a:endParaRPr lang="en-US" sz="1800" b="1" dirty="0">
              <a:solidFill>
                <a:prstClr val="black"/>
              </a:solidFill>
              <a:latin typeface="Calibri Light" panose="020F0302020204030204" pitchFamily="34" charset="0"/>
              <a:cs typeface="Calibri Light" panose="020F0302020204030204" pitchFamily="34" charset="0"/>
            </a:endParaRPr>
          </a:p>
          <a:p>
            <a:pPr marL="0" lvl="0" indent="0">
              <a:buNone/>
            </a:pPr>
            <a:r>
              <a:rPr lang="en-US" sz="1800" dirty="0">
                <a:solidFill>
                  <a:prstClr val="black"/>
                </a:solidFill>
                <a:latin typeface="Calibri Light" panose="020F0302020204030204" pitchFamily="34" charset="0"/>
                <a:cs typeface="Calibri Light" panose="020F0302020204030204" pitchFamily="34" charset="0"/>
              </a:rPr>
              <a:t> </a:t>
            </a: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r>
              <a:rPr lang="en-US" sz="1800" dirty="0">
                <a:solidFill>
                  <a:prstClr val="black"/>
                </a:solidFill>
                <a:latin typeface="Calibri Light" panose="020F0302020204030204" pitchFamily="34" charset="0"/>
                <a:cs typeface="Calibri Light" panose="020F0302020204030204" pitchFamily="34" charset="0"/>
              </a:rPr>
              <a:t>  	</a:t>
            </a:r>
          </a:p>
          <a:p>
            <a:pPr marL="0" indent="0">
              <a:buNone/>
            </a:pPr>
            <a:r>
              <a:rPr lang="en-US" sz="1800" dirty="0"/>
              <a:t>                                                                                                </a:t>
            </a:r>
          </a:p>
          <a:p>
            <a:pPr marL="0" indent="0">
              <a:buNone/>
            </a:pPr>
            <a:r>
              <a:rPr lang="en-US" sz="1800" dirty="0"/>
              <a:t>   </a:t>
            </a:r>
            <a:endParaRPr lang="en-US" sz="18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endParaRPr lang="en-US" sz="18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r>
              <a:rPr lang="en-US" sz="1800" dirty="0">
                <a:solidFill>
                  <a:prstClr val="black"/>
                </a:solidFill>
                <a:latin typeface="Calibri Light" panose="020F0302020204030204" pitchFamily="34" charset="0"/>
                <a:cs typeface="Calibri Light" panose="020F0302020204030204" pitchFamily="34" charset="0"/>
              </a:rPr>
              <a:t>                 </a:t>
            </a:r>
            <a:endParaRPr lang="en-US" sz="12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2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200" dirty="0">
              <a:latin typeface="Calibri Light" panose="020F0302020204030204" pitchFamily="34" charset="0"/>
              <a:cs typeface="Calibri Light" panose="020F0302020204030204" pitchFamily="34" charset="0"/>
            </a:endParaRPr>
          </a:p>
          <a:p>
            <a:pPr algn="just" defTabSz="457200"/>
            <a:endParaRPr lang="en-US" sz="1700" dirty="0">
              <a:latin typeface="Calibri Light" panose="020F0302020204030204" pitchFamily="34" charset="0"/>
            </a:endParaRPr>
          </a:p>
        </p:txBody>
      </p:sp>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8" name="Title 1">
            <a:extLst>
              <a:ext uri="{FF2B5EF4-FFF2-40B4-BE49-F238E27FC236}">
                <a16:creationId xmlns:a16="http://schemas.microsoft.com/office/drawing/2014/main" id="{79E679B2-0DA9-42AC-AA55-B57115C3A0B4}"/>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3.  </a:t>
            </a:r>
            <a:r>
              <a:rPr lang="en-IN" sz="1800" b="0" dirty="0">
                <a:solidFill>
                  <a:srgbClr val="0070C0"/>
                </a:solidFill>
                <a:latin typeface="Calibri Light" panose="020F0302020204030204" pitchFamily="34" charset="0"/>
              </a:rPr>
              <a:t>Key Issues</a:t>
            </a:r>
            <a:endParaRPr lang="en-US" sz="1800" b="0" dirty="0">
              <a:solidFill>
                <a:srgbClr val="0070C0"/>
              </a:solidFill>
              <a:latin typeface="Calibri Light" panose="020F0302020204030204" pitchFamily="34" charset="0"/>
            </a:endParaRPr>
          </a:p>
        </p:txBody>
      </p:sp>
      <p:pic>
        <p:nvPicPr>
          <p:cNvPr id="2" name="Picture 1">
            <a:extLst>
              <a:ext uri="{FF2B5EF4-FFF2-40B4-BE49-F238E27FC236}">
                <a16:creationId xmlns:a16="http://schemas.microsoft.com/office/drawing/2014/main" id="{EC4F41CE-4126-4677-8512-BA01D0787B18}"/>
              </a:ext>
            </a:extLst>
          </p:cNvPr>
          <p:cNvPicPr>
            <a:picLocks noChangeAspect="1"/>
          </p:cNvPicPr>
          <p:nvPr/>
        </p:nvPicPr>
        <p:blipFill>
          <a:blip r:embed="rId2"/>
          <a:stretch>
            <a:fillRect/>
          </a:stretch>
        </p:blipFill>
        <p:spPr>
          <a:xfrm>
            <a:off x="621102" y="1059156"/>
            <a:ext cx="7192423" cy="3632809"/>
          </a:xfrm>
          <a:prstGeom prst="rect">
            <a:avLst/>
          </a:prstGeom>
        </p:spPr>
      </p:pic>
    </p:spTree>
    <p:extLst>
      <p:ext uri="{BB962C8B-B14F-4D97-AF65-F5344CB8AC3E}">
        <p14:creationId xmlns:p14="http://schemas.microsoft.com/office/powerpoint/2010/main" val="4147179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16A6FA-B5ED-4E8D-B32A-D586B306BA70}"/>
              </a:ext>
            </a:extLst>
          </p:cNvPr>
          <p:cNvSpPr>
            <a:spLocks noGrp="1"/>
          </p:cNvSpPr>
          <p:nvPr>
            <p:ph idx="1"/>
          </p:nvPr>
        </p:nvSpPr>
        <p:spPr>
          <a:xfrm>
            <a:off x="197709" y="547226"/>
            <a:ext cx="8723870" cy="4104287"/>
          </a:xfrm>
        </p:spPr>
        <p:txBody>
          <a:bodyPr>
            <a:noAutofit/>
          </a:bodyPr>
          <a:lstStyle/>
          <a:p>
            <a:pPr marL="0" lvl="0" indent="0">
              <a:buNone/>
            </a:pPr>
            <a:r>
              <a:rPr lang="en-US" sz="1600" dirty="0">
                <a:solidFill>
                  <a:prstClr val="black"/>
                </a:solidFill>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a.    2018 First IHPF Allocation - Progress  </a:t>
            </a:r>
          </a:p>
          <a:p>
            <a:pPr marL="0" lvl="0" indent="0">
              <a:buNone/>
            </a:pPr>
            <a:endParaRPr lang="en-US" sz="1600" dirty="0">
              <a:latin typeface="Calibri Light" panose="020F0302020204030204" pitchFamily="34" charset="0"/>
              <a:cs typeface="Calibri Light" panose="020F0302020204030204" pitchFamily="34" charset="0"/>
            </a:endParaRPr>
          </a:p>
          <a:p>
            <a:pPr marL="0" indent="0">
              <a:buNone/>
            </a:pPr>
            <a:r>
              <a:rPr lang="en-US" sz="1600" b="1" dirty="0">
                <a:solidFill>
                  <a:schemeClr val="tx1">
                    <a:lumMod val="65000"/>
                    <a:lumOff val="35000"/>
                  </a:schemeClr>
                </a:solidFill>
                <a:latin typeface="Calibri Light" panose="020F0302020204030204" pitchFamily="34" charset="0"/>
                <a:cs typeface="Calibri Light" panose="020F0302020204030204" pitchFamily="34" charset="0"/>
              </a:rPr>
              <a:t> </a:t>
            </a:r>
            <a:endParaRPr lang="en-US" sz="1600" b="1" dirty="0">
              <a:solidFill>
                <a:prstClr val="black"/>
              </a:solidFill>
              <a:latin typeface="Calibri Light" panose="020F0302020204030204" pitchFamily="34" charset="0"/>
              <a:cs typeface="Calibri Light" panose="020F0302020204030204" pitchFamily="34" charset="0"/>
            </a:endParaRPr>
          </a:p>
          <a:p>
            <a:pPr>
              <a:lnSpc>
                <a:spcPct val="200000"/>
              </a:lnSpc>
            </a:pPr>
            <a:r>
              <a:rPr lang="en-GB" sz="1600" dirty="0">
                <a:latin typeface="Calibri Light" panose="020F0302020204030204" pitchFamily="34" charset="0"/>
                <a:cs typeface="Calibri Light" panose="020F0302020204030204" pitchFamily="34" charset="0"/>
              </a:rPr>
              <a:t>It has to be noted that 22 submissions were received for a total value of 16 million USD, against a max ceiling of 5 million USD</a:t>
            </a:r>
          </a:p>
          <a:p>
            <a:pPr>
              <a:lnSpc>
                <a:spcPct val="200000"/>
              </a:lnSpc>
            </a:pPr>
            <a:r>
              <a:rPr lang="en-GB" sz="1600" dirty="0">
                <a:latin typeface="Calibri Light" panose="020F0302020204030204" pitchFamily="34" charset="0"/>
                <a:cs typeface="Calibri Light" panose="020F0302020204030204" pitchFamily="34" charset="0"/>
              </a:rPr>
              <a:t>Thus the review process was very thorough,  only  high quality submissions were accepted</a:t>
            </a:r>
          </a:p>
          <a:p>
            <a:pPr>
              <a:lnSpc>
                <a:spcPct val="200000"/>
              </a:lnSpc>
            </a:pPr>
            <a:r>
              <a:rPr lang="en-US" sz="1600" dirty="0">
                <a:latin typeface="Calibri Light" panose="020F0302020204030204" pitchFamily="34" charset="0"/>
                <a:cs typeface="Calibri Light" panose="020F0302020204030204" pitchFamily="34" charset="0"/>
              </a:rPr>
              <a:t>For partners rejected please reach out to Andrea </a:t>
            </a:r>
            <a:r>
              <a:rPr lang="en-US" sz="1600" dirty="0" err="1">
                <a:latin typeface="Calibri Light" panose="020F0302020204030204" pitchFamily="34" charset="0"/>
                <a:cs typeface="Calibri Light" panose="020F0302020204030204" pitchFamily="34" charset="0"/>
              </a:rPr>
              <a:t>Quaden</a:t>
            </a:r>
            <a:r>
              <a:rPr lang="en-US" sz="1600" dirty="0">
                <a:latin typeface="Calibri Light" panose="020F0302020204030204" pitchFamily="34" charset="0"/>
                <a:cs typeface="Calibri Light" panose="020F0302020204030204" pitchFamily="34" charset="0"/>
              </a:rPr>
              <a:t>, National SC Co Chair, if feedback is required.</a:t>
            </a:r>
          </a:p>
          <a:p>
            <a:pPr>
              <a:lnSpc>
                <a:spcPct val="200000"/>
              </a:lnSpc>
            </a:pPr>
            <a:endParaRPr lang="en-US" sz="1600" dirty="0">
              <a:latin typeface="Calibri Light" panose="020F0302020204030204" pitchFamily="34" charset="0"/>
              <a:cs typeface="Calibri Light" panose="020F0302020204030204" pitchFamily="34" charset="0"/>
            </a:endParaRPr>
          </a:p>
          <a:p>
            <a:pPr marL="0" indent="0">
              <a:lnSpc>
                <a:spcPct val="200000"/>
              </a:lnSpc>
              <a:buNone/>
            </a:pPr>
            <a:endParaRPr lang="en-US" sz="16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6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6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6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600" dirty="0">
              <a:solidFill>
                <a:prstClr val="black"/>
              </a:solidFill>
              <a:latin typeface="Calibri Light" panose="020F0302020204030204" pitchFamily="34" charset="0"/>
              <a:cs typeface="Calibri Light" panose="020F0302020204030204" pitchFamily="34" charset="0"/>
            </a:endParaRPr>
          </a:p>
          <a:p>
            <a:pPr marL="0" lvl="0" indent="0">
              <a:buNone/>
            </a:pPr>
            <a:r>
              <a:rPr lang="en-US" sz="1600" dirty="0">
                <a:solidFill>
                  <a:prstClr val="black"/>
                </a:solidFill>
                <a:latin typeface="Calibri Light" panose="020F0302020204030204" pitchFamily="34" charset="0"/>
                <a:cs typeface="Calibri Light" panose="020F0302020204030204" pitchFamily="34" charset="0"/>
              </a:rPr>
              <a:t>  	</a:t>
            </a:r>
          </a:p>
          <a:p>
            <a:pPr marL="0" indent="0">
              <a:buNone/>
            </a:pPr>
            <a:r>
              <a:rPr lang="en-US" sz="1600" dirty="0">
                <a:latin typeface="Calibri Light" panose="020F0302020204030204" pitchFamily="34" charset="0"/>
                <a:cs typeface="Calibri Light" panose="020F0302020204030204" pitchFamily="34" charset="0"/>
              </a:rPr>
              <a:t>                                                                                                </a:t>
            </a:r>
          </a:p>
          <a:p>
            <a:pPr marL="0" indent="0">
              <a:buNone/>
            </a:pPr>
            <a:r>
              <a:rPr lang="en-US" sz="1600" dirty="0">
                <a:latin typeface="Calibri Light" panose="020F0302020204030204" pitchFamily="34" charset="0"/>
                <a:cs typeface="Calibri Light" panose="020F0302020204030204" pitchFamily="34" charset="0"/>
              </a:rPr>
              <a:t>   </a:t>
            </a:r>
            <a:endParaRPr lang="en-US" sz="16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endParaRPr lang="en-US" sz="16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r>
              <a:rPr lang="en-US" sz="1600" dirty="0">
                <a:solidFill>
                  <a:prstClr val="black"/>
                </a:solidFill>
                <a:latin typeface="Calibri Light" panose="020F0302020204030204" pitchFamily="34" charset="0"/>
                <a:cs typeface="Calibri Light" panose="020F0302020204030204" pitchFamily="34" charset="0"/>
              </a:rPr>
              <a:t>                 </a:t>
            </a:r>
            <a:endParaRPr lang="en-US" sz="16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6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600" dirty="0">
              <a:latin typeface="Calibri Light" panose="020F0302020204030204" pitchFamily="34" charset="0"/>
              <a:cs typeface="Calibri Light" panose="020F0302020204030204" pitchFamily="34" charset="0"/>
            </a:endParaRPr>
          </a:p>
          <a:p>
            <a:pPr algn="just" defTabSz="457200"/>
            <a:endParaRPr lang="en-US" sz="1600" dirty="0">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
        <p:nvSpPr>
          <p:cNvPr id="8" name="Title 1">
            <a:extLst>
              <a:ext uri="{FF2B5EF4-FFF2-40B4-BE49-F238E27FC236}">
                <a16:creationId xmlns:a16="http://schemas.microsoft.com/office/drawing/2014/main" id="{79E679B2-0DA9-42AC-AA55-B57115C3A0B4}"/>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3.  </a:t>
            </a:r>
            <a:r>
              <a:rPr lang="en-IN" sz="1800" b="0" dirty="0">
                <a:solidFill>
                  <a:srgbClr val="0070C0"/>
                </a:solidFill>
                <a:latin typeface="Calibri Light" panose="020F0302020204030204" pitchFamily="34" charset="0"/>
              </a:rPr>
              <a:t>Key Issues</a:t>
            </a:r>
            <a:endParaRPr lang="en-US" sz="1800" b="0" dirty="0">
              <a:solidFill>
                <a:srgbClr val="0070C0"/>
              </a:solidFill>
              <a:latin typeface="Calibri Light" panose="020F0302020204030204" pitchFamily="34" charset="0"/>
            </a:endParaRPr>
          </a:p>
        </p:txBody>
      </p:sp>
    </p:spTree>
    <p:extLst>
      <p:ext uri="{BB962C8B-B14F-4D97-AF65-F5344CB8AC3E}">
        <p14:creationId xmlns:p14="http://schemas.microsoft.com/office/powerpoint/2010/main" val="3792551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BCCF66-D193-4024-BA23-4D498C710563}"/>
              </a:ext>
            </a:extLst>
          </p:cNvPr>
          <p:cNvSpPr>
            <a:spLocks noGrp="1"/>
          </p:cNvSpPr>
          <p:nvPr>
            <p:ph idx="1"/>
          </p:nvPr>
        </p:nvSpPr>
        <p:spPr>
          <a:xfrm>
            <a:off x="337930" y="993911"/>
            <a:ext cx="8567531" cy="3369365"/>
          </a:xfrm>
        </p:spPr>
        <p:txBody>
          <a:bodyPr>
            <a:normAutofit fontScale="92500" lnSpcReduction="10000"/>
          </a:bodyPr>
          <a:lstStyle/>
          <a:p>
            <a:pPr marL="0" indent="0">
              <a:buNone/>
            </a:pPr>
            <a:r>
              <a:rPr lang="en-US" sz="1600" u="sng" dirty="0">
                <a:solidFill>
                  <a:prstClr val="black"/>
                </a:solidFill>
                <a:latin typeface="Calibri Light" panose="020F0302020204030204" pitchFamily="34" charset="0"/>
                <a:cs typeface="Calibri Light" panose="020F0302020204030204" pitchFamily="34" charset="0"/>
              </a:rPr>
              <a:t>b.     </a:t>
            </a:r>
            <a:r>
              <a:rPr lang="en-US" sz="1600" b="1" u="sng" dirty="0">
                <a:solidFill>
                  <a:prstClr val="black"/>
                </a:solidFill>
                <a:latin typeface="Calibri Light" panose="020F0302020204030204" pitchFamily="34" charset="0"/>
                <a:cs typeface="Calibri Light" panose="020F0302020204030204" pitchFamily="34" charset="0"/>
              </a:rPr>
              <a:t>Eminent IDP evictions in Tikrit and Baghdad</a:t>
            </a:r>
          </a:p>
          <a:p>
            <a:r>
              <a:rPr lang="en-US" sz="1600" dirty="0">
                <a:solidFill>
                  <a:prstClr val="black"/>
                </a:solidFill>
                <a:latin typeface="Calibri Light" panose="020F0302020204030204" pitchFamily="34" charset="0"/>
                <a:cs typeface="Calibri Light" panose="020F0302020204030204" pitchFamily="34" charset="0"/>
              </a:rPr>
              <a:t>530 IDPs expected to be evicted from </a:t>
            </a:r>
            <a:r>
              <a:rPr lang="en-US" sz="1600" dirty="0" err="1">
                <a:solidFill>
                  <a:prstClr val="black"/>
                </a:solidFill>
                <a:latin typeface="Calibri Light" panose="020F0302020204030204" pitchFamily="34" charset="0"/>
                <a:cs typeface="Calibri Light" panose="020F0302020204030204" pitchFamily="34" charset="0"/>
              </a:rPr>
              <a:t>Saqlawiya</a:t>
            </a:r>
            <a:r>
              <a:rPr lang="en-US" sz="1600" dirty="0">
                <a:solidFill>
                  <a:prstClr val="black"/>
                </a:solidFill>
                <a:latin typeface="Calibri Light" panose="020F0302020204030204" pitchFamily="34" charset="0"/>
                <a:cs typeface="Calibri Light" panose="020F0302020204030204" pitchFamily="34" charset="0"/>
              </a:rPr>
              <a:t> housing complex at the end of this         month. As many as 450 families may be accommodated in Al Alam camps. </a:t>
            </a:r>
          </a:p>
          <a:p>
            <a:endParaRPr lang="en-US" sz="1600" dirty="0">
              <a:solidFill>
                <a:prstClr val="black"/>
              </a:solidFill>
              <a:latin typeface="Calibri Light" panose="020F0302020204030204" pitchFamily="34" charset="0"/>
              <a:cs typeface="Calibri Light" panose="020F0302020204030204" pitchFamily="34" charset="0"/>
            </a:endParaRPr>
          </a:p>
          <a:p>
            <a:r>
              <a:rPr lang="en-US" sz="1600" dirty="0">
                <a:solidFill>
                  <a:prstClr val="black"/>
                </a:solidFill>
                <a:latin typeface="Calibri Light" panose="020F0302020204030204" pitchFamily="34" charset="0"/>
                <a:cs typeface="Calibri Light" panose="020F0302020204030204" pitchFamily="34" charset="0"/>
              </a:rPr>
              <a:t>A total of 59 HH evictions were recorded in February. Those evicted had primarily been staying in unfinished public schools or other public buildings. IDP families evicted from unfinished schools and public buildings either relocated to other sites in the immediate area, some to </a:t>
            </a:r>
            <a:r>
              <a:rPr lang="en-US" sz="1600" dirty="0" err="1">
                <a:solidFill>
                  <a:prstClr val="black"/>
                </a:solidFill>
                <a:latin typeface="Calibri Light" panose="020F0302020204030204" pitchFamily="34" charset="0"/>
                <a:cs typeface="Calibri Light" panose="020F0302020204030204" pitchFamily="34" charset="0"/>
              </a:rPr>
              <a:t>Qadissaya</a:t>
            </a:r>
            <a:r>
              <a:rPr lang="en-US" sz="1600" dirty="0">
                <a:solidFill>
                  <a:prstClr val="black"/>
                </a:solidFill>
                <a:latin typeface="Calibri Light" panose="020F0302020204030204" pitchFamily="34" charset="0"/>
                <a:cs typeface="Calibri Light" panose="020F0302020204030204" pitchFamily="34" charset="0"/>
              </a:rPr>
              <a:t> complex, and some returned to their </a:t>
            </a:r>
            <a:r>
              <a:rPr lang="en-US" sz="1600" dirty="0" err="1">
                <a:solidFill>
                  <a:prstClr val="black"/>
                </a:solidFill>
                <a:latin typeface="Calibri Light" panose="020F0302020204030204" pitchFamily="34" charset="0"/>
                <a:cs typeface="Calibri Light" panose="020F0302020204030204" pitchFamily="34" charset="0"/>
              </a:rPr>
              <a:t>AoO</a:t>
            </a:r>
            <a:r>
              <a:rPr lang="en-US" sz="1600" dirty="0">
                <a:solidFill>
                  <a:prstClr val="black"/>
                </a:solidFill>
                <a:latin typeface="Calibri Light" panose="020F0302020204030204" pitchFamily="34" charset="0"/>
                <a:cs typeface="Calibri Light" panose="020F0302020204030204" pitchFamily="34" charset="0"/>
              </a:rPr>
              <a:t> (i.e., </a:t>
            </a:r>
            <a:r>
              <a:rPr lang="en-US" sz="1600" dirty="0" err="1">
                <a:solidFill>
                  <a:prstClr val="black"/>
                </a:solidFill>
                <a:latin typeface="Calibri Light" panose="020F0302020204030204" pitchFamily="34" charset="0"/>
                <a:cs typeface="Calibri Light" panose="020F0302020204030204" pitchFamily="34" charset="0"/>
              </a:rPr>
              <a:t>Beiji</a:t>
            </a:r>
            <a:r>
              <a:rPr lang="en-US" sz="1600" dirty="0">
                <a:solidFill>
                  <a:prstClr val="black"/>
                </a:solidFill>
                <a:latin typeface="Calibri Light" panose="020F0302020204030204" pitchFamily="34" charset="0"/>
                <a:cs typeface="Calibri Light" panose="020F0302020204030204" pitchFamily="34" charset="0"/>
              </a:rPr>
              <a:t> city and different villages north of </a:t>
            </a:r>
            <a:r>
              <a:rPr lang="en-US" sz="1600" dirty="0" err="1">
                <a:solidFill>
                  <a:prstClr val="black"/>
                </a:solidFill>
                <a:latin typeface="Calibri Light" panose="020F0302020204030204" pitchFamily="34" charset="0"/>
                <a:cs typeface="Calibri Light" panose="020F0302020204030204" pitchFamily="34" charset="0"/>
              </a:rPr>
              <a:t>Beiji</a:t>
            </a:r>
            <a:r>
              <a:rPr lang="en-US" sz="1600" dirty="0">
                <a:solidFill>
                  <a:prstClr val="black"/>
                </a:solidFill>
                <a:latin typeface="Calibri Light" panose="020F0302020204030204" pitchFamily="34" charset="0"/>
                <a:cs typeface="Calibri Light" panose="020F0302020204030204" pitchFamily="34" charset="0"/>
              </a:rPr>
              <a:t> city).</a:t>
            </a:r>
          </a:p>
          <a:p>
            <a:endParaRPr lang="en-US" sz="1600" dirty="0">
              <a:solidFill>
                <a:prstClr val="black"/>
              </a:solidFill>
              <a:latin typeface="Calibri Light" panose="020F0302020204030204" pitchFamily="34" charset="0"/>
              <a:cs typeface="Calibri Light" panose="020F0302020204030204" pitchFamily="34" charset="0"/>
            </a:endParaRPr>
          </a:p>
          <a:p>
            <a:r>
              <a:rPr lang="en-US" sz="1600" dirty="0">
                <a:solidFill>
                  <a:prstClr val="black"/>
                </a:solidFill>
                <a:latin typeface="Calibri Light" panose="020F0302020204030204" pitchFamily="34" charset="0"/>
                <a:cs typeface="Calibri Light" panose="020F0302020204030204" pitchFamily="34" charset="0"/>
              </a:rPr>
              <a:t>By mid-March a total of 46 HH evictions were recorded. The eviction trend seen in February has continued into March as local level duty bearers and building contractors have continued to pressure IDPs staying in unfinished schools and public buildings, primarily in Tikrit city. </a:t>
            </a:r>
          </a:p>
          <a:p>
            <a:endParaRPr lang="en-US" sz="1600" dirty="0">
              <a:solidFill>
                <a:prstClr val="black"/>
              </a:solidFill>
              <a:latin typeface="Calibri Light" panose="020F0302020204030204" pitchFamily="34" charset="0"/>
              <a:cs typeface="Calibri Light" panose="020F0302020204030204" pitchFamily="34" charset="0"/>
            </a:endParaRPr>
          </a:p>
          <a:p>
            <a:r>
              <a:rPr lang="en-US" sz="1600" dirty="0">
                <a:solidFill>
                  <a:prstClr val="black"/>
                </a:solidFill>
                <a:latin typeface="Calibri Light" panose="020F0302020204030204" pitchFamily="34" charset="0"/>
                <a:cs typeface="Calibri Light" panose="020F0302020204030204" pitchFamily="34" charset="0"/>
              </a:rPr>
              <a:t>Evictions in </a:t>
            </a:r>
            <a:r>
              <a:rPr lang="en-US" sz="1600" dirty="0" err="1">
                <a:solidFill>
                  <a:prstClr val="black"/>
                </a:solidFill>
                <a:latin typeface="Calibri Light" panose="020F0302020204030204" pitchFamily="34" charset="0"/>
                <a:cs typeface="Calibri Light" panose="020F0302020204030204" pitchFamily="34" charset="0"/>
              </a:rPr>
              <a:t>Kasnazaniya</a:t>
            </a:r>
            <a:r>
              <a:rPr lang="en-US" sz="1600" dirty="0">
                <a:solidFill>
                  <a:prstClr val="black"/>
                </a:solidFill>
                <a:latin typeface="Calibri Light" panose="020F0302020204030204" pitchFamily="34" charset="0"/>
                <a:cs typeface="Calibri Light" panose="020F0302020204030204" pitchFamily="34" charset="0"/>
              </a:rPr>
              <a:t> camp in Baghdad was postponed from 15th to 20th March 2018</a:t>
            </a:r>
          </a:p>
          <a:p>
            <a:pPr marL="0" indent="0">
              <a:buNone/>
            </a:pPr>
            <a:endParaRPr lang="en-US" sz="1600" dirty="0">
              <a:solidFill>
                <a:prstClr val="black"/>
              </a:solidFill>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5293D79F-249A-433F-8EB2-F99F527D9691}"/>
              </a:ext>
            </a:extLst>
          </p:cNvPr>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7" name="Title 1">
            <a:extLst>
              <a:ext uri="{FF2B5EF4-FFF2-40B4-BE49-F238E27FC236}">
                <a16:creationId xmlns:a16="http://schemas.microsoft.com/office/drawing/2014/main" id="{00A97FCB-1CBA-4431-ABDC-70F09DE15000}"/>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3.  </a:t>
            </a:r>
            <a:r>
              <a:rPr lang="en-US" sz="1800" b="0" dirty="0">
                <a:solidFill>
                  <a:srgbClr val="0070C0"/>
                </a:solidFill>
                <a:latin typeface="Calibri Light" panose="020F0302020204030204" pitchFamily="34" charset="0"/>
              </a:rPr>
              <a:t>Key Issues </a:t>
            </a:r>
          </a:p>
        </p:txBody>
      </p:sp>
    </p:spTree>
    <p:extLst>
      <p:ext uri="{BB962C8B-B14F-4D97-AF65-F5344CB8AC3E}">
        <p14:creationId xmlns:p14="http://schemas.microsoft.com/office/powerpoint/2010/main" val="1284584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04D309-FC71-4D70-87D4-0730296E1EA9}"/>
              </a:ext>
            </a:extLst>
          </p:cNvPr>
          <p:cNvSpPr>
            <a:spLocks noGrp="1"/>
          </p:cNvSpPr>
          <p:nvPr>
            <p:ph idx="1"/>
          </p:nvPr>
        </p:nvSpPr>
        <p:spPr>
          <a:xfrm>
            <a:off x="457200" y="957533"/>
            <a:ext cx="8229600" cy="3087694"/>
          </a:xfrm>
        </p:spPr>
        <p:txBody>
          <a:bodyPr>
            <a:normAutofit fontScale="92500"/>
          </a:bodyPr>
          <a:lstStyle/>
          <a:p>
            <a:pPr marL="0" indent="0">
              <a:buNone/>
            </a:pPr>
            <a:r>
              <a:rPr lang="en-US" sz="1600" b="1" u="sng" dirty="0">
                <a:solidFill>
                  <a:prstClr val="black"/>
                </a:solidFill>
                <a:latin typeface="Calibri Light" panose="020F0302020204030204" pitchFamily="34" charset="0"/>
                <a:cs typeface="Calibri Light" panose="020F0302020204030204" pitchFamily="34" charset="0"/>
              </a:rPr>
              <a:t>   c.    Camp Consolidation and Closures Updates</a:t>
            </a:r>
          </a:p>
          <a:p>
            <a:pPr marL="0" indent="0">
              <a:buNone/>
            </a:pPr>
            <a:endParaRPr lang="en-US" sz="1600" dirty="0">
              <a:solidFill>
                <a:prstClr val="black"/>
              </a:solidFill>
              <a:latin typeface="Calibri Light" panose="020F0302020204030204" pitchFamily="34" charset="0"/>
              <a:cs typeface="Calibri Light" panose="020F0302020204030204" pitchFamily="34" charset="0"/>
            </a:endParaRPr>
          </a:p>
          <a:p>
            <a:pPr marL="0" indent="0">
              <a:buNone/>
            </a:pPr>
            <a:r>
              <a:rPr lang="en-US" sz="1600" dirty="0">
                <a:solidFill>
                  <a:prstClr val="black"/>
                </a:solidFill>
                <a:latin typeface="Calibri Light" panose="020F0302020204030204" pitchFamily="34" charset="0"/>
                <a:cs typeface="Calibri Light" panose="020F0302020204030204" pitchFamily="34" charset="0"/>
              </a:rPr>
              <a:t>From Anbar Governor’s office recommendation letter on Kilo 18: - </a:t>
            </a:r>
          </a:p>
          <a:p>
            <a:pPr>
              <a:lnSpc>
                <a:spcPct val="200000"/>
              </a:lnSpc>
            </a:pPr>
            <a:r>
              <a:rPr lang="en-US" sz="1600" dirty="0">
                <a:solidFill>
                  <a:prstClr val="black"/>
                </a:solidFill>
                <a:latin typeface="Calibri Light" panose="020F0302020204030204" pitchFamily="34" charset="0"/>
                <a:cs typeface="Calibri Light" panose="020F0302020204030204" pitchFamily="34" charset="0"/>
              </a:rPr>
              <a:t>Consolidate all sectors in kilo 18 camp.</a:t>
            </a:r>
          </a:p>
          <a:p>
            <a:pPr>
              <a:lnSpc>
                <a:spcPct val="200000"/>
              </a:lnSpc>
            </a:pPr>
            <a:r>
              <a:rPr lang="en-US" sz="1600" dirty="0">
                <a:solidFill>
                  <a:prstClr val="black"/>
                </a:solidFill>
                <a:latin typeface="Calibri Light" panose="020F0302020204030204" pitchFamily="34" charset="0"/>
                <a:cs typeface="Calibri Light" panose="020F0302020204030204" pitchFamily="34" charset="0"/>
              </a:rPr>
              <a:t>Remove empty tents and deliver them to the returned families.</a:t>
            </a:r>
          </a:p>
          <a:p>
            <a:pPr>
              <a:lnSpc>
                <a:spcPct val="200000"/>
              </a:lnSpc>
            </a:pPr>
            <a:r>
              <a:rPr lang="en-US" sz="1600" dirty="0">
                <a:solidFill>
                  <a:prstClr val="black"/>
                </a:solidFill>
                <a:latin typeface="Calibri Light" panose="020F0302020204030204" pitchFamily="34" charset="0"/>
                <a:cs typeface="Calibri Light" panose="020F0302020204030204" pitchFamily="34" charset="0"/>
              </a:rPr>
              <a:t>The camps managers should not allow NGOs access to camps unless they obtain JCMC approval in the governorate and provide the registration certificate issued by NGOs Directorate,</a:t>
            </a:r>
          </a:p>
          <a:p>
            <a:pPr marL="0" indent="0">
              <a:buNone/>
            </a:pPr>
            <a:endParaRPr lang="en-US" sz="1600" b="1" u="sng" dirty="0">
              <a:solidFill>
                <a:prstClr val="black"/>
              </a:solidFill>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36DCEF4A-8F2F-4A16-8B92-ACD09A811334}"/>
              </a:ext>
            </a:extLst>
          </p:cNvPr>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8" name="Title 1">
            <a:extLst>
              <a:ext uri="{FF2B5EF4-FFF2-40B4-BE49-F238E27FC236}">
                <a16:creationId xmlns:a16="http://schemas.microsoft.com/office/drawing/2014/main" id="{EC5FF130-F316-4282-8985-B4B6AC938010}"/>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3.  </a:t>
            </a:r>
            <a:r>
              <a:rPr lang="en-US" sz="1800" b="0" dirty="0">
                <a:solidFill>
                  <a:srgbClr val="0070C0"/>
                </a:solidFill>
                <a:latin typeface="Calibri Light" panose="020F0302020204030204" pitchFamily="34" charset="0"/>
              </a:rPr>
              <a:t>Key Issues </a:t>
            </a:r>
          </a:p>
        </p:txBody>
      </p:sp>
    </p:spTree>
    <p:extLst>
      <p:ext uri="{BB962C8B-B14F-4D97-AF65-F5344CB8AC3E}">
        <p14:creationId xmlns:p14="http://schemas.microsoft.com/office/powerpoint/2010/main" val="4201712497"/>
      </p:ext>
    </p:extLst>
  </p:cSld>
  <p:clrMapOvr>
    <a:masterClrMapping/>
  </p:clrMapOvr>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45E2856-19BA-425F-803A-C89D2B7302BA}">
  <ds:schemaRefs>
    <ds:schemaRef ds:uri="ESRI.ArcGIS.Mapping.OfficeIntegration.PowerPointInfo"/>
  </ds:schemaRefs>
</ds:datastoreItem>
</file>

<file path=customXml/itemProps2.xml><?xml version="1.0" encoding="utf-8"?>
<ds:datastoreItem xmlns:ds="http://schemas.openxmlformats.org/officeDocument/2006/customXml" ds:itemID="{AD2A9EA0-4CE9-4A25-B809-D1F4F74731F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22295</TotalTime>
  <Words>598</Words>
  <Application>Microsoft Office PowerPoint</Application>
  <PresentationFormat>On-screen Show (16:9)</PresentationFormat>
  <Paragraphs>145</Paragraphs>
  <Slides>12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TIA Michel</cp:lastModifiedBy>
  <cp:revision>2544</cp:revision>
  <cp:lastPrinted>2017-10-23T07:30:35Z</cp:lastPrinted>
  <dcterms:created xsi:type="dcterms:W3CDTF">2014-10-08T08:24:30Z</dcterms:created>
  <dcterms:modified xsi:type="dcterms:W3CDTF">2018-03-21T09:07:45Z</dcterms:modified>
</cp:coreProperties>
</file>