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17"/>
  </p:notesMasterIdLst>
  <p:sldIdLst>
    <p:sldId id="265" r:id="rId6"/>
    <p:sldId id="611" r:id="rId7"/>
    <p:sldId id="610" r:id="rId8"/>
    <p:sldId id="607" r:id="rId9"/>
    <p:sldId id="613" r:id="rId10"/>
    <p:sldId id="615" r:id="rId11"/>
    <p:sldId id="619" r:id="rId12"/>
    <p:sldId id="618" r:id="rId13"/>
    <p:sldId id="609" r:id="rId14"/>
    <p:sldId id="580" r:id="rId15"/>
    <p:sldId id="617" r:id="rId16"/>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EB4"/>
    <a:srgbClr val="CED1D5"/>
    <a:srgbClr val="E8EAEB"/>
    <a:srgbClr val="9943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81858" autoAdjust="0"/>
  </p:normalViewPr>
  <p:slideViewPr>
    <p:cSldViewPr snapToGrid="0" snapToObjects="1">
      <p:cViewPr varScale="1">
        <p:scale>
          <a:sx n="122" d="100"/>
          <a:sy n="122" d="100"/>
        </p:scale>
        <p:origin x="510" y="96"/>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3/27/2018</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Cash for winter distribution to 901 families (returnee and IDP) in </a:t>
            </a:r>
            <a:r>
              <a:rPr lang="en-US" sz="1200" kern="1200" dirty="0" err="1" smtClean="0">
                <a:solidFill>
                  <a:schemeClr val="tx1"/>
                </a:solidFill>
                <a:effectLst/>
                <a:latin typeface="+mn-lt"/>
                <a:ea typeface="+mn-ea"/>
                <a:cs typeface="+mn-cs"/>
              </a:rPr>
              <a:t>Teleskof</a:t>
            </a:r>
            <a:r>
              <a:rPr lang="en-US" sz="1200" kern="1200" dirty="0" smtClean="0">
                <a:solidFill>
                  <a:schemeClr val="tx1"/>
                </a:solidFill>
                <a:effectLst/>
                <a:latin typeface="+mn-lt"/>
                <a:ea typeface="+mn-ea"/>
                <a:cs typeface="+mn-cs"/>
              </a:rPr>
              <a:t> (Ninewa) - implemented with </a:t>
            </a:r>
            <a:r>
              <a:rPr lang="en-US" sz="1200" kern="1200" smtClean="0">
                <a:solidFill>
                  <a:schemeClr val="tx1"/>
                </a:solidFill>
                <a:effectLst/>
                <a:latin typeface="+mn-lt"/>
                <a:ea typeface="+mn-ea"/>
                <a:cs typeface="+mn-cs"/>
              </a:rPr>
              <a:t>Caritas Iraq</a:t>
            </a:r>
            <a:endParaRPr lang="en-GB"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Sharia distribution is targeting about 2200-2300 IDP families and currently just over 100 vulnerable host community families. IDP families are those living in critical shelter, and we used additional criteria for the HC (large family size, low number of income earners, high numbers of elderly or very young). </a:t>
            </a:r>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4</a:t>
            </a:fld>
            <a:endParaRPr lang="en-US"/>
          </a:p>
        </p:txBody>
      </p:sp>
    </p:spTree>
    <p:extLst>
      <p:ext uri="{BB962C8B-B14F-4D97-AF65-F5344CB8AC3E}">
        <p14:creationId xmlns:p14="http://schemas.microsoft.com/office/powerpoint/2010/main" val="181663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mailto:coord.iraq@sheltercluster.org" TargetMode="External"/><Relationship Id="rId7" Type="http://schemas.openxmlformats.org/officeDocument/2006/relationships/hyperlink" Target="mailto:coord4.iraq@sheltercluster.org" TargetMode="External"/><Relationship Id="rId12" Type="http://schemas.openxmlformats.org/officeDocument/2006/relationships/image" Target="../media/image7.png"/><Relationship Id="rId2" Type="http://schemas.openxmlformats.org/officeDocument/2006/relationships/hyperlink" Target="mailto:coord2.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6.jpeg"/><Relationship Id="rId5" Type="http://schemas.openxmlformats.org/officeDocument/2006/relationships/hyperlink" Target="mailto:coord3.iraq@sheltercluster.org" TargetMode="External"/><Relationship Id="rId10" Type="http://schemas.openxmlformats.org/officeDocument/2006/relationships/image" Target="../media/image5.png"/><Relationship Id="rId4" Type="http://schemas.openxmlformats.org/officeDocument/2006/relationships/hyperlink" Target="mailto:im2.iraq@sheltercluster.org"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marty@unhcr.org" TargetMode="External"/><Relationship Id="rId2" Type="http://schemas.openxmlformats.org/officeDocument/2006/relationships/hyperlink" Target="mailto:reshtani@unhcr.or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288667" y="229045"/>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Cluster </a:t>
            </a:r>
            <a:r>
              <a:rPr lang="en-US" sz="2400" dirty="0" smtClean="0">
                <a:solidFill>
                  <a:srgbClr val="0070C0"/>
                </a:solidFill>
                <a:latin typeface="Calibri Light" panose="020F0302020204030204" pitchFamily="34" charset="0"/>
                <a:ea typeface="Verdana" pitchFamily="34" charset="0"/>
                <a:cs typeface="Verdana" pitchFamily="34" charset="0"/>
              </a:rPr>
              <a:t>Coordination Meeting</a:t>
            </a:r>
          </a:p>
        </p:txBody>
      </p:sp>
      <p:sp>
        <p:nvSpPr>
          <p:cNvPr id="4" name="Rectangle 3"/>
          <p:cNvSpPr/>
          <p:nvPr/>
        </p:nvSpPr>
        <p:spPr>
          <a:xfrm>
            <a:off x="640086" y="690710"/>
            <a:ext cx="7446080" cy="3970318"/>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Introductions</a:t>
            </a:r>
          </a:p>
          <a:p>
            <a:pPr marL="228600" lvl="0" indent="-228600">
              <a:buFont typeface="+mj-lt"/>
              <a:buAutoNum type="arabicPeriod"/>
            </a:pPr>
            <a:r>
              <a:rPr lang="en-US" sz="1100" dirty="0">
                <a:solidFill>
                  <a:schemeClr val="tx1">
                    <a:lumMod val="65000"/>
                    <a:lumOff val="35000"/>
                  </a:schemeClr>
                </a:solidFill>
              </a:rPr>
              <a:t>Previous meeting action points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Winter</a:t>
            </a:r>
          </a:p>
          <a:p>
            <a:pPr marL="685800" lvl="1" indent="-228600">
              <a:buFont typeface="+mj-lt"/>
              <a:buAutoNum type="arabicPeriod"/>
            </a:pPr>
            <a:r>
              <a:rPr lang="en-US" sz="1100" dirty="0" smtClean="0">
                <a:solidFill>
                  <a:schemeClr val="tx1">
                    <a:lumMod val="65000"/>
                    <a:lumOff val="35000"/>
                  </a:schemeClr>
                </a:solidFill>
              </a:rPr>
              <a:t>Camps</a:t>
            </a:r>
          </a:p>
          <a:p>
            <a:pPr marL="685800" lvl="1" indent="-228600">
              <a:buFont typeface="+mj-lt"/>
              <a:buAutoNum type="arabicPeriod"/>
            </a:pPr>
            <a:r>
              <a:rPr lang="en-US" sz="1100" dirty="0" smtClean="0">
                <a:solidFill>
                  <a:schemeClr val="tx1">
                    <a:lumMod val="65000"/>
                    <a:lumOff val="35000"/>
                  </a:schemeClr>
                </a:solidFill>
              </a:rPr>
              <a:t>Out of camps</a:t>
            </a:r>
            <a:endParaRPr lang="en-US" sz="1100" dirty="0">
              <a:solidFill>
                <a:schemeClr val="tx1">
                  <a:lumMod val="65000"/>
                  <a:lumOff val="35000"/>
                </a:schemeClr>
              </a:solidFill>
            </a:endParaRPr>
          </a:p>
          <a:p>
            <a:pPr marL="228600" indent="-228600">
              <a:buFont typeface="+mj-lt"/>
              <a:buAutoNum type="arabicPeriod"/>
            </a:pPr>
            <a:r>
              <a:rPr lang="en-US" sz="1100" dirty="0" smtClean="0">
                <a:solidFill>
                  <a:schemeClr val="tx1">
                    <a:lumMod val="65000"/>
                    <a:lumOff val="35000"/>
                  </a:schemeClr>
                </a:solidFill>
              </a:rPr>
              <a:t>Camps</a:t>
            </a:r>
          </a:p>
          <a:p>
            <a:pPr marL="228600" indent="-228600">
              <a:buFont typeface="+mj-lt"/>
              <a:buAutoNum type="arabicPeriod"/>
            </a:pPr>
            <a:r>
              <a:rPr lang="en-US" sz="1100" dirty="0" smtClean="0">
                <a:solidFill>
                  <a:schemeClr val="tx1">
                    <a:lumMod val="65000"/>
                    <a:lumOff val="35000"/>
                  </a:schemeClr>
                </a:solidFill>
              </a:rPr>
              <a:t>Out of camps</a:t>
            </a:r>
          </a:p>
          <a:p>
            <a:pPr marL="228600" indent="-228600">
              <a:buFont typeface="+mj-lt"/>
              <a:buAutoNum type="arabicPeriod"/>
            </a:pPr>
            <a:r>
              <a:rPr lang="en-US" sz="1100" dirty="0" smtClean="0">
                <a:solidFill>
                  <a:schemeClr val="tx1">
                    <a:lumMod val="65000"/>
                    <a:lumOff val="35000"/>
                  </a:schemeClr>
                </a:solidFill>
              </a:rPr>
              <a:t>Rehab, emergency repairs, rental subsidy and TS</a:t>
            </a:r>
          </a:p>
          <a:p>
            <a:pPr marL="228600" indent="-228600">
              <a:buFont typeface="+mj-lt"/>
              <a:buAutoNum type="arabicPeriod"/>
            </a:pPr>
            <a:r>
              <a:rPr lang="en-US" sz="1100" dirty="0" smtClean="0">
                <a:solidFill>
                  <a:schemeClr val="tx1">
                    <a:lumMod val="65000"/>
                    <a:lumOff val="35000"/>
                  </a:schemeClr>
                </a:solidFill>
              </a:rPr>
              <a:t>Summer</a:t>
            </a:r>
          </a:p>
          <a:p>
            <a:pPr marL="228600" indent="-228600">
              <a:buFont typeface="+mj-lt"/>
              <a:buAutoNum type="arabicPeriod"/>
            </a:pPr>
            <a:r>
              <a:rPr lang="en-US" sz="1100" dirty="0" smtClean="0">
                <a:solidFill>
                  <a:schemeClr val="tx1">
                    <a:lumMod val="65000"/>
                    <a:lumOff val="35000"/>
                  </a:schemeClr>
                </a:solidFill>
              </a:rPr>
              <a:t>Sinjar response</a:t>
            </a:r>
            <a:endParaRPr lang="en-US" sz="1100" dirty="0">
              <a:solidFill>
                <a:schemeClr val="tx1">
                  <a:lumMod val="65000"/>
                  <a:lumOff val="35000"/>
                </a:schemeClr>
              </a:solidFill>
            </a:endParaRPr>
          </a:p>
          <a:p>
            <a:pPr marL="228600" indent="-228600">
              <a:buFont typeface="+mj-lt"/>
              <a:buAutoNum type="arabicPeriod"/>
            </a:pPr>
            <a:r>
              <a:rPr lang="en-US" sz="1100" dirty="0">
                <a:solidFill>
                  <a:schemeClr val="tx1">
                    <a:lumMod val="65000"/>
                    <a:lumOff val="35000"/>
                  </a:schemeClr>
                </a:solidFill>
              </a:rPr>
              <a:t>Updates from national </a:t>
            </a:r>
            <a:r>
              <a:rPr lang="en-US" sz="1100" dirty="0" smtClean="0">
                <a:solidFill>
                  <a:schemeClr val="tx1">
                    <a:lumMod val="65000"/>
                    <a:lumOff val="35000"/>
                  </a:schemeClr>
                </a:solidFill>
              </a:rPr>
              <a:t>level</a:t>
            </a:r>
          </a:p>
          <a:p>
            <a:pPr marL="228600" lvl="0" indent="-228600">
              <a:buFont typeface="+mj-lt"/>
              <a:buAutoNum type="arabicPeriod"/>
            </a:pPr>
            <a:r>
              <a:rPr lang="en-US" sz="1100" dirty="0" smtClean="0">
                <a:solidFill>
                  <a:schemeClr val="tx1">
                    <a:lumMod val="65000"/>
                    <a:lumOff val="35000"/>
                  </a:schemeClr>
                </a:solidFill>
              </a:rPr>
              <a:t>Key </a:t>
            </a:r>
            <a:r>
              <a:rPr lang="en-US" sz="1100" dirty="0">
                <a:solidFill>
                  <a:schemeClr val="tx1">
                    <a:lumMod val="65000"/>
                    <a:lumOff val="35000"/>
                  </a:schemeClr>
                </a:solidFill>
              </a:rPr>
              <a:t>updates by partners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AOB</a:t>
            </a: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a:solidFill>
                <a:srgbClr val="FF0000"/>
              </a:solidFill>
            </a:endParaRPr>
          </a:p>
          <a:p>
            <a:pPr marL="228600" indent="-228600">
              <a:buFont typeface="+mj-lt"/>
              <a:buAutoNum type="arabicPeriod"/>
            </a:pPr>
            <a:endParaRPr lang="en-US" sz="1100" i="1" dirty="0" smtClean="0">
              <a:solidFill>
                <a:srgbClr val="FF0000"/>
              </a:solidFill>
            </a:endParaRPr>
          </a:p>
          <a:p>
            <a:pPr marL="228600" indent="-228600">
              <a:buFont typeface="+mj-lt"/>
              <a:buAutoNum type="arabicPeriod"/>
            </a:pPr>
            <a:endParaRPr lang="en-US" sz="1100" i="1" dirty="0">
              <a:solidFill>
                <a:srgbClr val="FF0000"/>
              </a:solidFill>
            </a:endParaRPr>
          </a:p>
          <a:p>
            <a:endParaRPr lang="en-US" i="1" dirty="0">
              <a:solidFill>
                <a:schemeClr val="tx1">
                  <a:lumMod val="65000"/>
                  <a:lumOff val="35000"/>
                </a:schemeClr>
              </a:solidFill>
            </a:endParaRPr>
          </a:p>
          <a:p>
            <a:pPr algn="r"/>
            <a:r>
              <a:rPr lang="en-US" i="1" dirty="0" smtClean="0">
                <a:solidFill>
                  <a:schemeClr val="tx1">
                    <a:lumMod val="65000"/>
                    <a:lumOff val="35000"/>
                  </a:schemeClr>
                </a:solidFill>
              </a:rPr>
              <a:t>Tuesday, </a:t>
            </a:r>
            <a:r>
              <a:rPr lang="en-US" i="1" dirty="0" smtClean="0">
                <a:solidFill>
                  <a:schemeClr val="tx1">
                    <a:lumMod val="65000"/>
                    <a:lumOff val="35000"/>
                  </a:schemeClr>
                </a:solidFill>
              </a:rPr>
              <a:t>27</a:t>
            </a:r>
            <a:r>
              <a:rPr lang="en-US" i="1" baseline="30000" dirty="0" smtClean="0">
                <a:solidFill>
                  <a:schemeClr val="tx1">
                    <a:lumMod val="65000"/>
                    <a:lumOff val="35000"/>
                  </a:schemeClr>
                </a:solidFill>
              </a:rPr>
              <a:t>th</a:t>
            </a:r>
            <a:r>
              <a:rPr lang="en-US" i="1" dirty="0" smtClean="0">
                <a:solidFill>
                  <a:schemeClr val="tx1">
                    <a:lumMod val="65000"/>
                    <a:lumOff val="35000"/>
                  </a:schemeClr>
                </a:solidFill>
              </a:rPr>
              <a:t> </a:t>
            </a:r>
            <a:r>
              <a:rPr lang="en-US" i="1" dirty="0" smtClean="0">
                <a:solidFill>
                  <a:schemeClr val="tx1">
                    <a:lumMod val="65000"/>
                    <a:lumOff val="35000"/>
                  </a:schemeClr>
                </a:solidFill>
              </a:rPr>
              <a:t>March </a:t>
            </a:r>
            <a:r>
              <a:rPr lang="en-US" i="1" dirty="0" smtClean="0">
                <a:solidFill>
                  <a:schemeClr val="tx1">
                    <a:lumMod val="65000"/>
                    <a:lumOff val="35000"/>
                  </a:schemeClr>
                </a:solidFill>
              </a:rPr>
              <a:t>2018</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3" name="Rectangle 2"/>
          <p:cNvSpPr/>
          <p:nvPr/>
        </p:nvSpPr>
        <p:spPr>
          <a:xfrm>
            <a:off x="288667" y="208368"/>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4078039"/>
          </a:xfrm>
          <a:prstGeom prst="rect">
            <a:avLst/>
          </a:prstGeom>
        </p:spPr>
        <p:txBody>
          <a:bodyPr wrap="square">
            <a:spAutoFit/>
          </a:bodyPr>
          <a:lstStyle/>
          <a:p>
            <a:r>
              <a:rPr lang="en-US" b="1" dirty="0" smtClean="0">
                <a:solidFill>
                  <a:schemeClr val="tx1">
                    <a:lumMod val="65000"/>
                    <a:lumOff val="35000"/>
                  </a:schemeClr>
                </a:solidFill>
              </a:rPr>
              <a:t>General notifications</a:t>
            </a: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gap?</a:t>
            </a: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and access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Any problems?</a:t>
            </a: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AOB</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Two corrections were submitted by PWJ and ACTED. They were factual points so I accepted and adjusted the minutes. Updated version will be circulated with these minutes.</a:t>
            </a:r>
          </a:p>
          <a:p>
            <a:pPr marL="171450" indent="-171450">
              <a:buFont typeface="Arial" panose="020B0604020202020204" pitchFamily="34" charset="0"/>
              <a:buChar char="•"/>
            </a:pPr>
            <a:r>
              <a:rPr lang="en-US" sz="1100" dirty="0">
                <a:solidFill>
                  <a:schemeClr val="tx1">
                    <a:lumMod val="65000"/>
                    <a:lumOff val="35000"/>
                  </a:schemeClr>
                </a:solidFill>
              </a:rPr>
              <a:t>Reminder that meeting minutes have a 48 hour period of feedback in writing after which they are adopted</a:t>
            </a:r>
          </a:p>
          <a:p>
            <a:pPr marL="171450" indent="-171450">
              <a:buFont typeface="Arial" panose="020B0604020202020204" pitchFamily="34" charset="0"/>
              <a:buChar char="•"/>
            </a:pPr>
            <a:r>
              <a:rPr lang="en-US" sz="1100" dirty="0">
                <a:solidFill>
                  <a:schemeClr val="tx1">
                    <a:lumMod val="65000"/>
                    <a:lumOff val="35000"/>
                  </a:schemeClr>
                </a:solidFill>
              </a:rPr>
              <a:t>Meeting minute rotation – PWJ &amp; DRC volunteered. Who can be </a:t>
            </a:r>
            <a:r>
              <a:rPr lang="en-US" sz="1100" dirty="0" smtClean="0">
                <a:solidFill>
                  <a:schemeClr val="tx1">
                    <a:lumMod val="65000"/>
                    <a:lumOff val="35000"/>
                  </a:schemeClr>
                </a:solidFill>
              </a:rPr>
              <a:t>next</a:t>
            </a:r>
            <a:r>
              <a:rPr lang="en-US" sz="1100" dirty="0">
                <a:solidFill>
                  <a:schemeClr val="tx1">
                    <a:lumMod val="65000"/>
                    <a:lumOff val="35000"/>
                  </a:schemeClr>
                </a:solidFill>
              </a:rPr>
              <a:t>?</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Meetings are the 1</a:t>
            </a:r>
            <a:r>
              <a:rPr lang="en-US" sz="1100" baseline="30000" dirty="0" smtClean="0">
                <a:solidFill>
                  <a:schemeClr val="tx1">
                    <a:lumMod val="65000"/>
                    <a:lumOff val="35000"/>
                  </a:schemeClr>
                </a:solidFill>
              </a:rPr>
              <a:t>st</a:t>
            </a:r>
            <a:r>
              <a:rPr lang="en-US" sz="1100" dirty="0" smtClean="0">
                <a:solidFill>
                  <a:schemeClr val="tx1">
                    <a:lumMod val="65000"/>
                    <a:lumOff val="35000"/>
                  </a:schemeClr>
                </a:solidFill>
              </a:rPr>
              <a:t> Tuesday if every month so skipping next week and </a:t>
            </a:r>
            <a:r>
              <a:rPr lang="en-US" sz="1100" dirty="0" err="1" smtClean="0">
                <a:solidFill>
                  <a:schemeClr val="tx1">
                    <a:lumMod val="65000"/>
                    <a:lumOff val="35000"/>
                  </a:schemeClr>
                </a:solidFill>
              </a:rPr>
              <a:t>Labour</a:t>
            </a:r>
            <a:r>
              <a:rPr lang="en-US" sz="1100" dirty="0" smtClean="0">
                <a:solidFill>
                  <a:schemeClr val="tx1">
                    <a:lumMod val="65000"/>
                    <a:lumOff val="35000"/>
                  </a:schemeClr>
                </a:solidFill>
              </a:rPr>
              <a:t> day the next meeting with be Tuesday 8th May.</a:t>
            </a: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665925803"/>
              </p:ext>
            </p:extLst>
          </p:nvPr>
        </p:nvGraphicFramePr>
        <p:xfrm>
          <a:off x="399495" y="653291"/>
          <a:ext cx="7145702" cy="4358640"/>
        </p:xfrm>
        <a:graphic>
          <a:graphicData uri="http://schemas.openxmlformats.org/drawingml/2006/table">
            <a:tbl>
              <a:tblPr firstRow="1" bandRow="1">
                <a:tableStyleId>{5C22544A-7EE6-4342-B048-85BDC9FD1C3A}</a:tableStyleId>
              </a:tblPr>
              <a:tblGrid>
                <a:gridCol w="3220302">
                  <a:extLst>
                    <a:ext uri="{9D8B030D-6E8A-4147-A177-3AD203B41FA5}">
                      <a16:colId xmlns:a16="http://schemas.microsoft.com/office/drawing/2014/main" xmlns="" val="20000"/>
                    </a:ext>
                  </a:extLst>
                </a:gridCol>
                <a:gridCol w="3925400">
                  <a:extLst>
                    <a:ext uri="{9D8B030D-6E8A-4147-A177-3AD203B41FA5}">
                      <a16:colId xmlns:a16="http://schemas.microsoft.com/office/drawing/2014/main" xmlns=""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smtClean="0">
                          <a:solidFill>
                            <a:sysClr val="windowText" lastClr="000000"/>
                          </a:solidFill>
                        </a:rPr>
                        <a:t>Francesca</a:t>
                      </a:r>
                      <a:r>
                        <a:rPr lang="en-GB" sz="1400" b="1" baseline="0" dirty="0" smtClean="0">
                          <a:solidFill>
                            <a:sysClr val="windowText" lastClr="000000"/>
                          </a:solidFill>
                        </a:rPr>
                        <a:t> Coloni</a:t>
                      </a:r>
                      <a:r>
                        <a:rPr lang="en-GB" sz="1400" b="1" dirty="0" smtClean="0">
                          <a:solidFill>
                            <a:sysClr val="windowText" lastClr="000000"/>
                          </a:solidFill>
                        </a:rPr>
                        <a:t> </a:t>
                      </a:r>
                      <a:r>
                        <a:rPr lang="en-GB" sz="1400" b="0" dirty="0" smtClean="0">
                          <a:solidFill>
                            <a:sysClr val="windowText" lastClr="000000"/>
                          </a:solidFill>
                        </a:rPr>
                        <a:t>-</a:t>
                      </a:r>
                      <a:r>
                        <a:rPr lang="en-GB" sz="1400" b="0" baseline="0" dirty="0" smtClean="0">
                          <a:solidFill>
                            <a:sysClr val="windowText" lastClr="000000"/>
                          </a:solidFill>
                        </a:rPr>
                        <a:t> UNHCR</a:t>
                      </a:r>
                      <a:r>
                        <a:rPr lang="en-GB" sz="1400" b="0" dirty="0">
                          <a:solidFill>
                            <a:sysClr val="windowText" lastClr="000000"/>
                          </a:solidFill>
                        </a:rPr>
                        <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smtClean="0">
                          <a:solidFill>
                            <a:sysClr val="windowText" lastClr="000000"/>
                          </a:solidFill>
                          <a:hlinkClick r:id="rId2"/>
                        </a:rPr>
                        <a:t>coord.iraq</a:t>
                      </a:r>
                      <a:r>
                        <a:rPr lang="en-GB" sz="1400" b="1" u="sng" kern="1200" dirty="0" smtClean="0">
                          <a:solidFill>
                            <a:schemeClr val="tx1"/>
                          </a:solidFill>
                          <a:latin typeface="+mn-lt"/>
                          <a:ea typeface="+mn-ea"/>
                          <a:cs typeface="+mn-cs"/>
                          <a:hlinkClick r:id="rId3"/>
                        </a:rPr>
                        <a:t>@sheltercluster.org</a:t>
                      </a:r>
                      <a:endParaRPr lang="en-GB" sz="1400" b="1" u="sng" kern="1200" dirty="0">
                        <a:solidFill>
                          <a:schemeClr val="tx1"/>
                        </a:solidFill>
                        <a:latin typeface="+mn-lt"/>
                        <a:ea typeface="+mn-ea"/>
                        <a:cs typeface="+mn-cs"/>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smtClean="0">
                          <a:solidFill>
                            <a:schemeClr val="tx1"/>
                          </a:solidFill>
                        </a:rPr>
                        <a:t>National IMO</a:t>
                      </a:r>
                      <a:endParaRPr lang="en-GB" sz="1400" b="0" dirty="0">
                        <a:solidFill>
                          <a:schemeClr val="tx1"/>
                        </a:solidFill>
                      </a:endParaRPr>
                    </a:p>
                    <a:p>
                      <a:r>
                        <a:rPr lang="en-GB" sz="1400" b="0" dirty="0">
                          <a:solidFill>
                            <a:schemeClr val="tx1"/>
                          </a:solidFill>
                        </a:rPr>
                        <a:t>+964 (0) 750 021 1720</a:t>
                      </a:r>
                    </a:p>
                    <a:p>
                      <a:r>
                        <a:rPr lang="en-GB" sz="1400" u="sng" dirty="0">
                          <a:solidFill>
                            <a:schemeClr val="tx1"/>
                          </a:solidFill>
                          <a:hlinkClick r:id="rId4"/>
                        </a:rPr>
                        <a:t>im2.iraq@sheltercluster.org</a:t>
                      </a:r>
                      <a:endParaRPr lang="en-GB" sz="1400" u="sng" dirty="0">
                        <a:solidFill>
                          <a:schemeClr val="tx1"/>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Vacant</a:t>
                      </a:r>
                    </a:p>
                    <a:p>
                      <a:r>
                        <a:rPr lang="en-GB" sz="1400" b="0" kern="1200" dirty="0" smtClean="0">
                          <a:solidFill>
                            <a:schemeClr val="tx1"/>
                          </a:solidFill>
                          <a:effectLst/>
                          <a:latin typeface="+mn-lt"/>
                          <a:ea typeface="+mn-ea"/>
                          <a:cs typeface="+mn-cs"/>
                        </a:rPr>
                        <a:t>Assistant National IMO</a:t>
                      </a:r>
                    </a:p>
                    <a:p>
                      <a:r>
                        <a:rPr lang="en-US" sz="1400" b="0" kern="1200" dirty="0" smtClean="0">
                          <a:solidFill>
                            <a:schemeClr val="tx1"/>
                          </a:solidFill>
                          <a:effectLst/>
                          <a:latin typeface="+mn-lt"/>
                          <a:ea typeface="+mn-ea"/>
                          <a:cs typeface="+mn-cs"/>
                        </a:rPr>
                        <a:t>+964 (0) 7</a:t>
                      </a:r>
                      <a:endParaRPr lang="en-GB" sz="1400" b="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rgbClr val="994345"/>
                          </a:solidFill>
                          <a:hlinkClick r:id="rId4"/>
                        </a:rPr>
                        <a:t>im3.iraq@sheltercluster.org</a:t>
                      </a:r>
                      <a:endParaRPr lang="en-GB" sz="1400" u="sng" dirty="0" smtClean="0">
                        <a:solidFill>
                          <a:srgbClr val="994345"/>
                        </a:solidFill>
                      </a:endParaRPr>
                    </a:p>
                    <a:p>
                      <a:endParaRPr lang="en-US" sz="1400" u="sng" dirty="0" smtClean="0">
                        <a:solidFill>
                          <a:schemeClr val="tx1"/>
                        </a:solidFill>
                      </a:endParaRPr>
                    </a:p>
                    <a:p>
                      <a:pPr marL="0" algn="l" defTabSz="914400" rtl="0" eaLnBrk="1" latinLnBrk="0" hangingPunct="1"/>
                      <a:r>
                        <a:rPr lang="en-US" sz="1400" b="1" kern="1200" dirty="0" smtClean="0">
                          <a:solidFill>
                            <a:sysClr val="windowText" lastClr="000000"/>
                          </a:solidFill>
                          <a:latin typeface="+mn-lt"/>
                          <a:ea typeface="+mn-ea"/>
                          <a:cs typeface="+mn-cs"/>
                        </a:rPr>
                        <a:t>Aziz </a:t>
                      </a:r>
                      <a:r>
                        <a:rPr lang="en-US" sz="1400" b="1" kern="1200" dirty="0" err="1" smtClean="0">
                          <a:solidFill>
                            <a:sysClr val="windowText" lastClr="000000"/>
                          </a:solidFill>
                          <a:latin typeface="+mn-lt"/>
                          <a:ea typeface="+mn-ea"/>
                          <a:cs typeface="+mn-cs"/>
                        </a:rPr>
                        <a:t>Abultimman</a:t>
                      </a:r>
                      <a:r>
                        <a:rPr lang="en-US" sz="1400" b="1" kern="1200" dirty="0" smtClean="0">
                          <a:solidFill>
                            <a:sysClr val="windowText" lastClr="000000"/>
                          </a:solidFill>
                          <a:latin typeface="+mn-lt"/>
                          <a:ea typeface="+mn-ea"/>
                          <a:cs typeface="+mn-cs"/>
                        </a:rPr>
                        <a:t> </a:t>
                      </a:r>
                      <a:r>
                        <a:rPr lang="en-US" sz="1400" b="0" kern="1200" dirty="0" smtClean="0">
                          <a:solidFill>
                            <a:sysClr val="windowText" lastClr="000000"/>
                          </a:solidFill>
                          <a:latin typeface="+mn-lt"/>
                          <a:ea typeface="+mn-ea"/>
                          <a:cs typeface="+mn-cs"/>
                        </a:rPr>
                        <a:t>- UNHCR</a:t>
                      </a:r>
                    </a:p>
                    <a:p>
                      <a:r>
                        <a:rPr lang="en-GB" sz="1400" b="0" kern="1200" dirty="0" smtClean="0">
                          <a:solidFill>
                            <a:sysClr val="windowText" lastClr="000000"/>
                          </a:solidFill>
                          <a:latin typeface="+mn-lt"/>
                          <a:ea typeface="+mn-ea"/>
                          <a:cs typeface="+mn-cs"/>
                        </a:rPr>
                        <a:t>Senior</a:t>
                      </a:r>
                      <a:r>
                        <a:rPr lang="en-GB" sz="1400" b="0" kern="1200" baseline="0" dirty="0" smtClean="0">
                          <a:solidFill>
                            <a:sysClr val="windowText" lastClr="000000"/>
                          </a:solidFill>
                          <a:latin typeface="+mn-lt"/>
                          <a:ea typeface="+mn-ea"/>
                          <a:cs typeface="+mn-cs"/>
                        </a:rPr>
                        <a:t> National Associate</a:t>
                      </a:r>
                      <a:endParaRPr lang="en-GB" sz="1400" b="0" kern="1200" dirty="0" smtClean="0">
                        <a:solidFill>
                          <a:sysClr val="windowText" lastClr="000000"/>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+964 (0) 750 868 6038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sng" kern="1200" dirty="0" smtClean="0">
                          <a:solidFill>
                            <a:srgbClr val="994345"/>
                          </a:solidFill>
                          <a:latin typeface="+mn-lt"/>
                          <a:ea typeface="+mn-ea"/>
                          <a:cs typeface="+mn-cs"/>
                        </a:rPr>
                        <a:t>snrnatassot.iraq@sheltercluster.org</a:t>
                      </a:r>
                      <a:endParaRPr lang="en-US" sz="1400" b="1" u="sng" kern="1200" dirty="0">
                        <a:solidFill>
                          <a:srgbClr val="994345"/>
                        </a:solidFill>
                        <a:latin typeface="+mn-lt"/>
                        <a:ea typeface="+mn-ea"/>
                        <a:cs typeface="+mn-cs"/>
                      </a:endParaRPr>
                    </a:p>
                    <a:p>
                      <a:endParaRPr lang="en-US" sz="1400" dirty="0">
                        <a:solidFill>
                          <a:sysClr val="windowText" lastClr="000000"/>
                        </a:solidFill>
                      </a:endParaRPr>
                    </a:p>
                  </a:txBody>
                  <a:tcPr>
                    <a:solidFill>
                      <a:schemeClr val="bg1"/>
                    </a:solidFill>
                  </a:tcPr>
                </a:tc>
                <a:tc>
                  <a:txBody>
                    <a:bodyPr/>
                    <a:lstStyle/>
                    <a:p>
                      <a:r>
                        <a:rPr lang="en-GB" sz="1400" b="1" dirty="0" smtClean="0">
                          <a:solidFill>
                            <a:sysClr val="windowText" lastClr="000000"/>
                          </a:solidFill>
                        </a:rPr>
                        <a:t>Andrea</a:t>
                      </a:r>
                      <a:r>
                        <a:rPr lang="en-GB" sz="1400" b="1" baseline="0" dirty="0" smtClean="0">
                          <a:solidFill>
                            <a:sysClr val="windowText" lastClr="000000"/>
                          </a:solidFill>
                        </a:rPr>
                        <a:t> Quaden</a:t>
                      </a:r>
                      <a:r>
                        <a:rPr lang="en-GB" sz="1400" b="1" dirty="0" smtClean="0">
                          <a:solidFill>
                            <a:sysClr val="windowText" lastClr="000000"/>
                          </a:solidFill>
                        </a:rPr>
                        <a:t> </a:t>
                      </a:r>
                      <a:r>
                        <a:rPr lang="en-GB" sz="1400" b="0" dirty="0">
                          <a:solidFill>
                            <a:sysClr val="windowText" lastClr="000000"/>
                          </a:solidFill>
                        </a:rPr>
                        <a:t>- NRC</a:t>
                      </a:r>
                    </a:p>
                    <a:p>
                      <a:r>
                        <a:rPr lang="en-GB" sz="1400" b="0" dirty="0" smtClean="0">
                          <a:solidFill>
                            <a:sysClr val="windowText" lastClr="000000"/>
                          </a:solidFill>
                        </a:rPr>
                        <a:t>National Cluster Co-Coordinator </a:t>
                      </a:r>
                      <a:endParaRPr lang="en-GB" sz="1400" b="0" dirty="0">
                        <a:solidFill>
                          <a:sysClr val="windowText" lastClr="000000"/>
                        </a:solidFill>
                      </a:endParaRPr>
                    </a:p>
                    <a:p>
                      <a:r>
                        <a:rPr lang="en-GB" sz="1400" b="0" dirty="0">
                          <a:solidFill>
                            <a:sysClr val="windowText" lastClr="000000"/>
                          </a:solidFill>
                        </a:rPr>
                        <a:t>+964 (0</a:t>
                      </a:r>
                      <a:r>
                        <a:rPr lang="en-GB" sz="1400" b="0" dirty="0" smtClean="0">
                          <a:solidFill>
                            <a:sysClr val="windowText" lastClr="000000"/>
                          </a:solidFill>
                        </a:rPr>
                        <a:t>)</a:t>
                      </a:r>
                      <a:r>
                        <a:rPr lang="en-GB" sz="1400" b="0" baseline="0" dirty="0" smtClean="0">
                          <a:solidFill>
                            <a:sysClr val="windowText" lastClr="000000"/>
                          </a:solidFill>
                        </a:rPr>
                        <a:t> 751 740 7635</a:t>
                      </a:r>
                      <a:endParaRPr lang="en-GB" sz="1400" b="0" dirty="0">
                        <a:solidFill>
                          <a:sysClr val="windowText" lastClr="000000"/>
                        </a:solidFill>
                      </a:endParaRPr>
                    </a:p>
                    <a:p>
                      <a:r>
                        <a:rPr lang="en-GB" sz="1400" u="sng" dirty="0">
                          <a:solidFill>
                            <a:sysClr val="windowText" lastClr="000000"/>
                          </a:solidFill>
                          <a:hlinkClick r:id="rId2"/>
                        </a:rPr>
                        <a:t>coord2.iraq@sheltercluster.org</a:t>
                      </a:r>
                      <a:endParaRPr lang="en-GB" sz="1400" dirty="0">
                        <a:solidFill>
                          <a:sysClr val="windowText" lastClr="000000"/>
                        </a:solidFill>
                      </a:endParaRPr>
                    </a:p>
                    <a:p>
                      <a:endParaRPr lang="en-US" sz="1400" dirty="0">
                        <a:solidFill>
                          <a:sysClr val="windowText" lastClr="000000"/>
                        </a:solidFill>
                      </a:endParaRPr>
                    </a:p>
                    <a:p>
                      <a:r>
                        <a:rPr lang="en-US" sz="1400" b="1" kern="1200" dirty="0" smtClean="0">
                          <a:solidFill>
                            <a:schemeClr val="tx1"/>
                          </a:solidFill>
                          <a:effectLst/>
                          <a:latin typeface="+mn-lt"/>
                          <a:ea typeface="+mn-ea"/>
                          <a:cs typeface="+mn-cs"/>
                        </a:rPr>
                        <a:t>Laurence West </a:t>
                      </a:r>
                      <a:r>
                        <a:rPr lang="en-US" sz="1400" b="0" kern="1200" dirty="0" smtClean="0">
                          <a:solidFill>
                            <a:schemeClr val="tx1"/>
                          </a:solidFill>
                          <a:effectLst/>
                          <a:latin typeface="+mn-lt"/>
                          <a:ea typeface="+mn-ea"/>
                          <a:cs typeface="+mn-cs"/>
                        </a:rPr>
                        <a:t>- UNHCR</a:t>
                      </a:r>
                    </a:p>
                    <a:p>
                      <a:r>
                        <a:rPr lang="en-GB" sz="1400" b="0" kern="1200" dirty="0" smtClean="0">
                          <a:solidFill>
                            <a:schemeClr val="tx1"/>
                          </a:solidFill>
                          <a:effectLst/>
                          <a:latin typeface="+mn-lt"/>
                          <a:ea typeface="+mn-ea"/>
                          <a:cs typeface="+mn-cs"/>
                        </a:rPr>
                        <a:t>Sub</a:t>
                      </a:r>
                      <a:r>
                        <a:rPr lang="en-US" sz="1400" b="0" kern="1200" dirty="0" smtClean="0">
                          <a:solidFill>
                            <a:schemeClr val="tx1"/>
                          </a:solidFill>
                          <a:effectLst/>
                          <a:latin typeface="+mn-lt"/>
                          <a:ea typeface="+mn-ea"/>
                          <a:cs typeface="+mn-cs"/>
                        </a:rPr>
                        <a:t> National Coordinator – KRI+</a:t>
                      </a:r>
                    </a:p>
                    <a:p>
                      <a:r>
                        <a:rPr lang="en-US" sz="1400" b="0" kern="1200" dirty="0" smtClean="0">
                          <a:solidFill>
                            <a:schemeClr val="tx1"/>
                          </a:solidFill>
                          <a:effectLst/>
                          <a:latin typeface="+mn-lt"/>
                          <a:ea typeface="+mn-ea"/>
                          <a:cs typeface="+mn-cs"/>
                        </a:rPr>
                        <a:t>+</a:t>
                      </a:r>
                      <a:r>
                        <a:rPr lang="en-US" sz="1400" b="0" i="0" kern="1200" dirty="0" smtClean="0">
                          <a:solidFill>
                            <a:schemeClr val="tx1"/>
                          </a:solidFill>
                          <a:effectLst/>
                          <a:latin typeface="+mn-lt"/>
                          <a:ea typeface="+mn-ea"/>
                          <a:cs typeface="+mn-cs"/>
                        </a:rPr>
                        <a:t>964 (0)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smtClean="0">
                          <a:solidFill>
                            <a:sysClr val="windowText" lastClr="000000"/>
                          </a:solidFill>
                          <a:hlinkClick r:id="rId5"/>
                        </a:rPr>
                        <a:t>coord3.iraq@sheltercluster.org</a:t>
                      </a:r>
                      <a:endParaRPr lang="en-GB" sz="1400" i="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smtClean="0">
                          <a:solidFill>
                            <a:schemeClr val="tx1"/>
                          </a:solidFill>
                          <a:effectLst/>
                          <a:latin typeface="+mn-lt"/>
                          <a:ea typeface="+mn-ea"/>
                          <a:cs typeface="+mn-cs"/>
                        </a:rPr>
                        <a:t>Joseph Chlela </a:t>
                      </a:r>
                      <a:r>
                        <a:rPr lang="en-GB" sz="1400" b="0" kern="1200" dirty="0" smtClean="0">
                          <a:solidFill>
                            <a:schemeClr val="tx1"/>
                          </a:solidFill>
                          <a:effectLst/>
                          <a:latin typeface="+mn-lt"/>
                          <a:ea typeface="+mn-ea"/>
                          <a:cs typeface="+mn-cs"/>
                        </a:rPr>
                        <a:t>- ACTED</a:t>
                      </a:r>
                      <a:endParaRPr lang="en-GB" sz="1400" b="0" kern="1200" dirty="0">
                        <a:solidFill>
                          <a:schemeClr val="tx1"/>
                        </a:solidFill>
                        <a:effectLst/>
                        <a:latin typeface="+mn-lt"/>
                        <a:ea typeface="+mn-ea"/>
                        <a:cs typeface="+mn-cs"/>
                      </a:endParaRPr>
                    </a:p>
                    <a:p>
                      <a:r>
                        <a:rPr lang="en-GB" sz="1400" b="0" kern="1200" dirty="0" smtClean="0">
                          <a:solidFill>
                            <a:schemeClr val="tx1"/>
                          </a:solidFill>
                          <a:effectLst/>
                          <a:latin typeface="+mn-lt"/>
                          <a:ea typeface="+mn-ea"/>
                          <a:cs typeface="+mn-cs"/>
                        </a:rPr>
                        <a:t>Roving Coordinator – Mosul &amp; Kirkuk</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a:t>
                      </a:r>
                      <a:r>
                        <a:rPr lang="en-GB" sz="1400" b="0" i="0" kern="1200" dirty="0" smtClean="0">
                          <a:solidFill>
                            <a:schemeClr val="tx1"/>
                          </a:solidFill>
                          <a:effectLst/>
                          <a:latin typeface="+mn-lt"/>
                          <a:ea typeface="+mn-ea"/>
                          <a:cs typeface="+mn-cs"/>
                        </a:rPr>
                        <a:t>773 695 2764</a:t>
                      </a:r>
                      <a:endParaRPr lang="en-GB" sz="1400" b="0" i="0" kern="1200" dirty="0">
                        <a:solidFill>
                          <a:schemeClr val="tx1"/>
                        </a:solidFill>
                        <a:effectLst/>
                        <a:latin typeface="+mn-lt"/>
                        <a:ea typeface="+mn-ea"/>
                        <a:cs typeface="+mn-cs"/>
                      </a:endParaRP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r>
                        <a:rPr lang="en-GB" sz="1400" b="1" kern="1200" dirty="0" smtClean="0">
                          <a:solidFill>
                            <a:schemeClr val="tx1"/>
                          </a:solidFill>
                          <a:effectLst/>
                          <a:latin typeface="+mn-lt"/>
                          <a:ea typeface="+mn-ea"/>
                          <a:cs typeface="+mn-cs"/>
                        </a:rPr>
                        <a:t>Cornelius Weira </a:t>
                      </a:r>
                      <a:r>
                        <a:rPr lang="en-GB" sz="1400" b="0" kern="1200" dirty="0" smtClean="0">
                          <a:solidFill>
                            <a:schemeClr val="tx1"/>
                          </a:solidFill>
                          <a:effectLst/>
                          <a:latin typeface="+mn-lt"/>
                          <a:ea typeface="+mn-ea"/>
                          <a:cs typeface="+mn-cs"/>
                        </a:rPr>
                        <a:t>- IOM</a:t>
                      </a:r>
                    </a:p>
                    <a:p>
                      <a:r>
                        <a:rPr lang="en-GB" sz="1400" b="0" kern="1200" dirty="0" smtClean="0">
                          <a:solidFill>
                            <a:schemeClr val="tx1"/>
                          </a:solidFill>
                          <a:effectLst/>
                          <a:latin typeface="+mn-lt"/>
                          <a:ea typeface="+mn-ea"/>
                          <a:cs typeface="+mn-cs"/>
                        </a:rPr>
                        <a:t>Sub National Coordinator - Centre &amp; South  </a:t>
                      </a:r>
                    </a:p>
                    <a:p>
                      <a:r>
                        <a:rPr lang="en-GB" sz="1400" b="0" kern="1200" dirty="0" smtClean="0">
                          <a:solidFill>
                            <a:schemeClr val="tx1"/>
                          </a:solidFill>
                          <a:effectLst/>
                          <a:latin typeface="+mn-lt"/>
                          <a:ea typeface="+mn-ea"/>
                          <a:cs typeface="+mn-cs"/>
                        </a:rPr>
                        <a:t>+964 (0) 751 234 2548</a:t>
                      </a:r>
                    </a:p>
                    <a:p>
                      <a:r>
                        <a:rPr lang="en-GB" sz="1400" b="1" u="sng" kern="1200" dirty="0" smtClean="0">
                          <a:solidFill>
                            <a:schemeClr val="lt1"/>
                          </a:solidFill>
                          <a:effectLst/>
                          <a:latin typeface="+mn-lt"/>
                          <a:ea typeface="+mn-ea"/>
                          <a:cs typeface="+mn-cs"/>
                          <a:hlinkClick r:id="rId7"/>
                        </a:rPr>
                        <a:t>coord4.iraq@sheltercluster.org</a:t>
                      </a:r>
                      <a:r>
                        <a:rPr lang="en-GB" sz="1400" b="1" kern="1200" dirty="0" smtClean="0">
                          <a:solidFill>
                            <a:schemeClr val="lt1"/>
                          </a:solidFill>
                          <a:effectLst/>
                          <a:latin typeface="+mn-lt"/>
                          <a:ea typeface="+mn-ea"/>
                          <a:cs typeface="+mn-cs"/>
                        </a:rPr>
                        <a:t> </a:t>
                      </a:r>
                      <a:endParaRPr lang="en-GB" sz="1400" b="0" kern="1200" dirty="0">
                        <a:solidFill>
                          <a:schemeClr val="tx1"/>
                        </a:solidFill>
                        <a:effectLst/>
                        <a:latin typeface="+mn-lt"/>
                        <a:ea typeface="+mn-ea"/>
                        <a:cs typeface="+mn-cs"/>
                      </a:endParaRPr>
                    </a:p>
                  </a:txBody>
                  <a:tcPr>
                    <a:solidFill>
                      <a:schemeClr val="bg1"/>
                    </a:solidFill>
                  </a:tcPr>
                </a:tc>
                <a:extLst>
                  <a:ext uri="{0D108BD9-81ED-4DB2-BD59-A6C34878D82A}">
                    <a16:rowId xmlns:a16="http://schemas.microsoft.com/office/drawing/2014/main" xmlns=""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11</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smtClean="0">
                <a:solidFill>
                  <a:srgbClr val="0070C0"/>
                </a:solidFill>
                <a:latin typeface="Calibri Light" panose="020F0302020204030204" pitchFamily="34" charset="0"/>
              </a:rPr>
              <a:t>Cluster </a:t>
            </a:r>
            <a:r>
              <a:rPr lang="en-US" sz="2400" b="0" dirty="0">
                <a:solidFill>
                  <a:srgbClr val="0070C0"/>
                </a:solidFill>
                <a:latin typeface="Calibri Light" panose="020F0302020204030204" pitchFamily="34" charset="0"/>
              </a:rPr>
              <a:t>Team Structure</a:t>
            </a:r>
            <a:endParaRPr lang="en-GB" sz="2400" b="0" dirty="0">
              <a:solidFill>
                <a:srgbClr val="0070C0"/>
              </a:solidFill>
              <a:latin typeface="Calibri Light" panose="020F0302020204030204" pitchFamily="34" charset="0"/>
            </a:endParaRPr>
          </a:p>
        </p:txBody>
      </p:sp>
      <p:pic>
        <p:nvPicPr>
          <p:cNvPr id="7" name="Picture 6"/>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033188" y="139264"/>
            <a:ext cx="485687" cy="522420"/>
          </a:xfrm>
          <a:prstGeom prst="rect">
            <a:avLst/>
          </a:prstGeom>
        </p:spPr>
      </p:pic>
      <p:pic>
        <p:nvPicPr>
          <p:cNvPr id="8" name="Picture 7"/>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1" cstate="screen">
            <a:extLst>
              <a:ext uri="{28A0092B-C50C-407E-A947-70E740481C1C}">
                <a14:useLocalDpi xmlns:a14="http://schemas.microsoft.com/office/drawing/2010/main"/>
              </a:ext>
            </a:extLst>
          </a:blip>
          <a:stretch>
            <a:fillRect/>
          </a:stretch>
        </p:blipFill>
        <p:spPr>
          <a:xfrm>
            <a:off x="7873736" y="111340"/>
            <a:ext cx="807720" cy="561975"/>
          </a:xfrm>
          <a:prstGeom prst="rect">
            <a:avLst/>
          </a:prstGeom>
        </p:spPr>
      </p:pic>
      <p:pic>
        <p:nvPicPr>
          <p:cNvPr id="1026" name="Picture 2" descr="Image result for acted logo"/>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89623" y="108900"/>
            <a:ext cx="482482" cy="482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8935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224" y="952320"/>
            <a:ext cx="6811347" cy="2308324"/>
          </a:xfrm>
          <a:prstGeom prst="rect">
            <a:avLst/>
          </a:prstGeom>
          <a:noFill/>
        </p:spPr>
        <p:txBody>
          <a:bodyPr wrap="square" rtlCol="0">
            <a:spAutoFit/>
          </a:bodyPr>
          <a:lstStyle/>
          <a:p>
            <a:r>
              <a:rPr lang="en-US" dirty="0" smtClean="0">
                <a:solidFill>
                  <a:schemeClr val="tx1">
                    <a:lumMod val="65000"/>
                    <a:lumOff val="35000"/>
                  </a:schemeClr>
                </a:solidFill>
              </a:rPr>
              <a:t>No action points from previous meeting!</a:t>
            </a:r>
          </a:p>
          <a:p>
            <a:endParaRPr lang="en-US" dirty="0">
              <a:solidFill>
                <a:schemeClr val="tx1">
                  <a:lumMod val="65000"/>
                  <a:lumOff val="35000"/>
                </a:schemeClr>
              </a:solidFill>
            </a:endParaRPr>
          </a:p>
          <a:p>
            <a:r>
              <a:rPr lang="en-US" dirty="0" smtClean="0">
                <a:solidFill>
                  <a:schemeClr val="tx1">
                    <a:lumMod val="65000"/>
                    <a:lumOff val="35000"/>
                  </a:schemeClr>
                </a:solidFill>
              </a:rPr>
              <a:t>A variety of pending points have been incorporated throughout the meeting including:</a:t>
            </a:r>
          </a:p>
          <a:p>
            <a:pPr marL="285750" indent="-285750">
              <a:buFont typeface="Arial" panose="020B0604020202020204" pitchFamily="34" charset="0"/>
              <a:buChar char="•"/>
            </a:pPr>
            <a:r>
              <a:rPr lang="en-US" dirty="0" smtClean="0">
                <a:solidFill>
                  <a:schemeClr val="tx1">
                    <a:lumMod val="65000"/>
                    <a:lumOff val="35000"/>
                  </a:schemeClr>
                </a:solidFill>
              </a:rPr>
              <a:t>Replacement of caravans</a:t>
            </a:r>
          </a:p>
          <a:p>
            <a:pPr marL="285750" indent="-285750">
              <a:buFont typeface="Arial" panose="020B0604020202020204" pitchFamily="34" charset="0"/>
              <a:buChar char="•"/>
            </a:pPr>
            <a:r>
              <a:rPr lang="en-US" dirty="0" smtClean="0">
                <a:solidFill>
                  <a:schemeClr val="tx1">
                    <a:lumMod val="65000"/>
                    <a:lumOff val="35000"/>
                  </a:schemeClr>
                </a:solidFill>
              </a:rPr>
              <a:t>Secondary covers in Shariya</a:t>
            </a:r>
          </a:p>
          <a:p>
            <a:pPr marL="285750" indent="-285750">
              <a:buFont typeface="Arial" panose="020B0604020202020204" pitchFamily="34" charset="0"/>
              <a:buChar char="•"/>
            </a:pPr>
            <a:r>
              <a:rPr lang="en-US" dirty="0">
                <a:solidFill>
                  <a:schemeClr val="tx1">
                    <a:lumMod val="65000"/>
                    <a:lumOff val="35000"/>
                  </a:schemeClr>
                </a:solidFill>
              </a:rPr>
              <a:t>Out of camp responses</a:t>
            </a:r>
          </a:p>
          <a:p>
            <a:pPr marL="285750" indent="-285750">
              <a:buFont typeface="Arial" panose="020B0604020202020204" pitchFamily="34" charset="0"/>
              <a:buChar char="•"/>
            </a:pPr>
            <a:r>
              <a:rPr lang="en-US" dirty="0" smtClean="0">
                <a:solidFill>
                  <a:schemeClr val="tx1">
                    <a:lumMod val="65000"/>
                    <a:lumOff val="35000"/>
                  </a:schemeClr>
                </a:solidFill>
              </a:rPr>
              <a:t>Etc.</a:t>
            </a:r>
            <a:endParaRPr lang="en-GB" dirty="0">
              <a:solidFill>
                <a:schemeClr val="tx1">
                  <a:lumMod val="65000"/>
                  <a:lumOff val="35000"/>
                </a:schemeClr>
              </a:solidFill>
            </a:endParaRPr>
          </a:p>
        </p:txBody>
      </p:sp>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2</a:t>
            </a:fld>
            <a:endParaRPr lang="en-GB">
              <a:latin typeface="Calibri"/>
            </a:endParaRPr>
          </a:p>
        </p:txBody>
      </p:sp>
      <p:sp>
        <p:nvSpPr>
          <p:cNvPr id="3" name="Rectangle 2"/>
          <p:cNvSpPr/>
          <p:nvPr/>
        </p:nvSpPr>
        <p:spPr>
          <a:xfrm>
            <a:off x="288667"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Action Points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261610"/>
          </a:xfrm>
          <a:prstGeom prst="rect">
            <a:avLst/>
          </a:prstGeom>
        </p:spPr>
        <p:txBody>
          <a:bodyPr wrap="square">
            <a:spAutoFit/>
          </a:bodyPr>
          <a:lstStyle/>
          <a:p>
            <a:endParaRPr lang="en-US" sz="1100" dirty="0" smtClean="0">
              <a:solidFill>
                <a:schemeClr val="tx1">
                  <a:lumMod val="65000"/>
                  <a:lumOff val="35000"/>
                </a:schemeClr>
              </a:solidFill>
            </a:endParaRPr>
          </a:p>
        </p:txBody>
      </p:sp>
      <p:pic>
        <p:nvPicPr>
          <p:cNvPr id="10" name="Picture 9"/>
          <p:cNvPicPr>
            <a:picLocks noChangeAspect="1"/>
          </p:cNvPicPr>
          <p:nvPr/>
        </p:nvPicPr>
        <p:blipFill>
          <a:blip r:embed="rId2"/>
          <a:stretch>
            <a:fillRect/>
          </a:stretch>
        </p:blipFill>
        <p:spPr>
          <a:xfrm>
            <a:off x="3602081" y="1939960"/>
            <a:ext cx="353631" cy="341437"/>
          </a:xfrm>
          <a:prstGeom prst="rect">
            <a:avLst/>
          </a:prstGeom>
        </p:spPr>
      </p:pic>
      <p:pic>
        <p:nvPicPr>
          <p:cNvPr id="14" name="Picture 13"/>
          <p:cNvPicPr>
            <a:picLocks noChangeAspect="1"/>
          </p:cNvPicPr>
          <p:nvPr/>
        </p:nvPicPr>
        <p:blipFill>
          <a:blip r:embed="rId2"/>
          <a:stretch>
            <a:fillRect/>
          </a:stretch>
        </p:blipFill>
        <p:spPr>
          <a:xfrm>
            <a:off x="3601794" y="2281397"/>
            <a:ext cx="353631" cy="341437"/>
          </a:xfrm>
          <a:prstGeom prst="rect">
            <a:avLst/>
          </a:prstGeom>
        </p:spPr>
      </p:pic>
      <p:pic>
        <p:nvPicPr>
          <p:cNvPr id="17" name="Picture 16"/>
          <p:cNvPicPr>
            <a:picLocks noChangeAspect="1"/>
          </p:cNvPicPr>
          <p:nvPr/>
        </p:nvPicPr>
        <p:blipFill>
          <a:blip r:embed="rId2"/>
          <a:stretch>
            <a:fillRect/>
          </a:stretch>
        </p:blipFill>
        <p:spPr>
          <a:xfrm>
            <a:off x="3601507" y="2622834"/>
            <a:ext cx="353631" cy="341437"/>
          </a:xfrm>
          <a:prstGeom prst="rect">
            <a:avLst/>
          </a:prstGeom>
        </p:spPr>
      </p:pic>
    </p:spTree>
    <p:extLst>
      <p:ext uri="{BB962C8B-B14F-4D97-AF65-F5344CB8AC3E}">
        <p14:creationId xmlns:p14="http://schemas.microsoft.com/office/powerpoint/2010/main" val="3548431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3" name="Rectangle 2"/>
          <p:cNvSpPr/>
          <p:nvPr/>
        </p:nvSpPr>
        <p:spPr>
          <a:xfrm>
            <a:off x="288667"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Camps &amp; Camp Needs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3862596"/>
          </a:xfrm>
          <a:prstGeom prst="rect">
            <a:avLst/>
          </a:prstGeom>
        </p:spPr>
        <p:txBody>
          <a:bodyPr wrap="square">
            <a:spAutoFit/>
          </a:bodyPr>
          <a:lstStyle/>
          <a:p>
            <a:r>
              <a:rPr lang="en-US" b="1" dirty="0" smtClean="0">
                <a:solidFill>
                  <a:schemeClr val="tx1">
                    <a:lumMod val="65000"/>
                    <a:lumOff val="35000"/>
                  </a:schemeClr>
                </a:solidFill>
              </a:rPr>
              <a:t>Dahuk &amp; Ninewa Camps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a:t>
            </a:r>
            <a:r>
              <a:rPr lang="en-US" sz="1100" dirty="0" smtClean="0">
                <a:solidFill>
                  <a:schemeClr val="tx1">
                    <a:lumMod val="65000"/>
                    <a:lumOff val="35000"/>
                  </a:schemeClr>
                </a:solidFill>
              </a:rPr>
              <a:t>provided kerosene in camps &amp; UNHCR covered urgent gaps in NFI</a:t>
            </a:r>
          </a:p>
          <a:p>
            <a:pPr marL="628650" lvl="1" indent="-171450">
              <a:buFont typeface="Arial" panose="020B0604020202020204" pitchFamily="34" charset="0"/>
              <a:buChar char="•"/>
            </a:pP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/BRHA, please can you give an update on kerosene?</a:t>
            </a: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Secondary covers in Shariya </a:t>
            </a:r>
            <a:r>
              <a:rPr lang="en-US" sz="1100" dirty="0" smtClean="0">
                <a:solidFill>
                  <a:schemeClr val="tx1">
                    <a:lumMod val="65000"/>
                    <a:lumOff val="35000"/>
                  </a:schemeClr>
                </a:solidFill>
              </a:rPr>
              <a:t>are used </a:t>
            </a: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tent covers. Further tent covers have been sourced to cover the </a:t>
            </a:r>
            <a:r>
              <a:rPr lang="en-US" sz="1100" dirty="0" smtClean="0">
                <a:solidFill>
                  <a:schemeClr val="tx1">
                    <a:lumMod val="65000"/>
                    <a:lumOff val="35000"/>
                  </a:schemeClr>
                </a:solidFill>
              </a:rPr>
              <a:t>gap of 450 </a:t>
            </a:r>
            <a:r>
              <a:rPr lang="en-US" sz="1100" dirty="0" smtClean="0">
                <a:solidFill>
                  <a:schemeClr val="tx1">
                    <a:lumMod val="65000"/>
                    <a:lumOff val="35000"/>
                  </a:schemeClr>
                </a:solidFill>
              </a:rPr>
              <a:t>however transportation is required</a:t>
            </a:r>
          </a:p>
          <a:p>
            <a:pPr marL="628650" lvl="1" indent="-171450">
              <a:buFont typeface="Arial" panose="020B0604020202020204" pitchFamily="34" charset="0"/>
              <a:buChar char="•"/>
            </a:pPr>
            <a:r>
              <a:rPr lang="en-US" sz="1100" dirty="0" smtClean="0">
                <a:solidFill>
                  <a:schemeClr val="tx1">
                    <a:lumMod val="65000"/>
                    <a:lumOff val="35000"/>
                  </a:schemeClr>
                </a:solidFill>
              </a:rPr>
              <a:t>GRC will support for the final movement of covers</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Tearfund</a:t>
            </a:r>
            <a:r>
              <a:rPr lang="en-US" sz="1100" dirty="0" smtClean="0">
                <a:solidFill>
                  <a:schemeClr val="tx1">
                    <a:lumMod val="65000"/>
                    <a:lumOff val="35000"/>
                  </a:schemeClr>
                </a:solidFill>
              </a:rPr>
              <a:t> provided solar lights and clothing in </a:t>
            </a:r>
            <a:r>
              <a:rPr lang="en-US" sz="1100" dirty="0" err="1" smtClean="0">
                <a:solidFill>
                  <a:schemeClr val="tx1">
                    <a:lumMod val="65000"/>
                    <a:lumOff val="35000"/>
                  </a:schemeClr>
                </a:solidFill>
              </a:rPr>
              <a:t>Garmawa</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UNICEF provided clothing for children in camps</a:t>
            </a:r>
          </a:p>
          <a:p>
            <a:pPr marL="171450" indent="-171450">
              <a:buFont typeface="Arial" panose="020B0604020202020204" pitchFamily="34" charset="0"/>
              <a:buChar char="•"/>
            </a:pPr>
            <a:endParaRPr lang="en-US" sz="1100" dirty="0">
              <a:solidFill>
                <a:schemeClr val="tx1">
                  <a:lumMod val="65000"/>
                  <a:lumOff val="35000"/>
                </a:schemeClr>
              </a:solidFill>
            </a:endParaRPr>
          </a:p>
          <a:p>
            <a:r>
              <a:rPr lang="en-US" b="1" dirty="0" smtClean="0">
                <a:solidFill>
                  <a:schemeClr val="tx1">
                    <a:lumMod val="65000"/>
                    <a:lumOff val="35000"/>
                  </a:schemeClr>
                </a:solidFill>
              </a:rPr>
              <a:t>Needs in camps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UNHCR </a:t>
            </a:r>
            <a:r>
              <a:rPr lang="en-US" sz="1100" dirty="0">
                <a:solidFill>
                  <a:schemeClr val="tx1">
                    <a:lumMod val="65000"/>
                    <a:lumOff val="35000"/>
                  </a:schemeClr>
                </a:solidFill>
              </a:rPr>
              <a:t>through KURDS have conducted another camp wide assessment capturing all needs. This will be re-</a:t>
            </a:r>
            <a:r>
              <a:rPr lang="en-US" sz="1100" dirty="0" err="1">
                <a:solidFill>
                  <a:schemeClr val="tx1">
                    <a:lumMod val="65000"/>
                    <a:lumOff val="35000"/>
                  </a:schemeClr>
                </a:solidFill>
              </a:rPr>
              <a:t>analysed</a:t>
            </a:r>
            <a:r>
              <a:rPr lang="en-US" sz="1100" dirty="0">
                <a:solidFill>
                  <a:schemeClr val="tx1">
                    <a:lumMod val="65000"/>
                    <a:lumOff val="35000"/>
                  </a:schemeClr>
                </a:solidFill>
              </a:rPr>
              <a:t> using Sphere standards previously agreed between SNFI </a:t>
            </a:r>
            <a:r>
              <a:rPr lang="en-US" sz="1100" dirty="0" smtClean="0">
                <a:solidFill>
                  <a:schemeClr val="tx1">
                    <a:lumMod val="65000"/>
                    <a:lumOff val="35000"/>
                  </a:schemeClr>
                </a:solidFill>
              </a:rPr>
              <a:t>Cluster, </a:t>
            </a:r>
            <a:r>
              <a:rPr lang="en-US" sz="1100" dirty="0">
                <a:solidFill>
                  <a:schemeClr val="tx1">
                    <a:lumMod val="65000"/>
                    <a:lumOff val="35000"/>
                  </a:schemeClr>
                </a:solidFill>
              </a:rPr>
              <a:t>BRHA and UNHCR. </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KURDS are assessing a small number of additional needs prior to sharing</a:t>
            </a:r>
            <a:r>
              <a:rPr lang="en-US" sz="1100" dirty="0" smtClean="0">
                <a:solidFill>
                  <a:schemeClr val="tx1">
                    <a:lumMod val="65000"/>
                    <a:lumOff val="35000"/>
                  </a:schemeClr>
                </a:solidFill>
              </a:rPr>
              <a:t>. UNHCR, is there a date for this?</a:t>
            </a: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The </a:t>
            </a:r>
            <a:r>
              <a:rPr lang="en-US" sz="1100" dirty="0">
                <a:solidFill>
                  <a:schemeClr val="tx1">
                    <a:lumMod val="65000"/>
                    <a:lumOff val="35000"/>
                  </a:schemeClr>
                </a:solidFill>
              </a:rPr>
              <a:t>consolidated KRI camps needs will be shared when that is completed</a:t>
            </a:r>
            <a:r>
              <a:rPr lang="en-US" sz="1100" dirty="0" smtClean="0">
                <a:solidFill>
                  <a:schemeClr val="tx1">
                    <a:lumMod val="65000"/>
                    <a:lumOff val="35000"/>
                  </a:schemeClr>
                </a:solidFill>
              </a:rPr>
              <a:t>.</a:t>
            </a:r>
          </a:p>
          <a:p>
            <a:pPr marL="171450" indent="-171450">
              <a:buFont typeface="Arial" panose="020B0604020202020204" pitchFamily="34" charset="0"/>
              <a:buChar char="•"/>
            </a:pPr>
            <a:r>
              <a:rPr lang="en-US" sz="1100" dirty="0" smtClean="0">
                <a:solidFill>
                  <a:schemeClr val="tx1">
                    <a:lumMod val="65000"/>
                    <a:lumOff val="35000"/>
                  </a:schemeClr>
                </a:solidFill>
              </a:rPr>
              <a:t>Tentative agreement has been reached on </a:t>
            </a:r>
            <a:r>
              <a:rPr lang="en-US" sz="1100" dirty="0" err="1" smtClean="0">
                <a:solidFill>
                  <a:schemeClr val="tx1">
                    <a:lumMod val="65000"/>
                    <a:lumOff val="35000"/>
                  </a:schemeClr>
                </a:solidFill>
              </a:rPr>
              <a:t>Sheikhan</a:t>
            </a:r>
            <a:r>
              <a:rPr lang="en-US" sz="1100" dirty="0" smtClean="0">
                <a:solidFill>
                  <a:schemeClr val="tx1">
                    <a:lumMod val="65000"/>
                    <a:lumOff val="35000"/>
                  </a:schemeClr>
                </a:solidFill>
              </a:rPr>
              <a:t> sub standard shelter and BRHA+SC will discuss with </a:t>
            </a:r>
            <a:r>
              <a:rPr lang="en-US" sz="1100" smtClean="0">
                <a:solidFill>
                  <a:schemeClr val="tx1">
                    <a:lumMod val="65000"/>
                    <a:lumOff val="35000"/>
                  </a:schemeClr>
                </a:solidFill>
              </a:rPr>
              <a:t>UNHCR shortly</a:t>
            </a: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Quick </a:t>
            </a:r>
            <a:r>
              <a:rPr lang="en-US" sz="1100" dirty="0" smtClean="0">
                <a:solidFill>
                  <a:schemeClr val="tx1">
                    <a:lumMod val="65000"/>
                    <a:lumOff val="35000"/>
                  </a:schemeClr>
                </a:solidFill>
              </a:rPr>
              <a:t>needs:</a:t>
            </a:r>
          </a:p>
          <a:p>
            <a:pPr marL="628650" lvl="1" indent="-171450">
              <a:buFont typeface="Arial" panose="020B0604020202020204" pitchFamily="34" charset="0"/>
              <a:buChar char="•"/>
            </a:pPr>
            <a:r>
              <a:rPr lang="en-US" sz="1100" dirty="0" smtClean="0">
                <a:solidFill>
                  <a:schemeClr val="tx1">
                    <a:lumMod val="65000"/>
                    <a:lumOff val="35000"/>
                  </a:schemeClr>
                </a:solidFill>
              </a:rPr>
              <a:t>21 caravans require replacement or maintenance – GRC &amp; BRHA will progress and </a:t>
            </a:r>
            <a:r>
              <a:rPr lang="en-US" sz="1100" dirty="0" err="1" smtClean="0">
                <a:solidFill>
                  <a:schemeClr val="tx1">
                    <a:lumMod val="65000"/>
                    <a:lumOff val="35000"/>
                  </a:schemeClr>
                </a:solidFill>
              </a:rPr>
              <a:t>finalise</a:t>
            </a:r>
            <a:r>
              <a:rPr lang="en-US" sz="1100" dirty="0" smtClean="0">
                <a:solidFill>
                  <a:schemeClr val="tx1">
                    <a:lumMod val="65000"/>
                    <a:lumOff val="35000"/>
                  </a:schemeClr>
                </a:solidFill>
              </a:rPr>
              <a:t> last details?</a:t>
            </a:r>
          </a:p>
          <a:p>
            <a:pPr marL="628650" lvl="1" indent="-171450">
              <a:buFont typeface="Arial" panose="020B0604020202020204" pitchFamily="34" charset="0"/>
              <a:buChar char="•"/>
            </a:pPr>
            <a:r>
              <a:rPr lang="en-US" sz="1100" dirty="0" smtClean="0">
                <a:solidFill>
                  <a:schemeClr val="tx1">
                    <a:lumMod val="65000"/>
                    <a:lumOff val="35000"/>
                  </a:schemeClr>
                </a:solidFill>
              </a:rPr>
              <a:t>150 floors in Mam </a:t>
            </a:r>
            <a:r>
              <a:rPr lang="en-US" sz="1100" dirty="0" err="1" smtClean="0">
                <a:solidFill>
                  <a:schemeClr val="tx1">
                    <a:lumMod val="65000"/>
                    <a:lumOff val="35000"/>
                  </a:schemeClr>
                </a:solidFill>
              </a:rPr>
              <a:t>Rashan</a:t>
            </a:r>
            <a:r>
              <a:rPr lang="en-US" sz="1100" dirty="0" smtClean="0">
                <a:solidFill>
                  <a:schemeClr val="tx1">
                    <a:lumMod val="65000"/>
                    <a:lumOff val="35000"/>
                  </a:schemeClr>
                </a:solidFill>
              </a:rPr>
              <a:t> – BRHA has made the request to UNHCR, updates please?</a:t>
            </a:r>
          </a:p>
        </p:txBody>
      </p:sp>
    </p:spTree>
    <p:extLst>
      <p:ext uri="{BB962C8B-B14F-4D97-AF65-F5344CB8AC3E}">
        <p14:creationId xmlns:p14="http://schemas.microsoft.com/office/powerpoint/2010/main" val="265360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dirty="0">
              <a:latin typeface="Calibri"/>
            </a:endParaRPr>
          </a:p>
        </p:txBody>
      </p:sp>
      <p:sp>
        <p:nvSpPr>
          <p:cNvPr id="3" name="Rectangle 2"/>
          <p:cNvSpPr/>
          <p:nvPr/>
        </p:nvSpPr>
        <p:spPr>
          <a:xfrm>
            <a:off x="230841" y="197490"/>
            <a:ext cx="8148918" cy="461665"/>
          </a:xfrm>
          <a:prstGeom prst="rect">
            <a:avLst/>
          </a:prstGeom>
        </p:spPr>
        <p:txBody>
          <a:bodyPr wrap="square">
            <a:spAutoFit/>
          </a:bodyPr>
          <a:lstStyle/>
          <a:p>
            <a:pPr algn="ctr"/>
            <a:r>
              <a:rPr lang="en-US" sz="2400" dirty="0" err="1" smtClean="0">
                <a:solidFill>
                  <a:srgbClr val="0070C0"/>
                </a:solidFill>
                <a:latin typeface="Calibri Light" panose="020F0302020204030204" pitchFamily="34" charset="0"/>
                <a:ea typeface="Verdana" pitchFamily="34" charset="0"/>
                <a:cs typeface="Verdana" pitchFamily="34" charset="0"/>
              </a:rPr>
              <a:t>Winterisation</a:t>
            </a:r>
            <a:r>
              <a:rPr lang="en-US" sz="2400" dirty="0" smtClean="0">
                <a:solidFill>
                  <a:srgbClr val="0070C0"/>
                </a:solidFill>
                <a:latin typeface="Calibri Light" panose="020F0302020204030204" pitchFamily="34" charset="0"/>
                <a:ea typeface="Verdana" pitchFamily="34" charset="0"/>
                <a:cs typeface="Verdana" pitchFamily="34" charset="0"/>
              </a:rPr>
              <a:t> – Out of Camps</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TextBox 3"/>
          <p:cNvSpPr txBox="1"/>
          <p:nvPr/>
        </p:nvSpPr>
        <p:spPr>
          <a:xfrm>
            <a:off x="1228725" y="4158775"/>
            <a:ext cx="6153150" cy="646331"/>
          </a:xfrm>
          <a:prstGeom prst="rect">
            <a:avLst/>
          </a:prstGeom>
          <a:noFill/>
        </p:spPr>
        <p:txBody>
          <a:bodyPr wrap="square" rtlCol="0">
            <a:spAutoFit/>
          </a:bodyPr>
          <a:lstStyle/>
          <a:p>
            <a:pPr algn="ctr"/>
            <a:r>
              <a:rPr lang="en-US" b="1" dirty="0" smtClean="0">
                <a:solidFill>
                  <a:schemeClr val="tx1">
                    <a:lumMod val="65000"/>
                    <a:lumOff val="35000"/>
                  </a:schemeClr>
                </a:solidFill>
              </a:rPr>
              <a:t>Updates please!</a:t>
            </a:r>
          </a:p>
          <a:p>
            <a:pPr algn="ctr"/>
            <a:r>
              <a:rPr lang="en-US" b="1" dirty="0" smtClean="0">
                <a:solidFill>
                  <a:schemeClr val="tx1">
                    <a:lumMod val="65000"/>
                    <a:lumOff val="35000"/>
                  </a:schemeClr>
                </a:solidFill>
              </a:rPr>
              <a:t>Responses missing?</a:t>
            </a:r>
            <a:endParaRPr lang="en-GB" b="1" dirty="0">
              <a:solidFill>
                <a:schemeClr val="tx1">
                  <a:lumMod val="65000"/>
                  <a:lumOff val="35000"/>
                </a:scheme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826698010"/>
              </p:ext>
            </p:extLst>
          </p:nvPr>
        </p:nvGraphicFramePr>
        <p:xfrm>
          <a:off x="312419" y="815517"/>
          <a:ext cx="8246863" cy="3253061"/>
        </p:xfrm>
        <a:graphic>
          <a:graphicData uri="http://schemas.openxmlformats.org/drawingml/2006/table">
            <a:tbl>
              <a:tblPr firstRow="1" firstCol="1" bandRow="1">
                <a:tableStyleId>{5C22544A-7EE6-4342-B048-85BDC9FD1C3A}</a:tableStyleId>
              </a:tblPr>
              <a:tblGrid>
                <a:gridCol w="888120"/>
                <a:gridCol w="1007706"/>
                <a:gridCol w="2164702"/>
                <a:gridCol w="1922106"/>
                <a:gridCol w="1088571"/>
                <a:gridCol w="1175658"/>
              </a:tblGrid>
              <a:tr h="193323">
                <a:tc>
                  <a:txBody>
                    <a:bodyPr/>
                    <a:lstStyle/>
                    <a:p>
                      <a:pPr>
                        <a:spcAft>
                          <a:spcPts val="0"/>
                        </a:spcAft>
                      </a:pPr>
                      <a:r>
                        <a:rPr lang="en-GB" sz="1100" dirty="0">
                          <a:effectLst/>
                        </a:rPr>
                        <a:t>Organisation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a:effectLst/>
                        </a:rPr>
                        <a:t>Governorate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a:effectLst/>
                        </a:rPr>
                        <a:t>Specific area of operation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effectLst/>
                        </a:rPr>
                        <a:t>Intervention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effectLst/>
                        </a:rPr>
                        <a:t>Quantity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effectLst/>
                        </a:rPr>
                        <a:t>Status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PWJ</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Big &amp; Small Tes Kharab</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WNFI</a:t>
                      </a:r>
                      <a:r>
                        <a:rPr lang="en-US" sz="1100" baseline="0" dirty="0" smtClean="0">
                          <a:solidFill>
                            <a:schemeClr val="tx1">
                              <a:lumMod val="65000"/>
                              <a:lumOff val="35000"/>
                            </a:schemeClr>
                          </a:solidFill>
                          <a:effectLst/>
                        </a:rPr>
                        <a:t> + blanket + kerosene</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815 </a:t>
                      </a:r>
                      <a:r>
                        <a:rPr lang="en-US" sz="1100" dirty="0">
                          <a:solidFill>
                            <a:schemeClr val="tx1">
                              <a:lumMod val="65000"/>
                              <a:lumOff val="35000"/>
                            </a:schemeClr>
                          </a:solidFill>
                          <a:effectLst/>
                        </a:rPr>
                        <a:t>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PWJ</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Amedi district - Sarsink and Bamarne</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Kerosene + JC</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2,000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PWJ</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Dahuk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Dahuk town and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Zakho</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Kerosene</a:t>
                      </a:r>
                      <a:r>
                        <a:rPr lang="en-US" sz="1100"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 JC</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511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dirty="0" err="1">
                          <a:effectLst/>
                        </a:rPr>
                        <a:t>Medair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dirty="0">
                          <a:solidFill>
                            <a:schemeClr val="tx1">
                              <a:lumMod val="65000"/>
                              <a:lumOff val="35000"/>
                            </a:schemeClr>
                          </a:solidFill>
                          <a:effectLst/>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dirty="0">
                          <a:solidFill>
                            <a:schemeClr val="tx1">
                              <a:lumMod val="65000"/>
                              <a:lumOff val="35000"/>
                            </a:schemeClr>
                          </a:solidFill>
                          <a:effectLst/>
                        </a:rPr>
                        <a:t>Sinjar </a:t>
                      </a:r>
                      <a:r>
                        <a:rPr lang="en-GB" sz="1100" dirty="0" smtClean="0">
                          <a:solidFill>
                            <a:schemeClr val="tx1">
                              <a:lumMod val="65000"/>
                              <a:lumOff val="35000"/>
                            </a:schemeClr>
                          </a:solidFill>
                          <a:effectLst/>
                        </a:rPr>
                        <a:t>Town &amp; 28</a:t>
                      </a:r>
                      <a:r>
                        <a:rPr lang="en-GB" sz="1100" baseline="0" dirty="0" smtClean="0">
                          <a:solidFill>
                            <a:schemeClr val="tx1">
                              <a:lumMod val="65000"/>
                              <a:lumOff val="35000"/>
                            </a:schemeClr>
                          </a:solidFill>
                          <a:effectLst/>
                        </a:rPr>
                        <a:t> surrounding villages</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WNFI </a:t>
                      </a:r>
                      <a:r>
                        <a:rPr lang="en-US" sz="1100" dirty="0">
                          <a:solidFill>
                            <a:schemeClr val="tx1">
                              <a:lumMod val="65000"/>
                              <a:lumOff val="35000"/>
                            </a:schemeClr>
                          </a:solidFill>
                          <a:effectLst/>
                        </a:rPr>
                        <a:t>+ </a:t>
                      </a:r>
                      <a:r>
                        <a:rPr lang="en-US" sz="1100" dirty="0" smtClean="0">
                          <a:solidFill>
                            <a:schemeClr val="tx1">
                              <a:lumMod val="65000"/>
                              <a:lumOff val="35000"/>
                            </a:schemeClr>
                          </a:solidFill>
                          <a:effectLst/>
                        </a:rPr>
                        <a:t>blankets + 662 SOK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3,277HH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Medair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Tel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kaif</a:t>
                      </a: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and surrounding villages</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WNFI + SOK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680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dirty="0" err="1">
                          <a:effectLst/>
                        </a:rPr>
                        <a:t>Qandil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a:solidFill>
                            <a:schemeClr val="tx1">
                              <a:lumMod val="65000"/>
                              <a:lumOff val="35000"/>
                            </a:schemeClr>
                          </a:solidFill>
                          <a:effectLst/>
                        </a:rPr>
                        <a:t>Emergencies and referrals</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smtClean="0">
                          <a:solidFill>
                            <a:schemeClr val="tx1">
                              <a:lumMod val="65000"/>
                              <a:lumOff val="35000"/>
                            </a:schemeClr>
                          </a:solidFill>
                          <a:effectLst/>
                        </a:rPr>
                        <a:t>WNFI + ESK </a:t>
                      </a:r>
                      <a:r>
                        <a:rPr lang="en-GB" sz="1100" dirty="0">
                          <a:solidFill>
                            <a:schemeClr val="tx1">
                              <a:lumMod val="65000"/>
                              <a:lumOff val="35000"/>
                            </a:schemeClr>
                          </a:solidFill>
                          <a:effectLst/>
                        </a:rPr>
                        <a:t>+ </a:t>
                      </a:r>
                      <a:r>
                        <a:rPr lang="en-GB" sz="1100" dirty="0" smtClean="0">
                          <a:solidFill>
                            <a:schemeClr val="tx1">
                              <a:lumMod val="65000"/>
                              <a:lumOff val="35000"/>
                            </a:schemeClr>
                          </a:solidFill>
                          <a:effectLst/>
                        </a:rPr>
                        <a:t>BNFI</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2,000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Qandil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err="1">
                          <a:solidFill>
                            <a:schemeClr val="tx1">
                              <a:lumMod val="65000"/>
                              <a:lumOff val="35000"/>
                            </a:schemeClr>
                          </a:solidFill>
                          <a:effectLst/>
                        </a:rPr>
                        <a:t>Zummar</a:t>
                      </a:r>
                      <a:r>
                        <a:rPr lang="en-GB" sz="1100" dirty="0">
                          <a:solidFill>
                            <a:schemeClr val="tx1">
                              <a:lumMod val="65000"/>
                              <a:lumOff val="35000"/>
                            </a:schemeClr>
                          </a:solidFill>
                          <a:effectLst/>
                        </a:rPr>
                        <a:t> &amp; </a:t>
                      </a:r>
                      <a:r>
                        <a:rPr lang="en-GB" sz="1100" dirty="0" err="1">
                          <a:solidFill>
                            <a:schemeClr val="tx1">
                              <a:lumMod val="65000"/>
                              <a:lumOff val="35000"/>
                            </a:schemeClr>
                          </a:solidFill>
                          <a:effectLst/>
                        </a:rPr>
                        <a:t>Rabea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GB" sz="1100" dirty="0" smtClean="0">
                          <a:solidFill>
                            <a:schemeClr val="tx1">
                              <a:lumMod val="65000"/>
                              <a:lumOff val="35000"/>
                            </a:schemeClr>
                          </a:solidFill>
                          <a:effectLst/>
                        </a:rPr>
                        <a:t>WNFI + ESK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4,000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kern="12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1,500HH remaining</a:t>
                      </a:r>
                      <a:endParaRPr lang="en-GB" sz="1100" kern="12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Qandil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TBC</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smtClean="0">
                          <a:solidFill>
                            <a:schemeClr val="tx1">
                              <a:lumMod val="65000"/>
                              <a:lumOff val="35000"/>
                            </a:schemeClr>
                          </a:solidFill>
                          <a:effectLst/>
                          <a:latin typeface="+mn-lt"/>
                          <a:ea typeface="+mn-ea"/>
                          <a:cs typeface="+mn-cs"/>
                        </a:rPr>
                        <a:t>WNFI</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2,040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GB" sz="1100">
                          <a:effectLst/>
                        </a:rPr>
                        <a:t>UNHCR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Zakho</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Cash for winter</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a:solidFill>
                            <a:schemeClr val="tx1">
                              <a:lumMod val="65000"/>
                              <a:lumOff val="35000"/>
                            </a:schemeClr>
                          </a:solidFill>
                          <a:effectLst/>
                        </a:rPr>
                        <a:t>9,908 HH</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30108">
                <a:tc>
                  <a:txBody>
                    <a:bodyPr/>
                    <a:lstStyle/>
                    <a:p>
                      <a:pPr>
                        <a:spcAft>
                          <a:spcPts val="0"/>
                        </a:spcAft>
                      </a:pPr>
                      <a:r>
                        <a:rPr lang="en-US" sz="1100" dirty="0">
                          <a:effectLst/>
                        </a:rPr>
                        <a:t>ICRC</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 / 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Sinjar Mountain</a:t>
                      </a:r>
                      <a:endParaRPr lang="en-GB" sz="1100" dirty="0">
                        <a:solidFill>
                          <a:schemeClr val="tx1">
                            <a:lumMod val="65000"/>
                            <a:lumOff val="35000"/>
                          </a:schemeClr>
                        </a:solidFill>
                        <a:effectLst/>
                      </a:endParaRPr>
                    </a:p>
                    <a:p>
                      <a:pPr>
                        <a:spcAft>
                          <a:spcPts val="0"/>
                        </a:spcAft>
                      </a:pPr>
                      <a:r>
                        <a:rPr lang="en-US" sz="1100" dirty="0" err="1">
                          <a:solidFill>
                            <a:schemeClr val="tx1">
                              <a:lumMod val="65000"/>
                              <a:lumOff val="35000"/>
                            </a:schemeClr>
                          </a:solidFill>
                          <a:effectLst/>
                        </a:rPr>
                        <a:t>Ba’adre</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Cash for </a:t>
                      </a:r>
                      <a:r>
                        <a:rPr lang="en-US" sz="1100" dirty="0" smtClean="0">
                          <a:solidFill>
                            <a:schemeClr val="tx1">
                              <a:lumMod val="65000"/>
                              <a:lumOff val="35000"/>
                            </a:schemeClr>
                          </a:solidFill>
                          <a:effectLst/>
                        </a:rPr>
                        <a:t>winter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smtClean="0">
                          <a:solidFill>
                            <a:schemeClr val="tx1">
                              <a:lumMod val="65000"/>
                              <a:lumOff val="35000"/>
                            </a:schemeClr>
                          </a:solidFill>
                          <a:effectLst/>
                        </a:rPr>
                        <a:t>Cash for winter</a:t>
                      </a:r>
                      <a:endParaRPr lang="en-GB"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a:solidFill>
                            <a:schemeClr val="tx1">
                              <a:lumMod val="65000"/>
                              <a:lumOff val="35000"/>
                            </a:schemeClr>
                          </a:solidFill>
                          <a:effectLst/>
                        </a:rPr>
                        <a:t>2,800+ HH</a:t>
                      </a:r>
                      <a:endParaRPr lang="en-GB" sz="1100" dirty="0">
                        <a:solidFill>
                          <a:schemeClr val="tx1">
                            <a:lumMod val="65000"/>
                            <a:lumOff val="35000"/>
                          </a:schemeClr>
                        </a:solidFill>
                        <a:effectLst/>
                      </a:endParaRPr>
                    </a:p>
                    <a:p>
                      <a:pPr>
                        <a:spcAft>
                          <a:spcPts val="0"/>
                        </a:spcAft>
                      </a:pPr>
                      <a:r>
                        <a:rPr lang="en-US" sz="1100" dirty="0">
                          <a:solidFill>
                            <a:schemeClr val="tx1">
                              <a:lumMod val="65000"/>
                              <a:lumOff val="35000"/>
                            </a:schemeClr>
                          </a:solidFill>
                          <a:effectLst/>
                        </a:rPr>
                        <a:t>800+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b"/>
                </a:tc>
                <a:tc>
                  <a:txBody>
                    <a:bodyPr/>
                    <a:lstStyle/>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endParaRPr>
                    </a:p>
                    <a:p>
                      <a:pPr>
                        <a:spcAft>
                          <a:spcPts val="0"/>
                        </a:spcAft>
                      </a:pPr>
                      <a:r>
                        <a:rPr lang="en-US" sz="1100" dirty="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30108">
                <a:tc>
                  <a:txBody>
                    <a:bodyPr/>
                    <a:lstStyle/>
                    <a:p>
                      <a:pPr>
                        <a:spcAft>
                          <a:spcPts val="0"/>
                        </a:spcAft>
                      </a:pPr>
                      <a:r>
                        <a:rPr lang="en-US" sz="1100">
                          <a:effectLst/>
                        </a:rPr>
                        <a:t>CRS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Dahuk / 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err="1">
                          <a:solidFill>
                            <a:schemeClr val="tx1">
                              <a:lumMod val="65000"/>
                              <a:lumOff val="35000"/>
                            </a:schemeClr>
                          </a:solidFill>
                          <a:effectLst/>
                        </a:rPr>
                        <a:t>Sumel</a:t>
                      </a:r>
                      <a:endParaRPr lang="en-GB" sz="1100" dirty="0">
                        <a:solidFill>
                          <a:schemeClr val="tx1">
                            <a:lumMod val="65000"/>
                            <a:lumOff val="35000"/>
                          </a:schemeClr>
                        </a:solidFill>
                        <a:effectLst/>
                      </a:endParaRPr>
                    </a:p>
                    <a:p>
                      <a:pPr>
                        <a:spcAft>
                          <a:spcPts val="0"/>
                        </a:spcAft>
                      </a:pPr>
                      <a:r>
                        <a:rPr lang="en-US" sz="1100" dirty="0" err="1">
                          <a:solidFill>
                            <a:schemeClr val="tx1">
                              <a:lumMod val="65000"/>
                              <a:lumOff val="35000"/>
                            </a:schemeClr>
                          </a:solidFill>
                          <a:effectLst/>
                        </a:rPr>
                        <a:t>Zakho</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Cash for winter</a:t>
                      </a:r>
                      <a:endParaRPr lang="en-GB" sz="1100" dirty="0">
                        <a:solidFill>
                          <a:schemeClr val="tx1">
                            <a:lumMod val="65000"/>
                            <a:lumOff val="35000"/>
                          </a:schemeClr>
                        </a:solidFill>
                        <a:effectLst/>
                      </a:endParaRPr>
                    </a:p>
                    <a:p>
                      <a:pPr>
                        <a:spcAft>
                          <a:spcPts val="0"/>
                        </a:spcAft>
                      </a:pPr>
                      <a:r>
                        <a:rPr lang="en-GB" sz="1100" dirty="0">
                          <a:solidFill>
                            <a:schemeClr val="tx1">
                              <a:lumMod val="65000"/>
                              <a:lumOff val="35000"/>
                            </a:schemeClr>
                          </a:solidFill>
                          <a:effectLst/>
                        </a:rPr>
                        <a:t>ESK/SOK</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2,257</a:t>
                      </a:r>
                      <a:r>
                        <a:rPr lang="en-US" sz="1100" baseline="0" dirty="0" smtClean="0">
                          <a:solidFill>
                            <a:schemeClr val="tx1">
                              <a:lumMod val="65000"/>
                              <a:lumOff val="35000"/>
                            </a:schemeClr>
                          </a:solidFill>
                          <a:effectLst/>
                        </a:rPr>
                        <a:t> HH</a:t>
                      </a:r>
                      <a:endParaRPr lang="en-GB" sz="1100" dirty="0">
                        <a:solidFill>
                          <a:schemeClr val="tx1">
                            <a:lumMod val="65000"/>
                            <a:lumOff val="35000"/>
                          </a:schemeClr>
                        </a:solidFill>
                        <a:effectLst/>
                      </a:endParaRPr>
                    </a:p>
                    <a:p>
                      <a:pPr>
                        <a:spcAft>
                          <a:spcPts val="0"/>
                        </a:spcAft>
                      </a:pPr>
                      <a:r>
                        <a:rPr lang="en-US" sz="1100" dirty="0">
                          <a:solidFill>
                            <a:schemeClr val="tx1">
                              <a:lumMod val="65000"/>
                              <a:lumOff val="35000"/>
                            </a:schemeClr>
                          </a:solidFill>
                          <a:effectLst/>
                        </a:rPr>
                        <a:t>Circa 100+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endParaRPr>
                    </a:p>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a:effectLst/>
                        </a:rPr>
                        <a:t>GRC</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Dahuk / Ninewa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endParaRPr lang="en-GB" sz="1000">
                        <a:solidFill>
                          <a:schemeClr val="tx1">
                            <a:lumMod val="65000"/>
                            <a:lumOff val="35000"/>
                          </a:schemeClr>
                        </a:solidFill>
                        <a:effectLst/>
                        <a:latin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MPCA</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Circa </a:t>
                      </a:r>
                      <a:r>
                        <a:rPr lang="en-US" sz="1100" dirty="0" smtClean="0">
                          <a:solidFill>
                            <a:schemeClr val="tx1">
                              <a:lumMod val="65000"/>
                              <a:lumOff val="35000"/>
                            </a:schemeClr>
                          </a:solidFill>
                          <a:effectLst/>
                        </a:rPr>
                        <a:t>3,500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a:effectLst/>
                        </a:rPr>
                        <a:t>JEN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GB" sz="1100">
                          <a:solidFill>
                            <a:schemeClr val="tx1">
                              <a:lumMod val="65000"/>
                              <a:lumOff val="35000"/>
                            </a:schemeClr>
                          </a:solidFill>
                          <a:effectLst/>
                        </a:rPr>
                        <a:t>Sinouni and surrounding villages</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a:solidFill>
                            <a:schemeClr val="tx1">
                              <a:lumMod val="65000"/>
                              <a:lumOff val="35000"/>
                            </a:schemeClr>
                          </a:solidFill>
                          <a:effectLst/>
                        </a:rPr>
                        <a:t>65L kerosene</a:t>
                      </a:r>
                      <a:endParaRPr lang="en-GB" sz="1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a:solidFill>
                            <a:schemeClr val="tx1">
                              <a:lumMod val="65000"/>
                              <a:lumOff val="35000"/>
                            </a:schemeClr>
                          </a:solidFill>
                          <a:effectLst/>
                        </a:rPr>
                        <a:t>Circa 2,000+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ACF</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Wana</a:t>
                      </a: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Al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Ayadiya</a:t>
                      </a:r>
                      <a:r>
                        <a:rPr lang="en-US" sz="1100"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&amp; </a:t>
                      </a:r>
                      <a:r>
                        <a:rPr lang="en-US" sz="1100" baseline="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Humaidad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WNFI + BNFI</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1,400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Achieved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82380">
                <a:tc>
                  <a:txBody>
                    <a:bodyPr/>
                    <a:lstStyle/>
                    <a:p>
                      <a:pPr>
                        <a:spcAft>
                          <a:spcPts val="0"/>
                        </a:spcAft>
                      </a:pP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ACTED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Ninewa</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Marajeen</a:t>
                      </a: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&amp;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Dabuna</a:t>
                      </a: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in </a:t>
                      </a:r>
                      <a:r>
                        <a:rPr lang="en-US" sz="1100" dirty="0" err="1"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Humaidad</a:t>
                      </a:r>
                      <a:r>
                        <a:rPr lang="en-US" sz="1100" baseline="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 SD</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WNFI</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a:spcAft>
                          <a:spcPts val="0"/>
                        </a:spcAft>
                      </a:pPr>
                      <a:r>
                        <a:rPr lang="en-US" sz="1100" dirty="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1,225+137 HH</a:t>
                      </a:r>
                      <a:endParaRPr lang="en-GB" sz="1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9119" marR="9119" marT="9119"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rPr>
                        <a:t>Achieved</a:t>
                      </a:r>
                      <a:endParaRPr lang="en-GB" sz="1100" smtClean="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4060071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dirty="0">
              <a:latin typeface="Calibri"/>
            </a:endParaRPr>
          </a:p>
        </p:txBody>
      </p:sp>
      <p:sp>
        <p:nvSpPr>
          <p:cNvPr id="3" name="Rectangle 2"/>
          <p:cNvSpPr/>
          <p:nvPr/>
        </p:nvSpPr>
        <p:spPr>
          <a:xfrm>
            <a:off x="288667" y="160906"/>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Out of Camp Responses &amp; Needs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4139595"/>
          </a:xfrm>
          <a:prstGeom prst="rect">
            <a:avLst/>
          </a:prstGeom>
          <a:noFill/>
        </p:spPr>
        <p:txBody>
          <a:bodyPr wrap="square" rtlCol="0">
            <a:spAutoFit/>
          </a:bodyPr>
          <a:lstStyle/>
          <a:p>
            <a:r>
              <a:rPr lang="en-US" dirty="0" smtClean="0">
                <a:solidFill>
                  <a:schemeClr val="tx1">
                    <a:lumMod val="65000"/>
                    <a:lumOff val="35000"/>
                  </a:schemeClr>
                </a:solidFill>
              </a:rPr>
              <a:t>Other out of camp responses</a:t>
            </a:r>
          </a:p>
          <a:p>
            <a:pPr marL="171450" indent="-171450">
              <a:buFont typeface="Arial" panose="020B0604020202020204" pitchFamily="34" charset="0"/>
              <a:buChar char="•"/>
            </a:pPr>
            <a:r>
              <a:rPr lang="en-US" sz="1100" dirty="0" smtClean="0">
                <a:solidFill>
                  <a:schemeClr val="tx1">
                    <a:lumMod val="65000"/>
                    <a:lumOff val="35000"/>
                  </a:schemeClr>
                </a:solidFill>
              </a:rPr>
              <a:t>Partners are starting to seek for areas to respond to:</a:t>
            </a:r>
          </a:p>
          <a:p>
            <a:pPr marL="628650" lvl="1" indent="-171450">
              <a:buFont typeface="Arial" panose="020B0604020202020204" pitchFamily="34" charset="0"/>
              <a:buChar char="•"/>
            </a:pP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 Medair, IOM, CRS etc.</a:t>
            </a:r>
          </a:p>
          <a:p>
            <a:pPr marL="628650" lvl="1" indent="-171450">
              <a:buFont typeface="Arial" panose="020B0604020202020204" pitchFamily="34" charset="0"/>
              <a:buChar char="•"/>
            </a:pPr>
            <a:r>
              <a:rPr lang="en-US" sz="1100" dirty="0" smtClean="0">
                <a:solidFill>
                  <a:schemeClr val="tx1">
                    <a:lumMod val="65000"/>
                    <a:lumOff val="35000"/>
                  </a:schemeClr>
                </a:solidFill>
              </a:rPr>
              <a:t>Tel Afar Town – UNHCR/HA, IOM, </a:t>
            </a:r>
            <a:r>
              <a:rPr lang="en-US" sz="1100" dirty="0" err="1" smtClean="0">
                <a:solidFill>
                  <a:schemeClr val="tx1">
                    <a:lumMod val="65000"/>
                    <a:lumOff val="35000"/>
                  </a:schemeClr>
                </a:solidFill>
              </a:rPr>
              <a:t>Tearfund</a:t>
            </a:r>
            <a:r>
              <a:rPr lang="en-US" sz="1100" dirty="0" smtClean="0">
                <a:solidFill>
                  <a:schemeClr val="tx1">
                    <a:lumMod val="65000"/>
                    <a:lumOff val="35000"/>
                  </a:schemeClr>
                </a:solidFill>
              </a:rPr>
              <a:t> are considering etc.</a:t>
            </a:r>
          </a:p>
          <a:p>
            <a:pPr marL="628650" lvl="1" indent="-171450">
              <a:buFont typeface="Arial" panose="020B0604020202020204" pitchFamily="34" charset="0"/>
              <a:buChar char="•"/>
            </a:pPr>
            <a:r>
              <a:rPr lang="en-US" sz="1100" dirty="0" smtClean="0">
                <a:solidFill>
                  <a:schemeClr val="tx1">
                    <a:lumMod val="65000"/>
                    <a:lumOff val="35000"/>
                  </a:schemeClr>
                </a:solidFill>
              </a:rPr>
              <a:t>Reminder to coordinate all assessments in advance. A few villages in </a:t>
            </a: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were assessed at least twice and area to the West of </a:t>
            </a: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has also been heavily assessed since the referendum.</a:t>
            </a:r>
          </a:p>
          <a:p>
            <a:pPr marL="171450" indent="-171450">
              <a:buFont typeface="Arial" panose="020B0604020202020204" pitchFamily="34" charset="0"/>
              <a:buChar char="•"/>
            </a:pPr>
            <a:endParaRPr lang="en-US" sz="1100" dirty="0">
              <a:solidFill>
                <a:schemeClr val="tx1">
                  <a:lumMod val="65000"/>
                  <a:lumOff val="35000"/>
                </a:schemeClr>
              </a:solidFill>
            </a:endParaRPr>
          </a:p>
          <a:p>
            <a:r>
              <a:rPr lang="en-US" dirty="0" smtClean="0">
                <a:solidFill>
                  <a:schemeClr val="tx1">
                    <a:lumMod val="65000"/>
                    <a:lumOff val="35000"/>
                  </a:schemeClr>
                </a:solidFill>
              </a:rPr>
              <a:t>Areas of need</a:t>
            </a:r>
          </a:p>
          <a:p>
            <a:pPr marL="171450" indent="-171450">
              <a:buFont typeface="Arial" panose="020B0604020202020204" pitchFamily="34" charset="0"/>
              <a:buChar char="•"/>
            </a:pPr>
            <a:r>
              <a:rPr lang="en-US" sz="1100" dirty="0" smtClean="0">
                <a:solidFill>
                  <a:schemeClr val="tx1">
                    <a:lumMod val="65000"/>
                    <a:lumOff val="35000"/>
                  </a:schemeClr>
                </a:solidFill>
              </a:rPr>
              <a:t>Dahuk</a:t>
            </a:r>
          </a:p>
          <a:p>
            <a:pPr marL="628650" lvl="1" indent="-171450">
              <a:buFont typeface="Arial" panose="020B0604020202020204" pitchFamily="34" charset="0"/>
              <a:buChar char="•"/>
            </a:pPr>
            <a:r>
              <a:rPr lang="en-US" sz="1100" dirty="0" smtClean="0">
                <a:solidFill>
                  <a:schemeClr val="tx1">
                    <a:lumMod val="65000"/>
                    <a:lumOff val="35000"/>
                  </a:schemeClr>
                </a:solidFill>
              </a:rPr>
              <a:t>As found during the MCNA there remains significant critical shelter, squatting and informal settlements</a:t>
            </a: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err="1" smtClean="0">
                <a:solidFill>
                  <a:schemeClr val="tx1">
                    <a:lumMod val="65000"/>
                    <a:lumOff val="35000"/>
                  </a:schemeClr>
                </a:solidFill>
              </a:rPr>
              <a:t>Zummar</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Rabea</a:t>
            </a:r>
            <a:r>
              <a:rPr lang="en-US" sz="1100" dirty="0" smtClean="0">
                <a:solidFill>
                  <a:schemeClr val="tx1">
                    <a:lumMod val="65000"/>
                    <a:lumOff val="35000"/>
                  </a:schemeClr>
                </a:solidFill>
              </a:rPr>
              <a:t>,</a:t>
            </a:r>
            <a:r>
              <a:rPr lang="en-US" sz="1100" dirty="0">
                <a:solidFill>
                  <a:schemeClr val="tx1">
                    <a:lumMod val="65000"/>
                    <a:lumOff val="35000"/>
                  </a:schemeClr>
                </a:solidFill>
              </a:rPr>
              <a:t> </a:t>
            </a:r>
            <a:r>
              <a:rPr lang="en-US" sz="1100" dirty="0" err="1" smtClean="0">
                <a:solidFill>
                  <a:schemeClr val="tx1">
                    <a:lumMod val="65000"/>
                    <a:lumOff val="35000"/>
                  </a:schemeClr>
                </a:solidFill>
              </a:rPr>
              <a:t>Telafar</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Wana</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WNFI saw a strong response with more than 12,679+ kits going into this area. 7,800 kits into four villages – </a:t>
            </a:r>
            <a:r>
              <a:rPr lang="en-US" sz="1100" dirty="0" err="1" smtClean="0">
                <a:solidFill>
                  <a:schemeClr val="tx1">
                    <a:lumMod val="65000"/>
                    <a:lumOff val="35000"/>
                  </a:schemeClr>
                </a:solidFill>
              </a:rPr>
              <a:t>Alomla</a:t>
            </a:r>
            <a:r>
              <a:rPr lang="en-US" sz="1100" dirty="0" smtClean="0">
                <a:solidFill>
                  <a:schemeClr val="tx1">
                    <a:lumMod val="65000"/>
                    <a:lumOff val="35000"/>
                  </a:schemeClr>
                </a:solidFill>
              </a:rPr>
              <a:t>, Abu Winy, Khirbet Al-</a:t>
            </a:r>
            <a:r>
              <a:rPr lang="en-US" sz="1100" dirty="0" err="1" smtClean="0">
                <a:solidFill>
                  <a:schemeClr val="tx1">
                    <a:lumMod val="65000"/>
                    <a:lumOff val="35000"/>
                  </a:schemeClr>
                </a:solidFill>
              </a:rPr>
              <a:t>Teben</a:t>
            </a:r>
            <a:r>
              <a:rPr lang="en-US" sz="1100" dirty="0" smtClean="0">
                <a:solidFill>
                  <a:schemeClr val="tx1">
                    <a:lumMod val="65000"/>
                    <a:lumOff val="35000"/>
                  </a:schemeClr>
                </a:solidFill>
              </a:rPr>
              <a:t> &amp; Khirbet Al-Ashiq and the remaining 4,985 went into 32 smaller villages. Some NFI gaps could remain but for in kind kit distribution is likely decreasing</a:t>
            </a:r>
          </a:p>
          <a:p>
            <a:pPr marL="628650" lvl="1"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Sinjar</a:t>
            </a:r>
          </a:p>
          <a:p>
            <a:pPr marL="628650" lvl="1" indent="-171450">
              <a:buFont typeface="Arial" panose="020B0604020202020204" pitchFamily="34" charset="0"/>
              <a:buChar char="•"/>
            </a:pPr>
            <a:r>
              <a:rPr lang="en-US" sz="1100" dirty="0" smtClean="0">
                <a:solidFill>
                  <a:schemeClr val="tx1">
                    <a:lumMod val="65000"/>
                    <a:lumOff val="35000"/>
                  </a:schemeClr>
                </a:solidFill>
              </a:rPr>
              <a:t>Security and services to support durable returns, including repairs </a:t>
            </a:r>
            <a:r>
              <a:rPr lang="en-US" sz="1100" dirty="0">
                <a:solidFill>
                  <a:schemeClr val="tx1">
                    <a:lumMod val="65000"/>
                    <a:lumOff val="35000"/>
                  </a:schemeClr>
                </a:solidFill>
              </a:rPr>
              <a:t>to </a:t>
            </a:r>
            <a:r>
              <a:rPr lang="en-US" sz="1100" dirty="0" smtClean="0">
                <a:solidFill>
                  <a:schemeClr val="tx1">
                    <a:lumMod val="65000"/>
                    <a:lumOff val="35000"/>
                  </a:schemeClr>
                </a:solidFill>
              </a:rPr>
              <a:t>houses and core housing</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Ninewa Plains</a:t>
            </a:r>
          </a:p>
          <a:p>
            <a:pPr marL="628650" lvl="1" indent="-171450">
              <a:buFont typeface="Arial" panose="020B0604020202020204" pitchFamily="34" charset="0"/>
              <a:buChar char="•"/>
            </a:pPr>
            <a:r>
              <a:rPr lang="en-US" sz="1100" dirty="0">
                <a:solidFill>
                  <a:schemeClr val="tx1">
                    <a:lumMod val="65000"/>
                    <a:lumOff val="35000"/>
                  </a:schemeClr>
                </a:solidFill>
              </a:rPr>
              <a:t>Emergency repairs to </a:t>
            </a:r>
            <a:r>
              <a:rPr lang="en-US" sz="1100" dirty="0" smtClean="0">
                <a:solidFill>
                  <a:schemeClr val="tx1">
                    <a:lumMod val="65000"/>
                    <a:lumOff val="35000"/>
                  </a:schemeClr>
                </a:solidFill>
              </a:rPr>
              <a:t>houses</a:t>
            </a:r>
          </a:p>
          <a:p>
            <a:pPr lvl="1" algn="ctr"/>
            <a:r>
              <a:rPr lang="en-US" dirty="0" smtClean="0">
                <a:solidFill>
                  <a:schemeClr val="tx1">
                    <a:lumMod val="65000"/>
                    <a:lumOff val="35000"/>
                  </a:schemeClr>
                </a:solidFill>
              </a:rPr>
              <a:t>Do partners see other major gaps?</a:t>
            </a:r>
            <a:endParaRPr lang="en-US" sz="1100" dirty="0"/>
          </a:p>
        </p:txBody>
      </p:sp>
    </p:spTree>
    <p:extLst>
      <p:ext uri="{BB962C8B-B14F-4D97-AF65-F5344CB8AC3E}">
        <p14:creationId xmlns:p14="http://schemas.microsoft.com/office/powerpoint/2010/main" val="2643224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Rehab, Emergency Repairs, Rental Subsidy and TS</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585597"/>
          </a:xfrm>
          <a:prstGeom prst="rect">
            <a:avLst/>
          </a:prstGeom>
          <a:noFill/>
        </p:spPr>
        <p:txBody>
          <a:bodyPr wrap="square" rtlCol="0">
            <a:spAutoFit/>
          </a:bodyPr>
          <a:lstStyle/>
          <a:p>
            <a:r>
              <a:rPr lang="en-US" dirty="0" smtClean="0">
                <a:solidFill>
                  <a:schemeClr val="tx1">
                    <a:lumMod val="65000"/>
                    <a:lumOff val="35000"/>
                  </a:schemeClr>
                </a:solidFill>
              </a:rPr>
              <a:t>Update</a:t>
            </a:r>
          </a:p>
          <a:p>
            <a:pPr marL="171450" indent="-171450">
              <a:buFont typeface="Arial" panose="020B0604020202020204" pitchFamily="34" charset="0"/>
              <a:buChar char="•"/>
            </a:pPr>
            <a:r>
              <a:rPr lang="en-US" sz="1100" dirty="0" smtClean="0">
                <a:solidFill>
                  <a:schemeClr val="tx1">
                    <a:lumMod val="65000"/>
                    <a:lumOff val="35000"/>
                  </a:schemeClr>
                </a:solidFill>
              </a:rPr>
              <a:t>DRC have confirmed to work in three villages - </a:t>
            </a:r>
            <a:r>
              <a:rPr lang="en-US" sz="1100" dirty="0" err="1" smtClean="0">
                <a:solidFill>
                  <a:schemeClr val="tx1">
                    <a:lumMod val="65000"/>
                    <a:lumOff val="35000"/>
                  </a:schemeClr>
                </a:solidFill>
              </a:rPr>
              <a:t>Filfail</a:t>
            </a:r>
            <a:r>
              <a:rPr lang="en-US" sz="1100" dirty="0" smtClean="0">
                <a:solidFill>
                  <a:schemeClr val="tx1">
                    <a:lumMod val="65000"/>
                    <a:lumOff val="35000"/>
                  </a:schemeClr>
                </a:solidFill>
              </a:rPr>
              <a:t> (36.51474, 43.12253), </a:t>
            </a:r>
            <a:r>
              <a:rPr lang="en-US" sz="1100" dirty="0" err="1" smtClean="0">
                <a:solidFill>
                  <a:schemeClr val="tx1">
                    <a:lumMod val="65000"/>
                    <a:lumOff val="35000"/>
                  </a:schemeClr>
                </a:solidFill>
              </a:rPr>
              <a:t>Kivrok</a:t>
            </a:r>
            <a:r>
              <a:rPr lang="en-US" sz="1100" dirty="0" smtClean="0">
                <a:solidFill>
                  <a:schemeClr val="tx1">
                    <a:lumMod val="65000"/>
                    <a:lumOff val="35000"/>
                  </a:schemeClr>
                </a:solidFill>
              </a:rPr>
              <a:t> (36.54453, 43.06434), </a:t>
            </a:r>
            <a:r>
              <a:rPr lang="en-US" sz="1100" dirty="0" err="1" smtClean="0">
                <a:solidFill>
                  <a:schemeClr val="tx1">
                    <a:lumMod val="65000"/>
                    <a:lumOff val="35000"/>
                  </a:schemeClr>
                </a:solidFill>
              </a:rPr>
              <a:t>Hiqol</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Aldawajen</a:t>
            </a:r>
            <a:r>
              <a:rPr lang="en-US" sz="1100" dirty="0" smtClean="0">
                <a:solidFill>
                  <a:schemeClr val="tx1">
                    <a:lumMod val="65000"/>
                    <a:lumOff val="35000"/>
                  </a:schemeClr>
                </a:solidFill>
              </a:rPr>
              <a:t> (36.51142, 43.1179). It is possible they will expand towards </a:t>
            </a: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or </a:t>
            </a:r>
            <a:r>
              <a:rPr lang="en-US" sz="1100" dirty="0" err="1" smtClean="0">
                <a:solidFill>
                  <a:schemeClr val="tx1">
                    <a:lumMod val="65000"/>
                    <a:lumOff val="35000"/>
                  </a:schemeClr>
                </a:solidFill>
              </a:rPr>
              <a:t>Batnaya</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CRS are looking in the villages south of Qaraqosh</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IOM have confirmed 225 houses for </a:t>
            </a:r>
            <a:r>
              <a:rPr lang="en-US" sz="1100" dirty="0" err="1" smtClean="0">
                <a:solidFill>
                  <a:schemeClr val="tx1">
                    <a:lumMod val="65000"/>
                    <a:lumOff val="35000"/>
                  </a:schemeClr>
                </a:solidFill>
              </a:rPr>
              <a:t>Telafar</a:t>
            </a:r>
            <a:r>
              <a:rPr lang="en-US" sz="1100" dirty="0" smtClean="0">
                <a:solidFill>
                  <a:schemeClr val="tx1">
                    <a:lumMod val="65000"/>
                    <a:lumOff val="35000"/>
                  </a:schemeClr>
                </a:solidFill>
              </a:rPr>
              <a:t> Town</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ACTED will soon start a voucher for shelter project in </a:t>
            </a:r>
            <a:r>
              <a:rPr lang="en-US" sz="1100" dirty="0" err="1" smtClean="0">
                <a:solidFill>
                  <a:schemeClr val="tx1">
                    <a:lumMod val="65000"/>
                    <a:lumOff val="35000"/>
                  </a:schemeClr>
                </a:solidFill>
              </a:rPr>
              <a:t>Khorsebad</a:t>
            </a:r>
            <a:endParaRPr lang="en-GB" sz="1100" dirty="0" smtClean="0">
              <a:solidFill>
                <a:schemeClr val="tx1">
                  <a:lumMod val="65000"/>
                  <a:lumOff val="35000"/>
                </a:schemeClr>
              </a:solidFill>
            </a:endParaRPr>
          </a:p>
          <a:p>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Through the IHF it is possible a transitional shelter project will be piloted in the </a:t>
            </a:r>
            <a:r>
              <a:rPr lang="en-US" sz="1100" dirty="0" err="1" smtClean="0">
                <a:solidFill>
                  <a:schemeClr val="tx1">
                    <a:lumMod val="65000"/>
                    <a:lumOff val="35000"/>
                  </a:schemeClr>
                </a:solidFill>
              </a:rPr>
              <a:t>Zummar</a:t>
            </a:r>
            <a:r>
              <a:rPr lang="en-US" sz="1100" dirty="0" smtClean="0">
                <a:solidFill>
                  <a:schemeClr val="tx1">
                    <a:lumMod val="65000"/>
                    <a:lumOff val="35000"/>
                  </a:schemeClr>
                </a:solidFill>
              </a:rPr>
              <a:t>, </a:t>
            </a:r>
            <a:r>
              <a:rPr lang="en-US" sz="1100" dirty="0" err="1" smtClean="0">
                <a:solidFill>
                  <a:schemeClr val="tx1">
                    <a:lumMod val="65000"/>
                    <a:lumOff val="35000"/>
                  </a:schemeClr>
                </a:solidFill>
              </a:rPr>
              <a:t>Rabea</a:t>
            </a:r>
            <a:r>
              <a:rPr lang="en-US" sz="1100" dirty="0" smtClean="0">
                <a:solidFill>
                  <a:schemeClr val="tx1">
                    <a:lumMod val="65000"/>
                    <a:lumOff val="35000"/>
                  </a:schemeClr>
                </a:solidFill>
              </a:rPr>
              <a:t> and </a:t>
            </a:r>
            <a:r>
              <a:rPr lang="en-US" sz="1100" dirty="0" err="1" smtClean="0">
                <a:solidFill>
                  <a:schemeClr val="tx1">
                    <a:lumMod val="65000"/>
                    <a:lumOff val="35000"/>
                  </a:schemeClr>
                </a:solidFill>
              </a:rPr>
              <a:t>Wana</a:t>
            </a:r>
            <a:r>
              <a:rPr lang="en-US" sz="1100" dirty="0" smtClean="0">
                <a:solidFill>
                  <a:schemeClr val="tx1">
                    <a:lumMod val="65000"/>
                    <a:lumOff val="35000"/>
                  </a:schemeClr>
                </a:solidFill>
              </a:rPr>
              <a:t> area targeting cat. 4 damaged houses.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We need assessments! Please can </a:t>
            </a:r>
            <a:r>
              <a:rPr lang="en-US" sz="1100" dirty="0" err="1" smtClean="0">
                <a:solidFill>
                  <a:schemeClr val="tx1">
                    <a:lumMod val="65000"/>
                    <a:lumOff val="35000"/>
                  </a:schemeClr>
                </a:solidFill>
              </a:rPr>
              <a:t>organisations</a:t>
            </a:r>
            <a:r>
              <a:rPr lang="en-US" sz="1100" dirty="0" smtClean="0">
                <a:solidFill>
                  <a:schemeClr val="tx1">
                    <a:lumMod val="65000"/>
                    <a:lumOff val="35000"/>
                  </a:schemeClr>
                </a:solidFill>
              </a:rPr>
              <a:t> with technical shelter staff support by collecting some data as they go on the field missions? House hold level WD assessments are excellent but even indicative level information is very useful i.e. 20 damaged and 10 destroyed houses.</a:t>
            </a:r>
          </a:p>
          <a:p>
            <a:pPr marL="628650" lvl="1" indent="-171450">
              <a:buFont typeface="Arial" panose="020B0604020202020204" pitchFamily="34" charset="0"/>
              <a:buChar char="•"/>
            </a:pPr>
            <a:r>
              <a:rPr lang="en-US" sz="1100" dirty="0" smtClean="0">
                <a:solidFill>
                  <a:schemeClr val="tx1">
                    <a:lumMod val="65000"/>
                    <a:lumOff val="35000"/>
                  </a:schemeClr>
                </a:solidFill>
              </a:rPr>
              <a:t>If your organization can support I can send a list of villages</a:t>
            </a:r>
          </a:p>
          <a:p>
            <a:pPr lvl="1"/>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Reminder was sent to all </a:t>
            </a:r>
            <a:r>
              <a:rPr lang="en-US" sz="1100" dirty="0" err="1">
                <a:solidFill>
                  <a:schemeClr val="tx1">
                    <a:lumMod val="65000"/>
                    <a:lumOff val="35000"/>
                  </a:schemeClr>
                </a:solidFill>
              </a:rPr>
              <a:t>organisations</a:t>
            </a:r>
            <a:r>
              <a:rPr lang="en-US" sz="1100" dirty="0">
                <a:solidFill>
                  <a:schemeClr val="tx1">
                    <a:lumMod val="65000"/>
                    <a:lumOff val="35000"/>
                  </a:schemeClr>
                </a:solidFill>
              </a:rPr>
              <a:t> who have undertaken assessments to submit to </a:t>
            </a:r>
            <a:r>
              <a:rPr lang="en-US" sz="1100" dirty="0" err="1">
                <a:solidFill>
                  <a:schemeClr val="tx1">
                    <a:lumMod val="65000"/>
                    <a:lumOff val="35000"/>
                  </a:schemeClr>
                </a:solidFill>
              </a:rPr>
              <a:t>UNHabitat</a:t>
            </a:r>
            <a:endParaRPr lang="en-US" sz="1100" dirty="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381191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Summer</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6751314" cy="3585597"/>
          </a:xfrm>
          <a:prstGeom prst="rect">
            <a:avLst/>
          </a:prstGeom>
          <a:noFill/>
        </p:spPr>
        <p:txBody>
          <a:bodyPr wrap="square" rtlCol="0">
            <a:spAutoFit/>
          </a:bodyPr>
          <a:lstStyle/>
          <a:p>
            <a:r>
              <a:rPr lang="en-US" dirty="0" smtClean="0">
                <a:solidFill>
                  <a:schemeClr val="tx1">
                    <a:lumMod val="65000"/>
                    <a:lumOff val="35000"/>
                  </a:schemeClr>
                </a:solidFill>
              </a:rPr>
              <a:t>Stages of preparation</a:t>
            </a:r>
          </a:p>
          <a:p>
            <a:pPr marL="171450" indent="-171450">
              <a:buFont typeface="Arial" panose="020B0604020202020204" pitchFamily="34" charset="0"/>
              <a:buChar char="•"/>
            </a:pPr>
            <a:r>
              <a:rPr lang="en-US" sz="1100" dirty="0" smtClean="0">
                <a:solidFill>
                  <a:schemeClr val="tx1">
                    <a:lumMod val="65000"/>
                    <a:lumOff val="35000"/>
                  </a:schemeClr>
                </a:solidFill>
              </a:rPr>
              <a:t>Review of </a:t>
            </a:r>
            <a:r>
              <a:rPr lang="en-US" sz="1100" dirty="0" err="1" smtClean="0">
                <a:solidFill>
                  <a:schemeClr val="tx1">
                    <a:lumMod val="65000"/>
                    <a:lumOff val="35000"/>
                  </a:schemeClr>
                </a:solidFill>
              </a:rPr>
              <a:t>Climatisation</a:t>
            </a:r>
            <a:r>
              <a:rPr lang="en-US" sz="1100" dirty="0" smtClean="0">
                <a:solidFill>
                  <a:schemeClr val="tx1">
                    <a:lumMod val="65000"/>
                    <a:lumOff val="35000"/>
                  </a:schemeClr>
                </a:solidFill>
              </a:rPr>
              <a:t> </a:t>
            </a:r>
            <a:r>
              <a:rPr lang="en-US" sz="1100" dirty="0">
                <a:solidFill>
                  <a:schemeClr val="tx1">
                    <a:lumMod val="65000"/>
                    <a:lumOff val="35000"/>
                  </a:schemeClr>
                </a:solidFill>
              </a:rPr>
              <a:t>G</a:t>
            </a:r>
            <a:r>
              <a:rPr lang="en-US" sz="1100" dirty="0" smtClean="0">
                <a:solidFill>
                  <a:schemeClr val="tx1">
                    <a:lumMod val="65000"/>
                    <a:lumOff val="35000"/>
                  </a:schemeClr>
                </a:solidFill>
              </a:rPr>
              <a:t>uideline – Thursday</a:t>
            </a:r>
          </a:p>
          <a:p>
            <a:pPr marL="628650" lvl="1" indent="-171450">
              <a:buFont typeface="Arial" panose="020B0604020202020204" pitchFamily="34" charset="0"/>
              <a:buChar char="•"/>
            </a:pPr>
            <a:r>
              <a:rPr lang="en-US" sz="1100" dirty="0" smtClean="0">
                <a:solidFill>
                  <a:schemeClr val="tx1">
                    <a:lumMod val="65000"/>
                    <a:lumOff val="35000"/>
                  </a:schemeClr>
                </a:solidFill>
              </a:rPr>
              <a:t>NFI kit will remain the same – </a:t>
            </a:r>
            <a:r>
              <a:rPr lang="en-US" sz="1100" dirty="0" err="1" smtClean="0">
                <a:solidFill>
                  <a:schemeClr val="tx1">
                    <a:lumMod val="65000"/>
                    <a:lumOff val="35000"/>
                  </a:schemeClr>
                </a:solidFill>
              </a:rPr>
              <a:t>coolbox</a:t>
            </a:r>
            <a:r>
              <a:rPr lang="en-US" sz="1100" dirty="0" smtClean="0">
                <a:solidFill>
                  <a:schemeClr val="tx1">
                    <a:lumMod val="65000"/>
                    <a:lumOff val="35000"/>
                  </a:schemeClr>
                </a:solidFill>
              </a:rPr>
              <a:t> and jerry can</a:t>
            </a:r>
          </a:p>
          <a:p>
            <a:pPr marL="628650" lvl="1" indent="-171450">
              <a:buFont typeface="Arial" panose="020B0604020202020204" pitchFamily="34" charset="0"/>
              <a:buChar char="•"/>
            </a:pPr>
            <a:r>
              <a:rPr lang="en-US" sz="1100" dirty="0" smtClean="0">
                <a:solidFill>
                  <a:schemeClr val="tx1">
                    <a:lumMod val="65000"/>
                    <a:lumOff val="35000"/>
                  </a:schemeClr>
                </a:solidFill>
              </a:rPr>
              <a:t>Favorable to clothing and shading</a:t>
            </a:r>
          </a:p>
          <a:p>
            <a:pPr marL="628650" lvl="1" indent="-171450">
              <a:buFont typeface="Arial" panose="020B0604020202020204" pitchFamily="34" charset="0"/>
              <a:buChar char="•"/>
            </a:pPr>
            <a:r>
              <a:rPr lang="en-US" sz="1100" dirty="0" smtClean="0">
                <a:solidFill>
                  <a:schemeClr val="tx1">
                    <a:lumMod val="65000"/>
                    <a:lumOff val="35000"/>
                  </a:schemeClr>
                </a:solidFill>
              </a:rPr>
              <a:t>Last priority is anything mechanical (AWC, fridges etc.)</a:t>
            </a:r>
          </a:p>
          <a:p>
            <a:pPr lvl="1"/>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Who is applying for funding?</a:t>
            </a:r>
          </a:p>
          <a:p>
            <a:pPr marL="628650" lvl="1" indent="-171450">
              <a:buFont typeface="Arial" panose="020B0604020202020204" pitchFamily="34" charset="0"/>
              <a:buChar char="•"/>
            </a:pPr>
            <a:r>
              <a:rPr lang="en-US" sz="1100" dirty="0" smtClean="0">
                <a:solidFill>
                  <a:schemeClr val="tx1">
                    <a:lumMod val="65000"/>
                    <a:lumOff val="35000"/>
                  </a:schemeClr>
                </a:solidFill>
              </a:rPr>
              <a:t>Like winter, favorable for UN &amp; </a:t>
            </a:r>
            <a:r>
              <a:rPr lang="en-US" sz="1100" dirty="0" err="1" smtClean="0">
                <a:solidFill>
                  <a:schemeClr val="tx1">
                    <a:lumMod val="65000"/>
                    <a:lumOff val="35000"/>
                  </a:schemeClr>
                </a:solidFill>
              </a:rPr>
              <a:t>GoI</a:t>
            </a:r>
            <a:r>
              <a:rPr lang="en-US" sz="1100" dirty="0" smtClean="0">
                <a:solidFill>
                  <a:schemeClr val="tx1">
                    <a:lumMod val="65000"/>
                    <a:lumOff val="35000"/>
                  </a:schemeClr>
                </a:solidFill>
              </a:rPr>
              <a:t> in camp and NGO, UN &amp; </a:t>
            </a:r>
            <a:r>
              <a:rPr lang="en-US" sz="1100" dirty="0" err="1" smtClean="0">
                <a:solidFill>
                  <a:schemeClr val="tx1">
                    <a:lumMod val="65000"/>
                    <a:lumOff val="35000"/>
                  </a:schemeClr>
                </a:solidFill>
              </a:rPr>
              <a:t>GoI</a:t>
            </a:r>
            <a:r>
              <a:rPr lang="en-US" sz="1100" dirty="0" smtClean="0">
                <a:solidFill>
                  <a:schemeClr val="tx1">
                    <a:lumMod val="65000"/>
                    <a:lumOff val="35000"/>
                  </a:schemeClr>
                </a:solidFill>
              </a:rPr>
              <a:t> out of camp</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Work with </a:t>
            </a: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from a bottom up and top down approach</a:t>
            </a:r>
          </a:p>
          <a:p>
            <a:pPr marL="628650" lvl="1" indent="-171450">
              <a:buFont typeface="Arial" panose="020B0604020202020204" pitchFamily="34" charset="0"/>
              <a:buChar char="•"/>
            </a:pPr>
            <a:r>
              <a:rPr lang="en-US" sz="1100" dirty="0" smtClean="0">
                <a:solidFill>
                  <a:schemeClr val="tx1">
                    <a:lumMod val="65000"/>
                    <a:lumOff val="35000"/>
                  </a:schemeClr>
                </a:solidFill>
              </a:rPr>
              <a:t>Support to determine replenishment + arrivals during winter + arrivals during summer</a:t>
            </a:r>
          </a:p>
          <a:p>
            <a:pPr marL="628650" lvl="1" indent="-171450">
              <a:buFont typeface="Arial" panose="020B0604020202020204" pitchFamily="34" charset="0"/>
              <a:buChar char="•"/>
            </a:pPr>
            <a:r>
              <a:rPr lang="en-US" sz="1100" dirty="0" smtClean="0">
                <a:solidFill>
                  <a:schemeClr val="tx1">
                    <a:lumMod val="65000"/>
                    <a:lumOff val="35000"/>
                  </a:schemeClr>
                </a:solidFill>
              </a:rPr>
              <a:t>If AWC then additional water should be supplied</a:t>
            </a:r>
          </a:p>
          <a:p>
            <a:pPr marL="628650" lvl="1" indent="-171450">
              <a:buFont typeface="Arial" panose="020B0604020202020204" pitchFamily="34" charset="0"/>
              <a:buChar char="•"/>
            </a:pPr>
            <a:r>
              <a:rPr lang="en-US" sz="1100" dirty="0" smtClean="0">
                <a:solidFill>
                  <a:schemeClr val="tx1">
                    <a:lumMod val="65000"/>
                    <a:lumOff val="35000"/>
                  </a:schemeClr>
                </a:solidFill>
              </a:rPr>
              <a:t>What are the electrical hours in the camps?</a:t>
            </a:r>
          </a:p>
          <a:p>
            <a:pPr lvl="1"/>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 national coordination tool is being developed</a:t>
            </a: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Refine intervention location and methodology</a:t>
            </a:r>
          </a:p>
          <a:p>
            <a:pPr marL="628650" lvl="1" indent="-171450">
              <a:buFont typeface="Arial" panose="020B0604020202020204" pitchFamily="34" charset="0"/>
              <a:buChar char="•"/>
            </a:pPr>
            <a:r>
              <a:rPr lang="en-US" sz="1100" dirty="0" smtClean="0">
                <a:solidFill>
                  <a:schemeClr val="tx1">
                    <a:lumMod val="65000"/>
                    <a:lumOff val="35000"/>
                  </a:schemeClr>
                </a:solidFill>
              </a:rPr>
              <a:t>Favorable toward out of camp cash or voucher rather than in kind</a:t>
            </a:r>
          </a:p>
          <a:p>
            <a:pPr marL="628650" lvl="1" indent="-171450">
              <a:buFont typeface="Arial" panose="020B0604020202020204" pitchFamily="34" charset="0"/>
              <a:buChar char="•"/>
            </a:pPr>
            <a:endParaRPr lang="en-US" sz="1100" dirty="0" smtClean="0">
              <a:solidFill>
                <a:srgbClr val="FF0000"/>
              </a:solidFill>
            </a:endParaRPr>
          </a:p>
          <a:p>
            <a:endParaRPr lang="en-US" sz="1100" dirty="0" smtClean="0">
              <a:solidFill>
                <a:schemeClr val="tx1">
                  <a:lumMod val="65000"/>
                  <a:lumOff val="35000"/>
                </a:schemeClr>
              </a:solidFill>
            </a:endParaRPr>
          </a:p>
        </p:txBody>
      </p:sp>
    </p:spTree>
    <p:extLst>
      <p:ext uri="{BB962C8B-B14F-4D97-AF65-F5344CB8AC3E}">
        <p14:creationId xmlns:p14="http://schemas.microsoft.com/office/powerpoint/2010/main" val="19529435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dirty="0">
              <a:latin typeface="Calibri"/>
            </a:endParaRPr>
          </a:p>
        </p:txBody>
      </p:sp>
      <p:sp>
        <p:nvSpPr>
          <p:cNvPr id="3" name="Rectangle 2"/>
          <p:cNvSpPr/>
          <p:nvPr/>
        </p:nvSpPr>
        <p:spPr>
          <a:xfrm>
            <a:off x="288667" y="202147"/>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Sinjar</a:t>
            </a:r>
          </a:p>
        </p:txBody>
      </p:sp>
      <p:sp>
        <p:nvSpPr>
          <p:cNvPr id="4" name="Rectangle 3"/>
          <p:cNvSpPr/>
          <p:nvPr/>
        </p:nvSpPr>
        <p:spPr>
          <a:xfrm>
            <a:off x="640086" y="690710"/>
            <a:ext cx="7446080" cy="769441"/>
          </a:xfrm>
          <a:prstGeom prst="rect">
            <a:avLst/>
          </a:prstGeom>
        </p:spPr>
        <p:txBody>
          <a:bodyPr wrap="square">
            <a:spAutoFit/>
          </a:bodyPr>
          <a:lstStyle/>
          <a:p>
            <a:pPr marL="171450" indent="-171450">
              <a:buFont typeface="Arial" panose="020B0604020202020204" pitchFamily="34" charset="0"/>
              <a:buChar char="•"/>
            </a:pP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628650" lvl="1" indent="-171450">
              <a:buFont typeface="Arial" panose="020B0604020202020204" pitchFamily="34" charset="0"/>
              <a:buChar char="•"/>
            </a:pPr>
            <a:endParaRPr lang="en-US" sz="1100" dirty="0">
              <a:solidFill>
                <a:schemeClr val="tx1">
                  <a:lumMod val="65000"/>
                  <a:lumOff val="35000"/>
                </a:schemeClr>
              </a:solidFill>
            </a:endParaRPr>
          </a:p>
        </p:txBody>
      </p:sp>
      <p:sp>
        <p:nvSpPr>
          <p:cNvPr id="6" name="TextBox 5"/>
          <p:cNvSpPr txBox="1"/>
          <p:nvPr/>
        </p:nvSpPr>
        <p:spPr>
          <a:xfrm>
            <a:off x="640086" y="706415"/>
            <a:ext cx="7950298" cy="4201150"/>
          </a:xfrm>
          <a:prstGeom prst="rect">
            <a:avLst/>
          </a:prstGeom>
          <a:noFill/>
        </p:spPr>
        <p:txBody>
          <a:bodyPr wrap="square" rtlCol="0">
            <a:spAutoFit/>
          </a:bodyPr>
          <a:lstStyle/>
          <a:p>
            <a:r>
              <a:rPr lang="en-US" dirty="0" smtClean="0">
                <a:solidFill>
                  <a:schemeClr val="tx1">
                    <a:lumMod val="65000"/>
                    <a:lumOff val="35000"/>
                  </a:schemeClr>
                </a:solidFill>
              </a:rPr>
              <a:t>Current situation</a:t>
            </a:r>
          </a:p>
          <a:p>
            <a:pPr marL="171450" indent="-171450">
              <a:buFont typeface="Arial" panose="020B0604020202020204" pitchFamily="34" charset="0"/>
              <a:buChar char="•"/>
            </a:pPr>
            <a:r>
              <a:rPr lang="en-US" sz="1100" dirty="0" smtClean="0">
                <a:solidFill>
                  <a:schemeClr val="tx1">
                    <a:lumMod val="65000"/>
                    <a:lumOff val="35000"/>
                  </a:schemeClr>
                </a:solidFill>
              </a:rPr>
              <a:t>Most information on </a:t>
            </a:r>
            <a:r>
              <a:rPr lang="en-US" sz="1100" dirty="0">
                <a:solidFill>
                  <a:schemeClr val="tx1">
                    <a:lumMod val="65000"/>
                    <a:lumOff val="35000"/>
                  </a:schemeClr>
                </a:solidFill>
              </a:rPr>
              <a:t>movements </a:t>
            </a:r>
            <a:r>
              <a:rPr lang="en-US" sz="1100" dirty="0" smtClean="0">
                <a:solidFill>
                  <a:schemeClr val="tx1">
                    <a:lumMod val="65000"/>
                    <a:lumOff val="35000"/>
                  </a:schemeClr>
                </a:solidFill>
              </a:rPr>
              <a:t>is </a:t>
            </a:r>
            <a:r>
              <a:rPr lang="en-US" sz="1100" dirty="0">
                <a:solidFill>
                  <a:schemeClr val="tx1">
                    <a:lumMod val="65000"/>
                    <a:lumOff val="35000"/>
                  </a:schemeClr>
                </a:solidFill>
              </a:rPr>
              <a:t>unverified </a:t>
            </a:r>
            <a:r>
              <a:rPr lang="en-US" sz="1100" dirty="0" smtClean="0">
                <a:solidFill>
                  <a:schemeClr val="tx1">
                    <a:lumMod val="65000"/>
                    <a:lumOff val="35000"/>
                  </a:schemeClr>
                </a:solidFill>
              </a:rPr>
              <a:t>at </a:t>
            </a:r>
            <a:r>
              <a:rPr lang="en-US" sz="1100" dirty="0">
                <a:solidFill>
                  <a:schemeClr val="tx1">
                    <a:lumMod val="65000"/>
                    <a:lumOff val="35000"/>
                  </a:schemeClr>
                </a:solidFill>
              </a:rPr>
              <a:t>this </a:t>
            </a:r>
            <a:r>
              <a:rPr lang="en-US" sz="1100" dirty="0" smtClean="0">
                <a:solidFill>
                  <a:schemeClr val="tx1">
                    <a:lumMod val="65000"/>
                    <a:lumOff val="35000"/>
                  </a:schemeClr>
                </a:solidFill>
              </a:rPr>
              <a:t>point. We know three families have arrived to </a:t>
            </a:r>
            <a:r>
              <a:rPr lang="en-US" sz="1100" dirty="0" err="1" smtClean="0">
                <a:solidFill>
                  <a:schemeClr val="tx1">
                    <a:lumMod val="65000"/>
                    <a:lumOff val="35000"/>
                  </a:schemeClr>
                </a:solidFill>
              </a:rPr>
              <a:t>Kabarto</a:t>
            </a:r>
            <a:r>
              <a:rPr lang="en-US" sz="1100" dirty="0" smtClean="0">
                <a:solidFill>
                  <a:schemeClr val="tx1">
                    <a:lumMod val="65000"/>
                    <a:lumOff val="35000"/>
                  </a:schemeClr>
                </a:solidFill>
              </a:rPr>
              <a:t> 2 and three more might arrive in Shariya.</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OCHA led an ICCG yesterday and a contingency plan is being developed</a:t>
            </a:r>
          </a:p>
          <a:p>
            <a:pPr marL="628650" lvl="1" indent="-171450">
              <a:buFont typeface="Arial" panose="020B0604020202020204" pitchFamily="34" charset="0"/>
              <a:buChar char="•"/>
            </a:pPr>
            <a:r>
              <a:rPr lang="en-US" sz="1100" dirty="0" smtClean="0">
                <a:solidFill>
                  <a:schemeClr val="tx1">
                    <a:lumMod val="65000"/>
                    <a:lumOff val="35000"/>
                  </a:schemeClr>
                </a:solidFill>
              </a:rPr>
              <a:t>Scale and location of displacement will be considered</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All information </a:t>
            </a:r>
            <a:r>
              <a:rPr lang="en-US" sz="1100" dirty="0" smtClean="0">
                <a:solidFill>
                  <a:schemeClr val="tx1">
                    <a:lumMod val="65000"/>
                    <a:lumOff val="35000"/>
                  </a:schemeClr>
                </a:solidFill>
              </a:rPr>
              <a:t>on displacement should be sent to the </a:t>
            </a:r>
            <a:r>
              <a:rPr lang="en-US" sz="1100" dirty="0">
                <a:solidFill>
                  <a:schemeClr val="tx1">
                    <a:lumMod val="65000"/>
                    <a:lumOff val="35000"/>
                  </a:schemeClr>
                </a:solidFill>
              </a:rPr>
              <a:t>Protection Cluster (Bujar </a:t>
            </a:r>
            <a:r>
              <a:rPr lang="en-US" sz="1100" dirty="0" smtClean="0">
                <a:solidFill>
                  <a:schemeClr val="tx1">
                    <a:lumMod val="65000"/>
                    <a:lumOff val="35000"/>
                  </a:schemeClr>
                </a:solidFill>
                <a:hlinkClick r:id="rId2"/>
              </a:rPr>
              <a:t>reshtani@unhcr.org</a:t>
            </a:r>
            <a:r>
              <a:rPr lang="en-US" sz="1100" dirty="0" smtClean="0">
                <a:solidFill>
                  <a:schemeClr val="tx1">
                    <a:lumMod val="65000"/>
                    <a:lumOff val="35000"/>
                  </a:schemeClr>
                </a:solidFill>
              </a:rPr>
              <a:t> </a:t>
            </a:r>
            <a:r>
              <a:rPr lang="en-US" sz="1100" dirty="0">
                <a:solidFill>
                  <a:schemeClr val="tx1">
                    <a:lumMod val="65000"/>
                    <a:lumOff val="35000"/>
                  </a:schemeClr>
                </a:solidFill>
              </a:rPr>
              <a:t>&amp; Florent </a:t>
            </a:r>
            <a:r>
              <a:rPr lang="en-US" sz="1100" dirty="0" smtClean="0">
                <a:solidFill>
                  <a:schemeClr val="tx1">
                    <a:lumMod val="65000"/>
                    <a:lumOff val="35000"/>
                  </a:schemeClr>
                </a:solidFill>
                <a:hlinkClick r:id="rId3"/>
              </a:rPr>
              <a:t>marty@unhcr.org</a:t>
            </a:r>
            <a:r>
              <a:rPr lang="en-US" sz="1100" dirty="0" smtClean="0">
                <a:solidFill>
                  <a:schemeClr val="tx1">
                    <a:lumMod val="65000"/>
                    <a:lumOff val="35000"/>
                  </a:schemeClr>
                </a:solidFill>
              </a:rPr>
              <a:t>) who will pass to OCHA, who will disseminate.</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If there is a displacement into KRI, BRHA </a:t>
            </a:r>
            <a:r>
              <a:rPr lang="en-US" sz="1100" dirty="0" smtClean="0">
                <a:solidFill>
                  <a:schemeClr val="tx1">
                    <a:lumMod val="65000"/>
                    <a:lumOff val="35000"/>
                  </a:schemeClr>
                </a:solidFill>
              </a:rPr>
              <a:t>will register at check points and camps</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Displacement inside of KRI</a:t>
            </a:r>
          </a:p>
          <a:p>
            <a:pPr marL="628650" lvl="1" indent="-171450">
              <a:buFont typeface="Arial" panose="020B0604020202020204" pitchFamily="34" charset="0"/>
              <a:buChar char="•"/>
            </a:pPr>
            <a:r>
              <a:rPr lang="en-US" sz="1100" dirty="0" smtClean="0">
                <a:solidFill>
                  <a:schemeClr val="tx1">
                    <a:lumMod val="65000"/>
                    <a:lumOff val="35000"/>
                  </a:schemeClr>
                </a:solidFill>
              </a:rPr>
              <a:t>Camps - </a:t>
            </a:r>
            <a:r>
              <a:rPr lang="en-US" sz="1100" dirty="0" err="1" smtClean="0">
                <a:solidFill>
                  <a:schemeClr val="tx1">
                    <a:lumMod val="65000"/>
                    <a:lumOff val="35000"/>
                  </a:schemeClr>
                </a:solidFill>
              </a:rPr>
              <a:t>Bardarash</a:t>
            </a:r>
            <a:r>
              <a:rPr lang="en-US" sz="1100" dirty="0" smtClean="0">
                <a:solidFill>
                  <a:schemeClr val="tx1">
                    <a:lumMod val="65000"/>
                    <a:lumOff val="35000"/>
                  </a:schemeClr>
                </a:solidFill>
              </a:rPr>
              <a:t> will be primary </a:t>
            </a:r>
            <a:r>
              <a:rPr lang="en-US" sz="1100" dirty="0" smtClean="0">
                <a:solidFill>
                  <a:schemeClr val="tx1">
                    <a:lumMod val="65000"/>
                    <a:lumOff val="35000"/>
                  </a:schemeClr>
                </a:solidFill>
              </a:rPr>
              <a:t>camp, </a:t>
            </a:r>
            <a:r>
              <a:rPr lang="en-US" sz="1100" dirty="0" smtClean="0">
                <a:solidFill>
                  <a:schemeClr val="tx1">
                    <a:lumMod val="65000"/>
                    <a:lumOff val="35000"/>
                  </a:schemeClr>
                </a:solidFill>
              </a:rPr>
              <a:t>UNHCR &amp; </a:t>
            </a:r>
            <a:r>
              <a:rPr lang="en-US" sz="1100" dirty="0" err="1" smtClean="0">
                <a:solidFill>
                  <a:schemeClr val="tx1">
                    <a:lumMod val="65000"/>
                    <a:lumOff val="35000"/>
                  </a:schemeClr>
                </a:solidFill>
              </a:rPr>
              <a:t>MoDM</a:t>
            </a:r>
            <a:r>
              <a:rPr lang="en-US" sz="1100" dirty="0" smtClean="0">
                <a:solidFill>
                  <a:schemeClr val="tx1">
                    <a:lumMod val="65000"/>
                    <a:lumOff val="35000"/>
                  </a:schemeClr>
                </a:solidFill>
              </a:rPr>
              <a:t> to provide BNFI and tents respectively</a:t>
            </a:r>
          </a:p>
          <a:p>
            <a:pPr marL="628650" lvl="1" indent="-171450">
              <a:buFont typeface="Arial" panose="020B0604020202020204" pitchFamily="34" charset="0"/>
              <a:buChar char="•"/>
            </a:pPr>
            <a:r>
              <a:rPr lang="en-US" sz="1100" dirty="0" err="1" smtClean="0">
                <a:solidFill>
                  <a:schemeClr val="tx1">
                    <a:lumMod val="65000"/>
                    <a:lumOff val="35000"/>
                  </a:schemeClr>
                </a:solidFill>
              </a:rPr>
              <a:t>OoC</a:t>
            </a:r>
            <a:r>
              <a:rPr lang="en-US" sz="1100" dirty="0" smtClean="0">
                <a:solidFill>
                  <a:schemeClr val="tx1">
                    <a:lumMod val="65000"/>
                    <a:lumOff val="35000"/>
                  </a:schemeClr>
                </a:solidFill>
              </a:rPr>
              <a:t> – IOM and CRS as potential primary responders, UNHCR Dahuk as </a:t>
            </a:r>
            <a:r>
              <a:rPr lang="en-US" sz="1100" dirty="0" err="1" smtClean="0">
                <a:solidFill>
                  <a:schemeClr val="tx1">
                    <a:lumMod val="65000"/>
                    <a:lumOff val="35000"/>
                  </a:schemeClr>
                </a:solidFill>
              </a:rPr>
              <a:t>PoLR</a:t>
            </a: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Displacement outside of KRI</a:t>
            </a:r>
          </a:p>
          <a:p>
            <a:pPr marL="628650" lvl="1" indent="-171450">
              <a:buFont typeface="Arial" panose="020B0604020202020204" pitchFamily="34" charset="0"/>
              <a:buChar char="•"/>
            </a:pPr>
            <a:r>
              <a:rPr lang="en-US" sz="1100" dirty="0" err="1" smtClean="0">
                <a:solidFill>
                  <a:schemeClr val="tx1">
                    <a:lumMod val="65000"/>
                    <a:lumOff val="35000"/>
                  </a:schemeClr>
                </a:solidFill>
              </a:rPr>
              <a:t>OoC</a:t>
            </a:r>
            <a:r>
              <a:rPr lang="en-US" sz="1100" dirty="0" smtClean="0">
                <a:solidFill>
                  <a:schemeClr val="tx1">
                    <a:lumMod val="65000"/>
                    <a:lumOff val="35000"/>
                  </a:schemeClr>
                </a:solidFill>
              </a:rPr>
              <a:t> – IOM as primary responder, UHHCR Mosul as </a:t>
            </a:r>
            <a:r>
              <a:rPr lang="en-US" sz="1100" dirty="0" err="1" smtClean="0">
                <a:solidFill>
                  <a:schemeClr val="tx1">
                    <a:lumMod val="65000"/>
                    <a:lumOff val="35000"/>
                  </a:schemeClr>
                </a:solidFill>
              </a:rPr>
              <a:t>PoLR</a:t>
            </a:r>
            <a:endParaRPr lang="en-US" sz="1100" dirty="0" smtClean="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Threshold for implementation to be determined</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Only coordinated, </a:t>
            </a:r>
            <a:r>
              <a:rPr lang="en-US" sz="1100" dirty="0" err="1" smtClean="0">
                <a:solidFill>
                  <a:schemeClr val="tx1">
                    <a:lumMod val="65000"/>
                    <a:lumOff val="35000"/>
                  </a:schemeClr>
                </a:solidFill>
              </a:rPr>
              <a:t>standardised</a:t>
            </a:r>
            <a:r>
              <a:rPr lang="en-US" sz="1100" dirty="0" smtClean="0">
                <a:solidFill>
                  <a:schemeClr val="tx1">
                    <a:lumMod val="65000"/>
                    <a:lumOff val="35000"/>
                  </a:schemeClr>
                </a:solidFill>
              </a:rPr>
              <a:t> kits should be distributed. </a:t>
            </a:r>
            <a:r>
              <a:rPr lang="en-US" sz="1100" dirty="0" smtClean="0">
                <a:solidFill>
                  <a:schemeClr val="tx1">
                    <a:lumMod val="65000"/>
                    <a:lumOff val="35000"/>
                  </a:schemeClr>
                </a:solidFill>
              </a:rPr>
              <a:t>Two weaknesses of the post referendum response was registration and non </a:t>
            </a:r>
            <a:r>
              <a:rPr lang="en-US" sz="1100" dirty="0" err="1" smtClean="0">
                <a:solidFill>
                  <a:schemeClr val="tx1">
                    <a:lumMod val="65000"/>
                    <a:lumOff val="35000"/>
                  </a:schemeClr>
                </a:solidFill>
              </a:rPr>
              <a:t>standardised</a:t>
            </a:r>
            <a:r>
              <a:rPr lang="en-US" sz="1100" dirty="0" smtClean="0">
                <a:solidFill>
                  <a:schemeClr val="tx1">
                    <a:lumMod val="65000"/>
                    <a:lumOff val="35000"/>
                  </a:schemeClr>
                </a:solidFill>
              </a:rPr>
              <a:t> distributions.</a:t>
            </a:r>
          </a:p>
          <a:p>
            <a:endParaRPr lang="en-US" sz="100" dirty="0" smtClean="0">
              <a:solidFill>
                <a:schemeClr val="tx1">
                  <a:lumMod val="65000"/>
                  <a:lumOff val="35000"/>
                </a:schemeClr>
              </a:solidFill>
            </a:endParaRPr>
          </a:p>
          <a:p>
            <a:pPr algn="ctr"/>
            <a:r>
              <a:rPr lang="en-US" dirty="0">
                <a:solidFill>
                  <a:schemeClr val="tx1">
                    <a:lumMod val="65000"/>
                    <a:lumOff val="35000"/>
                  </a:schemeClr>
                </a:solidFill>
              </a:rPr>
              <a:t>Do other partners have capacity to respond?</a:t>
            </a:r>
          </a:p>
        </p:txBody>
      </p:sp>
    </p:spTree>
    <p:extLst>
      <p:ext uri="{BB962C8B-B14F-4D97-AF65-F5344CB8AC3E}">
        <p14:creationId xmlns:p14="http://schemas.microsoft.com/office/powerpoint/2010/main" val="104213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288667"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Cluster</a:t>
            </a:r>
            <a:endParaRPr lang="en-US" sz="2400" dirty="0">
              <a:solidFill>
                <a:srgbClr val="0070C0"/>
              </a:solidFill>
              <a:latin typeface="Calibri Light" panose="020F0302020204030204" pitchFamily="34" charset="0"/>
              <a:ea typeface="Verdana" pitchFamily="34" charset="0"/>
              <a:cs typeface="Verdana" pitchFamily="34" charset="0"/>
            </a:endParaRPr>
          </a:p>
        </p:txBody>
      </p:sp>
      <p:sp>
        <p:nvSpPr>
          <p:cNvPr id="4" name="Rectangle 3"/>
          <p:cNvSpPr/>
          <p:nvPr/>
        </p:nvSpPr>
        <p:spPr>
          <a:xfrm>
            <a:off x="640086" y="690710"/>
            <a:ext cx="7446080" cy="4093428"/>
          </a:xfrm>
          <a:prstGeom prst="rect">
            <a:avLst/>
          </a:prstGeom>
        </p:spPr>
        <p:txBody>
          <a:bodyPr wrap="square">
            <a:spAutoFit/>
          </a:bodyPr>
          <a:lstStyle/>
          <a:p>
            <a:pPr marL="171450" indent="-171450">
              <a:buFont typeface="Arial" panose="020B0604020202020204" pitchFamily="34" charset="0"/>
              <a:buChar char="•"/>
            </a:pPr>
            <a:r>
              <a:rPr lang="en-US" sz="1100" dirty="0" smtClean="0">
                <a:solidFill>
                  <a:schemeClr val="tx1">
                    <a:lumMod val="65000"/>
                    <a:lumOff val="35000"/>
                  </a:schemeClr>
                </a:solidFill>
              </a:rPr>
              <a:t>The cluster and SAG worked as a Strategic Review Team to review proposals.</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25 proposals were submitted, at least 4 were removed prior to review and 9 progressed from strategic to technical review</a:t>
            </a:r>
          </a:p>
          <a:p>
            <a:pPr marL="171450" indent="-171450">
              <a:buFont typeface="Arial" panose="020B0604020202020204" pitchFamily="34" charset="0"/>
              <a:buChar char="•"/>
            </a:pPr>
            <a:endParaRPr lang="en-US" sz="1100" dirty="0">
              <a:solidFill>
                <a:srgbClr val="FF0000"/>
              </a:solidFill>
            </a:endParaRP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endParaRPr lang="en-US" sz="1100" dirty="0">
              <a:solidFill>
                <a:srgbClr val="FF0000"/>
              </a:solidFill>
            </a:endParaRP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accent5"/>
              </a:solidFill>
            </a:endParaRPr>
          </a:p>
          <a:p>
            <a:pPr marL="171450" indent="-171450">
              <a:buFont typeface="Arial" panose="020B0604020202020204" pitchFamily="34" charset="0"/>
              <a:buChar char="•"/>
            </a:pPr>
            <a:r>
              <a:rPr lang="en-US" sz="1100" dirty="0">
                <a:solidFill>
                  <a:schemeClr val="tx1">
                    <a:lumMod val="65000"/>
                    <a:lumOff val="35000"/>
                  </a:schemeClr>
                </a:solidFill>
              </a:rPr>
              <a:t>The SNFI guidelines will be refreshed meaning requests for input from partners. Now is also the time to request new guidelines.</a:t>
            </a:r>
          </a:p>
          <a:p>
            <a:pPr marL="628650" lvl="1" indent="-171450">
              <a:buFont typeface="Arial" panose="020B0604020202020204" pitchFamily="34" charset="0"/>
              <a:buChar char="•"/>
            </a:pPr>
            <a:r>
              <a:rPr lang="en-US" sz="1100" dirty="0">
                <a:solidFill>
                  <a:schemeClr val="tx1">
                    <a:lumMod val="65000"/>
                    <a:lumOff val="35000"/>
                  </a:schemeClr>
                </a:solidFill>
              </a:rPr>
              <a:t>Rehab Minimum standards and WDS categories</a:t>
            </a:r>
          </a:p>
          <a:p>
            <a:pPr marL="628650" lvl="1" indent="-171450">
              <a:buFont typeface="Arial" panose="020B0604020202020204" pitchFamily="34" charset="0"/>
              <a:buChar char="•"/>
            </a:pPr>
            <a:r>
              <a:rPr lang="en-US" sz="1100" dirty="0" smtClean="0">
                <a:solidFill>
                  <a:schemeClr val="tx1">
                    <a:lumMod val="65000"/>
                    <a:lumOff val="35000"/>
                  </a:schemeClr>
                </a:solidFill>
              </a:rPr>
              <a:t>NFI Guidelines</a:t>
            </a:r>
          </a:p>
          <a:p>
            <a:pPr marL="628650" lvl="1" indent="-171450">
              <a:buFont typeface="Arial" panose="020B0604020202020204" pitchFamily="34" charset="0"/>
              <a:buChar char="•"/>
            </a:pPr>
            <a:r>
              <a:rPr lang="en-US" sz="1100" dirty="0" smtClean="0">
                <a:solidFill>
                  <a:schemeClr val="tx1">
                    <a:lumMod val="65000"/>
                    <a:lumOff val="35000"/>
                  </a:schemeClr>
                </a:solidFill>
              </a:rPr>
              <a:t>Settlement </a:t>
            </a:r>
            <a:r>
              <a:rPr lang="en-US" sz="1100" dirty="0">
                <a:solidFill>
                  <a:schemeClr val="tx1">
                    <a:lumMod val="65000"/>
                    <a:lumOff val="35000"/>
                  </a:schemeClr>
                </a:solidFill>
              </a:rPr>
              <a:t>typologies</a:t>
            </a:r>
          </a:p>
          <a:p>
            <a:pPr marL="628650" lvl="1" indent="-171450">
              <a:buFont typeface="Arial" panose="020B0604020202020204" pitchFamily="34" charset="0"/>
              <a:buChar char="•"/>
            </a:pPr>
            <a:r>
              <a:rPr lang="en-US" sz="1100" dirty="0" err="1" smtClean="0">
                <a:solidFill>
                  <a:schemeClr val="tx1">
                    <a:lumMod val="65000"/>
                    <a:lumOff val="35000"/>
                  </a:schemeClr>
                </a:solidFill>
              </a:rPr>
              <a:t>Climatisation</a:t>
            </a:r>
            <a:r>
              <a:rPr lang="en-US" sz="1100" dirty="0" smtClean="0">
                <a:solidFill>
                  <a:schemeClr val="tx1">
                    <a:lumMod val="65000"/>
                    <a:lumOff val="35000"/>
                  </a:schemeClr>
                </a:solidFill>
              </a:rPr>
              <a:t> Guidelines</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Kerosene Position Paper</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a:solidFill>
                  <a:schemeClr val="tx1">
                    <a:lumMod val="65000"/>
                    <a:lumOff val="35000"/>
                  </a:schemeClr>
                </a:solidFill>
              </a:rPr>
              <a:t>Global </a:t>
            </a:r>
            <a:r>
              <a:rPr lang="en-US" sz="1100" dirty="0" smtClean="0">
                <a:solidFill>
                  <a:schemeClr val="tx1">
                    <a:lumMod val="65000"/>
                    <a:lumOff val="35000"/>
                  </a:schemeClr>
                </a:solidFill>
              </a:rPr>
              <a:t>Cash Paper</a:t>
            </a:r>
            <a:endParaRPr lang="en-US" sz="1100" dirty="0">
              <a:solidFill>
                <a:schemeClr val="tx1">
                  <a:lumMod val="65000"/>
                  <a:lumOff val="35000"/>
                </a:schemeClr>
              </a:solidFill>
            </a:endParaRPr>
          </a:p>
          <a:p>
            <a:pPr marL="628650" lvl="1" indent="-171450">
              <a:buFont typeface="Arial" panose="020B0604020202020204" pitchFamily="34" charset="0"/>
              <a:buChar char="•"/>
            </a:pPr>
            <a:r>
              <a:rPr lang="en-US" sz="1100" dirty="0" smtClean="0">
                <a:solidFill>
                  <a:schemeClr val="tx1">
                    <a:lumMod val="65000"/>
                    <a:lumOff val="35000"/>
                  </a:schemeClr>
                </a:solidFill>
              </a:rPr>
              <a:t>Anything </a:t>
            </a:r>
            <a:r>
              <a:rPr lang="en-US" sz="1100" dirty="0">
                <a:solidFill>
                  <a:schemeClr val="tx1">
                    <a:lumMod val="65000"/>
                    <a:lumOff val="35000"/>
                  </a:schemeClr>
                </a:solidFill>
              </a:rPr>
              <a:t>that references </a:t>
            </a:r>
            <a:r>
              <a:rPr lang="en-US" sz="1100" dirty="0" smtClean="0">
                <a:solidFill>
                  <a:schemeClr val="tx1">
                    <a:lumMod val="65000"/>
                    <a:lumOff val="35000"/>
                  </a:schemeClr>
                </a:solidFill>
              </a:rPr>
              <a:t>ESK or ESOK</a:t>
            </a:r>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pPr algn="ctr"/>
            <a:r>
              <a:rPr lang="en-US" b="1" dirty="0" smtClean="0">
                <a:solidFill>
                  <a:schemeClr val="tx1">
                    <a:lumMod val="65000"/>
                    <a:lumOff val="35000"/>
                  </a:schemeClr>
                </a:solidFill>
              </a:rPr>
              <a:t>Any questions?</a:t>
            </a:r>
            <a:endParaRPr lang="en-US" sz="1100" dirty="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730820541"/>
              </p:ext>
            </p:extLst>
          </p:nvPr>
        </p:nvGraphicFramePr>
        <p:xfrm>
          <a:off x="1000740" y="1413212"/>
          <a:ext cx="6724772" cy="1097280"/>
        </p:xfrm>
        <a:graphic>
          <a:graphicData uri="http://schemas.openxmlformats.org/drawingml/2006/table">
            <a:tbl>
              <a:tblPr firstRow="1" firstCol="1" bandRow="1">
                <a:tableStyleId>{5C22544A-7EE6-4342-B048-85BDC9FD1C3A}</a:tableStyleId>
              </a:tblPr>
              <a:tblGrid>
                <a:gridCol w="3670916"/>
                <a:gridCol w="3053856"/>
              </a:tblGrid>
              <a:tr h="0">
                <a:tc>
                  <a:txBody>
                    <a:bodyPr/>
                    <a:lstStyle/>
                    <a:p>
                      <a:pPr>
                        <a:spcAft>
                          <a:spcPts val="0"/>
                        </a:spcAft>
                      </a:pPr>
                      <a:r>
                        <a:rPr lang="en-US" sz="1200" b="1" kern="1200" dirty="0" smtClean="0">
                          <a:solidFill>
                            <a:schemeClr val="lt1"/>
                          </a:solidFill>
                          <a:effectLst/>
                          <a:latin typeface="+mn-lt"/>
                          <a:ea typeface="+mn-ea"/>
                          <a:cs typeface="+mn-cs"/>
                        </a:rPr>
                        <a:t>Stage</a:t>
                      </a:r>
                      <a:endParaRPr lang="en-GB" sz="1200" b="1" kern="1200" dirty="0">
                        <a:solidFill>
                          <a:schemeClr val="lt1"/>
                        </a:solidFill>
                        <a:effectLst/>
                        <a:latin typeface="+mn-lt"/>
                        <a:ea typeface="+mn-ea"/>
                        <a:cs typeface="+mn-cs"/>
                      </a:endParaRPr>
                    </a:p>
                  </a:txBody>
                  <a:tcPr marL="0" marR="0" marT="0" marB="0" anchor="ctr"/>
                </a:tc>
                <a:tc>
                  <a:txBody>
                    <a:bodyPr/>
                    <a:lstStyle/>
                    <a:p>
                      <a:pPr>
                        <a:spcAft>
                          <a:spcPts val="0"/>
                        </a:spcAft>
                      </a:pPr>
                      <a:r>
                        <a:rPr lang="en-US" sz="1200" b="1" kern="1200" dirty="0" smtClean="0">
                          <a:solidFill>
                            <a:schemeClr val="lt1"/>
                          </a:solidFill>
                          <a:effectLst/>
                          <a:latin typeface="+mn-lt"/>
                          <a:ea typeface="+mn-ea"/>
                          <a:cs typeface="+mn-cs"/>
                        </a:rPr>
                        <a:t>Dates</a:t>
                      </a:r>
                      <a:endParaRPr lang="en-GB" sz="1200" b="1" kern="1200" dirty="0">
                        <a:solidFill>
                          <a:schemeClr val="lt1"/>
                        </a:solidFill>
                        <a:effectLst/>
                        <a:latin typeface="+mn-lt"/>
                        <a:ea typeface="+mn-ea"/>
                        <a:cs typeface="+mn-cs"/>
                      </a:endParaRPr>
                    </a:p>
                  </a:txBody>
                  <a:tcPr marL="0" marR="0" marT="0" marB="0" anchor="ctr"/>
                </a:tc>
              </a:tr>
              <a:tr h="0">
                <a:tc>
                  <a:txBody>
                    <a:bodyPr/>
                    <a:lstStyle/>
                    <a:p>
                      <a:pPr>
                        <a:spcAft>
                          <a:spcPts val="0"/>
                        </a:spcAft>
                      </a:pPr>
                      <a:r>
                        <a:rPr lang="en-GB" sz="1200" b="0" dirty="0">
                          <a:effectLst/>
                        </a:rPr>
                        <a:t>Cluster Prioritization and Strategy Development Process</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a:solidFill>
                            <a:schemeClr val="tx1">
                              <a:lumMod val="65000"/>
                              <a:lumOff val="35000"/>
                            </a:schemeClr>
                          </a:solidFill>
                          <a:effectLst/>
                        </a:rPr>
                        <a:t>25 January - 8 February</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Proposed Advisory Board meeting</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a:solidFill>
                            <a:schemeClr val="tx1">
                              <a:lumMod val="65000"/>
                              <a:lumOff val="35000"/>
                            </a:schemeClr>
                          </a:solidFill>
                          <a:effectLst/>
                        </a:rPr>
                        <a:t>Week of 11 </a:t>
                      </a:r>
                      <a:r>
                        <a:rPr lang="en-GB" sz="1200" b="0" dirty="0" smtClean="0">
                          <a:solidFill>
                            <a:schemeClr val="tx1">
                              <a:lumMod val="65000"/>
                              <a:lumOff val="35000"/>
                            </a:schemeClr>
                          </a:solidFill>
                          <a:effectLst/>
                        </a:rPr>
                        <a:t>February (</a:t>
                      </a:r>
                      <a:r>
                        <a:rPr lang="en-GB" sz="1200" b="0" dirty="0">
                          <a:solidFill>
                            <a:schemeClr val="tx1">
                              <a:lumMod val="65000"/>
                              <a:lumOff val="35000"/>
                            </a:schemeClr>
                          </a:solidFill>
                          <a:effectLst/>
                        </a:rPr>
                        <a:t>TBC)</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Proposal </a:t>
                      </a:r>
                      <a:r>
                        <a:rPr lang="en-GB" sz="1200" b="0" dirty="0" smtClean="0">
                          <a:effectLst/>
                        </a:rPr>
                        <a:t>Development</a:t>
                      </a:r>
                      <a:r>
                        <a:rPr lang="en-GB" sz="1200" b="0" baseline="0" dirty="0" smtClean="0">
                          <a:effectLst/>
                        </a:rPr>
                        <a:t> P</a:t>
                      </a:r>
                      <a:r>
                        <a:rPr lang="en-GB" sz="1200" b="0" dirty="0" smtClean="0">
                          <a:effectLst/>
                        </a:rPr>
                        <a:t>rocess </a:t>
                      </a:r>
                      <a:r>
                        <a:rPr lang="en-GB" sz="1200" b="0" dirty="0">
                          <a:effectLst/>
                        </a:rPr>
                        <a:t>                                   </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a:solidFill>
                            <a:schemeClr val="tx1">
                              <a:lumMod val="65000"/>
                              <a:lumOff val="35000"/>
                            </a:schemeClr>
                          </a:solidFill>
                          <a:effectLst/>
                        </a:rPr>
                        <a:t>15 February - 4 March</a:t>
                      </a:r>
                      <a:endParaRPr lang="en-GB" sz="1200" b="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Proposal Technical and Financial Review Process    </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smtClean="0">
                          <a:solidFill>
                            <a:schemeClr val="tx1">
                              <a:lumMod val="65000"/>
                              <a:lumOff val="35000"/>
                            </a:schemeClr>
                          </a:solidFill>
                          <a:effectLst/>
                        </a:rPr>
                        <a:t>4 March </a:t>
                      </a:r>
                      <a:r>
                        <a:rPr lang="en-GB" sz="1200" b="0" dirty="0">
                          <a:solidFill>
                            <a:schemeClr val="tx1">
                              <a:lumMod val="65000"/>
                              <a:lumOff val="35000"/>
                            </a:schemeClr>
                          </a:solidFill>
                          <a:effectLst/>
                        </a:rPr>
                        <a:t>– 22 March</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r h="0">
                <a:tc>
                  <a:txBody>
                    <a:bodyPr/>
                    <a:lstStyle/>
                    <a:p>
                      <a:pPr>
                        <a:spcAft>
                          <a:spcPts val="0"/>
                        </a:spcAft>
                      </a:pPr>
                      <a:r>
                        <a:rPr lang="en-GB" sz="1200" b="0" dirty="0">
                          <a:effectLst/>
                        </a:rPr>
                        <a:t>Approval Process and Issuance of Grants</a:t>
                      </a:r>
                      <a:endParaRPr lang="en-GB" sz="1200" b="0" dirty="0">
                        <a:effectLst/>
                        <a:latin typeface="Times New Roman" panose="02020603050405020304" pitchFamily="18" charset="0"/>
                        <a:ea typeface="Calibri" panose="020F0502020204030204" pitchFamily="34" charset="0"/>
                      </a:endParaRPr>
                    </a:p>
                  </a:txBody>
                  <a:tcPr marL="0" marR="0" marT="0" marB="0" anchor="ctr"/>
                </a:tc>
                <a:tc>
                  <a:txBody>
                    <a:bodyPr/>
                    <a:lstStyle/>
                    <a:p>
                      <a:pPr>
                        <a:spcAft>
                          <a:spcPts val="0"/>
                        </a:spcAft>
                      </a:pPr>
                      <a:r>
                        <a:rPr lang="en-GB" sz="1200" b="0" dirty="0">
                          <a:solidFill>
                            <a:schemeClr val="tx1">
                              <a:lumMod val="65000"/>
                              <a:lumOff val="35000"/>
                            </a:schemeClr>
                          </a:solidFill>
                          <a:effectLst/>
                        </a:rPr>
                        <a:t>22 March – 29 March</a:t>
                      </a:r>
                      <a:endParaRPr lang="en-GB" sz="1200" b="0" dirty="0">
                        <a:solidFill>
                          <a:schemeClr val="tx1">
                            <a:lumMod val="65000"/>
                            <a:lumOff val="35000"/>
                          </a:schemeClr>
                        </a:solidFill>
                        <a:effectLst/>
                        <a:latin typeface="Times New Roman" panose="02020603050405020304" pitchFamily="18" charset="0"/>
                        <a:ea typeface="Calibri" panose="020F0502020204030204" pitchFamily="34" charset="0"/>
                      </a:endParaRPr>
                    </a:p>
                  </a:txBody>
                  <a:tcPr marL="0" marR="0" marT="0" marB="0" anchor="ctr"/>
                </a:tc>
              </a:tr>
            </a:tbl>
          </a:graphicData>
        </a:graphic>
      </p:graphicFrame>
    </p:spTree>
    <p:extLst>
      <p:ext uri="{BB962C8B-B14F-4D97-AF65-F5344CB8AC3E}">
        <p14:creationId xmlns:p14="http://schemas.microsoft.com/office/powerpoint/2010/main" val="2854958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E3182D9-F28B-40B8-8D56-ED5889BAAD1F}">
  <ds:schemaRefs>
    <ds:schemaRef ds:uri="ESRI.ArcGIS.Mapping.OfficeIntegration.PowerPointInfo"/>
  </ds:schemaRefs>
</ds:datastoreItem>
</file>

<file path=customXml/itemProps2.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3.xml><?xml version="1.0" encoding="utf-8"?>
<ds:datastoreItem xmlns:ds="http://schemas.openxmlformats.org/officeDocument/2006/customXml" ds:itemID="{06264B26-D188-4C3B-B609-D94718665329}">
  <ds:schemaRefs>
    <ds:schemaRef ds:uri="ESRI.ArcGIS.Mapping.OfficeIntegration.PowerPointInfo"/>
  </ds:schemaRefs>
</ds:datastoreItem>
</file>

<file path=customXml/itemProps4.xml><?xml version="1.0" encoding="utf-8"?>
<ds:datastoreItem xmlns:ds="http://schemas.openxmlformats.org/officeDocument/2006/customXml" ds:itemID="{8D9028CD-DA9F-46A9-B3DF-56D3D7F4B927}">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33145</TotalTime>
  <Words>1635</Words>
  <Application>Microsoft Office PowerPoint</Application>
  <PresentationFormat>On-screen Show (16:9)</PresentationFormat>
  <Paragraphs>347</Paragraphs>
  <Slides>11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1828</cp:revision>
  <cp:lastPrinted>2014-10-29T09:34:43Z</cp:lastPrinted>
  <dcterms:created xsi:type="dcterms:W3CDTF">2014-10-08T08:24:30Z</dcterms:created>
  <dcterms:modified xsi:type="dcterms:W3CDTF">2018-03-27T07:43:27Z</dcterms:modified>
</cp:coreProperties>
</file>