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17"/>
  </p:notesMasterIdLst>
  <p:sldIdLst>
    <p:sldId id="265" r:id="rId6"/>
    <p:sldId id="611" r:id="rId7"/>
    <p:sldId id="619" r:id="rId8"/>
    <p:sldId id="622" r:id="rId9"/>
    <p:sldId id="613" r:id="rId10"/>
    <p:sldId id="620" r:id="rId11"/>
    <p:sldId id="615" r:id="rId12"/>
    <p:sldId id="621" r:id="rId13"/>
    <p:sldId id="609" r:id="rId14"/>
    <p:sldId id="580" r:id="rId15"/>
    <p:sldId id="617" r:id="rId16"/>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EB4"/>
    <a:srgbClr val="CED1D5"/>
    <a:srgbClr val="E8EAEB"/>
    <a:srgbClr val="9943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0" autoAdjust="0"/>
    <p:restoredTop sz="81858" autoAdjust="0"/>
  </p:normalViewPr>
  <p:slideViewPr>
    <p:cSldViewPr snapToGrid="0" snapToObjects="1">
      <p:cViewPr>
        <p:scale>
          <a:sx n="120" d="100"/>
          <a:sy n="120" d="100"/>
        </p:scale>
        <p:origin x="570" y="126"/>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5/3/2018</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Needs</a:t>
            </a:r>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2</a:t>
            </a:fld>
            <a:endParaRPr lang="en-US"/>
          </a:p>
        </p:txBody>
      </p:sp>
    </p:spTree>
    <p:extLst>
      <p:ext uri="{BB962C8B-B14F-4D97-AF65-F5344CB8AC3E}">
        <p14:creationId xmlns:p14="http://schemas.microsoft.com/office/powerpoint/2010/main" val="251921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mailto:coord.iraq@sheltercluster.org" TargetMode="External"/><Relationship Id="rId7" Type="http://schemas.openxmlformats.org/officeDocument/2006/relationships/hyperlink" Target="mailto:coord4.iraq@sheltercluster.org" TargetMode="External"/><Relationship Id="rId12" Type="http://schemas.openxmlformats.org/officeDocument/2006/relationships/image" Target="../media/image11.png"/><Relationship Id="rId2" Type="http://schemas.openxmlformats.org/officeDocument/2006/relationships/hyperlink" Target="mailto:coord2.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10.jpeg"/><Relationship Id="rId5" Type="http://schemas.openxmlformats.org/officeDocument/2006/relationships/hyperlink" Target="mailto:coord3.iraq@sheltercluster.org" TargetMode="External"/><Relationship Id="rId10" Type="http://schemas.openxmlformats.org/officeDocument/2006/relationships/image" Target="../media/image9.png"/><Relationship Id="rId4" Type="http://schemas.openxmlformats.org/officeDocument/2006/relationships/hyperlink" Target="mailto:im2.iraq@sheltercluster.org" TargetMode="External"/><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288667" y="229045"/>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a:t>
            </a:r>
            <a:r>
              <a:rPr lang="en-US" sz="2400" dirty="0" smtClean="0">
                <a:solidFill>
                  <a:srgbClr val="0070C0"/>
                </a:solidFill>
                <a:latin typeface="Calibri Light" panose="020F0302020204030204" pitchFamily="34" charset="0"/>
                <a:ea typeface="Verdana" pitchFamily="34" charset="0"/>
                <a:cs typeface="Verdana" pitchFamily="34" charset="0"/>
              </a:rPr>
              <a:t>Cluster Meeting</a:t>
            </a:r>
            <a:endParaRPr lang="en-US" sz="2400" dirty="0" smtClean="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124206"/>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Introductions</a:t>
            </a:r>
          </a:p>
          <a:p>
            <a:pPr marL="228600" lvl="0" indent="-228600">
              <a:buFont typeface="+mj-lt"/>
              <a:buAutoNum type="arabicPeriod"/>
            </a:pPr>
            <a:r>
              <a:rPr lang="en-US" sz="1100" dirty="0">
                <a:solidFill>
                  <a:schemeClr val="tx1">
                    <a:lumMod val="65000"/>
                    <a:lumOff val="35000"/>
                  </a:schemeClr>
                </a:solidFill>
              </a:rPr>
              <a:t>Previous meeting action </a:t>
            </a:r>
            <a:r>
              <a:rPr lang="en-US" sz="1100" dirty="0" smtClean="0">
                <a:solidFill>
                  <a:schemeClr val="tx1">
                    <a:lumMod val="65000"/>
                    <a:lumOff val="35000"/>
                  </a:schemeClr>
                </a:solidFill>
              </a:rPr>
              <a:t>points</a:t>
            </a:r>
          </a:p>
          <a:p>
            <a:pPr marL="228600" lvl="0" indent="-228600">
              <a:buFont typeface="+mj-lt"/>
              <a:buAutoNum type="arabicPeriod"/>
            </a:pPr>
            <a:r>
              <a:rPr lang="en-US" sz="1100" dirty="0" smtClean="0">
                <a:solidFill>
                  <a:schemeClr val="tx1">
                    <a:lumMod val="65000"/>
                    <a:lumOff val="35000"/>
                  </a:schemeClr>
                </a:solidFill>
              </a:rPr>
              <a:t>Flooding</a:t>
            </a:r>
          </a:p>
          <a:p>
            <a:pPr marL="228600" indent="-228600">
              <a:buFont typeface="+mj-lt"/>
              <a:buAutoNum type="arabicPeriod"/>
            </a:pPr>
            <a:r>
              <a:rPr lang="en-US" sz="1100" dirty="0" smtClean="0">
                <a:solidFill>
                  <a:schemeClr val="tx1">
                    <a:lumMod val="65000"/>
                    <a:lumOff val="35000"/>
                  </a:schemeClr>
                </a:solidFill>
              </a:rPr>
              <a:t>Camps</a:t>
            </a:r>
            <a:endParaRPr lang="en-US" sz="1100" dirty="0" smtClean="0">
              <a:solidFill>
                <a:schemeClr val="tx1">
                  <a:lumMod val="65000"/>
                  <a:lumOff val="35000"/>
                </a:schemeClr>
              </a:solidFill>
            </a:endParaRPr>
          </a:p>
          <a:p>
            <a:pPr marL="228600" indent="-228600">
              <a:buFont typeface="+mj-lt"/>
              <a:buAutoNum type="arabicPeriod"/>
            </a:pPr>
            <a:r>
              <a:rPr lang="en-US" sz="1100" dirty="0" smtClean="0">
                <a:solidFill>
                  <a:schemeClr val="tx1">
                    <a:lumMod val="65000"/>
                    <a:lumOff val="35000"/>
                  </a:schemeClr>
                </a:solidFill>
              </a:rPr>
              <a:t>Out of </a:t>
            </a:r>
            <a:r>
              <a:rPr lang="en-US" sz="1100" dirty="0" smtClean="0">
                <a:solidFill>
                  <a:schemeClr val="tx1">
                    <a:lumMod val="65000"/>
                    <a:lumOff val="35000"/>
                  </a:schemeClr>
                </a:solidFill>
              </a:rPr>
              <a:t>camps</a:t>
            </a:r>
          </a:p>
          <a:p>
            <a:pPr marL="228600" indent="-228600">
              <a:buFont typeface="+mj-lt"/>
              <a:buAutoNum type="arabicPeriod"/>
            </a:pPr>
            <a:r>
              <a:rPr lang="en-US" sz="1100" dirty="0" smtClean="0">
                <a:solidFill>
                  <a:schemeClr val="tx1">
                    <a:lumMod val="65000"/>
                    <a:lumOff val="35000"/>
                  </a:schemeClr>
                </a:solidFill>
              </a:rPr>
              <a:t>Rehab</a:t>
            </a:r>
          </a:p>
          <a:p>
            <a:pPr marL="228600" indent="-228600">
              <a:buFont typeface="+mj-lt"/>
              <a:buAutoNum type="arabicPeriod"/>
            </a:pPr>
            <a:r>
              <a:rPr lang="en-US" sz="1100" dirty="0" smtClean="0">
                <a:solidFill>
                  <a:schemeClr val="tx1">
                    <a:lumMod val="65000"/>
                    <a:lumOff val="35000"/>
                  </a:schemeClr>
                </a:solidFill>
              </a:rPr>
              <a:t>Summer</a:t>
            </a:r>
          </a:p>
          <a:p>
            <a:pPr marL="228600" indent="-228600">
              <a:buFont typeface="+mj-lt"/>
              <a:buAutoNum type="arabicPeriod"/>
            </a:pPr>
            <a:r>
              <a:rPr lang="en-US" sz="1100" dirty="0" smtClean="0">
                <a:solidFill>
                  <a:schemeClr val="tx1">
                    <a:lumMod val="65000"/>
                    <a:lumOff val="35000"/>
                  </a:schemeClr>
                </a:solidFill>
              </a:rPr>
              <a:t>Updates </a:t>
            </a:r>
            <a:r>
              <a:rPr lang="en-US" sz="1100" dirty="0">
                <a:solidFill>
                  <a:schemeClr val="tx1">
                    <a:lumMod val="65000"/>
                    <a:lumOff val="35000"/>
                  </a:schemeClr>
                </a:solidFill>
              </a:rPr>
              <a:t>from national </a:t>
            </a:r>
            <a:r>
              <a:rPr lang="en-US" sz="1100" dirty="0" smtClean="0">
                <a:solidFill>
                  <a:schemeClr val="tx1">
                    <a:lumMod val="65000"/>
                    <a:lumOff val="35000"/>
                  </a:schemeClr>
                </a:solidFill>
              </a:rPr>
              <a:t>level</a:t>
            </a:r>
          </a:p>
          <a:p>
            <a:pPr marL="228600" lvl="0" indent="-228600">
              <a:buFont typeface="+mj-lt"/>
              <a:buAutoNum type="arabicPeriod"/>
            </a:pPr>
            <a:r>
              <a:rPr lang="en-US" sz="1100" dirty="0" smtClean="0">
                <a:solidFill>
                  <a:schemeClr val="tx1">
                    <a:lumMod val="65000"/>
                    <a:lumOff val="35000"/>
                  </a:schemeClr>
                </a:solidFill>
              </a:rPr>
              <a:t>Updates </a:t>
            </a:r>
            <a:r>
              <a:rPr lang="en-US" sz="1100" dirty="0">
                <a:solidFill>
                  <a:schemeClr val="tx1">
                    <a:lumMod val="65000"/>
                    <a:lumOff val="35000"/>
                  </a:schemeClr>
                </a:solidFill>
              </a:rPr>
              <a:t>by partners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AOB</a:t>
            </a:r>
          </a:p>
          <a:p>
            <a:pPr marL="228600" indent="-228600">
              <a:buFont typeface="+mj-lt"/>
              <a:buAutoNum type="arabicPeriod"/>
            </a:pPr>
            <a:endParaRPr lang="en-US" sz="1100" i="1" dirty="0" smtClean="0">
              <a:solidFill>
                <a:schemeClr val="tx1">
                  <a:lumMod val="65000"/>
                  <a:lumOff val="35000"/>
                </a:schemeClr>
              </a:solidFill>
            </a:endParaRPr>
          </a:p>
          <a:p>
            <a:pPr marL="228600" indent="-228600">
              <a:buFont typeface="+mj-lt"/>
              <a:buAutoNum type="arabicPeriod"/>
            </a:pPr>
            <a:endParaRPr lang="en-US" sz="1100" i="1" dirty="0">
              <a:solidFill>
                <a:schemeClr val="tx1">
                  <a:lumMod val="65000"/>
                  <a:lumOff val="35000"/>
                </a:schemeClr>
              </a:solidFill>
            </a:endParaRPr>
          </a:p>
          <a:p>
            <a:pPr marL="228600" indent="-228600">
              <a:buFont typeface="+mj-lt"/>
              <a:buAutoNum type="arabicPeriod"/>
            </a:pPr>
            <a:endParaRPr lang="en-US" sz="1100" i="1" dirty="0" smtClean="0">
              <a:solidFill>
                <a:schemeClr val="tx1">
                  <a:lumMod val="65000"/>
                  <a:lumOff val="35000"/>
                </a:schemeClr>
              </a:solidFill>
            </a:endParaRPr>
          </a:p>
          <a:p>
            <a:endParaRPr lang="en-US" i="1" dirty="0" smtClean="0">
              <a:solidFill>
                <a:schemeClr val="tx1">
                  <a:lumMod val="65000"/>
                  <a:lumOff val="35000"/>
                </a:schemeClr>
              </a:solidFill>
            </a:endParaRPr>
          </a:p>
          <a:p>
            <a:endParaRPr lang="en-US" i="1" dirty="0">
              <a:solidFill>
                <a:schemeClr val="tx1">
                  <a:lumMod val="65000"/>
                  <a:lumOff val="35000"/>
                </a:schemeClr>
              </a:solidFill>
            </a:endParaRPr>
          </a:p>
          <a:p>
            <a:endParaRPr lang="en-US" i="1" dirty="0" smtClean="0">
              <a:solidFill>
                <a:schemeClr val="tx1">
                  <a:lumMod val="65000"/>
                  <a:lumOff val="35000"/>
                </a:schemeClr>
              </a:solidFill>
            </a:endParaRPr>
          </a:p>
          <a:p>
            <a:endParaRPr lang="en-US" i="1" dirty="0">
              <a:solidFill>
                <a:schemeClr val="tx1">
                  <a:lumMod val="65000"/>
                  <a:lumOff val="35000"/>
                </a:schemeClr>
              </a:solidFill>
            </a:endParaRPr>
          </a:p>
          <a:p>
            <a:pPr algn="r"/>
            <a:r>
              <a:rPr lang="en-US" i="1" dirty="0" smtClean="0">
                <a:solidFill>
                  <a:schemeClr val="tx1">
                    <a:lumMod val="65000"/>
                    <a:lumOff val="35000"/>
                  </a:schemeClr>
                </a:solidFill>
              </a:rPr>
              <a:t>Tuesday, </a:t>
            </a:r>
            <a:r>
              <a:rPr lang="en-US" i="1" dirty="0" smtClean="0">
                <a:solidFill>
                  <a:schemeClr val="tx1">
                    <a:lumMod val="65000"/>
                    <a:lumOff val="35000"/>
                  </a:schemeClr>
                </a:solidFill>
              </a:rPr>
              <a:t>8</a:t>
            </a:r>
            <a:r>
              <a:rPr lang="en-US" i="1" baseline="30000" dirty="0" smtClean="0">
                <a:solidFill>
                  <a:schemeClr val="tx1">
                    <a:lumMod val="65000"/>
                    <a:lumOff val="35000"/>
                  </a:schemeClr>
                </a:solidFill>
              </a:rPr>
              <a:t>th</a:t>
            </a:r>
            <a:r>
              <a:rPr lang="en-US" i="1" dirty="0" smtClean="0">
                <a:solidFill>
                  <a:schemeClr val="tx1">
                    <a:lumMod val="65000"/>
                    <a:lumOff val="35000"/>
                  </a:schemeClr>
                </a:solidFill>
              </a:rPr>
              <a:t> May </a:t>
            </a:r>
            <a:r>
              <a:rPr lang="en-US" i="1" dirty="0" smtClean="0">
                <a:solidFill>
                  <a:schemeClr val="tx1">
                    <a:lumMod val="65000"/>
                    <a:lumOff val="35000"/>
                  </a:schemeClr>
                </a:solidFill>
              </a:rPr>
              <a:t>2018</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3" name="Rectangle 2"/>
          <p:cNvSpPr/>
          <p:nvPr/>
        </p:nvSpPr>
        <p:spPr>
          <a:xfrm>
            <a:off x="288667" y="208368"/>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4247317"/>
          </a:xfrm>
          <a:prstGeom prst="rect">
            <a:avLst/>
          </a:prstGeom>
        </p:spPr>
        <p:txBody>
          <a:bodyPr wrap="square">
            <a:spAutoFit/>
          </a:bodyPr>
          <a:lstStyle/>
          <a:p>
            <a:r>
              <a:rPr lang="en-US" b="1" dirty="0" smtClean="0">
                <a:solidFill>
                  <a:schemeClr val="tx1">
                    <a:lumMod val="65000"/>
                    <a:lumOff val="35000"/>
                  </a:schemeClr>
                </a:solidFill>
              </a:rPr>
              <a:t>General notifications</a:t>
            </a: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gap?</a:t>
            </a: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and access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Any problems?</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AOB</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Guest speakers and topics – what do partners want to know more on? Mine action, HLP, RRP, Returns, CRC etc.?</a:t>
            </a:r>
          </a:p>
          <a:p>
            <a:pPr marL="171450" indent="-171450">
              <a:buFont typeface="Arial" panose="020B0604020202020204" pitchFamily="34" charset="0"/>
              <a:buChar char="•"/>
            </a:pPr>
            <a:r>
              <a:rPr lang="en-US" sz="1100" dirty="0">
                <a:solidFill>
                  <a:schemeClr val="tx1">
                    <a:lumMod val="65000"/>
                    <a:lumOff val="35000"/>
                  </a:schemeClr>
                </a:solidFill>
              </a:rPr>
              <a:t>Reminder that meeting minutes have a 48 hour period of feedback in writing after which they are </a:t>
            </a:r>
            <a:r>
              <a:rPr lang="en-US" sz="1100" dirty="0" smtClean="0">
                <a:solidFill>
                  <a:schemeClr val="tx1">
                    <a:lumMod val="65000"/>
                    <a:lumOff val="35000"/>
                  </a:schemeClr>
                </a:solidFill>
              </a:rPr>
              <a:t>adopted</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Meeting </a:t>
            </a:r>
            <a:r>
              <a:rPr lang="en-US" sz="1100" dirty="0">
                <a:solidFill>
                  <a:schemeClr val="tx1">
                    <a:lumMod val="65000"/>
                    <a:lumOff val="35000"/>
                  </a:schemeClr>
                </a:solidFill>
              </a:rPr>
              <a:t>minute rotation – </a:t>
            </a:r>
            <a:r>
              <a:rPr lang="en-US" sz="1100" dirty="0" smtClean="0">
                <a:solidFill>
                  <a:schemeClr val="tx1">
                    <a:lumMod val="65000"/>
                    <a:lumOff val="35000"/>
                  </a:schemeClr>
                </a:solidFill>
              </a:rPr>
              <a:t>DRC </a:t>
            </a:r>
            <a:r>
              <a:rPr lang="en-US" sz="1100" dirty="0" smtClean="0">
                <a:solidFill>
                  <a:schemeClr val="tx1">
                    <a:lumMod val="65000"/>
                    <a:lumOff val="35000"/>
                  </a:schemeClr>
                </a:solidFill>
              </a:rPr>
              <a:t>has confirmed but who is next?</a:t>
            </a:r>
          </a:p>
          <a:p>
            <a:pPr marL="628650" lvl="1" indent="-171450">
              <a:buFont typeface="Arial" panose="020B0604020202020204" pitchFamily="34" charset="0"/>
              <a:buChar char="•"/>
            </a:pPr>
            <a:r>
              <a:rPr lang="en-US" sz="1100" dirty="0" smtClean="0">
                <a:solidFill>
                  <a:schemeClr val="tx1">
                    <a:lumMod val="65000"/>
                    <a:lumOff val="35000"/>
                  </a:schemeClr>
                </a:solidFill>
              </a:rPr>
              <a:t>This rotation - </a:t>
            </a:r>
            <a:r>
              <a:rPr lang="en-US" sz="1100" dirty="0">
                <a:solidFill>
                  <a:schemeClr val="tx1">
                    <a:lumMod val="65000"/>
                    <a:lumOff val="35000"/>
                  </a:schemeClr>
                </a:solidFill>
              </a:rPr>
              <a:t>ACTED, UNHCR, UNHCR, </a:t>
            </a:r>
            <a:r>
              <a:rPr lang="en-US" sz="1100" dirty="0" err="1">
                <a:solidFill>
                  <a:schemeClr val="tx1">
                    <a:lumMod val="65000"/>
                    <a:lumOff val="35000"/>
                  </a:schemeClr>
                </a:solidFill>
              </a:rPr>
              <a:t>Tearfund</a:t>
            </a:r>
            <a:r>
              <a:rPr lang="en-US" sz="1100" dirty="0">
                <a:solidFill>
                  <a:schemeClr val="tx1">
                    <a:lumMod val="65000"/>
                    <a:lumOff val="35000"/>
                  </a:schemeClr>
                </a:solidFill>
              </a:rPr>
              <a:t>, ACF, </a:t>
            </a:r>
            <a:r>
              <a:rPr lang="en-US" sz="1100" dirty="0" smtClean="0">
                <a:solidFill>
                  <a:schemeClr val="tx1">
                    <a:lumMod val="65000"/>
                    <a:lumOff val="35000"/>
                  </a:schemeClr>
                </a:solidFill>
              </a:rPr>
              <a:t>Medair</a:t>
            </a:r>
          </a:p>
          <a:p>
            <a:pPr marL="628650" lvl="1" indent="-171450">
              <a:buFont typeface="Arial" panose="020B0604020202020204" pitchFamily="34" charset="0"/>
              <a:buChar char="•"/>
            </a:pPr>
            <a:r>
              <a:rPr lang="en-US" sz="1100" dirty="0">
                <a:solidFill>
                  <a:schemeClr val="tx1">
                    <a:lumMod val="65000"/>
                    <a:lumOff val="35000"/>
                  </a:schemeClr>
                </a:solidFill>
              </a:rPr>
              <a:t>Previous rotation - </a:t>
            </a:r>
            <a:r>
              <a:rPr lang="en-US" sz="1100" strike="sngStrike" dirty="0">
                <a:solidFill>
                  <a:schemeClr val="tx1">
                    <a:lumMod val="65000"/>
                    <a:lumOff val="35000"/>
                  </a:schemeClr>
                </a:solidFill>
              </a:rPr>
              <a:t>UNHCR, ACTED, PIN, </a:t>
            </a:r>
            <a:r>
              <a:rPr lang="en-US" sz="1100" strike="sngStrike" dirty="0" err="1">
                <a:solidFill>
                  <a:schemeClr val="tx1">
                    <a:lumMod val="65000"/>
                    <a:lumOff val="35000"/>
                  </a:schemeClr>
                </a:solidFill>
              </a:rPr>
              <a:t>Tearfund</a:t>
            </a:r>
            <a:r>
              <a:rPr lang="en-US" sz="1100" strike="sngStrike" dirty="0">
                <a:solidFill>
                  <a:schemeClr val="tx1">
                    <a:lumMod val="65000"/>
                    <a:lumOff val="35000"/>
                  </a:schemeClr>
                </a:solidFill>
              </a:rPr>
              <a:t>, </a:t>
            </a:r>
            <a:r>
              <a:rPr lang="en-US" sz="1100" dirty="0">
                <a:solidFill>
                  <a:schemeClr val="tx1">
                    <a:lumMod val="65000"/>
                    <a:lumOff val="35000"/>
                  </a:schemeClr>
                </a:solidFill>
              </a:rPr>
              <a:t>WHH, Mission East, </a:t>
            </a:r>
            <a:r>
              <a:rPr lang="en-US" sz="1100" strike="sngStrike" dirty="0">
                <a:solidFill>
                  <a:schemeClr val="tx1">
                    <a:lumMod val="65000"/>
                    <a:lumOff val="35000"/>
                  </a:schemeClr>
                </a:solidFill>
              </a:rPr>
              <a:t>DORCAS, DRC, Medair</a:t>
            </a:r>
            <a:r>
              <a:rPr lang="en-US" sz="1100" dirty="0">
                <a:solidFill>
                  <a:schemeClr val="tx1">
                    <a:lumMod val="65000"/>
                    <a:lumOff val="35000"/>
                  </a:schemeClr>
                </a:solidFill>
              </a:rPr>
              <a:t> and </a:t>
            </a:r>
            <a:r>
              <a:rPr lang="en-US" sz="1100" dirty="0" smtClean="0">
                <a:solidFill>
                  <a:schemeClr val="tx1">
                    <a:lumMod val="65000"/>
                    <a:lumOff val="35000"/>
                  </a:schemeClr>
                </a:solidFill>
              </a:rPr>
              <a:t>REACH</a:t>
            </a:r>
          </a:p>
          <a:p>
            <a:pPr marL="1085850" lvl="2" indent="-171450">
              <a:buFont typeface="Arial" panose="020B0604020202020204" pitchFamily="34" charset="0"/>
              <a:buChar char="•"/>
            </a:pPr>
            <a:r>
              <a:rPr lang="en-US" sz="1100" dirty="0" smtClean="0">
                <a:solidFill>
                  <a:schemeClr val="tx1">
                    <a:lumMod val="65000"/>
                    <a:lumOff val="35000"/>
                  </a:schemeClr>
                </a:solidFill>
              </a:rPr>
              <a:t>Those who have never - CRS, ICRC, GRC, IOM, NRC, </a:t>
            </a:r>
            <a:r>
              <a:rPr lang="en-US" sz="1100" dirty="0" err="1" smtClean="0">
                <a:solidFill>
                  <a:schemeClr val="tx1">
                    <a:lumMod val="65000"/>
                    <a:lumOff val="35000"/>
                  </a:schemeClr>
                </a:solidFill>
              </a:rPr>
              <a:t>Qandil</a:t>
            </a:r>
            <a:r>
              <a:rPr lang="en-US" sz="1100" dirty="0" smtClean="0">
                <a:solidFill>
                  <a:schemeClr val="tx1">
                    <a:lumMod val="65000"/>
                    <a:lumOff val="35000"/>
                  </a:schemeClr>
                </a:solidFill>
              </a:rPr>
              <a:t>, SP &amp; JEN!</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Next meeting June 5th</a:t>
            </a:r>
            <a:endParaRPr lang="en-US" sz="1100" dirty="0" smtClean="0">
              <a:solidFill>
                <a:schemeClr val="tx1">
                  <a:lumMod val="65000"/>
                  <a:lumOff val="35000"/>
                </a:schemeClr>
              </a:solidFill>
            </a:endParaRP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202372821"/>
              </p:ext>
            </p:extLst>
          </p:nvPr>
        </p:nvGraphicFramePr>
        <p:xfrm>
          <a:off x="399494" y="653291"/>
          <a:ext cx="7474241" cy="4358640"/>
        </p:xfrm>
        <a:graphic>
          <a:graphicData uri="http://schemas.openxmlformats.org/drawingml/2006/table">
            <a:tbl>
              <a:tblPr firstRow="1" bandRow="1">
                <a:tableStyleId>{5C22544A-7EE6-4342-B048-85BDC9FD1C3A}</a:tableStyleId>
              </a:tblPr>
              <a:tblGrid>
                <a:gridCol w="3368362">
                  <a:extLst>
                    <a:ext uri="{9D8B030D-6E8A-4147-A177-3AD203B41FA5}">
                      <a16:colId xmlns="" xmlns:a16="http://schemas.microsoft.com/office/drawing/2014/main" val="20000"/>
                    </a:ext>
                  </a:extLst>
                </a:gridCol>
                <a:gridCol w="4105879">
                  <a:extLst>
                    <a:ext uri="{9D8B030D-6E8A-4147-A177-3AD203B41FA5}">
                      <a16:colId xmlns="" xmlns:a16="http://schemas.microsoft.com/office/drawing/2014/main"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ysClr val="windowText" lastClr="000000"/>
                          </a:solidFill>
                        </a:rPr>
                        <a:t>Francesca</a:t>
                      </a:r>
                      <a:r>
                        <a:rPr lang="en-GB" sz="1400" b="1" baseline="0" dirty="0" smtClean="0">
                          <a:solidFill>
                            <a:sysClr val="windowText" lastClr="000000"/>
                          </a:solidFill>
                        </a:rPr>
                        <a:t> Coloni</a:t>
                      </a:r>
                      <a:r>
                        <a:rPr lang="en-GB" sz="1400" b="1" dirty="0" smtClean="0">
                          <a:solidFill>
                            <a:sysClr val="windowText" lastClr="000000"/>
                          </a:solidFill>
                        </a:rPr>
                        <a:t> </a:t>
                      </a:r>
                      <a:r>
                        <a:rPr lang="en-GB" sz="1400" b="0" dirty="0" smtClean="0">
                          <a:solidFill>
                            <a:sysClr val="windowText" lastClr="000000"/>
                          </a:solidFill>
                        </a:rPr>
                        <a:t>-</a:t>
                      </a:r>
                      <a:r>
                        <a:rPr lang="en-GB" sz="1400" b="0" baseline="0" dirty="0" smtClean="0">
                          <a:solidFill>
                            <a:sysClr val="windowText" lastClr="000000"/>
                          </a:solidFill>
                        </a:rPr>
                        <a:t> UNHCR</a:t>
                      </a:r>
                      <a:r>
                        <a:rPr lang="en-GB" sz="1400" b="0" dirty="0">
                          <a:solidFill>
                            <a:sysClr val="windowText" lastClr="000000"/>
                          </a:solidFill>
                        </a:rPr>
                        <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smtClean="0">
                          <a:solidFill>
                            <a:sysClr val="windowText" lastClr="000000"/>
                          </a:solidFill>
                          <a:hlinkClick r:id="rId2"/>
                        </a:rPr>
                        <a:t>coord.iraq</a:t>
                      </a:r>
                      <a:r>
                        <a:rPr lang="en-GB" sz="1400" b="1" u="sng" kern="1200" dirty="0" smtClean="0">
                          <a:solidFill>
                            <a:schemeClr val="tx1"/>
                          </a:solidFill>
                          <a:latin typeface="+mn-lt"/>
                          <a:ea typeface="+mn-ea"/>
                          <a:cs typeface="+mn-cs"/>
                          <a:hlinkClick r:id="rId3"/>
                        </a:rPr>
                        <a:t>@sheltercluster.org</a:t>
                      </a:r>
                      <a:endParaRPr lang="en-GB" sz="1400" b="1" u="sng" kern="1200" dirty="0">
                        <a:solidFill>
                          <a:schemeClr val="tx1"/>
                        </a:solidFill>
                        <a:latin typeface="+mn-lt"/>
                        <a:ea typeface="+mn-ea"/>
                        <a:cs typeface="+mn-cs"/>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smtClean="0">
                          <a:solidFill>
                            <a:schemeClr val="tx1"/>
                          </a:solidFill>
                        </a:rPr>
                        <a:t>National IMO</a:t>
                      </a:r>
                      <a:endParaRPr lang="en-GB" sz="1400" b="0" dirty="0">
                        <a:solidFill>
                          <a:schemeClr val="tx1"/>
                        </a:solidFill>
                      </a:endParaRPr>
                    </a:p>
                    <a:p>
                      <a:r>
                        <a:rPr lang="en-GB" sz="1400" b="0" dirty="0">
                          <a:solidFill>
                            <a:schemeClr val="tx1"/>
                          </a:solidFill>
                        </a:rPr>
                        <a:t>+964 (0) 750 021 1720</a:t>
                      </a:r>
                    </a:p>
                    <a:p>
                      <a:r>
                        <a:rPr lang="en-GB" sz="1400" u="sng" dirty="0">
                          <a:solidFill>
                            <a:schemeClr val="tx1"/>
                          </a:solidFill>
                          <a:hlinkClick r:id="rId4"/>
                        </a:rPr>
                        <a:t>im2.iraq@sheltercluster.org</a:t>
                      </a:r>
                      <a:endParaRPr lang="en-GB" sz="1400" u="sng" dirty="0">
                        <a:solidFill>
                          <a:schemeClr val="tx1"/>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Vacant</a:t>
                      </a:r>
                    </a:p>
                    <a:p>
                      <a:r>
                        <a:rPr lang="en-GB" sz="1400" b="0" kern="1200" dirty="0" smtClean="0">
                          <a:solidFill>
                            <a:schemeClr val="tx1"/>
                          </a:solidFill>
                          <a:effectLst/>
                          <a:latin typeface="+mn-lt"/>
                          <a:ea typeface="+mn-ea"/>
                          <a:cs typeface="+mn-cs"/>
                        </a:rPr>
                        <a:t>Assistant National IMO</a:t>
                      </a:r>
                    </a:p>
                    <a:p>
                      <a:r>
                        <a:rPr lang="en-US" sz="1400" b="0" kern="1200" dirty="0" smtClean="0">
                          <a:solidFill>
                            <a:schemeClr val="tx1"/>
                          </a:solidFill>
                          <a:effectLst/>
                          <a:latin typeface="+mn-lt"/>
                          <a:ea typeface="+mn-ea"/>
                          <a:cs typeface="+mn-cs"/>
                        </a:rPr>
                        <a:t>+964 (0) 7</a:t>
                      </a:r>
                      <a:endParaRPr lang="en-GB" sz="1400" b="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rgbClr val="994345"/>
                          </a:solidFill>
                          <a:hlinkClick r:id="rId4"/>
                        </a:rPr>
                        <a:t>im3.iraq@sheltercluster.org</a:t>
                      </a:r>
                      <a:endParaRPr lang="en-GB" sz="1400" u="sng" dirty="0" smtClean="0">
                        <a:solidFill>
                          <a:srgbClr val="994345"/>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Aziz </a:t>
                      </a:r>
                      <a:r>
                        <a:rPr lang="en-US" sz="1400" b="1" kern="1200" dirty="0" err="1" smtClean="0">
                          <a:solidFill>
                            <a:sysClr val="windowText" lastClr="000000"/>
                          </a:solidFill>
                          <a:latin typeface="+mn-lt"/>
                          <a:ea typeface="+mn-ea"/>
                          <a:cs typeface="+mn-cs"/>
                        </a:rPr>
                        <a:t>Abultimman</a:t>
                      </a:r>
                      <a:r>
                        <a:rPr lang="en-US" sz="1400" b="1" kern="1200" dirty="0" smtClean="0">
                          <a:solidFill>
                            <a:sysClr val="windowText" lastClr="000000"/>
                          </a:solidFill>
                          <a:latin typeface="+mn-lt"/>
                          <a:ea typeface="+mn-ea"/>
                          <a:cs typeface="+mn-cs"/>
                        </a:rPr>
                        <a:t> </a:t>
                      </a:r>
                      <a:r>
                        <a:rPr lang="en-US" sz="1400" b="0" kern="1200" dirty="0" smtClean="0">
                          <a:solidFill>
                            <a:sysClr val="windowText" lastClr="000000"/>
                          </a:solidFill>
                          <a:latin typeface="+mn-lt"/>
                          <a:ea typeface="+mn-ea"/>
                          <a:cs typeface="+mn-cs"/>
                        </a:rPr>
                        <a:t>- UNHCR</a:t>
                      </a:r>
                    </a:p>
                    <a:p>
                      <a:r>
                        <a:rPr lang="en-GB" sz="1400" b="0" kern="1200" dirty="0" smtClean="0">
                          <a:solidFill>
                            <a:sysClr val="windowText" lastClr="000000"/>
                          </a:solidFill>
                          <a:latin typeface="+mn-lt"/>
                          <a:ea typeface="+mn-ea"/>
                          <a:cs typeface="+mn-cs"/>
                        </a:rPr>
                        <a:t>Senior</a:t>
                      </a:r>
                      <a:r>
                        <a:rPr lang="en-GB" sz="1400" b="0" kern="1200" baseline="0" dirty="0" smtClean="0">
                          <a:solidFill>
                            <a:sysClr val="windowText" lastClr="000000"/>
                          </a:solidFill>
                          <a:latin typeface="+mn-lt"/>
                          <a:ea typeface="+mn-ea"/>
                          <a:cs typeface="+mn-cs"/>
                        </a:rPr>
                        <a:t> National Associate</a:t>
                      </a:r>
                      <a:endParaRPr lang="en-GB" sz="1400" b="0" kern="1200" dirty="0" smtClean="0">
                        <a:solidFill>
                          <a:sysClr val="windowText" lastClr="00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+964 (0) 750 868 6038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sng" kern="1200" dirty="0" smtClean="0">
                          <a:solidFill>
                            <a:srgbClr val="994345"/>
                          </a:solidFill>
                          <a:latin typeface="+mn-lt"/>
                          <a:ea typeface="+mn-ea"/>
                          <a:cs typeface="+mn-cs"/>
                        </a:rPr>
                        <a:t>snrnatassot.iraq@sheltercluster.org</a:t>
                      </a:r>
                      <a:endParaRPr lang="en-US" sz="1400" b="1" u="sng" kern="1200" dirty="0">
                        <a:solidFill>
                          <a:srgbClr val="994345"/>
                        </a:solidFill>
                        <a:latin typeface="+mn-lt"/>
                        <a:ea typeface="+mn-ea"/>
                        <a:cs typeface="+mn-cs"/>
                      </a:endParaRPr>
                    </a:p>
                    <a:p>
                      <a:endParaRPr lang="en-US" sz="1400" dirty="0">
                        <a:solidFill>
                          <a:sysClr val="windowText" lastClr="000000"/>
                        </a:solidFill>
                      </a:endParaRPr>
                    </a:p>
                  </a:txBody>
                  <a:tcPr>
                    <a:solidFill>
                      <a:schemeClr val="bg1"/>
                    </a:solidFill>
                  </a:tcPr>
                </a:tc>
                <a:tc>
                  <a:txBody>
                    <a:bodyPr/>
                    <a:lstStyle/>
                    <a:p>
                      <a:r>
                        <a:rPr lang="en-GB" sz="1400" b="1" dirty="0" smtClean="0">
                          <a:solidFill>
                            <a:sysClr val="windowText" lastClr="000000"/>
                          </a:solidFill>
                        </a:rPr>
                        <a:t>Andrea</a:t>
                      </a:r>
                      <a:r>
                        <a:rPr lang="en-GB" sz="1400" b="1" baseline="0" dirty="0" smtClean="0">
                          <a:solidFill>
                            <a:sysClr val="windowText" lastClr="000000"/>
                          </a:solidFill>
                        </a:rPr>
                        <a:t> Quaden</a:t>
                      </a:r>
                      <a:r>
                        <a:rPr lang="en-GB" sz="1400" b="1" dirty="0" smtClean="0">
                          <a:solidFill>
                            <a:sysClr val="windowText" lastClr="000000"/>
                          </a:solidFill>
                        </a:rPr>
                        <a:t> </a:t>
                      </a:r>
                      <a:r>
                        <a:rPr lang="en-GB" sz="1400" b="0" dirty="0">
                          <a:solidFill>
                            <a:sysClr val="windowText" lastClr="000000"/>
                          </a:solidFill>
                        </a:rPr>
                        <a:t>- NRC</a:t>
                      </a:r>
                    </a:p>
                    <a:p>
                      <a:r>
                        <a:rPr lang="en-GB" sz="1400" b="0" dirty="0" smtClean="0">
                          <a:solidFill>
                            <a:sysClr val="windowText" lastClr="000000"/>
                          </a:solidFill>
                        </a:rPr>
                        <a:t>National Cluster Co-Coordinator </a:t>
                      </a:r>
                      <a:endParaRPr lang="en-GB" sz="1400" b="0" dirty="0">
                        <a:solidFill>
                          <a:sysClr val="windowText" lastClr="000000"/>
                        </a:solidFill>
                      </a:endParaRPr>
                    </a:p>
                    <a:p>
                      <a:r>
                        <a:rPr lang="en-GB" sz="1400" b="0" dirty="0">
                          <a:solidFill>
                            <a:sysClr val="windowText" lastClr="000000"/>
                          </a:solidFill>
                        </a:rPr>
                        <a:t>+964 (0</a:t>
                      </a:r>
                      <a:r>
                        <a:rPr lang="en-GB" sz="1400" b="0" dirty="0" smtClean="0">
                          <a:solidFill>
                            <a:sysClr val="windowText" lastClr="000000"/>
                          </a:solidFill>
                        </a:rPr>
                        <a:t>)</a:t>
                      </a:r>
                      <a:r>
                        <a:rPr lang="en-GB" sz="1400" b="0" baseline="0" dirty="0" smtClean="0">
                          <a:solidFill>
                            <a:sysClr val="windowText" lastClr="000000"/>
                          </a:solidFill>
                        </a:rPr>
                        <a:t> 751 740 7635</a:t>
                      </a:r>
                      <a:endParaRPr lang="en-GB" sz="1400" b="0" dirty="0">
                        <a:solidFill>
                          <a:sysClr val="windowText" lastClr="000000"/>
                        </a:solidFill>
                      </a:endParaRPr>
                    </a:p>
                    <a:p>
                      <a:r>
                        <a:rPr lang="en-GB" sz="1400" u="sng" dirty="0">
                          <a:solidFill>
                            <a:sysClr val="windowText" lastClr="000000"/>
                          </a:solidFill>
                          <a:hlinkClick r:id="rId2"/>
                        </a:rPr>
                        <a:t>coord2.iraq@sheltercluster.org</a:t>
                      </a:r>
                      <a:endParaRPr lang="en-GB" sz="1400" dirty="0">
                        <a:solidFill>
                          <a:sysClr val="windowText" lastClr="000000"/>
                        </a:solidFill>
                      </a:endParaRPr>
                    </a:p>
                    <a:p>
                      <a:endParaRPr lang="en-US" sz="1400" dirty="0">
                        <a:solidFill>
                          <a:sysClr val="windowText" lastClr="000000"/>
                        </a:solidFill>
                      </a:endParaRPr>
                    </a:p>
                    <a:p>
                      <a:r>
                        <a:rPr lang="en-US" sz="1400" b="1" kern="1200" dirty="0" smtClean="0">
                          <a:solidFill>
                            <a:schemeClr val="tx1"/>
                          </a:solidFill>
                          <a:effectLst/>
                          <a:latin typeface="+mn-lt"/>
                          <a:ea typeface="+mn-ea"/>
                          <a:cs typeface="+mn-cs"/>
                        </a:rPr>
                        <a:t>Laurence West </a:t>
                      </a:r>
                      <a:r>
                        <a:rPr lang="en-US" sz="1400" b="0" kern="1200" dirty="0" smtClean="0">
                          <a:solidFill>
                            <a:schemeClr val="tx1"/>
                          </a:solidFill>
                          <a:effectLst/>
                          <a:latin typeface="+mn-lt"/>
                          <a:ea typeface="+mn-ea"/>
                          <a:cs typeface="+mn-cs"/>
                        </a:rPr>
                        <a:t>- UNHCR</a:t>
                      </a:r>
                    </a:p>
                    <a:p>
                      <a:r>
                        <a:rPr lang="en-GB" sz="1400" b="0" kern="1200" dirty="0" smtClean="0">
                          <a:solidFill>
                            <a:schemeClr val="tx1"/>
                          </a:solidFill>
                          <a:effectLst/>
                          <a:latin typeface="+mn-lt"/>
                          <a:ea typeface="+mn-ea"/>
                          <a:cs typeface="+mn-cs"/>
                        </a:rPr>
                        <a:t>Sub</a:t>
                      </a:r>
                      <a:r>
                        <a:rPr lang="en-US" sz="1400" b="0" kern="1200" dirty="0" smtClean="0">
                          <a:solidFill>
                            <a:schemeClr val="tx1"/>
                          </a:solidFill>
                          <a:effectLst/>
                          <a:latin typeface="+mn-lt"/>
                          <a:ea typeface="+mn-ea"/>
                          <a:cs typeface="+mn-cs"/>
                        </a:rPr>
                        <a:t> National Coordinator – </a:t>
                      </a:r>
                      <a:r>
                        <a:rPr lang="en-US" sz="1400" b="0" kern="1200" dirty="0" smtClean="0">
                          <a:solidFill>
                            <a:schemeClr val="tx1"/>
                          </a:solidFill>
                          <a:effectLst/>
                          <a:latin typeface="+mn-lt"/>
                          <a:ea typeface="+mn-ea"/>
                          <a:cs typeface="+mn-cs"/>
                        </a:rPr>
                        <a:t>KRI</a:t>
                      </a:r>
                      <a:r>
                        <a:rPr lang="en-US" sz="1400" b="0" kern="1200" baseline="0" dirty="0" smtClean="0">
                          <a:solidFill>
                            <a:schemeClr val="tx1"/>
                          </a:solidFill>
                          <a:effectLst/>
                          <a:latin typeface="+mn-lt"/>
                          <a:ea typeface="+mn-ea"/>
                          <a:cs typeface="+mn-cs"/>
                        </a:rPr>
                        <a:t> &amp; Northern Ninewa</a:t>
                      </a:r>
                      <a:endParaRPr lang="en-US" sz="1400" b="0" kern="1200" dirty="0" smtClean="0">
                        <a:solidFill>
                          <a:schemeClr val="tx1"/>
                        </a:solidFill>
                        <a:effectLst/>
                        <a:latin typeface="+mn-lt"/>
                        <a:ea typeface="+mn-ea"/>
                        <a:cs typeface="+mn-cs"/>
                      </a:endParaRPr>
                    </a:p>
                    <a:p>
                      <a:r>
                        <a:rPr lang="en-US" sz="1400" b="0" kern="1200" dirty="0" smtClean="0">
                          <a:solidFill>
                            <a:schemeClr val="tx1"/>
                          </a:solidFill>
                          <a:effectLst/>
                          <a:latin typeface="+mn-lt"/>
                          <a:ea typeface="+mn-ea"/>
                          <a:cs typeface="+mn-cs"/>
                        </a:rPr>
                        <a:t>+</a:t>
                      </a:r>
                      <a:r>
                        <a:rPr lang="en-US" sz="1400" b="0" i="0" kern="1200" dirty="0" smtClean="0">
                          <a:solidFill>
                            <a:schemeClr val="tx1"/>
                          </a:solidFill>
                          <a:effectLst/>
                          <a:latin typeface="+mn-lt"/>
                          <a:ea typeface="+mn-ea"/>
                          <a:cs typeface="+mn-cs"/>
                        </a:rPr>
                        <a:t>964 (0)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ysClr val="windowText" lastClr="000000"/>
                          </a:solidFill>
                          <a:hlinkClick r:id="rId5"/>
                        </a:rPr>
                        <a:t>coord3.iraq@sheltercluster.org</a:t>
                      </a:r>
                      <a:endParaRPr lang="en-GB" sz="1400" i="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mn-lt"/>
                          <a:ea typeface="+mn-ea"/>
                          <a:cs typeface="+mn-cs"/>
                        </a:rPr>
                        <a:t>Joseph Chlela </a:t>
                      </a:r>
                      <a:r>
                        <a:rPr lang="en-GB" sz="1400" b="0" kern="1200" dirty="0" smtClean="0">
                          <a:solidFill>
                            <a:schemeClr val="tx1"/>
                          </a:solidFill>
                          <a:effectLst/>
                          <a:latin typeface="+mn-lt"/>
                          <a:ea typeface="+mn-ea"/>
                          <a:cs typeface="+mn-cs"/>
                        </a:rPr>
                        <a:t>- ACTED</a:t>
                      </a:r>
                      <a:endParaRPr lang="en-GB" sz="1400" b="0" kern="1200" dirty="0">
                        <a:solidFill>
                          <a:schemeClr val="tx1"/>
                        </a:solidFill>
                        <a:effectLst/>
                        <a:latin typeface="+mn-lt"/>
                        <a:ea typeface="+mn-ea"/>
                        <a:cs typeface="+mn-cs"/>
                      </a:endParaRPr>
                    </a:p>
                    <a:p>
                      <a:r>
                        <a:rPr lang="en-GB" sz="1400" b="0" kern="1200" dirty="0" smtClean="0">
                          <a:solidFill>
                            <a:schemeClr val="tx1"/>
                          </a:solidFill>
                          <a:effectLst/>
                          <a:latin typeface="+mn-lt"/>
                          <a:ea typeface="+mn-ea"/>
                          <a:cs typeface="+mn-cs"/>
                        </a:rPr>
                        <a:t>Roving Coordinator – Mosul &amp; Kirkuk</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a:t>
                      </a:r>
                      <a:r>
                        <a:rPr lang="en-GB" sz="1400" b="0" i="0" kern="1200" dirty="0" smtClean="0">
                          <a:solidFill>
                            <a:schemeClr val="tx1"/>
                          </a:solidFill>
                          <a:effectLst/>
                          <a:latin typeface="+mn-lt"/>
                          <a:ea typeface="+mn-ea"/>
                          <a:cs typeface="+mn-cs"/>
                        </a:rPr>
                        <a:t>773 695 2764</a:t>
                      </a:r>
                      <a:endParaRPr lang="en-GB" sz="1400" b="0" i="0" kern="1200" dirty="0">
                        <a:solidFill>
                          <a:schemeClr val="tx1"/>
                        </a:solidFill>
                        <a:effectLst/>
                        <a:latin typeface="+mn-lt"/>
                        <a:ea typeface="+mn-ea"/>
                        <a:cs typeface="+mn-cs"/>
                      </a:endParaRP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r>
                        <a:rPr lang="en-GB" sz="1400" b="1" kern="1200" dirty="0" smtClean="0">
                          <a:solidFill>
                            <a:schemeClr val="tx1"/>
                          </a:solidFill>
                          <a:effectLst/>
                          <a:latin typeface="+mn-lt"/>
                          <a:ea typeface="+mn-ea"/>
                          <a:cs typeface="+mn-cs"/>
                        </a:rPr>
                        <a:t>Cornelius Weira </a:t>
                      </a:r>
                      <a:r>
                        <a:rPr lang="en-GB" sz="1400" b="0" kern="1200" dirty="0" smtClean="0">
                          <a:solidFill>
                            <a:schemeClr val="tx1"/>
                          </a:solidFill>
                          <a:effectLst/>
                          <a:latin typeface="+mn-lt"/>
                          <a:ea typeface="+mn-ea"/>
                          <a:cs typeface="+mn-cs"/>
                        </a:rPr>
                        <a:t>- IOM</a:t>
                      </a:r>
                    </a:p>
                    <a:p>
                      <a:r>
                        <a:rPr lang="en-GB" sz="1400" b="0" kern="1200" dirty="0" smtClean="0">
                          <a:solidFill>
                            <a:schemeClr val="tx1"/>
                          </a:solidFill>
                          <a:effectLst/>
                          <a:latin typeface="+mn-lt"/>
                          <a:ea typeface="+mn-ea"/>
                          <a:cs typeface="+mn-cs"/>
                        </a:rPr>
                        <a:t>Sub National Coordinator - Centre &amp; South  </a:t>
                      </a:r>
                    </a:p>
                    <a:p>
                      <a:r>
                        <a:rPr lang="en-GB" sz="1400" b="0" kern="1200" dirty="0" smtClean="0">
                          <a:solidFill>
                            <a:schemeClr val="tx1"/>
                          </a:solidFill>
                          <a:effectLst/>
                          <a:latin typeface="+mn-lt"/>
                          <a:ea typeface="+mn-ea"/>
                          <a:cs typeface="+mn-cs"/>
                        </a:rPr>
                        <a:t>+964 (0) 751 234 2548</a:t>
                      </a:r>
                    </a:p>
                    <a:p>
                      <a:r>
                        <a:rPr lang="en-GB" sz="1400" b="1" u="sng" kern="1200" dirty="0" smtClean="0">
                          <a:solidFill>
                            <a:schemeClr val="lt1"/>
                          </a:solidFill>
                          <a:effectLst/>
                          <a:latin typeface="+mn-lt"/>
                          <a:ea typeface="+mn-ea"/>
                          <a:cs typeface="+mn-cs"/>
                          <a:hlinkClick r:id="rId7"/>
                        </a:rPr>
                        <a:t>coord4.iraq@sheltercluster.org</a:t>
                      </a:r>
                      <a:r>
                        <a:rPr lang="en-GB" sz="1400" b="1" kern="1200" dirty="0" smtClean="0">
                          <a:solidFill>
                            <a:schemeClr val="lt1"/>
                          </a:solidFill>
                          <a:effectLst/>
                          <a:latin typeface="+mn-lt"/>
                          <a:ea typeface="+mn-ea"/>
                          <a:cs typeface="+mn-cs"/>
                        </a:rPr>
                        <a:t> </a:t>
                      </a:r>
                      <a:endParaRPr lang="en-GB" sz="1400" b="0" kern="1200" dirty="0">
                        <a:solidFill>
                          <a:schemeClr val="tx1"/>
                        </a:solidFill>
                        <a:effectLst/>
                        <a:latin typeface="+mn-lt"/>
                        <a:ea typeface="+mn-ea"/>
                        <a:cs typeface="+mn-cs"/>
                      </a:endParaRPr>
                    </a:p>
                  </a:txBody>
                  <a:tcPr>
                    <a:solidFill>
                      <a:schemeClr val="bg1"/>
                    </a:solidFill>
                  </a:tcPr>
                </a:tc>
                <a:extLst>
                  <a:ext uri="{0D108BD9-81ED-4DB2-BD59-A6C34878D82A}">
                    <a16:rowId xmlns="" xmlns:a16="http://schemas.microsoft.com/office/drawing/2014/main"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11</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smtClean="0">
                <a:solidFill>
                  <a:srgbClr val="0070C0"/>
                </a:solidFill>
                <a:latin typeface="Calibri Light" panose="020F0302020204030204" pitchFamily="34" charset="0"/>
              </a:rPr>
              <a:t>Cluster </a:t>
            </a:r>
            <a:r>
              <a:rPr lang="en-US" sz="2400" b="0" dirty="0">
                <a:solidFill>
                  <a:srgbClr val="0070C0"/>
                </a:solidFill>
                <a:latin typeface="Calibri Light" panose="020F0302020204030204" pitchFamily="34" charset="0"/>
              </a:rPr>
              <a:t>Team Structure</a:t>
            </a:r>
            <a:endParaRPr lang="en-GB" sz="2400" b="0" dirty="0">
              <a:solidFill>
                <a:srgbClr val="0070C0"/>
              </a:solidFill>
              <a:latin typeface="Calibri Light" panose="020F0302020204030204" pitchFamily="34" charset="0"/>
            </a:endParaRPr>
          </a:p>
        </p:txBody>
      </p:sp>
      <p:pic>
        <p:nvPicPr>
          <p:cNvPr id="7" name="Picture 6"/>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33188" y="139264"/>
            <a:ext cx="485687" cy="522420"/>
          </a:xfrm>
          <a:prstGeom prst="rect">
            <a:avLst/>
          </a:prstGeom>
        </p:spPr>
      </p:pic>
      <p:pic>
        <p:nvPicPr>
          <p:cNvPr id="8" name="Picture 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1" cstate="screen">
            <a:extLst>
              <a:ext uri="{28A0092B-C50C-407E-A947-70E740481C1C}">
                <a14:useLocalDpi xmlns:a14="http://schemas.microsoft.com/office/drawing/2010/main"/>
              </a:ext>
            </a:extLst>
          </a:blip>
          <a:stretch>
            <a:fillRect/>
          </a:stretch>
        </p:blipFill>
        <p:spPr>
          <a:xfrm>
            <a:off x="7873736" y="111340"/>
            <a:ext cx="807720" cy="561975"/>
          </a:xfrm>
          <a:prstGeom prst="rect">
            <a:avLst/>
          </a:prstGeom>
        </p:spPr>
      </p:pic>
      <p:pic>
        <p:nvPicPr>
          <p:cNvPr id="1026" name="Picture 2" descr="Image result for acted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9623" y="108900"/>
            <a:ext cx="482482" cy="48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8935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224" y="952320"/>
            <a:ext cx="6811347" cy="1477328"/>
          </a:xfrm>
          <a:prstGeom prst="rect">
            <a:avLst/>
          </a:prstGeom>
          <a:noFill/>
        </p:spPr>
        <p:txBody>
          <a:bodyPr wrap="square" rtlCol="0">
            <a:spAutoFit/>
          </a:bodyPr>
          <a:lstStyle/>
          <a:p>
            <a:endParaRPr lang="en-US" dirty="0" smtClean="0">
              <a:solidFill>
                <a:srgbClr val="FF0000"/>
              </a:solidFill>
            </a:endParaRPr>
          </a:p>
          <a:p>
            <a:endParaRPr lang="en-US" dirty="0">
              <a:solidFill>
                <a:srgbClr val="FF0000"/>
              </a:solidFill>
            </a:endParaRPr>
          </a:p>
          <a:p>
            <a:endParaRPr lang="en-US" dirty="0" smtClean="0">
              <a:solidFill>
                <a:srgbClr val="FF0000"/>
              </a:solidFill>
            </a:endParaRPr>
          </a:p>
          <a:p>
            <a:endParaRPr lang="en-US" dirty="0">
              <a:solidFill>
                <a:srgbClr val="FF0000"/>
              </a:solidFill>
            </a:endParaRPr>
          </a:p>
          <a:p>
            <a:endParaRPr lang="en-US" dirty="0">
              <a:solidFill>
                <a:srgbClr val="FF0000"/>
              </a:solidFill>
            </a:endParaRPr>
          </a:p>
        </p:txBody>
      </p:sp>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2</a:t>
            </a:fld>
            <a:endParaRPr lang="en-GB">
              <a:latin typeface="Calibri"/>
            </a:endParaRPr>
          </a:p>
        </p:txBody>
      </p:sp>
      <p:sp>
        <p:nvSpPr>
          <p:cNvPr id="3" name="Rectangle 2"/>
          <p:cNvSpPr/>
          <p:nvPr/>
        </p:nvSpPr>
        <p:spPr>
          <a:xfrm>
            <a:off x="288667"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Action Points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61610"/>
          </a:xfrm>
          <a:prstGeom prst="rect">
            <a:avLst/>
          </a:prstGeom>
        </p:spPr>
        <p:txBody>
          <a:bodyPr wrap="square">
            <a:spAutoFit/>
          </a:bodyPr>
          <a:lstStyle/>
          <a:p>
            <a:endParaRPr lang="en-US" sz="1100" dirty="0" smtClean="0">
              <a:solidFill>
                <a:schemeClr val="tx1">
                  <a:lumMod val="65000"/>
                  <a:lumOff val="35000"/>
                </a:schemeClr>
              </a:solidFill>
            </a:endParaRPr>
          </a:p>
        </p:txBody>
      </p:sp>
      <p:pic>
        <p:nvPicPr>
          <p:cNvPr id="10" name="Picture 9"/>
          <p:cNvPicPr>
            <a:picLocks noChangeAspect="1"/>
          </p:cNvPicPr>
          <p:nvPr/>
        </p:nvPicPr>
        <p:blipFill>
          <a:blip r:embed="rId3"/>
          <a:stretch>
            <a:fillRect/>
          </a:stretch>
        </p:blipFill>
        <p:spPr>
          <a:xfrm>
            <a:off x="3530792" y="982256"/>
            <a:ext cx="353631" cy="341437"/>
          </a:xfrm>
          <a:prstGeom prst="rect">
            <a:avLst/>
          </a:prstGeom>
        </p:spPr>
      </p:pic>
      <p:pic>
        <p:nvPicPr>
          <p:cNvPr id="14" name="Picture 13"/>
          <p:cNvPicPr>
            <a:picLocks noChangeAspect="1"/>
          </p:cNvPicPr>
          <p:nvPr/>
        </p:nvPicPr>
        <p:blipFill>
          <a:blip r:embed="rId3"/>
          <a:stretch>
            <a:fillRect/>
          </a:stretch>
        </p:blipFill>
        <p:spPr>
          <a:xfrm>
            <a:off x="3537061" y="1913313"/>
            <a:ext cx="353631" cy="341437"/>
          </a:xfrm>
          <a:prstGeom prst="rect">
            <a:avLst/>
          </a:prstGeom>
        </p:spPr>
      </p:pic>
      <p:pic>
        <p:nvPicPr>
          <p:cNvPr id="17" name="Picture 16"/>
          <p:cNvPicPr>
            <a:picLocks noChangeAspect="1"/>
          </p:cNvPicPr>
          <p:nvPr/>
        </p:nvPicPr>
        <p:blipFill>
          <a:blip r:embed="rId3"/>
          <a:stretch>
            <a:fillRect/>
          </a:stretch>
        </p:blipFill>
        <p:spPr>
          <a:xfrm>
            <a:off x="3530791" y="2495089"/>
            <a:ext cx="353631" cy="341437"/>
          </a:xfrm>
          <a:prstGeom prst="rect">
            <a:avLst/>
          </a:prstGeom>
        </p:spPr>
      </p:pic>
      <p:pic>
        <p:nvPicPr>
          <p:cNvPr id="6" name="Picture 5"/>
          <p:cNvPicPr>
            <a:picLocks noChangeAspect="1"/>
          </p:cNvPicPr>
          <p:nvPr/>
        </p:nvPicPr>
        <p:blipFill>
          <a:blip r:embed="rId4"/>
          <a:stretch>
            <a:fillRect/>
          </a:stretch>
        </p:blipFill>
        <p:spPr>
          <a:xfrm>
            <a:off x="582715" y="1978525"/>
            <a:ext cx="2733675" cy="552450"/>
          </a:xfrm>
          <a:prstGeom prst="rect">
            <a:avLst/>
          </a:prstGeom>
        </p:spPr>
      </p:pic>
      <p:pic>
        <p:nvPicPr>
          <p:cNvPr id="8" name="Picture 7"/>
          <p:cNvPicPr>
            <a:picLocks noChangeAspect="1"/>
          </p:cNvPicPr>
          <p:nvPr/>
        </p:nvPicPr>
        <p:blipFill>
          <a:blip r:embed="rId5"/>
          <a:stretch>
            <a:fillRect/>
          </a:stretch>
        </p:blipFill>
        <p:spPr>
          <a:xfrm>
            <a:off x="582715" y="2495089"/>
            <a:ext cx="2924175" cy="657225"/>
          </a:xfrm>
          <a:prstGeom prst="rect">
            <a:avLst/>
          </a:prstGeom>
        </p:spPr>
      </p:pic>
      <p:pic>
        <p:nvPicPr>
          <p:cNvPr id="9" name="Picture 8"/>
          <p:cNvPicPr>
            <a:picLocks noChangeAspect="1"/>
          </p:cNvPicPr>
          <p:nvPr/>
        </p:nvPicPr>
        <p:blipFill>
          <a:blip r:embed="rId6"/>
          <a:stretch>
            <a:fillRect/>
          </a:stretch>
        </p:blipFill>
        <p:spPr>
          <a:xfrm>
            <a:off x="582428" y="3217756"/>
            <a:ext cx="2914650" cy="466725"/>
          </a:xfrm>
          <a:prstGeom prst="rect">
            <a:avLst/>
          </a:prstGeom>
        </p:spPr>
      </p:pic>
      <p:pic>
        <p:nvPicPr>
          <p:cNvPr id="13" name="Picture 12"/>
          <p:cNvPicPr>
            <a:picLocks noChangeAspect="1"/>
          </p:cNvPicPr>
          <p:nvPr/>
        </p:nvPicPr>
        <p:blipFill>
          <a:blip r:embed="rId3"/>
          <a:stretch>
            <a:fillRect/>
          </a:stretch>
        </p:blipFill>
        <p:spPr>
          <a:xfrm>
            <a:off x="3530792" y="1414584"/>
            <a:ext cx="353631" cy="341437"/>
          </a:xfrm>
          <a:prstGeom prst="rect">
            <a:avLst/>
          </a:prstGeom>
        </p:spPr>
      </p:pic>
      <p:pic>
        <p:nvPicPr>
          <p:cNvPr id="11" name="Picture 10"/>
          <p:cNvPicPr>
            <a:picLocks noChangeAspect="1"/>
          </p:cNvPicPr>
          <p:nvPr/>
        </p:nvPicPr>
        <p:blipFill>
          <a:blip r:embed="rId7"/>
          <a:stretch>
            <a:fillRect/>
          </a:stretch>
        </p:blipFill>
        <p:spPr>
          <a:xfrm>
            <a:off x="601765" y="968904"/>
            <a:ext cx="2905125" cy="1038225"/>
          </a:xfrm>
          <a:prstGeom prst="rect">
            <a:avLst/>
          </a:prstGeom>
        </p:spPr>
      </p:pic>
      <p:pic>
        <p:nvPicPr>
          <p:cNvPr id="15" name="Picture 14"/>
          <p:cNvPicPr>
            <a:picLocks noChangeAspect="1"/>
          </p:cNvPicPr>
          <p:nvPr/>
        </p:nvPicPr>
        <p:blipFill>
          <a:blip r:embed="rId3"/>
          <a:stretch>
            <a:fillRect/>
          </a:stretch>
        </p:blipFill>
        <p:spPr>
          <a:xfrm>
            <a:off x="3537061" y="3233400"/>
            <a:ext cx="353631" cy="341437"/>
          </a:xfrm>
          <a:prstGeom prst="rect">
            <a:avLst/>
          </a:prstGeom>
        </p:spPr>
      </p:pic>
    </p:spTree>
    <p:extLst>
      <p:ext uri="{BB962C8B-B14F-4D97-AF65-F5344CB8AC3E}">
        <p14:creationId xmlns:p14="http://schemas.microsoft.com/office/powerpoint/2010/main" val="3548431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Flooding</a:t>
            </a:r>
            <a:endParaRPr lang="en-US" sz="2400" dirty="0" smtClean="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985706"/>
          </a:xfrm>
          <a:prstGeom prst="rect">
            <a:avLst/>
          </a:prstGeom>
          <a:noFill/>
        </p:spPr>
        <p:txBody>
          <a:bodyPr wrap="square" rtlCol="0">
            <a:spAutoFit/>
          </a:bodyPr>
          <a:lstStyle/>
          <a:p>
            <a:r>
              <a:rPr lang="en-US" dirty="0" smtClean="0">
                <a:solidFill>
                  <a:schemeClr val="tx1">
                    <a:lumMod val="65000"/>
                    <a:lumOff val="35000"/>
                  </a:schemeClr>
                </a:solidFill>
              </a:rPr>
              <a:t>Assessment and response</a:t>
            </a:r>
          </a:p>
          <a:p>
            <a:endParaRPr lang="en-US" dirty="0">
              <a:solidFill>
                <a:schemeClr val="tx1">
                  <a:lumMod val="65000"/>
                  <a:lumOff val="35000"/>
                </a:schemeClr>
              </a:solidFill>
            </a:endParaRPr>
          </a:p>
          <a:p>
            <a:endParaRPr lang="en-US" dirty="0" smtClean="0">
              <a:solidFill>
                <a:schemeClr val="tx1">
                  <a:lumMod val="65000"/>
                  <a:lumOff val="35000"/>
                </a:schemeClr>
              </a:solidFill>
            </a:endParaRPr>
          </a:p>
          <a:p>
            <a:endParaRPr lang="en-US" dirty="0" smtClean="0">
              <a:solidFill>
                <a:schemeClr val="tx1">
                  <a:lumMod val="65000"/>
                  <a:lumOff val="35000"/>
                </a:schemeClr>
              </a:solidFill>
            </a:endParaRPr>
          </a:p>
          <a:p>
            <a:endParaRPr lang="en-US" dirty="0">
              <a:solidFill>
                <a:schemeClr val="tx1">
                  <a:lumMod val="65000"/>
                  <a:lumOff val="35000"/>
                </a:schemeClr>
              </a:solidFill>
            </a:endParaRPr>
          </a:p>
          <a:p>
            <a:endParaRPr lang="en-US" dirty="0" smtClean="0">
              <a:solidFill>
                <a:schemeClr val="tx1">
                  <a:lumMod val="65000"/>
                  <a:lumOff val="35000"/>
                </a:schemeClr>
              </a:solidFill>
            </a:endParaRPr>
          </a:p>
          <a:p>
            <a:endParaRPr lang="en-US" dirty="0">
              <a:solidFill>
                <a:schemeClr val="tx1">
                  <a:lumMod val="65000"/>
                  <a:lumOff val="35000"/>
                </a:schemeClr>
              </a:solidFill>
            </a:endParaRPr>
          </a:p>
          <a:p>
            <a:endParaRPr lang="en-US" dirty="0" smtClean="0">
              <a:solidFill>
                <a:schemeClr val="tx1">
                  <a:lumMod val="65000"/>
                  <a:lumOff val="35000"/>
                </a:schemeClr>
              </a:solidFill>
            </a:endParaRPr>
          </a:p>
          <a:p>
            <a:endParaRPr lang="en-US" dirty="0">
              <a:solidFill>
                <a:schemeClr val="tx1">
                  <a:lumMod val="65000"/>
                  <a:lumOff val="35000"/>
                </a:schemeClr>
              </a:solidFill>
            </a:endParaRPr>
          </a:p>
          <a:p>
            <a:endParaRPr lang="en-US" dirty="0" smtClean="0">
              <a:solidFill>
                <a:schemeClr val="tx1">
                  <a:lumMod val="65000"/>
                  <a:lumOff val="35000"/>
                </a:schemeClr>
              </a:solidFill>
            </a:endParaRPr>
          </a:p>
          <a:p>
            <a:r>
              <a:rPr lang="en-US" sz="1100" dirty="0" smtClean="0">
                <a:solidFill>
                  <a:schemeClr val="tx1">
                    <a:lumMod val="65000"/>
                    <a:lumOff val="35000"/>
                  </a:schemeClr>
                </a:solidFill>
              </a:rPr>
              <a:t>Out of camps in Dahuk there are no reported SNFI needs.</a:t>
            </a:r>
          </a:p>
          <a:p>
            <a:endParaRPr lang="en-US" sz="1100" dirty="0">
              <a:solidFill>
                <a:schemeClr val="tx1">
                  <a:lumMod val="65000"/>
                  <a:lumOff val="35000"/>
                </a:schemeClr>
              </a:solidFill>
            </a:endParaRPr>
          </a:p>
          <a:p>
            <a:r>
              <a:rPr lang="en-US" sz="1100" dirty="0" smtClean="0">
                <a:solidFill>
                  <a:schemeClr val="tx1">
                    <a:lumMod val="65000"/>
                    <a:lumOff val="35000"/>
                  </a:schemeClr>
                </a:solidFill>
              </a:rPr>
              <a:t>Out of camps on Sinjar Mountain we have received information from ICRC, DORCAS and JEN of damage to tents. ICRC is on side today assessing and </a:t>
            </a:r>
            <a:r>
              <a:rPr lang="en-US" sz="1100" dirty="0" err="1" smtClean="0">
                <a:solidFill>
                  <a:schemeClr val="tx1">
                    <a:lumMod val="65000"/>
                    <a:lumOff val="35000"/>
                  </a:schemeClr>
                </a:solidFill>
              </a:rPr>
              <a:t>MoMD</a:t>
            </a:r>
            <a:r>
              <a:rPr lang="en-US" sz="1100" dirty="0" smtClean="0">
                <a:solidFill>
                  <a:schemeClr val="tx1">
                    <a:lumMod val="65000"/>
                    <a:lumOff val="35000"/>
                  </a:schemeClr>
                </a:solidFill>
              </a:rPr>
              <a:t> has a history of supporting this informal settlement with tents and has been contacted. </a:t>
            </a:r>
          </a:p>
          <a:p>
            <a:pPr algn="ctr"/>
            <a:r>
              <a:rPr lang="en-US" dirty="0">
                <a:solidFill>
                  <a:schemeClr val="tx1">
                    <a:lumMod val="65000"/>
                    <a:lumOff val="35000"/>
                  </a:schemeClr>
                </a:solidFill>
              </a:rPr>
              <a:t>Are there other needs we don’t know about?</a:t>
            </a:r>
          </a:p>
        </p:txBody>
      </p:sp>
      <p:graphicFrame>
        <p:nvGraphicFramePr>
          <p:cNvPr id="5" name="Table 4"/>
          <p:cNvGraphicFramePr>
            <a:graphicFrameLocks noGrp="1"/>
          </p:cNvGraphicFramePr>
          <p:nvPr>
            <p:extLst>
              <p:ext uri="{D42A27DB-BD31-4B8C-83A1-F6EECF244321}">
                <p14:modId xmlns:p14="http://schemas.microsoft.com/office/powerpoint/2010/main" val="277533016"/>
              </p:ext>
            </p:extLst>
          </p:nvPr>
        </p:nvGraphicFramePr>
        <p:xfrm>
          <a:off x="762676" y="1069586"/>
          <a:ext cx="6861025" cy="2291334"/>
        </p:xfrm>
        <a:graphic>
          <a:graphicData uri="http://schemas.openxmlformats.org/drawingml/2006/table">
            <a:tbl>
              <a:tblPr firstRow="1" firstCol="1" bandRow="1">
                <a:tableStyleId>{5C22544A-7EE6-4342-B048-85BDC9FD1C3A}</a:tableStyleId>
              </a:tblPr>
              <a:tblGrid>
                <a:gridCol w="1029154"/>
                <a:gridCol w="3490864"/>
                <a:gridCol w="2341007"/>
              </a:tblGrid>
              <a:tr h="0">
                <a:tc>
                  <a:txBody>
                    <a:bodyPr/>
                    <a:lstStyle/>
                    <a:p>
                      <a:pPr algn="ctr">
                        <a:lnSpc>
                          <a:spcPct val="107000"/>
                        </a:lnSpc>
                        <a:spcAft>
                          <a:spcPts val="0"/>
                        </a:spcAft>
                      </a:pPr>
                      <a:r>
                        <a:rPr lang="en-GB" sz="1000" b="1" kern="1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Name of the IDP camps</a:t>
                      </a:r>
                    </a:p>
                  </a:txBody>
                  <a:tcPr marL="68580" marR="68580" marT="0" marB="0"/>
                </a:tc>
                <a:tc>
                  <a:txBody>
                    <a:bodyPr/>
                    <a:lstStyle/>
                    <a:p>
                      <a:pPr algn="ctr">
                        <a:lnSpc>
                          <a:spcPct val="107000"/>
                        </a:lnSpc>
                        <a:spcAft>
                          <a:spcPts val="0"/>
                        </a:spcAft>
                      </a:pPr>
                      <a:r>
                        <a:rPr lang="en-GB" sz="1000" b="1" kern="12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Need</a:t>
                      </a:r>
                      <a:endParaRPr lang="en-GB" sz="1000" b="1" kern="1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spcAft>
                          <a:spcPts val="0"/>
                        </a:spcAft>
                      </a:pPr>
                      <a:r>
                        <a:rPr lang="en-GB" sz="1000" b="1" kern="1200" dirty="0"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Response by UNHCR &amp; </a:t>
                      </a:r>
                      <a:r>
                        <a:rPr lang="en-GB" sz="1000" b="1" kern="1200" dirty="0" err="1" smtClean="0">
                          <a:solidFill>
                            <a:schemeClr val="bg1"/>
                          </a:solidFill>
                          <a:effectLst/>
                          <a:latin typeface="Arial" panose="020B0604020202020204" pitchFamily="34" charset="0"/>
                          <a:ea typeface="Times New Roman" panose="02020603050405020304" pitchFamily="18" charset="0"/>
                          <a:cs typeface="Arial" panose="020B0604020202020204" pitchFamily="34" charset="0"/>
                        </a:rPr>
                        <a:t>Qandil</a:t>
                      </a:r>
                      <a:endParaRPr lang="en-GB" sz="1000" b="1" kern="1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algn="ctr">
                        <a:lnSpc>
                          <a:spcPct val="107000"/>
                        </a:lnSpc>
                        <a:spcAft>
                          <a:spcPts val="0"/>
                        </a:spcAft>
                      </a:pPr>
                      <a:r>
                        <a:rPr lang="en-GB" sz="10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Kabarto</a:t>
                      </a:r>
                      <a:r>
                        <a:rPr lang="en-GB" sz="10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1 camp</a:t>
                      </a:r>
                      <a:endParaRPr lang="en-GB"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171450" indent="-171450" algn="l">
                        <a:lnSpc>
                          <a:spcPct val="107000"/>
                        </a:lnSpc>
                        <a:spcAft>
                          <a:spcPts val="0"/>
                        </a:spcAft>
                        <a:buFont typeface="Arial" panose="020B0604020202020204" pitchFamily="34" charset="0"/>
                        <a:buChar char="•"/>
                      </a:pP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tents affected by the </a:t>
                      </a: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rain &amp; 2 need NFIs</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171450" indent="-171450" algn="l">
                        <a:lnSpc>
                          <a:spcPct val="107000"/>
                        </a:lnSpc>
                        <a:spcAft>
                          <a:spcPts val="0"/>
                        </a:spcAft>
                        <a:buFont typeface="Arial" panose="020B0604020202020204" pitchFamily="34" charset="0"/>
                        <a:buChar char="•"/>
                      </a:pP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NFI kits</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algn="ctr">
                        <a:lnSpc>
                          <a:spcPct val="107000"/>
                        </a:lnSpc>
                        <a:spcAft>
                          <a:spcPts val="0"/>
                        </a:spcAft>
                      </a:pPr>
                      <a:r>
                        <a:rPr lang="en-GB" sz="1000">
                          <a:solidFill>
                            <a:schemeClr val="bg1"/>
                          </a:solidFill>
                          <a:effectLst/>
                          <a:latin typeface="Arial" panose="020B0604020202020204" pitchFamily="34" charset="0"/>
                          <a:ea typeface="Times New Roman" panose="02020603050405020304" pitchFamily="18" charset="0"/>
                          <a:cs typeface="Arial" panose="020B0604020202020204" pitchFamily="34" charset="0"/>
                        </a:rPr>
                        <a:t>Kabarto 2 camp</a:t>
                      </a:r>
                      <a:endParaRPr lang="en-GB" sz="11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171450" indent="-171450" algn="l">
                        <a:lnSpc>
                          <a:spcPct val="107000"/>
                        </a:lnSpc>
                        <a:spcAft>
                          <a:spcPts val="0"/>
                        </a:spcAft>
                        <a:buFont typeface="Arial" panose="020B0604020202020204" pitchFamily="34" charset="0"/>
                        <a:buChar char="•"/>
                      </a:pP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tents including 8 families were affected by the storm.</a:t>
                      </a:r>
                    </a:p>
                  </a:txBody>
                  <a:tcPr marL="68580" marR="68580" marT="0" marB="0"/>
                </a:tc>
                <a:tc>
                  <a:txBody>
                    <a:bodyPr/>
                    <a:lstStyle/>
                    <a:p>
                      <a:pPr marL="171450" indent="-171450" algn="l">
                        <a:lnSpc>
                          <a:spcPct val="107000"/>
                        </a:lnSpc>
                        <a:spcAft>
                          <a:spcPts val="0"/>
                        </a:spcAft>
                        <a:buFont typeface="Arial" panose="020B0604020202020204" pitchFamily="34" charset="0"/>
                        <a:buChar char="•"/>
                      </a:pP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 NFI kits</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algn="ctr">
                        <a:lnSpc>
                          <a:spcPct val="107000"/>
                        </a:lnSpc>
                        <a:spcAft>
                          <a:spcPts val="0"/>
                        </a:spcAft>
                      </a:pPr>
                      <a:r>
                        <a:rPr lang="en-GB" sz="10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Garmawa</a:t>
                      </a:r>
                      <a:r>
                        <a:rPr lang="en-GB" sz="10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camp</a:t>
                      </a:r>
                      <a:endParaRPr lang="en-GB"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171450" indent="-171450" algn="l">
                        <a:lnSpc>
                          <a:spcPct val="107000"/>
                        </a:lnSpc>
                        <a:spcAft>
                          <a:spcPts val="0"/>
                        </a:spcAft>
                        <a:buFont typeface="Arial" panose="020B0604020202020204" pitchFamily="34" charset="0"/>
                        <a:buChar char="•"/>
                      </a:pP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Estimated 70- 90 </a:t>
                      </a: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families </a:t>
                      </a: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evacuated </a:t>
                      </a: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 a school.</a:t>
                      </a:r>
                    </a:p>
                    <a:p>
                      <a:pPr marL="171450" indent="-171450" algn="l">
                        <a:lnSpc>
                          <a:spcPct val="107000"/>
                        </a:lnSpc>
                        <a:spcAft>
                          <a:spcPts val="0"/>
                        </a:spcAft>
                        <a:buFont typeface="Arial" panose="020B0604020202020204" pitchFamily="34" charset="0"/>
                        <a:buChar char="•"/>
                      </a:pP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 </a:t>
                      </a: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tents </a:t>
                      </a: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damaged. </a:t>
                      </a: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 available in </a:t>
                      </a:r>
                      <a:r>
                        <a:rPr lang="en-GB" sz="100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Garmawa</a:t>
                      </a: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14 tents </a:t>
                      </a: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needed.</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171450" indent="-171450" algn="l">
                        <a:lnSpc>
                          <a:spcPct val="107000"/>
                        </a:lnSpc>
                        <a:spcAft>
                          <a:spcPts val="0"/>
                        </a:spcAft>
                        <a:buFont typeface="Arial" panose="020B0604020202020204" pitchFamily="34" charset="0"/>
                        <a:buChar char="•"/>
                      </a:pPr>
                      <a:r>
                        <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 tents available in the camp and 14 supplied from other</a:t>
                      </a:r>
                      <a:r>
                        <a:rPr lang="en-US" sz="1000" kern="12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stocks</a:t>
                      </a:r>
                      <a:endPar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GB"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203 plastic sheets </a:t>
                      </a:r>
                      <a:endPar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algn="ctr">
                        <a:lnSpc>
                          <a:spcPct val="107000"/>
                        </a:lnSpc>
                        <a:spcAft>
                          <a:spcPts val="0"/>
                        </a:spcAft>
                      </a:pPr>
                      <a:r>
                        <a:rPr lang="en-GB" sz="10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Sheikhan</a:t>
                      </a:r>
                      <a:endParaRPr lang="en-GB"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171450" indent="-171450" algn="l">
                        <a:lnSpc>
                          <a:spcPct val="107000"/>
                        </a:lnSpc>
                        <a:spcAft>
                          <a:spcPts val="0"/>
                        </a:spcAft>
                        <a:buFont typeface="Arial" panose="020B0604020202020204" pitchFamily="34" charset="0"/>
                        <a:buChar char="•"/>
                      </a:pP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Rub hall damaged</a:t>
                      </a:r>
                    </a:p>
                    <a:p>
                      <a:pPr marL="171450" indent="-171450" algn="l">
                        <a:lnSpc>
                          <a:spcPct val="107000"/>
                        </a:lnSpc>
                        <a:spcAft>
                          <a:spcPts val="0"/>
                        </a:spcAft>
                        <a:buFont typeface="Arial" panose="020B0604020202020204" pitchFamily="34" charset="0"/>
                        <a:buChar char="•"/>
                      </a:pP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53 tents damaged and require replacement.</a:t>
                      </a:r>
                    </a:p>
                    <a:p>
                      <a:pPr marL="171450" indent="-171450" algn="l">
                        <a:lnSpc>
                          <a:spcPct val="107000"/>
                        </a:lnSpc>
                        <a:spcAft>
                          <a:spcPts val="0"/>
                        </a:spcAft>
                        <a:buFont typeface="Arial" panose="020B0604020202020204" pitchFamily="34" charset="0"/>
                        <a:buChar char="•"/>
                      </a:pPr>
                      <a:r>
                        <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200 plus cases recorded in need of plastic sheets </a:t>
                      </a:r>
                    </a:p>
                  </a:txBody>
                  <a:tcPr marL="68580" marR="68580" marT="0" marB="0"/>
                </a:tc>
                <a:tc>
                  <a:txBody>
                    <a:bodyPr/>
                    <a:lstStyle/>
                    <a:p>
                      <a:pPr marL="171450" indent="-171450" algn="l">
                        <a:lnSpc>
                          <a:spcPct val="107000"/>
                        </a:lnSpc>
                        <a:spcAft>
                          <a:spcPts val="0"/>
                        </a:spcAft>
                        <a:buFont typeface="Arial" panose="020B0604020202020204" pitchFamily="34" charset="0"/>
                        <a:buChar char="•"/>
                      </a:pPr>
                      <a:r>
                        <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Update on NFI?</a:t>
                      </a:r>
                    </a:p>
                    <a:p>
                      <a:pPr marL="171450" indent="-171450" algn="l">
                        <a:lnSpc>
                          <a:spcPct val="107000"/>
                        </a:lnSpc>
                        <a:spcAft>
                          <a:spcPts val="0"/>
                        </a:spcAft>
                        <a:buFont typeface="Arial" panose="020B0604020202020204" pitchFamily="34" charset="0"/>
                        <a:buChar char="•"/>
                      </a:pPr>
                      <a:r>
                        <a:rPr lang="en-US" sz="100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MoMD</a:t>
                      </a:r>
                      <a:r>
                        <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confirmed tents in the </a:t>
                      </a:r>
                      <a:r>
                        <a:rPr lang="en-US" sz="1000" kern="12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Nargazilia</a:t>
                      </a:r>
                      <a:r>
                        <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warehouse can be used – update please?</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0">
                <a:tc>
                  <a:txBody>
                    <a:bodyPr/>
                    <a:lstStyle/>
                    <a:p>
                      <a:pPr algn="ctr">
                        <a:lnSpc>
                          <a:spcPct val="107000"/>
                        </a:lnSpc>
                        <a:spcAft>
                          <a:spcPts val="0"/>
                        </a:spcAft>
                      </a:pPr>
                      <a:r>
                        <a:rPr lang="en-US" sz="11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rPr>
                        <a:t>Shariya</a:t>
                      </a:r>
                      <a:endParaRPr lang="en-GB"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171450" indent="-171450" algn="l">
                        <a:lnSpc>
                          <a:spcPct val="107000"/>
                        </a:lnSpc>
                        <a:spcAft>
                          <a:spcPts val="0"/>
                        </a:spcAft>
                        <a:buFont typeface="Arial" panose="020B0604020202020204" pitchFamily="34" charset="0"/>
                        <a:buChar char="•"/>
                      </a:pPr>
                      <a:r>
                        <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Pending assessment</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171450" indent="-171450" algn="l">
                        <a:lnSpc>
                          <a:spcPct val="107000"/>
                        </a:lnSpc>
                        <a:spcAft>
                          <a:spcPts val="0"/>
                        </a:spcAft>
                        <a:buFont typeface="Arial" panose="020B0604020202020204" pitchFamily="34" charset="0"/>
                        <a:buChar char="•"/>
                      </a:pPr>
                      <a:r>
                        <a:rPr lang="en-US" sz="1000" kern="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a:t>
                      </a:r>
                      <a:endParaRPr lang="en-GB" sz="10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952943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Flooding</a:t>
            </a:r>
            <a:endParaRPr lang="en-US" sz="2400" dirty="0" smtClean="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2908489"/>
          </a:xfrm>
          <a:prstGeom prst="rect">
            <a:avLst/>
          </a:prstGeom>
          <a:noFill/>
        </p:spPr>
        <p:txBody>
          <a:bodyPr wrap="square" rtlCol="0">
            <a:spAutoFit/>
          </a:bodyPr>
          <a:lstStyle/>
          <a:p>
            <a:r>
              <a:rPr lang="en-US" dirty="0" smtClean="0">
                <a:solidFill>
                  <a:schemeClr val="tx1">
                    <a:lumMod val="65000"/>
                    <a:lumOff val="35000"/>
                  </a:schemeClr>
                </a:solidFill>
              </a:rPr>
              <a:t>Response Phases</a:t>
            </a:r>
          </a:p>
          <a:p>
            <a:endParaRPr lang="en-US" sz="1100" dirty="0" smtClean="0">
              <a:solidFill>
                <a:schemeClr val="tx1">
                  <a:lumMod val="65000"/>
                  <a:lumOff val="35000"/>
                </a:schemeClr>
              </a:solidFill>
            </a:endParaRPr>
          </a:p>
          <a:p>
            <a:r>
              <a:rPr lang="en-US" sz="1100" dirty="0" smtClean="0">
                <a:solidFill>
                  <a:schemeClr val="tx1">
                    <a:lumMod val="65000"/>
                    <a:lumOff val="35000"/>
                  </a:schemeClr>
                </a:solidFill>
              </a:rPr>
              <a:t>Reminder of the response phasing!</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228600" indent="-228600">
              <a:buAutoNum type="arabicParenR"/>
            </a:pPr>
            <a:r>
              <a:rPr lang="en-US" sz="1100" dirty="0" smtClean="0">
                <a:solidFill>
                  <a:schemeClr val="tx1">
                    <a:lumMod val="65000"/>
                    <a:lumOff val="35000"/>
                  </a:schemeClr>
                </a:solidFill>
              </a:rPr>
              <a:t>Partner finds a need and s</a:t>
            </a:r>
            <a:r>
              <a:rPr lang="en-US" sz="1100" dirty="0" smtClean="0">
                <a:solidFill>
                  <a:schemeClr val="tx1">
                    <a:lumMod val="65000"/>
                    <a:lumOff val="35000"/>
                  </a:schemeClr>
                </a:solidFill>
              </a:rPr>
              <a:t>hares with Cluster and/or BRHA</a:t>
            </a:r>
          </a:p>
          <a:p>
            <a:pPr marL="228600" indent="-228600">
              <a:buAutoNum type="arabicParenR"/>
            </a:pPr>
            <a:r>
              <a:rPr lang="en-US" sz="1100" dirty="0" smtClean="0">
                <a:solidFill>
                  <a:schemeClr val="tx1">
                    <a:lumMod val="65000"/>
                    <a:lumOff val="35000"/>
                  </a:schemeClr>
                </a:solidFill>
              </a:rPr>
              <a:t>Cluster and BRHA talk</a:t>
            </a:r>
          </a:p>
          <a:p>
            <a:pPr marL="228600" indent="-228600">
              <a:buAutoNum type="arabicParenR"/>
            </a:pPr>
            <a:r>
              <a:rPr lang="en-US" sz="1100" dirty="0" smtClean="0">
                <a:solidFill>
                  <a:schemeClr val="tx1">
                    <a:lumMod val="65000"/>
                    <a:lumOff val="35000"/>
                  </a:schemeClr>
                </a:solidFill>
              </a:rPr>
              <a:t>BRHA and </a:t>
            </a:r>
            <a:r>
              <a:rPr lang="en-US" sz="1100" dirty="0" err="1" smtClean="0">
                <a:solidFill>
                  <a:schemeClr val="tx1">
                    <a:lumMod val="65000"/>
                    <a:lumOff val="35000"/>
                  </a:schemeClr>
                </a:solidFill>
              </a:rPr>
              <a:t>GoI</a:t>
            </a:r>
            <a:r>
              <a:rPr lang="en-US" sz="1100" dirty="0" smtClean="0">
                <a:solidFill>
                  <a:schemeClr val="tx1">
                    <a:lumMod val="65000"/>
                    <a:lumOff val="35000"/>
                  </a:schemeClr>
                </a:solidFill>
              </a:rPr>
              <a:t> provide initial response</a:t>
            </a:r>
          </a:p>
          <a:p>
            <a:pPr marL="228600" indent="-228600">
              <a:buAutoNum type="arabicParenR"/>
            </a:pPr>
            <a:r>
              <a:rPr lang="en-US" sz="1100" dirty="0" smtClean="0">
                <a:solidFill>
                  <a:schemeClr val="tx1">
                    <a:lumMod val="65000"/>
                    <a:lumOff val="35000"/>
                  </a:schemeClr>
                </a:solidFill>
              </a:rPr>
              <a:t>Cluster requests an assessment</a:t>
            </a:r>
          </a:p>
          <a:p>
            <a:pPr marL="228600" indent="-228600">
              <a:buAutoNum type="arabicParenR"/>
            </a:pPr>
            <a:r>
              <a:rPr lang="en-US" sz="1100" dirty="0" smtClean="0">
                <a:solidFill>
                  <a:schemeClr val="tx1">
                    <a:lumMod val="65000"/>
                    <a:lumOff val="35000"/>
                  </a:schemeClr>
                </a:solidFill>
              </a:rPr>
              <a:t>Cluster and BRHA receive assessment and agree response</a:t>
            </a:r>
          </a:p>
          <a:p>
            <a:pPr marL="228600" indent="-228600">
              <a:buAutoNum type="arabicParenR"/>
            </a:pPr>
            <a:r>
              <a:rPr lang="en-US" sz="1100" dirty="0" smtClean="0">
                <a:solidFill>
                  <a:schemeClr val="tx1">
                    <a:lumMod val="65000"/>
                    <a:lumOff val="35000"/>
                  </a:schemeClr>
                </a:solidFill>
              </a:rPr>
              <a:t>Cluster requests partner to respond</a:t>
            </a:r>
          </a:p>
          <a:p>
            <a:pPr marL="228600" indent="-228600">
              <a:buAutoNum type="arabicParenR"/>
            </a:pPr>
            <a:r>
              <a:rPr lang="en-US" sz="1100" dirty="0" smtClean="0">
                <a:solidFill>
                  <a:schemeClr val="tx1">
                    <a:lumMod val="65000"/>
                    <a:lumOff val="35000"/>
                  </a:schemeClr>
                </a:solidFill>
              </a:rPr>
              <a:t>BRHA informs JCC and Governor’s Office throughout the process</a:t>
            </a:r>
          </a:p>
          <a:p>
            <a:pPr marL="228600" indent="-228600">
              <a:buAutoNum type="arabicParenR"/>
            </a:pPr>
            <a:r>
              <a:rPr lang="en-US" sz="1100" dirty="0" smtClean="0">
                <a:solidFill>
                  <a:schemeClr val="tx1">
                    <a:lumMod val="65000"/>
                    <a:lumOff val="35000"/>
                  </a:schemeClr>
                </a:solidFill>
              </a:rPr>
              <a:t>Cluster informs OCHA </a:t>
            </a:r>
            <a:r>
              <a:rPr lang="en-US" sz="1100" dirty="0">
                <a:solidFill>
                  <a:schemeClr val="tx1">
                    <a:lumMod val="65000"/>
                    <a:lumOff val="35000"/>
                  </a:schemeClr>
                </a:solidFill>
              </a:rPr>
              <a:t>throughout the process</a:t>
            </a:r>
            <a:endParaRPr lang="en-US" sz="1100" dirty="0" smtClean="0">
              <a:solidFill>
                <a:schemeClr val="tx1">
                  <a:lumMod val="65000"/>
                  <a:lumOff val="35000"/>
                </a:schemeClr>
              </a:solidFill>
            </a:endParaRPr>
          </a:p>
          <a:p>
            <a:pPr marL="228600" indent="-228600">
              <a:buAutoNum type="arabicParenR"/>
            </a:pPr>
            <a:endParaRPr lang="en-US" sz="1100" dirty="0" smtClean="0">
              <a:solidFill>
                <a:schemeClr val="tx1">
                  <a:lumMod val="65000"/>
                  <a:lumOff val="35000"/>
                </a:schemeClr>
              </a:solidFill>
            </a:endParaRPr>
          </a:p>
          <a:p>
            <a:r>
              <a:rPr lang="en-US" sz="1100" dirty="0">
                <a:solidFill>
                  <a:schemeClr val="tx1">
                    <a:lumMod val="65000"/>
                    <a:lumOff val="35000"/>
                  </a:schemeClr>
                </a:solidFill>
              </a:rPr>
              <a:t>In this case an assessment committee of JCC, BRHA &amp; </a:t>
            </a:r>
            <a:r>
              <a:rPr lang="en-US" sz="1100" dirty="0" err="1">
                <a:solidFill>
                  <a:schemeClr val="tx1">
                    <a:lumMod val="65000"/>
                    <a:lumOff val="35000"/>
                  </a:schemeClr>
                </a:solidFill>
              </a:rPr>
              <a:t>Qandil</a:t>
            </a:r>
            <a:r>
              <a:rPr lang="en-US" sz="1100" dirty="0">
                <a:solidFill>
                  <a:schemeClr val="tx1">
                    <a:lumMod val="65000"/>
                    <a:lumOff val="35000"/>
                  </a:schemeClr>
                </a:solidFill>
              </a:rPr>
              <a:t> has been established</a:t>
            </a:r>
          </a:p>
          <a:p>
            <a:endParaRPr lang="en-US" sz="1100" dirty="0" smtClean="0">
              <a:solidFill>
                <a:schemeClr val="tx1">
                  <a:lumMod val="65000"/>
                  <a:lumOff val="35000"/>
                </a:schemeClr>
              </a:solidFill>
            </a:endParaRPr>
          </a:p>
          <a:p>
            <a:r>
              <a:rPr lang="en-US" sz="1100" dirty="0" smtClean="0">
                <a:solidFill>
                  <a:schemeClr val="tx1">
                    <a:lumMod val="65000"/>
                    <a:lumOff val="35000"/>
                  </a:schemeClr>
                </a:solidFill>
              </a:rPr>
              <a:t>If we stick to the roles of BRHA &amp; the Cluster we can reduce effort, phone calls and confusion!</a:t>
            </a:r>
          </a:p>
        </p:txBody>
      </p:sp>
    </p:spTree>
    <p:extLst>
      <p:ext uri="{BB962C8B-B14F-4D97-AF65-F5344CB8AC3E}">
        <p14:creationId xmlns:p14="http://schemas.microsoft.com/office/powerpoint/2010/main" val="3157101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dirty="0">
              <a:latin typeface="Calibri"/>
            </a:endParaRPr>
          </a:p>
        </p:txBody>
      </p:sp>
      <p:sp>
        <p:nvSpPr>
          <p:cNvPr id="3" name="Rectangle 2"/>
          <p:cNvSpPr/>
          <p:nvPr/>
        </p:nvSpPr>
        <p:spPr>
          <a:xfrm>
            <a:off x="288667" y="160906"/>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Camp Needs</a:t>
            </a:r>
            <a:endParaRPr lang="en-US" sz="2400" dirty="0" smtClean="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970318"/>
          </a:xfrm>
          <a:prstGeom prst="rect">
            <a:avLst/>
          </a:prstGeom>
          <a:noFill/>
        </p:spPr>
        <p:txBody>
          <a:bodyPr wrap="square" rtlCol="0">
            <a:spAutoFit/>
          </a:bodyPr>
          <a:lstStyle/>
          <a:p>
            <a:r>
              <a:rPr lang="en-US" dirty="0" smtClean="0">
                <a:solidFill>
                  <a:schemeClr val="tx1">
                    <a:lumMod val="65000"/>
                    <a:lumOff val="35000"/>
                  </a:schemeClr>
                </a:solidFill>
              </a:rPr>
              <a:t>Areas </a:t>
            </a:r>
            <a:r>
              <a:rPr lang="en-US" dirty="0" smtClean="0">
                <a:solidFill>
                  <a:schemeClr val="tx1">
                    <a:lumMod val="65000"/>
                    <a:lumOff val="35000"/>
                  </a:schemeClr>
                </a:solidFill>
              </a:rPr>
              <a:t>of need</a:t>
            </a:r>
          </a:p>
          <a:p>
            <a:pPr marL="171450" indent="-171450">
              <a:buFont typeface="Arial" panose="020B0604020202020204" pitchFamily="34" charset="0"/>
              <a:buChar char="•"/>
            </a:pPr>
            <a:r>
              <a:rPr lang="en-US" sz="1100" dirty="0" smtClean="0">
                <a:solidFill>
                  <a:schemeClr val="tx1">
                    <a:lumMod val="65000"/>
                    <a:lumOff val="35000"/>
                  </a:schemeClr>
                </a:solidFill>
              </a:rPr>
              <a:t>The consolidated spreadsheet of SNFI needs in KRG camps has been prepared. The objective is to create a common platform of prioritization, agreement on action and communication of gaps. </a:t>
            </a:r>
          </a:p>
          <a:p>
            <a:pPr marL="171450" indent="-171450">
              <a:buFont typeface="Arial" panose="020B0604020202020204" pitchFamily="34" charset="0"/>
              <a:buChar char="•"/>
            </a:pPr>
            <a:r>
              <a:rPr lang="en-US" sz="1100" dirty="0" smtClean="0">
                <a:solidFill>
                  <a:schemeClr val="tx1">
                    <a:lumMod val="65000"/>
                    <a:lumOff val="35000"/>
                  </a:schemeClr>
                </a:solidFill>
              </a:rPr>
              <a:t>All partners are encouraged to review, add points and secure funding against the needs.</a:t>
            </a:r>
          </a:p>
          <a:p>
            <a:pPr marL="171450" indent="-171450">
              <a:buFont typeface="Arial" panose="020B0604020202020204" pitchFamily="34" charset="0"/>
              <a:buChar char="•"/>
            </a:pPr>
            <a:r>
              <a:rPr lang="en-US" sz="1100" dirty="0" smtClean="0">
                <a:solidFill>
                  <a:schemeClr val="tx1">
                    <a:lumMod val="65000"/>
                    <a:lumOff val="35000"/>
                  </a:schemeClr>
                </a:solidFill>
              </a:rPr>
              <a:t>This is currently waiting for feedback from UNHCR, before going to BRHA and partners.</a:t>
            </a:r>
          </a:p>
          <a:p>
            <a:pPr marL="171450" indent="-171450">
              <a:buFont typeface="Arial" panose="020B0604020202020204" pitchFamily="34" charset="0"/>
              <a:buChar char="•"/>
            </a:pPr>
            <a:r>
              <a:rPr lang="en-US" sz="1100" dirty="0" smtClean="0">
                <a:solidFill>
                  <a:schemeClr val="tx1">
                    <a:lumMod val="65000"/>
                    <a:lumOff val="35000"/>
                  </a:schemeClr>
                </a:solidFill>
              </a:rPr>
              <a:t>The highest priorities relate to shelter:</a:t>
            </a:r>
          </a:p>
          <a:p>
            <a:pPr marL="628650" lvl="1" indent="-171450">
              <a:buFont typeface="Arial" panose="020B0604020202020204" pitchFamily="34" charset="0"/>
              <a:buChar char="•"/>
            </a:pPr>
            <a:r>
              <a:rPr lang="en-US" sz="1100" dirty="0" smtClean="0">
                <a:solidFill>
                  <a:schemeClr val="tx1">
                    <a:lumMod val="65000"/>
                    <a:lumOff val="35000"/>
                  </a:schemeClr>
                </a:solidFill>
              </a:rPr>
              <a:t>Tent replacement ahead of the 2018/19 winter</a:t>
            </a:r>
          </a:p>
          <a:p>
            <a:pPr marL="628650" lvl="1" indent="-171450">
              <a:buFont typeface="Arial" panose="020B0604020202020204" pitchFamily="34" charset="0"/>
              <a:buChar char="•"/>
            </a:pPr>
            <a:r>
              <a:rPr lang="en-US" sz="1100" dirty="0" smtClean="0">
                <a:solidFill>
                  <a:schemeClr val="tx1">
                    <a:lumMod val="65000"/>
                    <a:lumOff val="35000"/>
                  </a:schemeClr>
                </a:solidFill>
              </a:rPr>
              <a:t>Caravan repair</a:t>
            </a:r>
          </a:p>
          <a:p>
            <a:pPr marL="628650" lvl="1" indent="-171450">
              <a:buFont typeface="Arial" panose="020B0604020202020204" pitchFamily="34" charset="0"/>
              <a:buChar char="•"/>
            </a:pPr>
            <a:r>
              <a:rPr lang="en-US" sz="1100" dirty="0" smtClean="0">
                <a:solidFill>
                  <a:schemeClr val="tx1">
                    <a:lumMod val="65000"/>
                    <a:lumOff val="35000"/>
                  </a:schemeClr>
                </a:solidFill>
              </a:rPr>
              <a:t>Sub standard camps, especially </a:t>
            </a:r>
            <a:r>
              <a:rPr lang="en-US" sz="1100" dirty="0" err="1" smtClean="0">
                <a:solidFill>
                  <a:schemeClr val="tx1">
                    <a:lumMod val="65000"/>
                    <a:lumOff val="35000"/>
                  </a:schemeClr>
                </a:solidFill>
              </a:rPr>
              <a:t>Sheikhan</a:t>
            </a: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Secondary and tertiary needs relate to electrical connections, roads, fences etc.</a:t>
            </a:r>
          </a:p>
          <a:p>
            <a:pPr marL="628650" lvl="1" indent="-171450">
              <a:buFont typeface="Arial" panose="020B0604020202020204" pitchFamily="34" charset="0"/>
              <a:buChar char="•"/>
            </a:pPr>
            <a:endParaRPr lang="en-US" sz="1100" dirty="0">
              <a:solidFill>
                <a:schemeClr val="tx1">
                  <a:lumMod val="65000"/>
                  <a:lumOff val="35000"/>
                </a:schemeClr>
              </a:solidFill>
            </a:endParaRPr>
          </a:p>
          <a:p>
            <a:r>
              <a:rPr lang="en-US" dirty="0" smtClean="0">
                <a:solidFill>
                  <a:schemeClr val="tx1">
                    <a:lumMod val="65000"/>
                    <a:lumOff val="35000"/>
                  </a:schemeClr>
                </a:solidFill>
              </a:rPr>
              <a:t>Responses and plan</a:t>
            </a:r>
            <a:endParaRPr lang="en-US"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GRC &amp; WHH, please give an update on caravan replacement?</a:t>
            </a:r>
          </a:p>
          <a:p>
            <a:pPr marL="171450" indent="-171450">
              <a:buFont typeface="Arial" panose="020B0604020202020204" pitchFamily="34" charset="0"/>
              <a:buChar char="•"/>
            </a:pPr>
            <a:r>
              <a:rPr lang="en-US" sz="1100" dirty="0" smtClean="0">
                <a:solidFill>
                  <a:schemeClr val="tx1">
                    <a:lumMod val="65000"/>
                    <a:lumOff val="35000"/>
                  </a:schemeClr>
                </a:solidFill>
              </a:rPr>
              <a:t>UNHCR</a:t>
            </a:r>
            <a:r>
              <a:rPr lang="en-US" sz="1100" dirty="0">
                <a:solidFill>
                  <a:schemeClr val="tx1">
                    <a:lumMod val="65000"/>
                    <a:lumOff val="35000"/>
                  </a:schemeClr>
                </a:solidFill>
              </a:rPr>
              <a:t>, please give an update </a:t>
            </a:r>
            <a:r>
              <a:rPr lang="en-US" sz="1100" dirty="0" smtClean="0">
                <a:solidFill>
                  <a:schemeClr val="tx1">
                    <a:lumMod val="65000"/>
                    <a:lumOff val="35000"/>
                  </a:schemeClr>
                </a:solidFill>
              </a:rPr>
              <a:t>on your process for selecting projects?</a:t>
            </a:r>
          </a:p>
          <a:p>
            <a:pPr marL="171450" indent="-171450">
              <a:buFont typeface="Arial" panose="020B0604020202020204" pitchFamily="34" charset="0"/>
              <a:buChar char="•"/>
            </a:pPr>
            <a:r>
              <a:rPr lang="en-US" sz="1100" dirty="0" err="1">
                <a:solidFill>
                  <a:schemeClr val="tx1">
                    <a:lumMod val="65000"/>
                    <a:lumOff val="35000"/>
                  </a:schemeClr>
                </a:solidFill>
              </a:rPr>
              <a:t>Sheikhan</a:t>
            </a:r>
            <a:r>
              <a:rPr lang="en-US" sz="1100" dirty="0">
                <a:solidFill>
                  <a:schemeClr val="tx1">
                    <a:lumMod val="65000"/>
                    <a:lumOff val="35000"/>
                  </a:schemeClr>
                </a:solidFill>
              </a:rPr>
              <a:t> has had a proposal for the upgrade of the camp to be able to accept </a:t>
            </a:r>
            <a:r>
              <a:rPr lang="en-US" sz="1100" dirty="0" err="1">
                <a:solidFill>
                  <a:schemeClr val="tx1">
                    <a:lumMod val="65000"/>
                    <a:lumOff val="35000"/>
                  </a:schemeClr>
                </a:solidFill>
              </a:rPr>
              <a:t>MoMD</a:t>
            </a:r>
            <a:r>
              <a:rPr lang="en-US" sz="1100" dirty="0">
                <a:solidFill>
                  <a:schemeClr val="tx1">
                    <a:lumMod val="65000"/>
                    <a:lumOff val="35000"/>
                  </a:schemeClr>
                </a:solidFill>
              </a:rPr>
              <a:t> tents on the bases. Request went to UNHCR and is pending</a:t>
            </a:r>
            <a:r>
              <a:rPr lang="en-US" sz="1100" dirty="0" smtClean="0">
                <a:solidFill>
                  <a:schemeClr val="tx1">
                    <a:lumMod val="65000"/>
                    <a:lumOff val="35000"/>
                  </a:schemeClr>
                </a:solidFill>
              </a:rPr>
              <a:t>.</a:t>
            </a:r>
          </a:p>
          <a:p>
            <a:pPr marL="171450" indent="-171450">
              <a:buFont typeface="Arial" panose="020B0604020202020204" pitchFamily="34" charset="0"/>
              <a:buChar char="•"/>
            </a:pPr>
            <a:r>
              <a:rPr lang="en-US" sz="1100" dirty="0" smtClean="0">
                <a:solidFill>
                  <a:schemeClr val="tx1">
                    <a:lumMod val="65000"/>
                    <a:lumOff val="35000"/>
                  </a:schemeClr>
                </a:solidFill>
              </a:rPr>
              <a:t>Is anyone interested to support camp maintenance?</a:t>
            </a:r>
          </a:p>
          <a:p>
            <a:pPr marL="628650" lvl="1" indent="-171450">
              <a:buFont typeface="Arial" panose="020B0604020202020204" pitchFamily="34" charset="0"/>
              <a:buChar char="•"/>
            </a:pPr>
            <a:r>
              <a:rPr lang="en-US" sz="1100" dirty="0" smtClean="0">
                <a:solidFill>
                  <a:schemeClr val="tx1">
                    <a:lumMod val="65000"/>
                    <a:lumOff val="35000"/>
                  </a:schemeClr>
                </a:solidFill>
              </a:rPr>
              <a:t>Caravan </a:t>
            </a:r>
            <a:r>
              <a:rPr lang="en-US" sz="1100" dirty="0">
                <a:solidFill>
                  <a:schemeClr val="tx1">
                    <a:lumMod val="65000"/>
                    <a:lumOff val="35000"/>
                  </a:schemeClr>
                </a:solidFill>
              </a:rPr>
              <a:t>floors in </a:t>
            </a:r>
            <a:r>
              <a:rPr lang="en-US" sz="1100" dirty="0" err="1" smtClean="0">
                <a:solidFill>
                  <a:schemeClr val="tx1">
                    <a:lumMod val="65000"/>
                    <a:lumOff val="35000"/>
                  </a:schemeClr>
                </a:solidFill>
              </a:rPr>
              <a:t>Rwange</a:t>
            </a:r>
            <a:r>
              <a:rPr lang="en-US" sz="1100" dirty="0" smtClean="0">
                <a:solidFill>
                  <a:schemeClr val="tx1">
                    <a:lumMod val="65000"/>
                    <a:lumOff val="35000"/>
                  </a:schemeClr>
                </a:solidFill>
              </a:rPr>
              <a:t> (700) </a:t>
            </a:r>
            <a:r>
              <a:rPr lang="en-US" sz="1100" dirty="0">
                <a:solidFill>
                  <a:schemeClr val="tx1">
                    <a:lumMod val="65000"/>
                    <a:lumOff val="35000"/>
                  </a:schemeClr>
                </a:solidFill>
              </a:rPr>
              <a:t>&amp; </a:t>
            </a:r>
            <a:r>
              <a:rPr lang="en-US" sz="1100" dirty="0" err="1" smtClean="0">
                <a:solidFill>
                  <a:schemeClr val="tx1">
                    <a:lumMod val="65000"/>
                    <a:lumOff val="35000"/>
                  </a:schemeClr>
                </a:solidFill>
              </a:rPr>
              <a:t>Dawudiya</a:t>
            </a:r>
            <a:r>
              <a:rPr lang="en-US" sz="1100" dirty="0" smtClean="0">
                <a:solidFill>
                  <a:schemeClr val="tx1">
                    <a:lumMod val="65000"/>
                    <a:lumOff val="35000"/>
                  </a:schemeClr>
                </a:solidFill>
              </a:rPr>
              <a:t> (tbc)?</a:t>
            </a:r>
          </a:p>
          <a:p>
            <a:pPr marL="628650" lvl="1" indent="-171450">
              <a:buFont typeface="Arial" panose="020B0604020202020204" pitchFamily="34" charset="0"/>
              <a:buChar char="•"/>
            </a:pPr>
            <a:r>
              <a:rPr lang="en-US" sz="1100" dirty="0" smtClean="0">
                <a:solidFill>
                  <a:schemeClr val="tx1">
                    <a:lumMod val="65000"/>
                    <a:lumOff val="35000"/>
                  </a:schemeClr>
                </a:solidFill>
              </a:rPr>
              <a:t>Roads, fences, electrical works?</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lvl="1" algn="ctr"/>
            <a:r>
              <a:rPr lang="en-US" dirty="0" smtClean="0">
                <a:solidFill>
                  <a:schemeClr val="tx1">
                    <a:lumMod val="65000"/>
                    <a:lumOff val="35000"/>
                  </a:schemeClr>
                </a:solidFill>
              </a:rPr>
              <a:t>Do partners see other major gaps?</a:t>
            </a:r>
            <a:endParaRPr lang="en-US" sz="1100" dirty="0"/>
          </a:p>
        </p:txBody>
      </p:sp>
    </p:spTree>
    <p:extLst>
      <p:ext uri="{BB962C8B-B14F-4D97-AF65-F5344CB8AC3E}">
        <p14:creationId xmlns:p14="http://schemas.microsoft.com/office/powerpoint/2010/main" val="2643224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dirty="0">
              <a:latin typeface="Calibri"/>
            </a:endParaRPr>
          </a:p>
        </p:txBody>
      </p:sp>
      <p:sp>
        <p:nvSpPr>
          <p:cNvPr id="3" name="Rectangle 2"/>
          <p:cNvSpPr/>
          <p:nvPr/>
        </p:nvSpPr>
        <p:spPr>
          <a:xfrm>
            <a:off x="288667" y="160906"/>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Out of Camp Responses &amp; Needs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4478149"/>
          </a:xfrm>
          <a:prstGeom prst="rect">
            <a:avLst/>
          </a:prstGeom>
          <a:noFill/>
        </p:spPr>
        <p:txBody>
          <a:bodyPr wrap="square" rtlCol="0">
            <a:spAutoFit/>
          </a:bodyPr>
          <a:lstStyle/>
          <a:p>
            <a:r>
              <a:rPr lang="en-US" dirty="0">
                <a:solidFill>
                  <a:schemeClr val="tx1">
                    <a:lumMod val="65000"/>
                    <a:lumOff val="35000"/>
                  </a:schemeClr>
                </a:solidFill>
              </a:rPr>
              <a:t>Areas of need</a:t>
            </a:r>
          </a:p>
          <a:p>
            <a:pPr marL="171450" indent="-171450">
              <a:buFont typeface="Arial" panose="020B0604020202020204" pitchFamily="34" charset="0"/>
              <a:buChar char="•"/>
            </a:pPr>
            <a:r>
              <a:rPr lang="en-US" sz="1100" dirty="0">
                <a:solidFill>
                  <a:schemeClr val="tx1">
                    <a:lumMod val="65000"/>
                    <a:lumOff val="35000"/>
                  </a:schemeClr>
                </a:solidFill>
              </a:rPr>
              <a:t>Dahuk</a:t>
            </a:r>
          </a:p>
          <a:p>
            <a:pPr marL="628650" lvl="1" indent="-171450">
              <a:buFont typeface="Arial" panose="020B0604020202020204" pitchFamily="34" charset="0"/>
              <a:buChar char="•"/>
            </a:pPr>
            <a:r>
              <a:rPr lang="en-US" sz="1100" dirty="0" smtClean="0">
                <a:solidFill>
                  <a:schemeClr val="tx1">
                    <a:lumMod val="65000"/>
                    <a:lumOff val="35000"/>
                  </a:schemeClr>
                </a:solidFill>
              </a:rPr>
              <a:t>Significant </a:t>
            </a:r>
            <a:r>
              <a:rPr lang="en-US" sz="1100" dirty="0">
                <a:solidFill>
                  <a:schemeClr val="tx1">
                    <a:lumMod val="65000"/>
                    <a:lumOff val="35000"/>
                  </a:schemeClr>
                </a:solidFill>
              </a:rPr>
              <a:t>critical shelter, squatting and informal </a:t>
            </a:r>
            <a:r>
              <a:rPr lang="en-US" sz="1100" dirty="0" smtClean="0">
                <a:solidFill>
                  <a:schemeClr val="tx1">
                    <a:lumMod val="65000"/>
                    <a:lumOff val="35000"/>
                  </a:schemeClr>
                </a:solidFill>
              </a:rPr>
              <a:t>settlements</a:t>
            </a: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a:solidFill>
                  <a:schemeClr val="tx1">
                    <a:lumMod val="65000"/>
                    <a:lumOff val="35000"/>
                  </a:schemeClr>
                </a:solidFill>
              </a:rPr>
              <a:t>Zummar</a:t>
            </a:r>
            <a:r>
              <a:rPr lang="en-US" sz="1100" dirty="0">
                <a:solidFill>
                  <a:schemeClr val="tx1">
                    <a:lumMod val="65000"/>
                    <a:lumOff val="35000"/>
                  </a:schemeClr>
                </a:solidFill>
              </a:rPr>
              <a:t>, </a:t>
            </a:r>
            <a:r>
              <a:rPr lang="en-US" sz="1100" dirty="0" err="1">
                <a:solidFill>
                  <a:schemeClr val="tx1">
                    <a:lumMod val="65000"/>
                    <a:lumOff val="35000"/>
                  </a:schemeClr>
                </a:solidFill>
              </a:rPr>
              <a:t>Rabea</a:t>
            </a:r>
            <a:r>
              <a:rPr lang="en-US" sz="1100" dirty="0">
                <a:solidFill>
                  <a:schemeClr val="tx1">
                    <a:lumMod val="65000"/>
                    <a:lumOff val="35000"/>
                  </a:schemeClr>
                </a:solidFill>
              </a:rPr>
              <a:t>, </a:t>
            </a:r>
            <a:r>
              <a:rPr lang="en-US" sz="1100" dirty="0" err="1">
                <a:solidFill>
                  <a:schemeClr val="tx1">
                    <a:lumMod val="65000"/>
                    <a:lumOff val="35000"/>
                  </a:schemeClr>
                </a:solidFill>
              </a:rPr>
              <a:t>Telafar</a:t>
            </a:r>
            <a:r>
              <a:rPr lang="en-US" sz="1100" dirty="0">
                <a:solidFill>
                  <a:schemeClr val="tx1">
                    <a:lumMod val="65000"/>
                    <a:lumOff val="35000"/>
                  </a:schemeClr>
                </a:solidFill>
              </a:rPr>
              <a:t> and </a:t>
            </a:r>
            <a:r>
              <a:rPr lang="en-US" sz="1100" dirty="0" err="1">
                <a:solidFill>
                  <a:schemeClr val="tx1">
                    <a:lumMod val="65000"/>
                    <a:lumOff val="35000"/>
                  </a:schemeClr>
                </a:solidFill>
              </a:rPr>
              <a:t>Wana</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WNFI saw a strong response with more than 12,679+ kits going into this area. 7,800 kits into four villages – </a:t>
            </a:r>
            <a:r>
              <a:rPr lang="en-US" sz="1100" dirty="0" err="1">
                <a:solidFill>
                  <a:schemeClr val="tx1">
                    <a:lumMod val="65000"/>
                    <a:lumOff val="35000"/>
                  </a:schemeClr>
                </a:solidFill>
              </a:rPr>
              <a:t>Alomla</a:t>
            </a:r>
            <a:r>
              <a:rPr lang="en-US" sz="1100" dirty="0">
                <a:solidFill>
                  <a:schemeClr val="tx1">
                    <a:lumMod val="65000"/>
                    <a:lumOff val="35000"/>
                  </a:schemeClr>
                </a:solidFill>
              </a:rPr>
              <a:t>, Abu Winy, Khirbet Al-</a:t>
            </a:r>
            <a:r>
              <a:rPr lang="en-US" sz="1100" dirty="0" err="1">
                <a:solidFill>
                  <a:schemeClr val="tx1">
                    <a:lumMod val="65000"/>
                    <a:lumOff val="35000"/>
                  </a:schemeClr>
                </a:solidFill>
              </a:rPr>
              <a:t>Teben</a:t>
            </a:r>
            <a:r>
              <a:rPr lang="en-US" sz="1100" dirty="0">
                <a:solidFill>
                  <a:schemeClr val="tx1">
                    <a:lumMod val="65000"/>
                    <a:lumOff val="35000"/>
                  </a:schemeClr>
                </a:solidFill>
              </a:rPr>
              <a:t> &amp; Khirbet Al-Ashiq and the remaining 4,985 went into 32 smaller villages. Some NFI gaps could remain </a:t>
            </a:r>
            <a:r>
              <a:rPr lang="en-US" sz="1100" dirty="0" smtClean="0">
                <a:solidFill>
                  <a:schemeClr val="tx1">
                    <a:lumMod val="65000"/>
                    <a:lumOff val="35000"/>
                  </a:schemeClr>
                </a:solidFill>
              </a:rPr>
              <a:t>but the need for </a:t>
            </a:r>
            <a:r>
              <a:rPr lang="en-US" sz="1100" dirty="0">
                <a:solidFill>
                  <a:schemeClr val="tx1">
                    <a:lumMod val="65000"/>
                    <a:lumOff val="35000"/>
                  </a:schemeClr>
                </a:solidFill>
              </a:rPr>
              <a:t>in kind kit distribution is likely </a:t>
            </a:r>
            <a:r>
              <a:rPr lang="en-US" sz="1100" dirty="0" smtClean="0">
                <a:solidFill>
                  <a:schemeClr val="tx1">
                    <a:lumMod val="65000"/>
                    <a:lumOff val="35000"/>
                  </a:schemeClr>
                </a:solidFill>
              </a:rPr>
              <a:t>decreasing and could be replaced with vouchers, cash etc.</a:t>
            </a:r>
          </a:p>
          <a:p>
            <a:pPr marL="628650" lvl="1" indent="-171450">
              <a:buFont typeface="Arial" panose="020B0604020202020204" pitchFamily="34" charset="0"/>
              <a:buChar char="•"/>
            </a:pPr>
            <a:r>
              <a:rPr lang="en-US" sz="1100" dirty="0" smtClean="0">
                <a:solidFill>
                  <a:schemeClr val="tx1">
                    <a:lumMod val="65000"/>
                    <a:lumOff val="35000"/>
                  </a:schemeClr>
                </a:solidFill>
              </a:rPr>
              <a:t>Shelter need is substantial but complex – </a:t>
            </a:r>
            <a:r>
              <a:rPr lang="en-US" sz="1100" dirty="0" err="1" smtClean="0">
                <a:solidFill>
                  <a:schemeClr val="tx1">
                    <a:lumMod val="65000"/>
                    <a:lumOff val="35000"/>
                  </a:schemeClr>
                </a:solidFill>
              </a:rPr>
              <a:t>Telafar</a:t>
            </a:r>
            <a:r>
              <a:rPr lang="en-US" sz="1100" dirty="0" smtClean="0">
                <a:solidFill>
                  <a:schemeClr val="tx1">
                    <a:lumMod val="65000"/>
                    <a:lumOff val="35000"/>
                  </a:schemeClr>
                </a:solidFill>
              </a:rPr>
              <a:t> Mission (Shia dominated returns, squat/HLP, cat. 3&amp;4)</a:t>
            </a: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Sinjar</a:t>
            </a:r>
          </a:p>
          <a:p>
            <a:pPr marL="628650" lvl="1" indent="-171450">
              <a:buFont typeface="Arial" panose="020B0604020202020204" pitchFamily="34" charset="0"/>
              <a:buChar char="•"/>
            </a:pPr>
            <a:r>
              <a:rPr lang="en-US" sz="1100" dirty="0">
                <a:solidFill>
                  <a:schemeClr val="tx1">
                    <a:lumMod val="65000"/>
                    <a:lumOff val="35000"/>
                  </a:schemeClr>
                </a:solidFill>
              </a:rPr>
              <a:t>Security and services to support durable returns, including repairs to houses and core </a:t>
            </a:r>
            <a:r>
              <a:rPr lang="en-US" sz="1100" dirty="0" smtClean="0">
                <a:solidFill>
                  <a:schemeClr val="tx1">
                    <a:lumMod val="65000"/>
                    <a:lumOff val="35000"/>
                  </a:schemeClr>
                </a:solidFill>
              </a:rPr>
              <a:t>housing</a:t>
            </a:r>
          </a:p>
          <a:p>
            <a:pPr marL="628650" lvl="1" indent="-171450">
              <a:buFont typeface="Arial" panose="020B0604020202020204" pitchFamily="34" charset="0"/>
              <a:buChar char="•"/>
            </a:pPr>
            <a:r>
              <a:rPr lang="en-US" sz="1100" dirty="0" smtClean="0">
                <a:solidFill>
                  <a:schemeClr val="tx1">
                    <a:lumMod val="65000"/>
                    <a:lumOff val="35000"/>
                  </a:schemeClr>
                </a:solidFill>
              </a:rPr>
              <a:t>Approx. 520 families of return to destroyed villages north of </a:t>
            </a:r>
            <a:r>
              <a:rPr lang="en-US" sz="1100" dirty="0" err="1" smtClean="0">
                <a:solidFill>
                  <a:schemeClr val="tx1">
                    <a:lumMod val="65000"/>
                    <a:lumOff val="35000"/>
                  </a:schemeClr>
                </a:solidFill>
              </a:rPr>
              <a:t>Sinouni</a:t>
            </a:r>
            <a:r>
              <a:rPr lang="en-US" sz="1100" dirty="0" smtClean="0">
                <a:solidFill>
                  <a:schemeClr val="tx1">
                    <a:lumMod val="65000"/>
                    <a:lumOff val="35000"/>
                  </a:schemeClr>
                </a:solidFill>
              </a:rPr>
              <a:t> on the boarder. OCHA / DPWG updates?</a:t>
            </a: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Ninewa Plains</a:t>
            </a:r>
          </a:p>
          <a:p>
            <a:pPr marL="628650" lvl="1" indent="-171450">
              <a:buFont typeface="Arial" panose="020B0604020202020204" pitchFamily="34" charset="0"/>
              <a:buChar char="•"/>
            </a:pPr>
            <a:r>
              <a:rPr lang="en-US" sz="1100" dirty="0">
                <a:solidFill>
                  <a:schemeClr val="tx1">
                    <a:lumMod val="65000"/>
                    <a:lumOff val="35000"/>
                  </a:schemeClr>
                </a:solidFill>
              </a:rPr>
              <a:t>Emergency repairs to </a:t>
            </a:r>
            <a:r>
              <a:rPr lang="en-US" sz="1100" dirty="0" smtClean="0">
                <a:solidFill>
                  <a:schemeClr val="tx1">
                    <a:lumMod val="65000"/>
                    <a:lumOff val="35000"/>
                  </a:schemeClr>
                </a:solidFill>
              </a:rPr>
              <a:t>houses and some NFI but not whole kits</a:t>
            </a:r>
            <a:endParaRPr lang="en-US" dirty="0" smtClean="0">
              <a:solidFill>
                <a:schemeClr val="tx1">
                  <a:lumMod val="65000"/>
                  <a:lumOff val="35000"/>
                </a:schemeClr>
              </a:solidFill>
            </a:endParaRPr>
          </a:p>
          <a:p>
            <a:endParaRPr lang="en-US" sz="1100" dirty="0">
              <a:solidFill>
                <a:schemeClr val="tx1">
                  <a:lumMod val="65000"/>
                  <a:lumOff val="35000"/>
                </a:schemeClr>
              </a:solidFill>
            </a:endParaRPr>
          </a:p>
          <a:p>
            <a:r>
              <a:rPr lang="en-US" dirty="0" smtClean="0">
                <a:solidFill>
                  <a:schemeClr val="tx1">
                    <a:lumMod val="65000"/>
                    <a:lumOff val="35000"/>
                  </a:schemeClr>
                </a:solidFill>
              </a:rPr>
              <a:t>Other </a:t>
            </a:r>
            <a:r>
              <a:rPr lang="en-US" dirty="0" smtClean="0">
                <a:solidFill>
                  <a:schemeClr val="tx1">
                    <a:lumMod val="65000"/>
                    <a:lumOff val="35000"/>
                  </a:schemeClr>
                </a:solidFill>
              </a:rPr>
              <a:t>out of camp responses</a:t>
            </a:r>
          </a:p>
          <a:p>
            <a:pPr marL="171450" indent="-171450">
              <a:buFont typeface="Arial" panose="020B0604020202020204" pitchFamily="34" charset="0"/>
              <a:buChar char="•"/>
            </a:pPr>
            <a:r>
              <a:rPr lang="en-US" sz="1100" dirty="0" smtClean="0">
                <a:solidFill>
                  <a:schemeClr val="tx1">
                    <a:lumMod val="65000"/>
                    <a:lumOff val="35000"/>
                  </a:schemeClr>
                </a:solidFill>
              </a:rPr>
              <a:t>Partners are responding to the follow (excluding rehab)</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Tearfund</a:t>
            </a:r>
            <a:r>
              <a:rPr lang="en-US" sz="1100" dirty="0" smtClean="0">
                <a:solidFill>
                  <a:schemeClr val="tx1">
                    <a:lumMod val="65000"/>
                    <a:lumOff val="35000"/>
                  </a:schemeClr>
                </a:solidFill>
              </a:rPr>
              <a:t>, NFI in </a:t>
            </a:r>
            <a:r>
              <a:rPr lang="en-US" sz="1100" dirty="0" err="1" smtClean="0">
                <a:solidFill>
                  <a:schemeClr val="tx1">
                    <a:lumMod val="65000"/>
                    <a:lumOff val="35000"/>
                  </a:schemeClr>
                </a:solidFill>
              </a:rPr>
              <a:t>Wana</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Mission East remaining stock by EADE, SCO, </a:t>
            </a:r>
            <a:r>
              <a:rPr lang="en-US" sz="1100" dirty="0" err="1" smtClean="0">
                <a:solidFill>
                  <a:schemeClr val="tx1">
                    <a:lumMod val="65000"/>
                    <a:lumOff val="35000"/>
                  </a:schemeClr>
                </a:solidFill>
              </a:rPr>
              <a:t>Dijla</a:t>
            </a:r>
            <a:r>
              <a:rPr lang="en-US" sz="1100" dirty="0" smtClean="0">
                <a:solidFill>
                  <a:schemeClr val="tx1">
                    <a:lumMod val="65000"/>
                    <a:lumOff val="35000"/>
                  </a:schemeClr>
                </a:solidFill>
              </a:rPr>
              <a:t> &amp; QRC in </a:t>
            </a:r>
            <a:r>
              <a:rPr lang="en-US" sz="1100" dirty="0" err="1" smtClean="0">
                <a:solidFill>
                  <a:schemeClr val="tx1">
                    <a:lumMod val="65000"/>
                    <a:lumOff val="35000"/>
                  </a:schemeClr>
                </a:solidFill>
              </a:rPr>
              <a:t>Sumel</a:t>
            </a:r>
            <a:r>
              <a:rPr lang="en-US" sz="1100" dirty="0" smtClean="0">
                <a:solidFill>
                  <a:schemeClr val="tx1">
                    <a:lumMod val="65000"/>
                    <a:lumOff val="35000"/>
                  </a:schemeClr>
                </a:solidFill>
              </a:rPr>
              <a:t>/</a:t>
            </a:r>
            <a:r>
              <a:rPr lang="en-US" sz="1100" dirty="0" err="1" smtClean="0">
                <a:solidFill>
                  <a:schemeClr val="tx1">
                    <a:lumMod val="65000"/>
                    <a:lumOff val="35000"/>
                  </a:schemeClr>
                </a:solidFill>
              </a:rPr>
              <a:t>Khanke</a:t>
            </a:r>
            <a:r>
              <a:rPr lang="en-US" sz="1100" dirty="0" smtClean="0">
                <a:solidFill>
                  <a:schemeClr val="tx1">
                    <a:lumMod val="65000"/>
                    <a:lumOff val="35000"/>
                  </a:schemeClr>
                </a:solidFill>
              </a:rPr>
              <a:t> IS, </a:t>
            </a:r>
            <a:r>
              <a:rPr lang="en-US" sz="1100" dirty="0" err="1" smtClean="0">
                <a:solidFill>
                  <a:schemeClr val="tx1">
                    <a:lumMod val="65000"/>
                    <a:lumOff val="35000"/>
                  </a:schemeClr>
                </a:solidFill>
              </a:rPr>
              <a:t>Hamdaniya</a:t>
            </a:r>
            <a:r>
              <a:rPr lang="en-US" sz="1100" dirty="0" smtClean="0">
                <a:solidFill>
                  <a:schemeClr val="tx1">
                    <a:lumMod val="65000"/>
                    <a:lumOff val="35000"/>
                  </a:schemeClr>
                </a:solidFill>
              </a:rPr>
              <a:t>, West Mosul</a:t>
            </a:r>
          </a:p>
          <a:p>
            <a:pPr marL="1085850" lvl="2" indent="-171450">
              <a:buFont typeface="Arial" panose="020B0604020202020204" pitchFamily="34" charset="0"/>
              <a:buChar char="•"/>
            </a:pPr>
            <a:r>
              <a:rPr lang="en-US" sz="1100" dirty="0" smtClean="0">
                <a:solidFill>
                  <a:schemeClr val="tx1">
                    <a:lumMod val="65000"/>
                    <a:lumOff val="35000"/>
                  </a:schemeClr>
                </a:solidFill>
              </a:rPr>
              <a:t>Lesson learnt from this?</a:t>
            </a:r>
          </a:p>
          <a:p>
            <a:pPr marL="628650" lvl="1" indent="-171450">
              <a:buFont typeface="Arial" panose="020B0604020202020204" pitchFamily="34" charset="0"/>
              <a:buChar char="•"/>
            </a:pPr>
            <a:r>
              <a:rPr lang="en-US" sz="1100" dirty="0" smtClean="0">
                <a:solidFill>
                  <a:schemeClr val="tx1">
                    <a:lumMod val="65000"/>
                    <a:lumOff val="35000"/>
                  </a:schemeClr>
                </a:solidFill>
              </a:rPr>
              <a:t>Medair, SOK in Sinjar</a:t>
            </a:r>
            <a:endParaRPr lang="en-US" sz="1100" dirty="0">
              <a:solidFill>
                <a:schemeClr val="tx1">
                  <a:lumMod val="65000"/>
                  <a:lumOff val="35000"/>
                </a:schemeClr>
              </a:solidFill>
            </a:endParaRPr>
          </a:p>
          <a:p>
            <a:pPr lvl="1" algn="ctr"/>
            <a:r>
              <a:rPr lang="en-US" dirty="0" smtClean="0">
                <a:solidFill>
                  <a:schemeClr val="tx1">
                    <a:lumMod val="65000"/>
                    <a:lumOff val="35000"/>
                  </a:schemeClr>
                </a:solidFill>
              </a:rPr>
              <a:t>Are partners leading other responses?</a:t>
            </a:r>
            <a:endParaRPr lang="en-US" sz="1100" dirty="0"/>
          </a:p>
        </p:txBody>
      </p:sp>
    </p:spTree>
    <p:extLst>
      <p:ext uri="{BB962C8B-B14F-4D97-AF65-F5344CB8AC3E}">
        <p14:creationId xmlns:p14="http://schemas.microsoft.com/office/powerpoint/2010/main" val="3175284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Rehab, Emergency Repairs, Rental Subsidy and TS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4093428"/>
          </a:xfrm>
          <a:prstGeom prst="rect">
            <a:avLst/>
          </a:prstGeom>
          <a:noFill/>
        </p:spPr>
        <p:txBody>
          <a:bodyPr wrap="square" rtlCol="0">
            <a:spAutoFit/>
          </a:bodyPr>
          <a:lstStyle/>
          <a:p>
            <a:r>
              <a:rPr lang="en-US" dirty="0" smtClean="0">
                <a:solidFill>
                  <a:schemeClr val="tx1">
                    <a:lumMod val="65000"/>
                    <a:lumOff val="35000"/>
                  </a:schemeClr>
                </a:solidFill>
              </a:rPr>
              <a:t>Updates</a:t>
            </a:r>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UNHCR through Human Appeal will expand their cash for shelter </a:t>
            </a:r>
            <a:r>
              <a:rPr lang="en-US" sz="1100" dirty="0" err="1">
                <a:solidFill>
                  <a:schemeClr val="tx1">
                    <a:lumMod val="65000"/>
                    <a:lumOff val="35000"/>
                  </a:schemeClr>
                </a:solidFill>
              </a:rPr>
              <a:t>programme</a:t>
            </a:r>
            <a:r>
              <a:rPr lang="en-US" sz="1100" dirty="0">
                <a:solidFill>
                  <a:schemeClr val="tx1">
                    <a:lumMod val="65000"/>
                    <a:lumOff val="35000"/>
                  </a:schemeClr>
                </a:solidFill>
              </a:rPr>
              <a:t> into </a:t>
            </a:r>
            <a:r>
              <a:rPr lang="en-US" sz="1100" dirty="0" err="1">
                <a:solidFill>
                  <a:schemeClr val="tx1">
                    <a:lumMod val="65000"/>
                    <a:lumOff val="35000"/>
                  </a:schemeClr>
                </a:solidFill>
              </a:rPr>
              <a:t>Telafar</a:t>
            </a:r>
            <a:r>
              <a:rPr lang="en-US" sz="1100" dirty="0">
                <a:solidFill>
                  <a:schemeClr val="tx1">
                    <a:lumMod val="65000"/>
                    <a:lumOff val="35000"/>
                  </a:schemeClr>
                </a:solidFill>
              </a:rPr>
              <a:t>. </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CRS have expanded their team and are finishing projects in </a:t>
            </a:r>
            <a:r>
              <a:rPr lang="en-US" sz="1100" dirty="0" err="1">
                <a:solidFill>
                  <a:schemeClr val="tx1">
                    <a:lumMod val="65000"/>
                    <a:lumOff val="35000"/>
                  </a:schemeClr>
                </a:solidFill>
              </a:rPr>
              <a:t>Bybokt</a:t>
            </a:r>
            <a:r>
              <a:rPr lang="en-US" sz="1100" dirty="0">
                <a:solidFill>
                  <a:schemeClr val="tx1">
                    <a:lumMod val="65000"/>
                    <a:lumOff val="35000"/>
                  </a:schemeClr>
                </a:solidFill>
              </a:rPr>
              <a:t>, </a:t>
            </a:r>
            <a:r>
              <a:rPr lang="en-US" sz="1100" dirty="0" err="1">
                <a:solidFill>
                  <a:schemeClr val="tx1">
                    <a:lumMod val="65000"/>
                    <a:lumOff val="35000"/>
                  </a:schemeClr>
                </a:solidFill>
              </a:rPr>
              <a:t>Tobzawa</a:t>
            </a:r>
            <a:r>
              <a:rPr lang="en-US" sz="1100" dirty="0">
                <a:solidFill>
                  <a:schemeClr val="tx1">
                    <a:lumMod val="65000"/>
                    <a:lumOff val="35000"/>
                  </a:schemeClr>
                </a:solidFill>
              </a:rPr>
              <a:t>, </a:t>
            </a:r>
            <a:r>
              <a:rPr lang="en-US" sz="1100" dirty="0" err="1">
                <a:solidFill>
                  <a:schemeClr val="tx1">
                    <a:lumMod val="65000"/>
                    <a:lumOff val="35000"/>
                  </a:schemeClr>
                </a:solidFill>
              </a:rPr>
              <a:t>Kabarli</a:t>
            </a:r>
            <a:r>
              <a:rPr lang="en-US" sz="1100" dirty="0">
                <a:solidFill>
                  <a:schemeClr val="tx1">
                    <a:lumMod val="65000"/>
                    <a:lumOff val="35000"/>
                  </a:schemeClr>
                </a:solidFill>
              </a:rPr>
              <a:t> and are seeking other villages. The Cluster is </a:t>
            </a:r>
            <a:r>
              <a:rPr lang="en-US" sz="1100" dirty="0" smtClean="0">
                <a:solidFill>
                  <a:schemeClr val="tx1">
                    <a:lumMod val="65000"/>
                    <a:lumOff val="35000"/>
                  </a:schemeClr>
                </a:solidFill>
              </a:rPr>
              <a:t>supporting with villages around </a:t>
            </a:r>
            <a:r>
              <a:rPr lang="en-US" sz="1100" dirty="0">
                <a:solidFill>
                  <a:schemeClr val="tx1">
                    <a:lumMod val="65000"/>
                    <a:lumOff val="35000"/>
                  </a:schemeClr>
                </a:solidFill>
              </a:rPr>
              <a:t>around </a:t>
            </a:r>
            <a:r>
              <a:rPr lang="en-US" sz="1100" dirty="0" err="1">
                <a:solidFill>
                  <a:schemeClr val="tx1">
                    <a:lumMod val="65000"/>
                    <a:lumOff val="35000"/>
                  </a:schemeClr>
                </a:solidFill>
              </a:rPr>
              <a:t>Bashiqa</a:t>
            </a:r>
            <a:r>
              <a:rPr lang="en-US" sz="1100" dirty="0">
                <a:solidFill>
                  <a:schemeClr val="tx1">
                    <a:lumMod val="65000"/>
                    <a:lumOff val="35000"/>
                  </a:schemeClr>
                </a:solidFill>
              </a:rPr>
              <a:t> </a:t>
            </a:r>
            <a:r>
              <a:rPr lang="en-US" sz="1100" dirty="0" smtClean="0">
                <a:solidFill>
                  <a:schemeClr val="tx1">
                    <a:lumMod val="65000"/>
                    <a:lumOff val="35000"/>
                  </a:schemeClr>
                </a:solidFill>
              </a:rPr>
              <a:t>Town to balance work in the town </a:t>
            </a:r>
            <a:r>
              <a:rPr lang="en-US" sz="1100" dirty="0" err="1" smtClean="0">
                <a:solidFill>
                  <a:schemeClr val="tx1">
                    <a:lumMod val="65000"/>
                    <a:lumOff val="35000"/>
                  </a:schemeClr>
                </a:solidFill>
              </a:rPr>
              <a:t>centre</a:t>
            </a:r>
            <a:r>
              <a:rPr lang="en-US" sz="1100" dirty="0" smtClean="0">
                <a:solidFill>
                  <a:schemeClr val="tx1">
                    <a:lumMod val="65000"/>
                    <a:lumOff val="35000"/>
                  </a:schemeClr>
                </a:solidFill>
              </a:rPr>
              <a:t>.</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DRC </a:t>
            </a:r>
            <a:r>
              <a:rPr lang="en-US" sz="1100" dirty="0" smtClean="0">
                <a:solidFill>
                  <a:schemeClr val="tx1">
                    <a:lumMod val="65000"/>
                    <a:lumOff val="35000"/>
                  </a:schemeClr>
                </a:solidFill>
              </a:rPr>
              <a:t>have confirmed to work in three villages - </a:t>
            </a:r>
            <a:r>
              <a:rPr lang="en-US" sz="1100" dirty="0" err="1" smtClean="0">
                <a:solidFill>
                  <a:schemeClr val="tx1">
                    <a:lumMod val="65000"/>
                    <a:lumOff val="35000"/>
                  </a:schemeClr>
                </a:solidFill>
              </a:rPr>
              <a:t>Filfail</a:t>
            </a:r>
            <a:r>
              <a:rPr lang="en-US" sz="1100" dirty="0" smtClean="0">
                <a:solidFill>
                  <a:schemeClr val="tx1">
                    <a:lumMod val="65000"/>
                    <a:lumOff val="35000"/>
                  </a:schemeClr>
                </a:solidFill>
              </a:rPr>
              <a:t> (36.51474, 43.12253), </a:t>
            </a:r>
            <a:r>
              <a:rPr lang="en-US" sz="1100" dirty="0" err="1" smtClean="0">
                <a:solidFill>
                  <a:schemeClr val="tx1">
                    <a:lumMod val="65000"/>
                    <a:lumOff val="35000"/>
                  </a:schemeClr>
                </a:solidFill>
              </a:rPr>
              <a:t>Kivrok</a:t>
            </a:r>
            <a:r>
              <a:rPr lang="en-US" sz="1100" dirty="0" smtClean="0">
                <a:solidFill>
                  <a:schemeClr val="tx1">
                    <a:lumMod val="65000"/>
                    <a:lumOff val="35000"/>
                  </a:schemeClr>
                </a:solidFill>
              </a:rPr>
              <a:t> (36.54453, 43.06434), </a:t>
            </a:r>
            <a:r>
              <a:rPr lang="en-US" sz="1100" dirty="0" err="1" smtClean="0">
                <a:solidFill>
                  <a:schemeClr val="tx1">
                    <a:lumMod val="65000"/>
                    <a:lumOff val="35000"/>
                  </a:schemeClr>
                </a:solidFill>
              </a:rPr>
              <a:t>Hiqol</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Aldawajen</a:t>
            </a:r>
            <a:r>
              <a:rPr lang="en-US" sz="1100" dirty="0" smtClean="0">
                <a:solidFill>
                  <a:schemeClr val="tx1">
                    <a:lumMod val="65000"/>
                    <a:lumOff val="35000"/>
                  </a:schemeClr>
                </a:solidFill>
              </a:rPr>
              <a:t> (36.51142, 43.1179). It is possible they will expand towards </a:t>
            </a: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or </a:t>
            </a:r>
            <a:r>
              <a:rPr lang="en-US" sz="1100" dirty="0" err="1" smtClean="0">
                <a:solidFill>
                  <a:schemeClr val="tx1">
                    <a:lumMod val="65000"/>
                    <a:lumOff val="35000"/>
                  </a:schemeClr>
                </a:solidFill>
              </a:rPr>
              <a:t>Batnaya</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IOM </a:t>
            </a:r>
            <a:r>
              <a:rPr lang="en-US" sz="1100" dirty="0" smtClean="0">
                <a:solidFill>
                  <a:schemeClr val="tx1">
                    <a:lumMod val="65000"/>
                    <a:lumOff val="35000"/>
                  </a:schemeClr>
                </a:solidFill>
              </a:rPr>
              <a:t>continue to plan for </a:t>
            </a:r>
            <a:r>
              <a:rPr lang="en-US" sz="1100" dirty="0">
                <a:solidFill>
                  <a:schemeClr val="tx1">
                    <a:lumMod val="65000"/>
                    <a:lumOff val="35000"/>
                  </a:schemeClr>
                </a:solidFill>
              </a:rPr>
              <a:t>225 houses for </a:t>
            </a:r>
            <a:r>
              <a:rPr lang="en-US" sz="1100" dirty="0" err="1">
                <a:solidFill>
                  <a:schemeClr val="tx1">
                    <a:lumMod val="65000"/>
                    <a:lumOff val="35000"/>
                  </a:schemeClr>
                </a:solidFill>
              </a:rPr>
              <a:t>Telafar</a:t>
            </a:r>
            <a:r>
              <a:rPr lang="en-US" sz="1100" dirty="0">
                <a:solidFill>
                  <a:schemeClr val="tx1">
                    <a:lumMod val="65000"/>
                    <a:lumOff val="35000"/>
                  </a:schemeClr>
                </a:solidFill>
              </a:rPr>
              <a:t> Town</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ACTED have </a:t>
            </a:r>
            <a:r>
              <a:rPr lang="en-US" sz="1100" dirty="0" smtClean="0">
                <a:solidFill>
                  <a:schemeClr val="tx1">
                    <a:lumMod val="65000"/>
                    <a:lumOff val="35000"/>
                  </a:schemeClr>
                </a:solidFill>
              </a:rPr>
              <a:t>started their voucher based project in </a:t>
            </a:r>
            <a:r>
              <a:rPr lang="en-US" sz="1100" dirty="0" err="1" smtClean="0">
                <a:solidFill>
                  <a:schemeClr val="tx1">
                    <a:lumMod val="65000"/>
                    <a:lumOff val="35000"/>
                  </a:schemeClr>
                </a:solidFill>
              </a:rPr>
              <a:t>Khorsebad</a:t>
            </a:r>
            <a:endParaRPr lang="en-GB"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NRC, updates on </a:t>
            </a:r>
            <a:r>
              <a:rPr lang="en-US" sz="1100" dirty="0" err="1" smtClean="0">
                <a:solidFill>
                  <a:schemeClr val="tx1">
                    <a:lumMod val="65000"/>
                    <a:lumOff val="35000"/>
                  </a:schemeClr>
                </a:solidFill>
              </a:rPr>
              <a:t>Taiskarab</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Kabeer</a:t>
            </a:r>
            <a:r>
              <a:rPr lang="en-US" sz="1100" dirty="0" smtClean="0">
                <a:solidFill>
                  <a:schemeClr val="tx1">
                    <a:lumMod val="65000"/>
                    <a:lumOff val="35000"/>
                  </a:schemeClr>
                </a:solidFill>
              </a:rPr>
              <a:t> &amp; </a:t>
            </a:r>
            <a:r>
              <a:rPr lang="en-US" sz="1100" dirty="0" err="1" smtClean="0">
                <a:solidFill>
                  <a:schemeClr val="tx1">
                    <a:lumMod val="65000"/>
                    <a:lumOff val="35000"/>
                  </a:schemeClr>
                </a:solidFill>
              </a:rPr>
              <a:t>Sagheer</a:t>
            </a:r>
            <a:r>
              <a:rPr lang="en-US" sz="1100" dirty="0" smtClean="0">
                <a:solidFill>
                  <a:schemeClr val="tx1">
                    <a:lumMod val="65000"/>
                    <a:lumOff val="35000"/>
                  </a:schemeClr>
                </a:solidFill>
              </a:rPr>
              <a:t> please?</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UNDP continues it’s significant project in </a:t>
            </a:r>
            <a:r>
              <a:rPr lang="en-US" sz="1100" dirty="0" err="1" smtClean="0">
                <a:solidFill>
                  <a:schemeClr val="tx1">
                    <a:lumMod val="65000"/>
                    <a:lumOff val="35000"/>
                  </a:schemeClr>
                </a:solidFill>
              </a:rPr>
              <a:t>Bartella</a:t>
            </a:r>
            <a:r>
              <a:rPr lang="en-US" sz="1100" dirty="0" smtClean="0">
                <a:solidFill>
                  <a:schemeClr val="tx1">
                    <a:lumMod val="65000"/>
                    <a:lumOff val="35000"/>
                  </a:schemeClr>
                </a:solidFill>
              </a:rPr>
              <a:t> and 16 surrounding villages and will cross 2,000 houses soon</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 continue with 500 houses in Sinjar and </a:t>
            </a:r>
            <a:r>
              <a:rPr lang="en-US" sz="1100" dirty="0" err="1" smtClean="0">
                <a:solidFill>
                  <a:schemeClr val="tx1">
                    <a:lumMod val="65000"/>
                    <a:lumOff val="35000"/>
                  </a:schemeClr>
                </a:solidFill>
              </a:rPr>
              <a:t>Sinouni</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Samartian’s</a:t>
            </a:r>
            <a:r>
              <a:rPr lang="en-US" sz="1100" dirty="0" smtClean="0">
                <a:solidFill>
                  <a:schemeClr val="tx1">
                    <a:lumMod val="65000"/>
                    <a:lumOff val="35000"/>
                  </a:schemeClr>
                </a:solidFill>
              </a:rPr>
              <a:t> Purse, </a:t>
            </a:r>
            <a:r>
              <a:rPr lang="en-US" sz="1100" dirty="0" err="1" smtClean="0">
                <a:solidFill>
                  <a:schemeClr val="tx1">
                    <a:lumMod val="65000"/>
                    <a:lumOff val="35000"/>
                  </a:schemeClr>
                </a:solidFill>
              </a:rPr>
              <a:t>Zaka</a:t>
            </a:r>
            <a:r>
              <a:rPr lang="en-US" sz="1100" dirty="0" smtClean="0">
                <a:solidFill>
                  <a:schemeClr val="tx1">
                    <a:lumMod val="65000"/>
                    <a:lumOff val="35000"/>
                  </a:schemeClr>
                </a:solidFill>
              </a:rPr>
              <a:t> Khan, LODO and others continue to work in Qaraqosh.</a:t>
            </a:r>
          </a:p>
          <a:p>
            <a:endParaRPr lang="en-US" sz="1100" dirty="0">
              <a:solidFill>
                <a:schemeClr val="tx1">
                  <a:lumMod val="65000"/>
                  <a:lumOff val="35000"/>
                </a:schemeClr>
              </a:solidFill>
            </a:endParaRPr>
          </a:p>
          <a:p>
            <a:pPr algn="ctr"/>
            <a:r>
              <a:rPr lang="en-US" sz="1100" u="sng" dirty="0" smtClean="0">
                <a:solidFill>
                  <a:schemeClr val="tx1">
                    <a:lumMod val="65000"/>
                    <a:lumOff val="35000"/>
                  </a:schemeClr>
                </a:solidFill>
              </a:rPr>
              <a:t>Reminder </a:t>
            </a:r>
            <a:r>
              <a:rPr lang="en-US" sz="1100" u="sng" dirty="0">
                <a:solidFill>
                  <a:schemeClr val="tx1">
                    <a:lumMod val="65000"/>
                    <a:lumOff val="35000"/>
                  </a:schemeClr>
                </a:solidFill>
              </a:rPr>
              <a:t>was sent to all </a:t>
            </a:r>
            <a:r>
              <a:rPr lang="en-US" sz="1100" u="sng" dirty="0" err="1">
                <a:solidFill>
                  <a:schemeClr val="tx1">
                    <a:lumMod val="65000"/>
                    <a:lumOff val="35000"/>
                  </a:schemeClr>
                </a:solidFill>
              </a:rPr>
              <a:t>organisations</a:t>
            </a:r>
            <a:r>
              <a:rPr lang="en-US" sz="1100" u="sng" dirty="0">
                <a:solidFill>
                  <a:schemeClr val="tx1">
                    <a:lumMod val="65000"/>
                    <a:lumOff val="35000"/>
                  </a:schemeClr>
                </a:solidFill>
              </a:rPr>
              <a:t> who have undertaken </a:t>
            </a:r>
            <a:r>
              <a:rPr lang="en-US" sz="1100" u="sng" dirty="0" smtClean="0">
                <a:solidFill>
                  <a:schemeClr val="tx1">
                    <a:lumMod val="65000"/>
                    <a:lumOff val="35000"/>
                  </a:schemeClr>
                </a:solidFill>
              </a:rPr>
              <a:t>assessments or implementation to report this using the WDS shelter tool to </a:t>
            </a:r>
            <a:r>
              <a:rPr lang="en-US" sz="1100" u="sng" dirty="0" err="1" smtClean="0">
                <a:solidFill>
                  <a:schemeClr val="tx1">
                    <a:lumMod val="65000"/>
                    <a:lumOff val="35000"/>
                  </a:schemeClr>
                </a:solidFill>
              </a:rPr>
              <a:t>UNHabitat</a:t>
            </a:r>
            <a:r>
              <a:rPr lang="en-US" sz="1100" u="sng" dirty="0" smtClean="0">
                <a:solidFill>
                  <a:schemeClr val="tx1">
                    <a:lumMod val="65000"/>
                    <a:lumOff val="35000"/>
                  </a:schemeClr>
                </a:solidFill>
              </a:rPr>
              <a:t>. The link will be shared with the follow up of this emai</a:t>
            </a:r>
            <a:r>
              <a:rPr lang="en-US" sz="1100" u="sng" dirty="0" smtClean="0">
                <a:solidFill>
                  <a:schemeClr val="tx1">
                    <a:lumMod val="65000"/>
                    <a:lumOff val="35000"/>
                  </a:schemeClr>
                </a:solidFill>
              </a:rPr>
              <a:t>l.</a:t>
            </a:r>
            <a:endParaRPr lang="en-US" sz="1100" u="sng" dirty="0">
              <a:solidFill>
                <a:schemeClr val="tx1">
                  <a:lumMod val="65000"/>
                  <a:lumOff val="35000"/>
                </a:schemeClr>
              </a:solidFill>
            </a:endParaRPr>
          </a:p>
        </p:txBody>
      </p:sp>
    </p:spTree>
    <p:extLst>
      <p:ext uri="{BB962C8B-B14F-4D97-AF65-F5344CB8AC3E}">
        <p14:creationId xmlns:p14="http://schemas.microsoft.com/office/powerpoint/2010/main" val="381191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Summer</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4370427"/>
          </a:xfrm>
          <a:prstGeom prst="rect">
            <a:avLst/>
          </a:prstGeom>
          <a:noFill/>
        </p:spPr>
        <p:txBody>
          <a:bodyPr wrap="square" rtlCol="0">
            <a:spAutoFit/>
          </a:bodyPr>
          <a:lstStyle/>
          <a:p>
            <a:r>
              <a:rPr lang="en-US" dirty="0" smtClean="0">
                <a:solidFill>
                  <a:schemeClr val="tx1">
                    <a:lumMod val="65000"/>
                    <a:lumOff val="35000"/>
                  </a:schemeClr>
                </a:solidFill>
              </a:rPr>
              <a:t>Stages of preparation</a:t>
            </a:r>
          </a:p>
          <a:p>
            <a:pPr marL="171450" indent="-171450">
              <a:buFont typeface="Arial" panose="020B0604020202020204" pitchFamily="34" charset="0"/>
              <a:buChar char="•"/>
            </a:pPr>
            <a:r>
              <a:rPr lang="en-US" sz="1100" dirty="0" smtClean="0">
                <a:solidFill>
                  <a:schemeClr val="tx1">
                    <a:lumMod val="65000"/>
                    <a:lumOff val="35000"/>
                  </a:schemeClr>
                </a:solidFill>
              </a:rPr>
              <a:t>Review of </a:t>
            </a:r>
            <a:r>
              <a:rPr lang="en-US" sz="1100" dirty="0" err="1" smtClean="0">
                <a:solidFill>
                  <a:schemeClr val="tx1">
                    <a:lumMod val="65000"/>
                    <a:lumOff val="35000"/>
                  </a:schemeClr>
                </a:solidFill>
              </a:rPr>
              <a:t>Climatisation</a:t>
            </a:r>
            <a:r>
              <a:rPr lang="en-US" sz="1100" dirty="0" smtClean="0">
                <a:solidFill>
                  <a:schemeClr val="tx1">
                    <a:lumMod val="65000"/>
                    <a:lumOff val="35000"/>
                  </a:schemeClr>
                </a:solidFill>
              </a:rPr>
              <a:t> </a:t>
            </a:r>
            <a:r>
              <a:rPr lang="en-US" sz="1100" dirty="0">
                <a:solidFill>
                  <a:schemeClr val="tx1">
                    <a:lumMod val="65000"/>
                    <a:lumOff val="35000"/>
                  </a:schemeClr>
                </a:solidFill>
              </a:rPr>
              <a:t>G</a:t>
            </a:r>
            <a:r>
              <a:rPr lang="en-US" sz="1100" dirty="0" smtClean="0">
                <a:solidFill>
                  <a:schemeClr val="tx1">
                    <a:lumMod val="65000"/>
                    <a:lumOff val="35000"/>
                  </a:schemeClr>
                </a:solidFill>
              </a:rPr>
              <a:t>uideline – </a:t>
            </a:r>
            <a:r>
              <a:rPr lang="en-US" sz="1100" dirty="0" smtClean="0">
                <a:solidFill>
                  <a:schemeClr val="tx1">
                    <a:lumMod val="65000"/>
                    <a:lumOff val="35000"/>
                  </a:schemeClr>
                </a:solidFill>
              </a:rPr>
              <a:t>completed and awaiting SAG review</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Priorities remain the same</a:t>
            </a:r>
          </a:p>
          <a:p>
            <a:pPr marL="628650" lvl="1" indent="-171450">
              <a:buFont typeface="Arial" panose="020B0604020202020204" pitchFamily="34" charset="0"/>
              <a:buChar char="•"/>
            </a:pPr>
            <a:r>
              <a:rPr lang="en-US" sz="1100" dirty="0" smtClean="0">
                <a:solidFill>
                  <a:schemeClr val="tx1">
                    <a:lumMod val="65000"/>
                    <a:lumOff val="35000"/>
                  </a:schemeClr>
                </a:solidFill>
              </a:rPr>
              <a:t>1</a:t>
            </a:r>
            <a:r>
              <a:rPr lang="en-US" sz="1100" baseline="30000" dirty="0" smtClean="0">
                <a:solidFill>
                  <a:schemeClr val="tx1">
                    <a:lumMod val="65000"/>
                    <a:lumOff val="35000"/>
                  </a:schemeClr>
                </a:solidFill>
              </a:rPr>
              <a:t>st</a:t>
            </a:r>
            <a:r>
              <a:rPr lang="en-US" sz="1100" dirty="0" smtClean="0">
                <a:solidFill>
                  <a:schemeClr val="tx1">
                    <a:lumMod val="65000"/>
                    <a:lumOff val="35000"/>
                  </a:schemeClr>
                </a:solidFill>
              </a:rPr>
              <a:t> – cool boxes and jerry cans</a:t>
            </a:r>
          </a:p>
          <a:p>
            <a:pPr marL="628650" lvl="1" indent="-171450">
              <a:buFont typeface="Arial" panose="020B0604020202020204" pitchFamily="34" charset="0"/>
              <a:buChar char="•"/>
            </a:pPr>
            <a:r>
              <a:rPr lang="en-US" sz="1100" dirty="0" smtClean="0">
                <a:solidFill>
                  <a:schemeClr val="tx1">
                    <a:lumMod val="65000"/>
                    <a:lumOff val="35000"/>
                  </a:schemeClr>
                </a:solidFill>
              </a:rPr>
              <a:t>2</a:t>
            </a:r>
            <a:r>
              <a:rPr lang="en-US" sz="1100" baseline="30000" dirty="0" smtClean="0">
                <a:solidFill>
                  <a:schemeClr val="tx1">
                    <a:lumMod val="65000"/>
                    <a:lumOff val="35000"/>
                  </a:schemeClr>
                </a:solidFill>
              </a:rPr>
              <a:t>nd</a:t>
            </a:r>
            <a:r>
              <a:rPr lang="en-US" sz="1100" dirty="0" smtClean="0">
                <a:solidFill>
                  <a:schemeClr val="tx1">
                    <a:lumMod val="65000"/>
                    <a:lumOff val="35000"/>
                  </a:schemeClr>
                </a:solidFill>
              </a:rPr>
              <a:t> – shading and clothing</a:t>
            </a:r>
          </a:p>
          <a:p>
            <a:pPr marL="628650" lvl="1" indent="-171450">
              <a:buFont typeface="Arial" panose="020B0604020202020204" pitchFamily="34" charset="0"/>
              <a:buChar char="•"/>
            </a:pPr>
            <a:r>
              <a:rPr lang="en-US" sz="1100" dirty="0" smtClean="0">
                <a:solidFill>
                  <a:schemeClr val="tx1">
                    <a:lumMod val="65000"/>
                    <a:lumOff val="35000"/>
                  </a:schemeClr>
                </a:solidFill>
              </a:rPr>
              <a:t>3</a:t>
            </a:r>
            <a:r>
              <a:rPr lang="en-US" sz="1100" baseline="30000" dirty="0" smtClean="0">
                <a:solidFill>
                  <a:schemeClr val="tx1">
                    <a:lumMod val="65000"/>
                    <a:lumOff val="35000"/>
                  </a:schemeClr>
                </a:solidFill>
              </a:rPr>
              <a:t>rd</a:t>
            </a:r>
            <a:r>
              <a:rPr lang="en-US" sz="1100" dirty="0" smtClean="0">
                <a:solidFill>
                  <a:schemeClr val="tx1">
                    <a:lumMod val="65000"/>
                    <a:lumOff val="35000"/>
                  </a:schemeClr>
                </a:solidFill>
              </a:rPr>
              <a:t> – mechanical cooling</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BRHA has supported to define needs in camps. Currently we know AWC and fans. What is the experience of partners on cool boxes / fridges and jerry cans? Do IDPs have these items or is there a gap?</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Out of camp needs will come shortly.</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SNFI, CCCM &amp; WASH clusters are working to combine all camp and out of camp information into a strategic and later operational coordination tool.</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Funding</a:t>
            </a:r>
          </a:p>
          <a:p>
            <a:pPr marL="628650" lvl="1" indent="-171450">
              <a:buFont typeface="Arial" panose="020B0604020202020204" pitchFamily="34" charset="0"/>
              <a:buChar char="•"/>
            </a:pPr>
            <a:r>
              <a:rPr lang="en-US" sz="1100" dirty="0" smtClean="0">
                <a:solidFill>
                  <a:schemeClr val="tx1">
                    <a:lumMod val="65000"/>
                    <a:lumOff val="35000"/>
                  </a:schemeClr>
                </a:solidFill>
              </a:rPr>
              <a:t>Secured or planned for – </a:t>
            </a:r>
            <a:r>
              <a:rPr lang="en-US" sz="1100" dirty="0" err="1" smtClean="0">
                <a:solidFill>
                  <a:schemeClr val="tx1">
                    <a:lumMod val="65000"/>
                    <a:lumOff val="35000"/>
                  </a:schemeClr>
                </a:solidFill>
              </a:rPr>
              <a:t>MoMD</a:t>
            </a:r>
            <a:r>
              <a:rPr lang="en-US" sz="1100" dirty="0" smtClean="0">
                <a:solidFill>
                  <a:schemeClr val="tx1">
                    <a:lumMod val="65000"/>
                    <a:lumOff val="35000"/>
                  </a:schemeClr>
                </a:solidFill>
              </a:rPr>
              <a:t> (AWC, fans, cloths etc. pending but likely), UNHCR, Medair &amp; CRS. </a:t>
            </a:r>
          </a:p>
          <a:p>
            <a:pPr marL="628650" lvl="1" indent="-171450">
              <a:buFont typeface="Arial" panose="020B0604020202020204" pitchFamily="34" charset="0"/>
              <a:buChar char="•"/>
            </a:pPr>
            <a:r>
              <a:rPr lang="en-US" sz="1100" dirty="0" smtClean="0">
                <a:solidFill>
                  <a:schemeClr val="tx1">
                    <a:lumMod val="65000"/>
                    <a:lumOff val="35000"/>
                  </a:schemeClr>
                </a:solidFill>
              </a:rPr>
              <a:t>The cluster identified </a:t>
            </a:r>
            <a:r>
              <a:rPr lang="en-US" sz="1100" dirty="0" err="1" smtClean="0">
                <a:solidFill>
                  <a:schemeClr val="tx1">
                    <a:lumMod val="65000"/>
                    <a:lumOff val="35000"/>
                  </a:schemeClr>
                </a:solidFill>
              </a:rPr>
              <a:t>MoMD</a:t>
            </a:r>
            <a:r>
              <a:rPr lang="en-US" sz="1100" dirty="0" smtClean="0">
                <a:solidFill>
                  <a:schemeClr val="tx1">
                    <a:lumMod val="65000"/>
                    <a:lumOff val="35000"/>
                  </a:schemeClr>
                </a:solidFill>
              </a:rPr>
              <a:t> as a major partner and worked to support. Francesca to update.</a:t>
            </a:r>
          </a:p>
          <a:p>
            <a:pPr marL="628650" lvl="1" indent="-171450">
              <a:buFont typeface="Arial" panose="020B0604020202020204" pitchFamily="34" charset="0"/>
              <a:buChar char="•"/>
            </a:pPr>
            <a:r>
              <a:rPr lang="en-US" sz="1100" dirty="0" smtClean="0">
                <a:solidFill>
                  <a:schemeClr val="tx1">
                    <a:lumMod val="65000"/>
                    <a:lumOff val="35000"/>
                  </a:schemeClr>
                </a:solidFill>
              </a:rPr>
              <a:t>Does anyone else have funding?</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Next steps – release information showing </a:t>
            </a:r>
            <a:r>
              <a:rPr lang="en-US" sz="1100" dirty="0" err="1" smtClean="0">
                <a:solidFill>
                  <a:schemeClr val="tx1">
                    <a:lumMod val="65000"/>
                    <a:lumOff val="35000"/>
                  </a:schemeClr>
                </a:solidFill>
              </a:rPr>
              <a:t>PiN</a:t>
            </a:r>
            <a:r>
              <a:rPr lang="en-US" sz="1100" dirty="0" smtClean="0">
                <a:solidFill>
                  <a:schemeClr val="tx1">
                    <a:lumMod val="65000"/>
                    <a:lumOff val="35000"/>
                  </a:schemeClr>
                </a:solidFill>
              </a:rPr>
              <a:t>, projects and gaps for camps and out of camps + guideline!</a:t>
            </a:r>
          </a:p>
          <a:p>
            <a:pPr marL="171450" indent="-171450">
              <a:buFont typeface="Arial" panose="020B0604020202020204" pitchFamily="34" charset="0"/>
              <a:buChar char="•"/>
            </a:pPr>
            <a:endParaRPr lang="en-US" sz="1100" dirty="0">
              <a:solidFill>
                <a:schemeClr val="tx1">
                  <a:lumMod val="65000"/>
                  <a:lumOff val="35000"/>
                </a:schemeClr>
              </a:solidFill>
            </a:endParaRPr>
          </a:p>
          <a:p>
            <a:pPr algn="ctr"/>
            <a:r>
              <a:rPr lang="en-US" dirty="0" smtClean="0">
                <a:solidFill>
                  <a:schemeClr val="tx1">
                    <a:lumMod val="65000"/>
                    <a:lumOff val="35000"/>
                  </a:schemeClr>
                </a:solidFill>
              </a:rPr>
              <a:t>What do partners need from us?</a:t>
            </a: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27295953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288667"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Cluster</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139321"/>
          </a:xfrm>
          <a:prstGeom prst="rect">
            <a:avLst/>
          </a:prstGeom>
        </p:spPr>
        <p:txBody>
          <a:bodyPr wrap="square">
            <a:spAutoFit/>
          </a:bodyPr>
          <a:lstStyle/>
          <a:p>
            <a:pPr marL="171450" indent="-171450">
              <a:buFont typeface="Arial" panose="020B0604020202020204" pitchFamily="34" charset="0"/>
              <a:buChar char="•"/>
            </a:pPr>
            <a:r>
              <a:rPr lang="en-US" sz="1100" dirty="0" smtClean="0">
                <a:solidFill>
                  <a:schemeClr val="tx1">
                    <a:lumMod val="65000"/>
                    <a:lumOff val="35000"/>
                  </a:schemeClr>
                </a:solidFill>
              </a:rPr>
              <a:t>The cluster requested to form a new SAG. An update on this will come very soon.</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first work of the SAG is to review all the reviewed guidelines:</a:t>
            </a:r>
          </a:p>
          <a:p>
            <a:pPr marL="628650" lvl="1" indent="-171450">
              <a:buFont typeface="Arial" panose="020B0604020202020204" pitchFamily="34" charset="0"/>
              <a:buChar char="•"/>
            </a:pPr>
            <a:r>
              <a:rPr lang="en-US" sz="1100" dirty="0">
                <a:solidFill>
                  <a:schemeClr val="tx1">
                    <a:lumMod val="65000"/>
                    <a:lumOff val="35000"/>
                  </a:schemeClr>
                </a:solidFill>
              </a:rPr>
              <a:t>Rehab Minimum standards and WDS </a:t>
            </a:r>
            <a:r>
              <a:rPr lang="en-US" sz="1100" dirty="0" smtClean="0">
                <a:solidFill>
                  <a:schemeClr val="tx1">
                    <a:lumMod val="65000"/>
                    <a:lumOff val="35000"/>
                  </a:schemeClr>
                </a:solidFill>
              </a:rPr>
              <a:t>categories – done</a:t>
            </a:r>
          </a:p>
          <a:p>
            <a:pPr marL="628650" lvl="1" indent="-171450">
              <a:buFont typeface="Arial" panose="020B0604020202020204" pitchFamily="34" charset="0"/>
              <a:buChar char="•"/>
            </a:pPr>
            <a:r>
              <a:rPr lang="en-US" sz="1100" dirty="0" smtClean="0">
                <a:solidFill>
                  <a:schemeClr val="tx1">
                    <a:lumMod val="65000"/>
                    <a:lumOff val="35000"/>
                  </a:schemeClr>
                </a:solidFill>
              </a:rPr>
              <a:t>War Damaged Shelter Repairs Standard </a:t>
            </a:r>
            <a:r>
              <a:rPr lang="en-US" sz="1100" dirty="0" err="1" smtClean="0">
                <a:solidFill>
                  <a:schemeClr val="tx1">
                    <a:lumMod val="65000"/>
                    <a:lumOff val="35000"/>
                  </a:schemeClr>
                </a:solidFill>
              </a:rPr>
              <a:t>BoQ</a:t>
            </a:r>
            <a:r>
              <a:rPr lang="en-US" sz="1100" dirty="0" smtClean="0">
                <a:solidFill>
                  <a:schemeClr val="tx1">
                    <a:lumMod val="65000"/>
                    <a:lumOff val="35000"/>
                  </a:schemeClr>
                </a:solidFill>
              </a:rPr>
              <a:t> – done</a:t>
            </a:r>
          </a:p>
          <a:p>
            <a:pPr marL="628650" lvl="1" indent="-171450">
              <a:buFont typeface="Arial" panose="020B0604020202020204" pitchFamily="34" charset="0"/>
              <a:buChar char="•"/>
            </a:pPr>
            <a:r>
              <a:rPr lang="en-US" sz="1100" dirty="0" smtClean="0">
                <a:solidFill>
                  <a:schemeClr val="tx1">
                    <a:lumMod val="65000"/>
                    <a:lumOff val="35000"/>
                  </a:schemeClr>
                </a:solidFill>
              </a:rPr>
              <a:t>Commons Indicators and MCNA Questions </a:t>
            </a:r>
            <a:r>
              <a:rPr lang="en-US" sz="1100" dirty="0">
                <a:solidFill>
                  <a:schemeClr val="tx1">
                    <a:lumMod val="65000"/>
                    <a:lumOff val="35000"/>
                  </a:schemeClr>
                </a:solidFill>
              </a:rPr>
              <a:t>–</a:t>
            </a:r>
            <a:r>
              <a:rPr lang="en-US" sz="1100" dirty="0" smtClean="0">
                <a:solidFill>
                  <a:schemeClr val="tx1">
                    <a:lumMod val="65000"/>
                    <a:lumOff val="35000"/>
                  </a:schemeClr>
                </a:solidFill>
              </a:rPr>
              <a:t> done</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NFI </a:t>
            </a:r>
            <a:r>
              <a:rPr lang="en-US" sz="1100" dirty="0" smtClean="0">
                <a:solidFill>
                  <a:schemeClr val="tx1">
                    <a:lumMod val="65000"/>
                    <a:lumOff val="35000"/>
                  </a:schemeClr>
                </a:solidFill>
              </a:rPr>
              <a:t>Guideline – pending SAG review</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Climatisation</a:t>
            </a:r>
            <a:r>
              <a:rPr lang="en-US" sz="1100" dirty="0" smtClean="0">
                <a:solidFill>
                  <a:schemeClr val="tx1">
                    <a:lumMod val="65000"/>
                    <a:lumOff val="35000"/>
                  </a:schemeClr>
                </a:solidFill>
              </a:rPr>
              <a:t> Guidelines </a:t>
            </a:r>
            <a:r>
              <a:rPr lang="en-US" sz="1100" dirty="0">
                <a:solidFill>
                  <a:schemeClr val="tx1">
                    <a:lumMod val="65000"/>
                    <a:lumOff val="35000"/>
                  </a:schemeClr>
                </a:solidFill>
              </a:rPr>
              <a:t>– pending SAG review</a:t>
            </a:r>
          </a:p>
          <a:p>
            <a:pPr marL="628650" lvl="1" indent="-171450">
              <a:buFont typeface="Arial" panose="020B0604020202020204" pitchFamily="34" charset="0"/>
              <a:buChar char="•"/>
            </a:pPr>
            <a:r>
              <a:rPr lang="en-US" sz="1100" dirty="0">
                <a:solidFill>
                  <a:schemeClr val="tx1">
                    <a:lumMod val="65000"/>
                    <a:lumOff val="35000"/>
                  </a:schemeClr>
                </a:solidFill>
              </a:rPr>
              <a:t>Kerosene Position </a:t>
            </a:r>
            <a:r>
              <a:rPr lang="en-US" sz="1100" dirty="0" smtClean="0">
                <a:solidFill>
                  <a:schemeClr val="tx1">
                    <a:lumMod val="65000"/>
                    <a:lumOff val="35000"/>
                  </a:schemeClr>
                </a:solidFill>
              </a:rPr>
              <a:t>Paper </a:t>
            </a:r>
            <a:r>
              <a:rPr lang="en-US" sz="1100" dirty="0">
                <a:solidFill>
                  <a:schemeClr val="tx1">
                    <a:lumMod val="65000"/>
                    <a:lumOff val="35000"/>
                  </a:schemeClr>
                </a:solidFill>
              </a:rPr>
              <a:t>– pending SAG review</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Settlement </a:t>
            </a:r>
            <a:r>
              <a:rPr lang="en-US" sz="1100" dirty="0">
                <a:solidFill>
                  <a:schemeClr val="tx1">
                    <a:lumMod val="65000"/>
                    <a:lumOff val="35000"/>
                  </a:schemeClr>
                </a:solidFill>
              </a:rPr>
              <a:t>typologies – pending cluster </a:t>
            </a:r>
            <a:r>
              <a:rPr lang="en-US" sz="1100" dirty="0" smtClean="0">
                <a:solidFill>
                  <a:schemeClr val="tx1">
                    <a:lumMod val="65000"/>
                    <a:lumOff val="35000"/>
                  </a:schemeClr>
                </a:solidFill>
              </a:rPr>
              <a:t>review</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successful IHF proposal was </a:t>
            </a: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 who submitting a pilot project of transitional shelter using earth in </a:t>
            </a:r>
            <a:r>
              <a:rPr lang="en-US" sz="1100" dirty="0" err="1" smtClean="0">
                <a:solidFill>
                  <a:schemeClr val="tx1">
                    <a:lumMod val="65000"/>
                    <a:lumOff val="35000"/>
                  </a:schemeClr>
                </a:solidFill>
              </a:rPr>
              <a:t>Zummar</a:t>
            </a:r>
            <a:r>
              <a:rPr lang="en-US" sz="1100" dirty="0" smtClean="0">
                <a:solidFill>
                  <a:schemeClr val="tx1">
                    <a:lumMod val="65000"/>
                    <a:lumOff val="35000"/>
                  </a:schemeClr>
                </a:solidFill>
              </a:rPr>
              <a:t> district, addressing category 4 shelter where the families is in durable return. We’re excited by the ability to support people caught in this situation and will be sharing information in the coming weeks. If other partners are interested in Transitional Shelter, please come and talk to us.</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rgbClr val="FF0000"/>
              </a:solidFill>
            </a:endParaRPr>
          </a:p>
          <a:p>
            <a:pPr marL="171450" indent="-171450">
              <a:buFont typeface="Arial" panose="020B0604020202020204" pitchFamily="34" charset="0"/>
              <a:buChar char="•"/>
            </a:pPr>
            <a:r>
              <a:rPr lang="en-US" sz="1100" dirty="0">
                <a:solidFill>
                  <a:schemeClr val="tx1">
                    <a:lumMod val="65000"/>
                    <a:lumOff val="35000"/>
                  </a:schemeClr>
                </a:solidFill>
              </a:rPr>
              <a:t>Over to Francesca for updates and questions!</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2854958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E3182D9-F28B-40B8-8D56-ED5889BAAD1F}">
  <ds:schemaRefs>
    <ds:schemaRef ds:uri="ESRI.ArcGIS.Mapping.OfficeIntegration.PowerPointInfo"/>
  </ds:schemaRefs>
</ds:datastoreItem>
</file>

<file path=customXml/itemProps2.xml><?xml version="1.0" encoding="utf-8"?>
<ds:datastoreItem xmlns:ds="http://schemas.openxmlformats.org/officeDocument/2006/customXml" ds:itemID="{8D9028CD-DA9F-46A9-B3DF-56D3D7F4B927}">
  <ds:schemaRefs>
    <ds:schemaRef ds:uri="ESRI.ArcGIS.Mapping.OfficeIntegration.PowerPointInfo"/>
  </ds:schemaRefs>
</ds:datastoreItem>
</file>

<file path=customXml/itemProps3.xml><?xml version="1.0" encoding="utf-8"?>
<ds:datastoreItem xmlns:ds="http://schemas.openxmlformats.org/officeDocument/2006/customXml" ds:itemID="{06264B26-D188-4C3B-B609-D94718665329}">
  <ds:schemaRefs>
    <ds:schemaRef ds:uri="ESRI.ArcGIS.Mapping.OfficeIntegration.PowerPointInfo"/>
  </ds:schemaRefs>
</ds:datastoreItem>
</file>

<file path=customXml/itemProps4.xml><?xml version="1.0" encoding="utf-8"?>
<ds:datastoreItem xmlns:ds="http://schemas.openxmlformats.org/officeDocument/2006/customXml" ds:itemID="{AD2A9EA0-4CE9-4A25-B809-D1F4F74731F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40059</TotalTime>
  <Words>1565</Words>
  <Application>Microsoft Office PowerPoint</Application>
  <PresentationFormat>On-screen Show (16:9)</PresentationFormat>
  <Paragraphs>263</Paragraphs>
  <Slides>11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1865</cp:revision>
  <cp:lastPrinted>2014-10-29T09:34:43Z</cp:lastPrinted>
  <dcterms:created xsi:type="dcterms:W3CDTF">2014-10-08T08:24:30Z</dcterms:created>
  <dcterms:modified xsi:type="dcterms:W3CDTF">2018-05-08T08:28:13Z</dcterms:modified>
</cp:coreProperties>
</file>