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4"/>
  </p:notesMasterIdLst>
  <p:sldIdLst>
    <p:sldId id="702" r:id="rId5"/>
    <p:sldId id="265" r:id="rId6"/>
    <p:sldId id="709" r:id="rId7"/>
    <p:sldId id="710" r:id="rId8"/>
    <p:sldId id="724" r:id="rId9"/>
    <p:sldId id="712" r:id="rId10"/>
    <p:sldId id="731" r:id="rId11"/>
    <p:sldId id="732" r:id="rId12"/>
    <p:sldId id="733" r:id="rId13"/>
    <p:sldId id="725" r:id="rId14"/>
    <p:sldId id="734" r:id="rId15"/>
    <p:sldId id="735" r:id="rId16"/>
    <p:sldId id="737" r:id="rId17"/>
    <p:sldId id="726" r:id="rId18"/>
    <p:sldId id="727" r:id="rId19"/>
    <p:sldId id="728" r:id="rId20"/>
    <p:sldId id="729" r:id="rId21"/>
    <p:sldId id="730" r:id="rId22"/>
    <p:sldId id="736" r:id="rId23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89" d="100"/>
          <a:sy n="89" d="100"/>
        </p:scale>
        <p:origin x="276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tia\Documents\20180428%20Shelter%20Cluster%20IMO\11_Cluster%20Dashboards%20&amp;%20PMR\PMR%20&amp;%20Traffic%20Light\2018\IRAQ%20-%20SNFI%20PMR_Jan.-Aug.%202018%20Final%20Revie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tia\Documents\20180428%20Shelter%20Cluster%20IMO\11_PMR%20&amp;%20Traffic%20Light\2018\IRAQ%20-%20SNFI%20-%20PMR_Jan.-Oct.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tia\Documents\20180428%20Shelter%20Cluster%20IMO\11_WD-Shelter%20Data%20&amp;%20Report\20190117_Housing%20Rehabilitation%20Database%20-%20V4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tia\Documents\20180428%20Shelter%20Cluster%20IMO\11_WD-Shelter%20Data%20&amp;%20Report\20190117_Housing%20Rehabilitation%20Database%20-%20V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25289457393421"/>
          <c:y val="3.5788009966333141E-2"/>
          <c:w val="0.70708474410904676"/>
          <c:h val="0.88873745946630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Graphs2!$B$2</c:f>
              <c:strCache>
                <c:ptCount val="1"/>
                <c:pt idx="0">
                  <c:v>Shelter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Graphs2!$A$3:$A$20</c:f>
              <c:strCache>
                <c:ptCount val="18"/>
                <c:pt idx="0">
                  <c:v>Muthanna</c:v>
                </c:pt>
                <c:pt idx="1">
                  <c:v>Missan</c:v>
                </c:pt>
                <c:pt idx="2">
                  <c:v>Thi-Qar</c:v>
                </c:pt>
                <c:pt idx="3">
                  <c:v>Basrah</c:v>
                </c:pt>
                <c:pt idx="4">
                  <c:v>Wassit</c:v>
                </c:pt>
                <c:pt idx="5">
                  <c:v>Qadissiya</c:v>
                </c:pt>
                <c:pt idx="6">
                  <c:v>Babylon</c:v>
                </c:pt>
                <c:pt idx="7">
                  <c:v>Najaf</c:v>
                </c:pt>
                <c:pt idx="8">
                  <c:v>Kerbala</c:v>
                </c:pt>
                <c:pt idx="9">
                  <c:v>Diyala</c:v>
                </c:pt>
                <c:pt idx="10">
                  <c:v>Sulaymaniyah</c:v>
                </c:pt>
                <c:pt idx="11">
                  <c:v>Baghdad</c:v>
                </c:pt>
                <c:pt idx="12">
                  <c:v>Salah al-Din</c:v>
                </c:pt>
                <c:pt idx="13">
                  <c:v>Erbil</c:v>
                </c:pt>
                <c:pt idx="14">
                  <c:v>Dahuk</c:v>
                </c:pt>
                <c:pt idx="15">
                  <c:v>Anbar</c:v>
                </c:pt>
                <c:pt idx="16">
                  <c:v>Kirkuk</c:v>
                </c:pt>
                <c:pt idx="17">
                  <c:v>Ninewa</c:v>
                </c:pt>
              </c:strCache>
            </c:strRef>
          </c:cat>
          <c:val>
            <c:numRef>
              <c:f>Graphs2!$B$3:$B$20</c:f>
            </c:numRef>
          </c:val>
          <c:extLst>
            <c:ext xmlns:c16="http://schemas.microsoft.com/office/drawing/2014/chart" uri="{C3380CC4-5D6E-409C-BE32-E72D297353CC}">
              <c16:uniqueId val="{00000000-5C9B-42C6-B829-DAE5855AC08A}"/>
            </c:ext>
          </c:extLst>
        </c:ser>
        <c:ser>
          <c:idx val="1"/>
          <c:order val="1"/>
          <c:tx>
            <c:strRef>
              <c:f>Graphs2!$D$2</c:f>
              <c:strCache>
                <c:ptCount val="1"/>
                <c:pt idx="0">
                  <c:v>NFI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Graphs2!$A$3:$A$20</c:f>
              <c:strCache>
                <c:ptCount val="18"/>
                <c:pt idx="0">
                  <c:v>Muthanna</c:v>
                </c:pt>
                <c:pt idx="1">
                  <c:v>Missan</c:v>
                </c:pt>
                <c:pt idx="2">
                  <c:v>Thi-Qar</c:v>
                </c:pt>
                <c:pt idx="3">
                  <c:v>Basrah</c:v>
                </c:pt>
                <c:pt idx="4">
                  <c:v>Wassit</c:v>
                </c:pt>
                <c:pt idx="5">
                  <c:v>Qadissiya</c:v>
                </c:pt>
                <c:pt idx="6">
                  <c:v>Babylon</c:v>
                </c:pt>
                <c:pt idx="7">
                  <c:v>Najaf</c:v>
                </c:pt>
                <c:pt idx="8">
                  <c:v>Kerbala</c:v>
                </c:pt>
                <c:pt idx="9">
                  <c:v>Diyala</c:v>
                </c:pt>
                <c:pt idx="10">
                  <c:v>Sulaymaniyah</c:v>
                </c:pt>
                <c:pt idx="11">
                  <c:v>Baghdad</c:v>
                </c:pt>
                <c:pt idx="12">
                  <c:v>Salah al-Din</c:v>
                </c:pt>
                <c:pt idx="13">
                  <c:v>Erbil</c:v>
                </c:pt>
                <c:pt idx="14">
                  <c:v>Dahuk</c:v>
                </c:pt>
                <c:pt idx="15">
                  <c:v>Anbar</c:v>
                </c:pt>
                <c:pt idx="16">
                  <c:v>Kirkuk</c:v>
                </c:pt>
                <c:pt idx="17">
                  <c:v>Ninewa</c:v>
                </c:pt>
              </c:strCache>
            </c:strRef>
          </c:cat>
          <c:val>
            <c:numRef>
              <c:f>Graphs2!$D$3:$D$20</c:f>
            </c:numRef>
          </c:val>
          <c:extLst>
            <c:ext xmlns:c16="http://schemas.microsoft.com/office/drawing/2014/chart" uri="{C3380CC4-5D6E-409C-BE32-E72D297353CC}">
              <c16:uniqueId val="{00000001-5C9B-42C6-B829-DAE5855AC08A}"/>
            </c:ext>
          </c:extLst>
        </c:ser>
        <c:ser>
          <c:idx val="2"/>
          <c:order val="2"/>
          <c:tx>
            <c:strRef>
              <c:f>Graphs2!$F$2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Graphs2!$A$3:$A$20</c:f>
              <c:strCache>
                <c:ptCount val="18"/>
                <c:pt idx="0">
                  <c:v>Muthanna</c:v>
                </c:pt>
                <c:pt idx="1">
                  <c:v>Missan</c:v>
                </c:pt>
                <c:pt idx="2">
                  <c:v>Thi-Qar</c:v>
                </c:pt>
                <c:pt idx="3">
                  <c:v>Basrah</c:v>
                </c:pt>
                <c:pt idx="4">
                  <c:v>Wassit</c:v>
                </c:pt>
                <c:pt idx="5">
                  <c:v>Qadissiya</c:v>
                </c:pt>
                <c:pt idx="6">
                  <c:v>Babylon</c:v>
                </c:pt>
                <c:pt idx="7">
                  <c:v>Najaf</c:v>
                </c:pt>
                <c:pt idx="8">
                  <c:v>Kerbala</c:v>
                </c:pt>
                <c:pt idx="9">
                  <c:v>Diyala</c:v>
                </c:pt>
                <c:pt idx="10">
                  <c:v>Sulaymaniyah</c:v>
                </c:pt>
                <c:pt idx="11">
                  <c:v>Baghdad</c:v>
                </c:pt>
                <c:pt idx="12">
                  <c:v>Salah al-Din</c:v>
                </c:pt>
                <c:pt idx="13">
                  <c:v>Erbil</c:v>
                </c:pt>
                <c:pt idx="14">
                  <c:v>Dahuk</c:v>
                </c:pt>
                <c:pt idx="15">
                  <c:v>Anbar</c:v>
                </c:pt>
                <c:pt idx="16">
                  <c:v>Kirkuk</c:v>
                </c:pt>
                <c:pt idx="17">
                  <c:v>Ninewa</c:v>
                </c:pt>
              </c:strCache>
            </c:strRef>
          </c:cat>
          <c:val>
            <c:numRef>
              <c:f>Graphs2!$F$3:$F$20</c:f>
              <c:numCache>
                <c:formatCode>_(* #,##0_);_(* \(#,##0\);_(* "-"??_);_(@_)</c:formatCode>
                <c:ptCount val="18"/>
                <c:pt idx="0">
                  <c:v>826.05485412032351</c:v>
                </c:pt>
                <c:pt idx="1">
                  <c:v>975.89543798458055</c:v>
                </c:pt>
                <c:pt idx="2">
                  <c:v>1587.855587598362</c:v>
                </c:pt>
                <c:pt idx="3">
                  <c:v>2180.4084045570271</c:v>
                </c:pt>
                <c:pt idx="4">
                  <c:v>4788.4312404936591</c:v>
                </c:pt>
                <c:pt idx="5">
                  <c:v>5443.3980501628948</c:v>
                </c:pt>
                <c:pt idx="6">
                  <c:v>9034.8692001488125</c:v>
                </c:pt>
                <c:pt idx="7">
                  <c:v>14868.234208163542</c:v>
                </c:pt>
                <c:pt idx="8">
                  <c:v>15444.285471024137</c:v>
                </c:pt>
                <c:pt idx="9">
                  <c:v>24447.558520584826</c:v>
                </c:pt>
                <c:pt idx="10">
                  <c:v>38847.404890111684</c:v>
                </c:pt>
                <c:pt idx="11">
                  <c:v>64347.988220234161</c:v>
                </c:pt>
                <c:pt idx="12">
                  <c:v>95631.452045772487</c:v>
                </c:pt>
                <c:pt idx="13">
                  <c:v>99209.630155494538</c:v>
                </c:pt>
                <c:pt idx="14">
                  <c:v>111580.92867468108</c:v>
                </c:pt>
                <c:pt idx="15">
                  <c:v>234362.3504319925</c:v>
                </c:pt>
                <c:pt idx="16">
                  <c:v>395576.68445090007</c:v>
                </c:pt>
                <c:pt idx="17">
                  <c:v>760846.73815597559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9B-42C6-B829-DAE5855AC0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40"/>
        <c:axId val="1696624943"/>
        <c:axId val="1956048703"/>
      </c:barChart>
      <c:catAx>
        <c:axId val="169662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048703"/>
        <c:crosses val="autoZero"/>
        <c:auto val="1"/>
        <c:lblAlgn val="ctr"/>
        <c:lblOffset val="100"/>
        <c:noMultiLvlLbl val="0"/>
      </c:catAx>
      <c:valAx>
        <c:axId val="1956048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62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97917381223505"/>
          <c:y val="0.26979583399713425"/>
          <c:w val="0.25249075978284674"/>
          <c:h val="4.6272809947119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53209151471644"/>
          <c:y val="2.4808118250139587E-2"/>
          <c:w val="0.71217482559563483"/>
          <c:h val="0.90643314419088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Graphs2!$L$2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Graphs2!$K$3:$K$19</c:f>
              <c:strCache>
                <c:ptCount val="17"/>
                <c:pt idx="0">
                  <c:v>Najaf</c:v>
                </c:pt>
                <c:pt idx="1">
                  <c:v>Muthanna</c:v>
                </c:pt>
                <c:pt idx="2">
                  <c:v>Basrah</c:v>
                </c:pt>
                <c:pt idx="3">
                  <c:v>Thi-Qar</c:v>
                </c:pt>
                <c:pt idx="4">
                  <c:v>Kerbala</c:v>
                </c:pt>
                <c:pt idx="5">
                  <c:v>Qadissiya</c:v>
                </c:pt>
                <c:pt idx="6">
                  <c:v>Babylon</c:v>
                </c:pt>
                <c:pt idx="7">
                  <c:v>Missan</c:v>
                </c:pt>
                <c:pt idx="8">
                  <c:v>Baghdad</c:v>
                </c:pt>
                <c:pt idx="9">
                  <c:v>Diyala</c:v>
                </c:pt>
                <c:pt idx="10">
                  <c:v>Salah al-Din</c:v>
                </c:pt>
                <c:pt idx="11">
                  <c:v>Sulaymaniyah</c:v>
                </c:pt>
                <c:pt idx="12">
                  <c:v>Erbil</c:v>
                </c:pt>
                <c:pt idx="13">
                  <c:v>Kirkuk</c:v>
                </c:pt>
                <c:pt idx="14">
                  <c:v>Anbar</c:v>
                </c:pt>
                <c:pt idx="15">
                  <c:v>Dahuk</c:v>
                </c:pt>
                <c:pt idx="16">
                  <c:v>Ninewa</c:v>
                </c:pt>
              </c:strCache>
            </c:strRef>
          </c:cat>
          <c:val>
            <c:numRef>
              <c:f>Graphs2!$L$3:$L$19</c:f>
              <c:numCache>
                <c:formatCode>_(* #,##0_);_(* \(#,##0\);_(* "-"??_);_(@_)</c:formatCode>
                <c:ptCount val="17"/>
                <c:pt idx="0">
                  <c:v>508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445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1039</c:v>
                </c:pt>
                <c:pt idx="9">
                  <c:v>7960</c:v>
                </c:pt>
                <c:pt idx="10">
                  <c:v>20068</c:v>
                </c:pt>
                <c:pt idx="11">
                  <c:v>17096</c:v>
                </c:pt>
                <c:pt idx="12">
                  <c:v>1555</c:v>
                </c:pt>
                <c:pt idx="13">
                  <c:v>28288</c:v>
                </c:pt>
                <c:pt idx="14">
                  <c:v>39091</c:v>
                </c:pt>
                <c:pt idx="15">
                  <c:v>15251</c:v>
                </c:pt>
                <c:pt idx="16">
                  <c:v>100673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5-4E12-A306-C52C068D1A05}"/>
            </c:ext>
          </c:extLst>
        </c:ser>
        <c:ser>
          <c:idx val="1"/>
          <c:order val="1"/>
          <c:tx>
            <c:strRef>
              <c:f>Graphs2!$M$2</c:f>
              <c:strCache>
                <c:ptCount val="1"/>
                <c:pt idx="0">
                  <c:v>NFI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Graphs2!$K$3:$K$19</c:f>
              <c:strCache>
                <c:ptCount val="17"/>
                <c:pt idx="0">
                  <c:v>Najaf</c:v>
                </c:pt>
                <c:pt idx="1">
                  <c:v>Muthanna</c:v>
                </c:pt>
                <c:pt idx="2">
                  <c:v>Basrah</c:v>
                </c:pt>
                <c:pt idx="3">
                  <c:v>Thi-Qar</c:v>
                </c:pt>
                <c:pt idx="4">
                  <c:v>Kerbala</c:v>
                </c:pt>
                <c:pt idx="5">
                  <c:v>Qadissiya</c:v>
                </c:pt>
                <c:pt idx="6">
                  <c:v>Babylon</c:v>
                </c:pt>
                <c:pt idx="7">
                  <c:v>Missan</c:v>
                </c:pt>
                <c:pt idx="8">
                  <c:v>Baghdad</c:v>
                </c:pt>
                <c:pt idx="9">
                  <c:v>Diyala</c:v>
                </c:pt>
                <c:pt idx="10">
                  <c:v>Salah al-Din</c:v>
                </c:pt>
                <c:pt idx="11">
                  <c:v>Sulaymaniyah</c:v>
                </c:pt>
                <c:pt idx="12">
                  <c:v>Erbil</c:v>
                </c:pt>
                <c:pt idx="13">
                  <c:v>Kirkuk</c:v>
                </c:pt>
                <c:pt idx="14">
                  <c:v>Anbar</c:v>
                </c:pt>
                <c:pt idx="15">
                  <c:v>Dahuk</c:v>
                </c:pt>
                <c:pt idx="16">
                  <c:v>Ninewa</c:v>
                </c:pt>
              </c:strCache>
            </c:strRef>
          </c:cat>
          <c:val>
            <c:numRef>
              <c:f>Graphs2!$M$3:$M$19</c:f>
              <c:numCache>
                <c:formatCode>_(* #,##0_);_(* \(#,##0\);_(* "-"??_);_(@_)</c:formatCode>
                <c:ptCount val="17"/>
                <c:pt idx="0">
                  <c:v>0</c:v>
                </c:pt>
                <c:pt idx="1">
                  <c:v>410</c:v>
                </c:pt>
                <c:pt idx="2">
                  <c:v>564</c:v>
                </c:pt>
                <c:pt idx="3">
                  <c:v>742</c:v>
                </c:pt>
                <c:pt idx="4">
                  <c:v>786</c:v>
                </c:pt>
                <c:pt idx="5">
                  <c:v>946</c:v>
                </c:pt>
                <c:pt idx="6">
                  <c:v>1200</c:v>
                </c:pt>
                <c:pt idx="7">
                  <c:v>1329</c:v>
                </c:pt>
                <c:pt idx="8">
                  <c:v>13158</c:v>
                </c:pt>
                <c:pt idx="9">
                  <c:v>37672</c:v>
                </c:pt>
                <c:pt idx="10">
                  <c:v>54740</c:v>
                </c:pt>
                <c:pt idx="11">
                  <c:v>67451</c:v>
                </c:pt>
                <c:pt idx="12">
                  <c:v>68753</c:v>
                </c:pt>
                <c:pt idx="13">
                  <c:v>116951</c:v>
                </c:pt>
                <c:pt idx="14">
                  <c:v>136934</c:v>
                </c:pt>
                <c:pt idx="15">
                  <c:v>177541</c:v>
                </c:pt>
                <c:pt idx="16">
                  <c:v>920921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5-4E12-A306-C52C068D1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99307136"/>
        <c:axId val="575038704"/>
      </c:barChart>
      <c:catAx>
        <c:axId val="49930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5038704"/>
        <c:crosses val="autoZero"/>
        <c:auto val="1"/>
        <c:lblAlgn val="ctr"/>
        <c:lblOffset val="100"/>
        <c:noMultiLvlLbl val="0"/>
      </c:catAx>
      <c:valAx>
        <c:axId val="57503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9930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55874478684165"/>
          <c:y val="0.32036726782302777"/>
          <c:w val="0.16445734667728112"/>
          <c:h val="0.1370283897469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[20190117_Housing Rehabilitation Database - V4.xls]Sheet1!PivotTable2</c:name>
    <c:fmtId val="2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7.4928326266908929E-2"/>
          <c:y val="0.13956535925662222"/>
          <c:w val="0.58723593266062701"/>
          <c:h val="0.86043464074337772"/>
        </c:manualLayout>
      </c:layout>
      <c:pieChart>
        <c:varyColors val="1"/>
        <c:ser>
          <c:idx val="0"/>
          <c:order val="0"/>
          <c:tx>
            <c:strRef>
              <c:f>Sheet1!$B$29:$B$30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7F-4CB9-AFBE-970BD48700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7F-4CB9-AFBE-970BD48700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7F-4CB9-AFBE-970BD48700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7F-4CB9-AFBE-970BD48700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7F-4CB9-AFBE-970BD48700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7F-4CB9-AFBE-970BD48700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B7F-4CB9-AFBE-970BD48700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B7F-4CB9-AFBE-970BD487007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B7F-4CB9-AFBE-970BD487007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B7F-4CB9-AFBE-970BD487007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B7F-4CB9-AFBE-970BD487007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B7F-4CB9-AFBE-970BD487007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B7F-4CB9-AFBE-970BD487007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B7F-4CB9-AFBE-970BD48700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Sheet1!$A$31:$A$45</c:f>
              <c:strCache>
                <c:ptCount val="14"/>
                <c:pt idx="0">
                  <c:v>ZOA</c:v>
                </c:pt>
                <c:pt idx="1">
                  <c:v>TheCNSF</c:v>
                </c:pt>
                <c:pt idx="2">
                  <c:v>DRC</c:v>
                </c:pt>
                <c:pt idx="3">
                  <c:v>PUI</c:v>
                </c:pt>
                <c:pt idx="4">
                  <c:v>CRS</c:v>
                </c:pt>
                <c:pt idx="5">
                  <c:v>Human Appeal</c:v>
                </c:pt>
                <c:pt idx="6">
                  <c:v>ACTED</c:v>
                </c:pt>
                <c:pt idx="7">
                  <c:v>NRC</c:v>
                </c:pt>
                <c:pt idx="8">
                  <c:v>RIRP</c:v>
                </c:pt>
                <c:pt idx="9">
                  <c:v>Local Church</c:v>
                </c:pt>
                <c:pt idx="10">
                  <c:v>IOM</c:v>
                </c:pt>
                <c:pt idx="11">
                  <c:v>UN-Habitat</c:v>
                </c:pt>
                <c:pt idx="12">
                  <c:v>UNHCR</c:v>
                </c:pt>
                <c:pt idx="13">
                  <c:v>UNDP</c:v>
                </c:pt>
              </c:strCache>
            </c:strRef>
          </c:cat>
          <c:val>
            <c:numRef>
              <c:f>Sheet1!$B$31:$B$45</c:f>
              <c:numCache>
                <c:formatCode>_(* #,##0_);_(* \(#,##0\);_(* "-"??_);_(@_)</c:formatCode>
                <c:ptCount val="14"/>
                <c:pt idx="0">
                  <c:v>10</c:v>
                </c:pt>
                <c:pt idx="1">
                  <c:v>125</c:v>
                </c:pt>
                <c:pt idx="2">
                  <c:v>133</c:v>
                </c:pt>
                <c:pt idx="3">
                  <c:v>210</c:v>
                </c:pt>
                <c:pt idx="4">
                  <c:v>436</c:v>
                </c:pt>
                <c:pt idx="5">
                  <c:v>698</c:v>
                </c:pt>
                <c:pt idx="6">
                  <c:v>728</c:v>
                </c:pt>
                <c:pt idx="7">
                  <c:v>793</c:v>
                </c:pt>
                <c:pt idx="8">
                  <c:v>1500</c:v>
                </c:pt>
                <c:pt idx="9">
                  <c:v>2045</c:v>
                </c:pt>
                <c:pt idx="10">
                  <c:v>3074</c:v>
                </c:pt>
                <c:pt idx="11">
                  <c:v>3487</c:v>
                </c:pt>
                <c:pt idx="12">
                  <c:v>12036</c:v>
                </c:pt>
                <c:pt idx="13">
                  <c:v>29837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B7F-4CB9-AFBE-970BD48700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37546834080736"/>
          <c:y val="5.7695504297652619E-2"/>
          <c:w val="0.24333386563809012"/>
          <c:h val="0.78816878908191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[20190117_Housing Rehabilitation Database - V4.xls]Sheet1!PivotTable3</c:name>
    <c:fmtId val="3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576131687242798E-2"/>
              <c:y val="-3.284071400366848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576131687242798E-2"/>
              <c:y val="-3.284071400366848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576131687242798E-2"/>
              <c:y val="-3.284071400366848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3.9531910090249915E-2"/>
          <c:y val="0.16569122850387791"/>
          <c:w val="0.53304326702701543"/>
          <c:h val="0.72290195029881166"/>
        </c:manualLayout>
      </c:layout>
      <c:pieChart>
        <c:varyColors val="1"/>
        <c:ser>
          <c:idx val="0"/>
          <c:order val="0"/>
          <c:tx>
            <c:strRef>
              <c:f>Sheet1!$B$57:$B$58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8-4F6B-9BEC-CE27DCD79B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68-4F6B-9BEC-CE27DCD79B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68-4F6B-9BEC-CE27DCD79B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68-4F6B-9BEC-CE27DCD79B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68-4F6B-9BEC-CE27DCD79B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68-4F6B-9BEC-CE27DCD79B15}"/>
              </c:ext>
            </c:extLst>
          </c:dPt>
          <c:dLbls>
            <c:dLbl>
              <c:idx val="0"/>
              <c:layout>
                <c:manualLayout>
                  <c:x val="-8.4362139917695506E-2"/>
                  <c:y val="-3.28407140036683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68-4F6B-9BEC-CE27DCD79B15}"/>
                </c:ext>
              </c:extLst>
            </c:dLbl>
            <c:dLbl>
              <c:idx val="1"/>
              <c:layout>
                <c:manualLayout>
                  <c:x val="0"/>
                  <c:y val="-5.9113285206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68-4F6B-9BEC-CE27DCD79B15}"/>
                </c:ext>
              </c:extLst>
            </c:dLbl>
            <c:dLbl>
              <c:idx val="4"/>
              <c:layout>
                <c:manualLayout>
                  <c:x val="-9.7717907636462126E-2"/>
                  <c:y val="-9.85221420110050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68-4F6B-9BEC-CE27DCD79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Sheet1!$A$59:$A$65</c:f>
              <c:strCache>
                <c:ptCount val="6"/>
                <c:pt idx="0">
                  <c:v>Kirkuk</c:v>
                </c:pt>
                <c:pt idx="1">
                  <c:v>Baghdad</c:v>
                </c:pt>
                <c:pt idx="2">
                  <c:v>Diyala</c:v>
                </c:pt>
                <c:pt idx="3">
                  <c:v>Salahadin</c:v>
                </c:pt>
                <c:pt idx="4">
                  <c:v>Ninewa</c:v>
                </c:pt>
                <c:pt idx="5">
                  <c:v>Anbar</c:v>
                </c:pt>
              </c:strCache>
            </c:strRef>
          </c:cat>
          <c:val>
            <c:numRef>
              <c:f>Sheet1!$B$59:$B$65</c:f>
              <c:numCache>
                <c:formatCode>_(* #,##0_);_(* \(#,##0\);_(* "-"??_);_(@_)</c:formatCode>
                <c:ptCount val="6"/>
                <c:pt idx="0">
                  <c:v>126</c:v>
                </c:pt>
                <c:pt idx="1">
                  <c:v>934</c:v>
                </c:pt>
                <c:pt idx="2">
                  <c:v>1917</c:v>
                </c:pt>
                <c:pt idx="3">
                  <c:v>4291</c:v>
                </c:pt>
                <c:pt idx="4">
                  <c:v>18094</c:v>
                </c:pt>
                <c:pt idx="5">
                  <c:v>29750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68-4F6B-9BEC-CE27DCD79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1047771802236"/>
          <c:y val="0.23034295790363501"/>
          <c:w val="0.26622771747152923"/>
          <c:h val="0.54771820391807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3738"/>
            <a:ext cx="6156325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itarianresponse.info/en/operations/iraq/assessments" TargetMode="External"/><Relationship Id="rId2" Type="http://schemas.openxmlformats.org/officeDocument/2006/relationships/hyperlink" Target="https://www.humanitarianresponse.info/en/node/16814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itarianresponse.info/en/operations/iraq/2018-dashboar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</a:t>
            </a:fld>
            <a:endParaRPr lang="en-GB">
              <a:latin typeface="Calibri"/>
            </a:endParaRPr>
          </a:p>
        </p:txBody>
      </p:sp>
      <p:pic>
        <p:nvPicPr>
          <p:cNvPr id="5" name="Picture 4" descr="C:\Users\msahib\AppData\Local\Microsoft\Windows\INetCache\Content.Word\2.jpg">
            <a:extLst>
              <a:ext uri="{FF2B5EF4-FFF2-40B4-BE49-F238E27FC236}">
                <a16:creationId xmlns:a16="http://schemas.microsoft.com/office/drawing/2014/main" id="{F107D5B8-1632-41CA-A2CA-51744DB9C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33" y="591377"/>
            <a:ext cx="59436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23260-DE94-4237-8770-8564355AD3C7}"/>
              </a:ext>
            </a:extLst>
          </p:cNvPr>
          <p:cNvSpPr/>
          <p:nvPr/>
        </p:nvSpPr>
        <p:spPr>
          <a:xfrm>
            <a:off x="0" y="3448843"/>
            <a:ext cx="128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 credit: IOM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24CE4-7E0A-41F1-BB59-D6555A23EE53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62463-3A89-4E40-8479-0A35536399B1}"/>
              </a:ext>
            </a:extLst>
          </p:cNvPr>
          <p:cNvSpPr/>
          <p:nvPr/>
        </p:nvSpPr>
        <p:spPr>
          <a:xfrm>
            <a:off x="69573" y="1591958"/>
            <a:ext cx="2305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NFI Distributions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Baquba – Diyala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Dec. 2018</a:t>
            </a:r>
          </a:p>
        </p:txBody>
      </p:sp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</a:t>
            </a:r>
            <a:r>
              <a:rPr lang="en-US" sz="1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(Rehabilitation, New Construction, Cash for Shelter)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OVERVIEW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A97CDD-CB0B-4595-BD5C-F42C8287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65742"/>
              </p:ext>
            </p:extLst>
          </p:nvPr>
        </p:nvGraphicFramePr>
        <p:xfrm>
          <a:off x="288234" y="626401"/>
          <a:ext cx="8567532" cy="4396534"/>
        </p:xfrm>
        <a:graphic>
          <a:graphicData uri="http://schemas.openxmlformats.org/drawingml/2006/table">
            <a:tbl>
              <a:tblPr/>
              <a:tblGrid>
                <a:gridCol w="2720880">
                  <a:extLst>
                    <a:ext uri="{9D8B030D-6E8A-4147-A177-3AD203B41FA5}">
                      <a16:colId xmlns:a16="http://schemas.microsoft.com/office/drawing/2014/main" val="117208286"/>
                    </a:ext>
                  </a:extLst>
                </a:gridCol>
                <a:gridCol w="1606615">
                  <a:extLst>
                    <a:ext uri="{9D8B030D-6E8A-4147-A177-3AD203B41FA5}">
                      <a16:colId xmlns:a16="http://schemas.microsoft.com/office/drawing/2014/main" val="1189048975"/>
                    </a:ext>
                  </a:extLst>
                </a:gridCol>
                <a:gridCol w="906959">
                  <a:extLst>
                    <a:ext uri="{9D8B030D-6E8A-4147-A177-3AD203B41FA5}">
                      <a16:colId xmlns:a16="http://schemas.microsoft.com/office/drawing/2014/main" val="2236586577"/>
                    </a:ext>
                  </a:extLst>
                </a:gridCol>
                <a:gridCol w="1023570">
                  <a:extLst>
                    <a:ext uri="{9D8B030D-6E8A-4147-A177-3AD203B41FA5}">
                      <a16:colId xmlns:a16="http://schemas.microsoft.com/office/drawing/2014/main" val="3920963211"/>
                    </a:ext>
                  </a:extLst>
                </a:gridCol>
                <a:gridCol w="1075394">
                  <a:extLst>
                    <a:ext uri="{9D8B030D-6E8A-4147-A177-3AD203B41FA5}">
                      <a16:colId xmlns:a16="http://schemas.microsoft.com/office/drawing/2014/main" val="1671756883"/>
                    </a:ext>
                  </a:extLst>
                </a:gridCol>
                <a:gridCol w="1234114">
                  <a:extLst>
                    <a:ext uri="{9D8B030D-6E8A-4147-A177-3AD203B41FA5}">
                      <a16:colId xmlns:a16="http://schemas.microsoft.com/office/drawing/2014/main" val="2258527274"/>
                    </a:ext>
                  </a:extLst>
                </a:gridCol>
              </a:tblGrid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Data_Type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data for areas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520536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Total Damaged / Targeted Houses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268901"/>
                  </a:ext>
                </a:extLst>
              </a:tr>
              <a:tr h="297636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30445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Cash for Shelter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Partner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331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356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675614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New construction / transitional shelter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Appeal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698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698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52181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 Partners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IOM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25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919298"/>
                  </a:ext>
                </a:extLst>
              </a:tr>
              <a:tr h="23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3,500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1,500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734209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Rehabilitation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ACTED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728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01234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13 Partners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436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436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296094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DRC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133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133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23992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IOM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2,988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31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3,049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020263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Church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2,045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2,045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24668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527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266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793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4467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PUI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210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210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03699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RIRP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1,500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1,500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44135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TheCNSF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125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125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09739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UNDP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10,101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12,404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7,332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29,837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97865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UN-Habitat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2,906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431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3,487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678904"/>
                  </a:ext>
                </a:extLst>
              </a:tr>
              <a:tr h="1763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3,680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3,000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6,680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66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ZOA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10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22471"/>
                  </a:ext>
                </a:extLst>
              </a:tr>
              <a:tr h="2601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27,095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13,776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14,241 </a:t>
                      </a:r>
                    </a:p>
                  </a:txBody>
                  <a:tcPr marL="7346" marR="7346" marT="7346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55,112 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8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9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</a:t>
            </a:r>
            <a:r>
              <a:rPr lang="en-US" sz="1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(Rehabilitation, New Construction, Cash for Shelter)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PARTNERS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1EF507-7166-4BDD-8159-998ABCFD0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93173"/>
              </p:ext>
            </p:extLst>
          </p:nvPr>
        </p:nvGraphicFramePr>
        <p:xfrm>
          <a:off x="4959930" y="554103"/>
          <a:ext cx="4094618" cy="4393483"/>
        </p:xfrm>
        <a:graphic>
          <a:graphicData uri="http://schemas.openxmlformats.org/drawingml/2006/table">
            <a:tbl>
              <a:tblPr/>
              <a:tblGrid>
                <a:gridCol w="2587993">
                  <a:extLst>
                    <a:ext uri="{9D8B030D-6E8A-4147-A177-3AD203B41FA5}">
                      <a16:colId xmlns:a16="http://schemas.microsoft.com/office/drawing/2014/main" val="2691039109"/>
                    </a:ext>
                  </a:extLst>
                </a:gridCol>
                <a:gridCol w="1506625">
                  <a:extLst>
                    <a:ext uri="{9D8B030D-6E8A-4147-A177-3AD203B41FA5}">
                      <a16:colId xmlns:a16="http://schemas.microsoft.com/office/drawing/2014/main" val="3789259324"/>
                    </a:ext>
                  </a:extLst>
                </a:gridCol>
              </a:tblGrid>
              <a:tr h="19877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(Multiple Items)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4139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(Multiple Items)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498436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Data_Type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data for areas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29269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939920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Total Damaged / Targeted Houses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1696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Organization/agency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35478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2713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CNSF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125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00586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133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06744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32090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8890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Appeal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25361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728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722553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793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75233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RIRP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86261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Church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2,045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08224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3,074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61903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UN-Habitat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3,487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73685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12,036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179898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29,837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22304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55,112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14165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1C0518-E764-4F83-852F-33DF6D292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7841"/>
              </p:ext>
            </p:extLst>
          </p:nvPr>
        </p:nvGraphicFramePr>
        <p:xfrm>
          <a:off x="0" y="546654"/>
          <a:ext cx="4798322" cy="451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96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</a:t>
            </a:r>
            <a:r>
              <a:rPr lang="en-US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(Rehabilitation, New Construction, Cash for Shelter)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GOVERNORATE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AF9D10-2D17-4F96-9CDF-0E4011615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64874"/>
              </p:ext>
            </p:extLst>
          </p:nvPr>
        </p:nvGraphicFramePr>
        <p:xfrm>
          <a:off x="251791" y="630305"/>
          <a:ext cx="4389783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19BA04E-E11A-41B5-B2DE-D930086A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62" y="473640"/>
            <a:ext cx="3717235" cy="45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</a:t>
            </a:r>
            <a:r>
              <a:rPr lang="en-US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(Rehabilitation, New Construction, Cash for Shelter)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369EC-385F-49C1-A247-5A07F7AE7499}"/>
              </a:ext>
            </a:extLst>
          </p:cNvPr>
          <p:cNvSpPr/>
          <p:nvPr/>
        </p:nvSpPr>
        <p:spPr>
          <a:xfrm>
            <a:off x="325514" y="969112"/>
            <a:ext cx="84389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I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Any Partners operating in WDS in Centre and South and not reporting?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Are you aware of any ‘’ghost NGOs’’ operating in WDS in Centre and South?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Future plan to review the WDS dataset </a:t>
            </a:r>
            <a:r>
              <a:rPr lang="en-IN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through bilateral meeting with concerned partners</a:t>
            </a:r>
            <a:r>
              <a:rPr lang="en-IN" sz="1700" dirty="0">
                <a:solidFill>
                  <a:srgbClr val="0070C0"/>
                </a:solidFill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70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dirty="0">
                <a:solidFill>
                  <a:srgbClr val="0070C0"/>
                </a:solidFill>
                <a:latin typeface="Calibri Light" panose="020F0302020204030204" pitchFamily="34" charset="0"/>
              </a:rPr>
              <a:t>Always use the revised form to submit your WDS – Interventions. </a:t>
            </a:r>
          </a:p>
        </p:txBody>
      </p:sp>
    </p:spTree>
    <p:extLst>
      <p:ext uri="{BB962C8B-B14F-4D97-AF65-F5344CB8AC3E}">
        <p14:creationId xmlns:p14="http://schemas.microsoft.com/office/powerpoint/2010/main" val="255085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Camp consolidation / Camp closure and Evictions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E0D4A-3784-413E-92F3-31F81F5C9FB9}"/>
              </a:ext>
            </a:extLst>
          </p:cNvPr>
          <p:cNvSpPr/>
          <p:nvPr/>
        </p:nvSpPr>
        <p:spPr>
          <a:xfrm>
            <a:off x="178904" y="684736"/>
            <a:ext cx="8825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alibri Light" panose="020F0302020204030204" pitchFamily="34" charset="0"/>
              </a:rPr>
              <a:t>Partners to share any update from their area of responsibility;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And any challenges / key issues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7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Sub-National S-NFI Cluster area based coordination &amp; Cluster focal points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3B57DCF-631A-4C4C-9FA1-3EEED801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25407"/>
              </p:ext>
            </p:extLst>
          </p:nvPr>
        </p:nvGraphicFramePr>
        <p:xfrm>
          <a:off x="7454348" y="42168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4348" y="42168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70D57C-6F78-4214-A7D8-C5E150158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00622"/>
              </p:ext>
            </p:extLst>
          </p:nvPr>
        </p:nvGraphicFramePr>
        <p:xfrm>
          <a:off x="785191" y="1156347"/>
          <a:ext cx="7474226" cy="2949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7113">
                  <a:extLst>
                    <a:ext uri="{9D8B030D-6E8A-4147-A177-3AD203B41FA5}">
                      <a16:colId xmlns:a16="http://schemas.microsoft.com/office/drawing/2014/main" val="2954904631"/>
                    </a:ext>
                  </a:extLst>
                </a:gridCol>
                <a:gridCol w="3737113">
                  <a:extLst>
                    <a:ext uri="{9D8B030D-6E8A-4147-A177-3AD203B41FA5}">
                      <a16:colId xmlns:a16="http://schemas.microsoft.com/office/drawing/2014/main" val="2034194109"/>
                    </a:ext>
                  </a:extLst>
                </a:gridCol>
              </a:tblGrid>
              <a:tr h="589981"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883201"/>
                  </a:ext>
                </a:extLst>
              </a:tr>
              <a:tr h="589981">
                <a:tc>
                  <a:txBody>
                    <a:bodyPr/>
                    <a:lstStyle/>
                    <a:p>
                      <a:endParaRPr lang="en-IN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440671"/>
                  </a:ext>
                </a:extLst>
              </a:tr>
              <a:tr h="589981">
                <a:tc>
                  <a:txBody>
                    <a:bodyPr/>
                    <a:lstStyle/>
                    <a:p>
                      <a:endParaRPr lang="en-IN" sz="18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357598"/>
                  </a:ext>
                </a:extLst>
              </a:tr>
              <a:tr h="589981">
                <a:tc>
                  <a:txBody>
                    <a:bodyPr/>
                    <a:lstStyle/>
                    <a:p>
                      <a:endParaRPr lang="en-IN" sz="18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437582"/>
                  </a:ext>
                </a:extLst>
              </a:tr>
              <a:tr h="589981">
                <a:tc>
                  <a:txBody>
                    <a:bodyPr/>
                    <a:lstStyle/>
                    <a:p>
                      <a:endParaRPr lang="en-IN" sz="18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0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5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Partners to update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S-NFI response - ongoing / planned (including winter response)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89F93-9010-4DF6-AC19-824FDE0C1C35}"/>
              </a:ext>
            </a:extLst>
          </p:cNvPr>
          <p:cNvSpPr/>
          <p:nvPr/>
        </p:nvSpPr>
        <p:spPr>
          <a:xfrm>
            <a:off x="178904" y="684736"/>
            <a:ext cx="88259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alibri Light" panose="020F0302020204030204" pitchFamily="34" charset="0"/>
              </a:rPr>
              <a:t>Governorate / Partners to share any update and any challenges / key issues</a:t>
            </a:r>
          </a:p>
          <a:p>
            <a:endParaRPr lang="en-US" sz="17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700" dirty="0">
                <a:latin typeface="Calibri Light" panose="020F0302020204030204" pitchFamily="34" charset="0"/>
              </a:rPr>
              <a:t>Response – </a:t>
            </a:r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ongoing / planned</a:t>
            </a:r>
            <a:endParaRPr lang="en-US" sz="17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700" dirty="0">
                <a:latin typeface="Calibri Light" panose="020F0302020204030204" pitchFamily="34" charset="0"/>
              </a:rPr>
              <a:t>Field Coordination  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latin typeface="Calibri Light" panose="020F0302020204030204" pitchFamily="34" charset="0"/>
              </a:rPr>
              <a:t>Access to beneficiaries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latin typeface="Calibri Light" panose="020F030202020403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latin typeface="Calibri Light" panose="020F0302020204030204" pitchFamily="34" charset="0"/>
              </a:rPr>
              <a:t>… 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5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Partners to update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Assessments (planned, ongoing, completed)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D0419-87D3-413D-A2D7-03C20261B17F}"/>
              </a:ext>
            </a:extLst>
          </p:cNvPr>
          <p:cNvSpPr/>
          <p:nvPr/>
        </p:nvSpPr>
        <p:spPr>
          <a:xfrm>
            <a:off x="178904" y="684736"/>
            <a:ext cx="88259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alibri Light" panose="020F0302020204030204" pitchFamily="34" charset="0"/>
              </a:rPr>
              <a:t>Available resources</a:t>
            </a:r>
          </a:p>
          <a:p>
            <a:endParaRPr lang="en-US" sz="1700" dirty="0"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Iraq Assessment Tools and Guidance: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2"/>
              </a:rPr>
              <a:t>https://www.humanitarianresponse.info/en/node/168141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Iraq Common Database of Indicators (CDI)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Catalogue of Assessment Tools</a:t>
            </a:r>
          </a:p>
          <a:p>
            <a:endParaRPr lang="en-US" sz="17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Iraq Assessment Registry: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https://www.humanitarianresponse.info/en/operations/iraq/assessments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MAP – Assessments conducted and planned – Monthly update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2018 map (Jan. – Dec. 2018) already published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2019 data are to be collected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b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Our needs</a:t>
            </a:r>
            <a:r>
              <a:rPr lang="en-US" sz="1600" u="sng" dirty="0">
                <a:latin typeface="Calibri Light" panose="020F03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Partners assessments reports, raw data, maps, …..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2019 assessment plan – partners to share their plan by 28Jan.19 </a:t>
            </a:r>
            <a:r>
              <a:rPr lang="en-US" sz="1600" dirty="0" err="1">
                <a:latin typeface="Calibri Light" panose="020F0302020204030204" pitchFamily="34" charset="0"/>
              </a:rPr>
              <a:t>CoB</a:t>
            </a:r>
            <a:r>
              <a:rPr lang="en-US" sz="16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60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AOB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23260-DE94-4237-8770-8564355AD3C7}"/>
              </a:ext>
            </a:extLst>
          </p:cNvPr>
          <p:cNvSpPr/>
          <p:nvPr/>
        </p:nvSpPr>
        <p:spPr>
          <a:xfrm>
            <a:off x="0" y="3448843"/>
            <a:ext cx="128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 credit: IOM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24CE4-7E0A-41F1-BB59-D6555A23EE53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THANK YOU VERY MUCH</a:t>
            </a:r>
          </a:p>
        </p:txBody>
      </p:sp>
      <p:pic>
        <p:nvPicPr>
          <p:cNvPr id="7" name="Picture 6" descr="C:\Users\msahib\AppData\Local\Microsoft\Windows\INetCache\Content.Word\IMG_20181229_093209.jpg">
            <a:extLst>
              <a:ext uri="{FF2B5EF4-FFF2-40B4-BE49-F238E27FC236}">
                <a16:creationId xmlns:a16="http://schemas.microsoft.com/office/drawing/2014/main" id="{B14B0EE3-4C29-4351-937E-CE3DE52ADC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6" y="622726"/>
            <a:ext cx="5943599" cy="44043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D2D77E-E74C-454F-9746-F7D90F8AFF82}"/>
              </a:ext>
            </a:extLst>
          </p:cNvPr>
          <p:cNvSpPr/>
          <p:nvPr/>
        </p:nvSpPr>
        <p:spPr>
          <a:xfrm>
            <a:off x="60863" y="1597710"/>
            <a:ext cx="2314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NFI Distributions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Abu Ghraib – Baghdad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Dec. 2018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6E3A81-C69E-4209-9319-E8440EB4B5E8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4EA5D-80FA-43A4-A9B5-D9CEC17DF4C7}"/>
              </a:ext>
            </a:extLst>
          </p:cNvPr>
          <p:cNvSpPr/>
          <p:nvPr/>
        </p:nvSpPr>
        <p:spPr>
          <a:xfrm>
            <a:off x="928917" y="786679"/>
            <a:ext cx="7384142" cy="38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Review of minutes of previous meeting,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Management: 2018 Cluster achievements / Operational presence.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2019 HRP: Key figures and Upcoming ActivityInfo Training Sessions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War Damaged Shelter Assessments and Rehabilitations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Camp consolidation / Camp closure and Evictions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Sub-National S-NFI Cluster area based coordination &amp; Cluster focal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Partners to update on their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S-NFI response - ongoing / planned (including winter response)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Assessments (planned, ongoing, completed)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AOB</a:t>
            </a:r>
          </a:p>
          <a:p>
            <a:pPr lvl="0" algn="r">
              <a:lnSpc>
                <a:spcPct val="150000"/>
              </a:lnSpc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						</a:t>
            </a:r>
            <a:r>
              <a:rPr lang="en-US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January 23</a:t>
            </a:r>
            <a:r>
              <a:rPr lang="en-US" sz="1700" i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rd</a:t>
            </a:r>
            <a:r>
              <a:rPr lang="en-US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,2019 - </a:t>
            </a:r>
            <a:r>
              <a:rPr lang="en-IN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11:30am- 12:30pm </a:t>
            </a:r>
            <a:endParaRPr lang="en-US" sz="1700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BBE41-43EA-41EC-8508-8C977E628E75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Review of minutes of previous meeting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A863A0-3E06-4160-B40A-8908401A9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75044"/>
              </p:ext>
            </p:extLst>
          </p:nvPr>
        </p:nvGraphicFramePr>
        <p:xfrm>
          <a:off x="228600" y="717164"/>
          <a:ext cx="8825948" cy="3248549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580322">
                  <a:extLst>
                    <a:ext uri="{9D8B030D-6E8A-4147-A177-3AD203B41FA5}">
                      <a16:colId xmlns:a16="http://schemas.microsoft.com/office/drawing/2014/main" val="1459114444"/>
                    </a:ext>
                  </a:extLst>
                </a:gridCol>
                <a:gridCol w="7245626">
                  <a:extLst>
                    <a:ext uri="{9D8B030D-6E8A-4147-A177-3AD203B41FA5}">
                      <a16:colId xmlns:a16="http://schemas.microsoft.com/office/drawing/2014/main" val="1112362740"/>
                    </a:ext>
                  </a:extLst>
                </a:gridCol>
              </a:tblGrid>
              <a:tr h="1151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Agenda Item</a:t>
                      </a:r>
                      <a:endParaRPr lang="en-US" sz="16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262" marR="572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 points</a:t>
                      </a:r>
                      <a:endParaRPr lang="en-US" sz="16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262" marR="57262" marT="0" marB="0" anchor="ctr"/>
                </a:tc>
                <a:extLst>
                  <a:ext uri="{0D108BD9-81ED-4DB2-BD59-A6C34878D82A}">
                    <a16:rowId xmlns:a16="http://schemas.microsoft.com/office/drawing/2014/main" val="1581786662"/>
                  </a:ext>
                </a:extLst>
              </a:tr>
              <a:tr h="2097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Winter Response</a:t>
                      </a:r>
                    </a:p>
                  </a:txBody>
                  <a:tcPr marL="57262" marR="57262" marT="0" marB="0" anchor="ctr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Cluster to liaise with CRS on possibility of intervening in Mahmoudiya, Baghdad – </a:t>
                      </a:r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Any update?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Cluster to share the tent replacement information with OFDA – </a:t>
                      </a:r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Any update?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Cluster to liaise with relevant partners to collect data on kerosene distributions in Camps – </a:t>
                      </a:r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Ongoing process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7262" marR="57262" marT="0" marB="0" anchor="ctr"/>
                </a:tc>
                <a:extLst>
                  <a:ext uri="{0D108BD9-81ED-4DB2-BD59-A6C34878D82A}">
                    <a16:rowId xmlns:a16="http://schemas.microsoft.com/office/drawing/2014/main" val="396106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4245E3F-0A07-4DB6-882B-2F31BA47E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530209"/>
              </p:ext>
            </p:extLst>
          </p:nvPr>
        </p:nvGraphicFramePr>
        <p:xfrm>
          <a:off x="66059" y="479132"/>
          <a:ext cx="3644450" cy="43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9BD4AC6-7B6C-4370-9CB6-7F0DCF59EBE7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2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Information Management 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2018 Cluster achievements / Operational presence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5BC6A1-5E32-46E2-BBCF-F2C7CF843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27809"/>
              </p:ext>
            </p:extLst>
          </p:nvPr>
        </p:nvGraphicFramePr>
        <p:xfrm>
          <a:off x="3710509" y="450543"/>
          <a:ext cx="5218046" cy="456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40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CF6DBB-3EEF-492A-957F-3D65790A7EC4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2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Information Management 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2018 Cluster achievements / Operational presence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3A13D4-AA05-4F89-B54E-6C7CFBCA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21957"/>
              </p:ext>
            </p:extLst>
          </p:nvPr>
        </p:nvGraphicFramePr>
        <p:xfrm>
          <a:off x="352540" y="828076"/>
          <a:ext cx="8465946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0809">
                  <a:extLst>
                    <a:ext uri="{9D8B030D-6E8A-4147-A177-3AD203B41FA5}">
                      <a16:colId xmlns:a16="http://schemas.microsoft.com/office/drawing/2014/main" val="2165224551"/>
                    </a:ext>
                  </a:extLst>
                </a:gridCol>
                <a:gridCol w="1768821">
                  <a:extLst>
                    <a:ext uri="{9D8B030D-6E8A-4147-A177-3AD203B41FA5}">
                      <a16:colId xmlns:a16="http://schemas.microsoft.com/office/drawing/2014/main" val="112312769"/>
                    </a:ext>
                  </a:extLst>
                </a:gridCol>
                <a:gridCol w="2415355">
                  <a:extLst>
                    <a:ext uri="{9D8B030D-6E8A-4147-A177-3AD203B41FA5}">
                      <a16:colId xmlns:a16="http://schemas.microsoft.com/office/drawing/2014/main" val="3329174717"/>
                    </a:ext>
                  </a:extLst>
                </a:gridCol>
                <a:gridCol w="2390961">
                  <a:extLst>
                    <a:ext uri="{9D8B030D-6E8A-4147-A177-3AD203B41FA5}">
                      <a16:colId xmlns:a16="http://schemas.microsoft.com/office/drawing/2014/main" val="621991964"/>
                    </a:ext>
                  </a:extLst>
                </a:gridCol>
              </a:tblGrid>
              <a:tr h="192357"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achievements from ActivityInfo (1</a:t>
                      </a:r>
                      <a:r>
                        <a:rPr lang="en-US" sz="1400" b="0" baseline="300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Jan. – 31</a:t>
                      </a:r>
                      <a:r>
                        <a:rPr lang="en-US" sz="1400" b="0" baseline="300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December 2018)</a:t>
                      </a:r>
                      <a:endParaRPr lang="en-IN" sz="14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60044"/>
                  </a:ext>
                </a:extLst>
              </a:tr>
              <a:tr h="29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People in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Reached with NFI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Reached with Shelter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40089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3.82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1,600,098  (85</a:t>
                      </a:r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of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232,216 (12% of target)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34429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532A67D-C9E2-4CBE-A9F3-40FF8D273C68}"/>
              </a:ext>
            </a:extLst>
          </p:cNvPr>
          <p:cNvSpPr/>
          <p:nvPr/>
        </p:nvSpPr>
        <p:spPr>
          <a:xfrm>
            <a:off x="325514" y="4142638"/>
            <a:ext cx="846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 more details, please refer to the cluster IM products and the online dashboard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https://www.humanitarianresponse.info/en/operations/iraq/2018-dashboard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3679C-0CCE-4BC2-830D-AD6F5BD7032B}"/>
              </a:ext>
            </a:extLst>
          </p:cNvPr>
          <p:cNvSpPr/>
          <p:nvPr/>
        </p:nvSpPr>
        <p:spPr>
          <a:xfrm>
            <a:off x="325514" y="2062417"/>
            <a:ext cx="8438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 the </a:t>
            </a:r>
            <a:r>
              <a:rPr kumimoji="0" lang="en-IN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 people reached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NFI distributions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are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 Camps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and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99434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37%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in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99434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out of Camps settings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While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99434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83%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of </a:t>
            </a:r>
            <a:r>
              <a:rPr kumimoji="0" lang="en-IN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 people reached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99434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Shelter interventions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are in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99434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out of camps settings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and just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17%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 Camps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42 partners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have contributed to above achievements of which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40 are operating in Centre and South governorates and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11 in KR-I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 are operating in both KR-I and C&amp;S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CC6D5-BA15-498F-BC78-A85A10626B1F}"/>
              </a:ext>
            </a:extLst>
          </p:cNvPr>
          <p:cNvSpPr txBox="1"/>
          <p:nvPr/>
        </p:nvSpPr>
        <p:spPr>
          <a:xfrm>
            <a:off x="6517174" y="3468265"/>
            <a:ext cx="226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Presence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CF935E3-B4F3-4383-A84A-A0771DF81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52452"/>
              </p:ext>
            </p:extLst>
          </p:nvPr>
        </p:nvGraphicFramePr>
        <p:xfrm>
          <a:off x="7265505" y="3756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5505" y="3756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9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3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2019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I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HRP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: Key figures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People in Need and Target</a:t>
            </a:r>
            <a:endPara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912ED1-BBD4-426F-85FB-E664A72D4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27729"/>
              </p:ext>
            </p:extLst>
          </p:nvPr>
        </p:nvGraphicFramePr>
        <p:xfrm>
          <a:off x="191386" y="648205"/>
          <a:ext cx="8750595" cy="32161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09339">
                  <a:extLst>
                    <a:ext uri="{9D8B030D-6E8A-4147-A177-3AD203B41FA5}">
                      <a16:colId xmlns:a16="http://schemas.microsoft.com/office/drawing/2014/main" val="432487590"/>
                    </a:ext>
                  </a:extLst>
                </a:gridCol>
                <a:gridCol w="1012581">
                  <a:extLst>
                    <a:ext uri="{9D8B030D-6E8A-4147-A177-3AD203B41FA5}">
                      <a16:colId xmlns:a16="http://schemas.microsoft.com/office/drawing/2014/main" val="3882366129"/>
                    </a:ext>
                  </a:extLst>
                </a:gridCol>
                <a:gridCol w="1106533">
                  <a:extLst>
                    <a:ext uri="{9D8B030D-6E8A-4147-A177-3AD203B41FA5}">
                      <a16:colId xmlns:a16="http://schemas.microsoft.com/office/drawing/2014/main" val="3204541771"/>
                    </a:ext>
                  </a:extLst>
                </a:gridCol>
                <a:gridCol w="960389">
                  <a:extLst>
                    <a:ext uri="{9D8B030D-6E8A-4147-A177-3AD203B41FA5}">
                      <a16:colId xmlns:a16="http://schemas.microsoft.com/office/drawing/2014/main" val="1613879948"/>
                    </a:ext>
                  </a:extLst>
                </a:gridCol>
                <a:gridCol w="1064776">
                  <a:extLst>
                    <a:ext uri="{9D8B030D-6E8A-4147-A177-3AD203B41FA5}">
                      <a16:colId xmlns:a16="http://schemas.microsoft.com/office/drawing/2014/main" val="2949658291"/>
                    </a:ext>
                  </a:extLst>
                </a:gridCol>
                <a:gridCol w="1023020">
                  <a:extLst>
                    <a:ext uri="{9D8B030D-6E8A-4147-A177-3AD203B41FA5}">
                      <a16:colId xmlns:a16="http://schemas.microsoft.com/office/drawing/2014/main" val="4027624190"/>
                    </a:ext>
                  </a:extLst>
                </a:gridCol>
                <a:gridCol w="991703">
                  <a:extLst>
                    <a:ext uri="{9D8B030D-6E8A-4147-A177-3AD203B41FA5}">
                      <a16:colId xmlns:a16="http://schemas.microsoft.com/office/drawing/2014/main" val="892492961"/>
                    </a:ext>
                  </a:extLst>
                </a:gridCol>
                <a:gridCol w="1282254">
                  <a:extLst>
                    <a:ext uri="{9D8B030D-6E8A-4147-A177-3AD203B41FA5}">
                      <a16:colId xmlns:a16="http://schemas.microsoft.com/office/drawing/2014/main" val="266364745"/>
                    </a:ext>
                  </a:extLst>
                </a:gridCol>
              </a:tblGrid>
              <a:tr h="500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# people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By categories (#)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By sex and age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57498"/>
                  </a:ext>
                </a:extLst>
              </a:tr>
              <a:tr h="910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Whole</a:t>
                      </a:r>
                      <a:r>
                        <a:rPr lang="en-US" sz="1400" b="0" baseline="0" dirty="0">
                          <a:effectLst/>
                        </a:rPr>
                        <a:t> of Iraq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Kurdistan Region of Iraq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IDP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Returnee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Host community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% female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%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children,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adult,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elderly* 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684425"/>
                  </a:ext>
                </a:extLst>
              </a:tr>
              <a:tr h="875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People in need</a:t>
                      </a:r>
                      <a:endParaRPr lang="en-GB" sz="14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2,093,926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334,202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712,732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992,294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388,900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49.5%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50.7%</a:t>
                      </a:r>
                      <a:endParaRPr lang="en-GB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44.3%</a:t>
                      </a:r>
                      <a:endParaRPr lang="en-GB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5.0%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008138"/>
                  </a:ext>
                </a:extLst>
              </a:tr>
              <a:tr h="930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People targeted</a:t>
                      </a:r>
                      <a:endParaRPr lang="en-GB" sz="14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881,650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163,808</a:t>
                      </a:r>
                      <a:endParaRPr lang="en-GB" sz="1400" b="0" i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550,150</a:t>
                      </a:r>
                      <a:endParaRPr lang="en-GB" sz="1400" b="0" i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324,000</a:t>
                      </a:r>
                      <a:endParaRPr lang="en-GB" sz="1400" b="0" i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7,500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49.5%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50.7%</a:t>
                      </a:r>
                      <a:endParaRPr lang="en-GB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44.3%</a:t>
                      </a:r>
                      <a:endParaRPr lang="en-GB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5.0%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435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62C87D-FE0B-466B-BE70-C749DE48DE23}"/>
              </a:ext>
            </a:extLst>
          </p:cNvPr>
          <p:cNvSpPr txBox="1"/>
          <p:nvPr/>
        </p:nvSpPr>
        <p:spPr>
          <a:xfrm>
            <a:off x="398884" y="4198007"/>
            <a:ext cx="4437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*Children (˂18 years old); adult (18-59 years old) elderly (˃59 years)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503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3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2019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I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HRP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: Key figures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Financial requirements</a:t>
            </a:r>
            <a:endPara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CAC501-3F42-4A23-B108-2397C5D5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68940"/>
              </p:ext>
            </p:extLst>
          </p:nvPr>
        </p:nvGraphicFramePr>
        <p:xfrm>
          <a:off x="125669" y="637950"/>
          <a:ext cx="8908162" cy="28948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90417">
                  <a:extLst>
                    <a:ext uri="{9D8B030D-6E8A-4147-A177-3AD203B41FA5}">
                      <a16:colId xmlns:a16="http://schemas.microsoft.com/office/drawing/2014/main" val="432487590"/>
                    </a:ext>
                  </a:extLst>
                </a:gridCol>
                <a:gridCol w="175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260">
                  <a:extLst>
                    <a:ext uri="{9D8B030D-6E8A-4147-A177-3AD203B41FA5}">
                      <a16:colId xmlns:a16="http://schemas.microsoft.com/office/drawing/2014/main" val="3882366129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4027624190"/>
                    </a:ext>
                  </a:extLst>
                </a:gridCol>
              </a:tblGrid>
              <a:tr h="54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HRP 2018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HRP 2019 submissions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 of review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8957498"/>
                  </a:ext>
                </a:extLst>
              </a:tr>
              <a:tr h="319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# projects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684425"/>
                  </a:ext>
                </a:extLst>
              </a:tr>
              <a:tr h="506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# partners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only in KRI: 7 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008138"/>
                  </a:ext>
                </a:extLst>
              </a:tr>
              <a:tr h="1055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Financial requirements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$ 63.4 M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$ 160 M</a:t>
                      </a: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 $ 74,354,054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 : </a:t>
                      </a:r>
                      <a:r>
                        <a:rPr lang="en-IN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 $ 10,753,356 </a:t>
                      </a:r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(14% of total ask)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Rest of Iraq: </a:t>
                      </a:r>
                      <a:r>
                        <a:rPr lang="en-IN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 $ 63,600,698 </a:t>
                      </a:r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(86% of total ask)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43589"/>
                  </a:ext>
                </a:extLst>
              </a:tr>
              <a:tr h="472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Received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funds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$ 30.9 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(49%)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7FFD3EB-6E28-461C-B92F-505C91282E45}"/>
              </a:ext>
            </a:extLst>
          </p:cNvPr>
          <p:cNvSpPr/>
          <p:nvPr/>
        </p:nvSpPr>
        <p:spPr>
          <a:xfrm>
            <a:off x="350876" y="3795856"/>
            <a:ext cx="8077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the HPC projects – Cash based intervention - 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conditionality</a:t>
            </a:r>
            <a:endParaRPr lang="en-IN" sz="1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Percentage of cash :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23%</a:t>
            </a:r>
            <a:endParaRPr lang="en-IN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financial requirements for cash :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17,101,432 USD</a:t>
            </a:r>
            <a:endParaRPr lang="en-IN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1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3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2019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I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HRP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: Key figures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Partners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931BA4-2A4C-4C24-9C08-27C29FD51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25291"/>
              </p:ext>
            </p:extLst>
          </p:nvPr>
        </p:nvGraphicFramePr>
        <p:xfrm>
          <a:off x="680484" y="523075"/>
          <a:ext cx="7400029" cy="398533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875955">
                  <a:extLst>
                    <a:ext uri="{9D8B030D-6E8A-4147-A177-3AD203B41FA5}">
                      <a16:colId xmlns:a16="http://schemas.microsoft.com/office/drawing/2014/main" val="3780369099"/>
                    </a:ext>
                  </a:extLst>
                </a:gridCol>
                <a:gridCol w="1524074">
                  <a:extLst>
                    <a:ext uri="{9D8B030D-6E8A-4147-A177-3AD203B41FA5}">
                      <a16:colId xmlns:a16="http://schemas.microsoft.com/office/drawing/2014/main" val="3962009701"/>
                    </a:ext>
                  </a:extLst>
                </a:gridCol>
              </a:tblGrid>
              <a:tr h="38277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Partners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23823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Agency for Technical Cooperation and Development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244990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Caritas Czech Republic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1232270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Catholic Relief Services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337065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Danish Refugee Council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4687745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Relief Foundation, UK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7214983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MEDAIR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9251735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Norwegian Refugee Council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2780162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TEARFUND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3927127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Terre des Hommes - Lausanne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609412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ZOA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2310177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Critical Needs Support Foundation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NNGO</a:t>
                      </a:r>
                      <a:endParaRPr lang="en-IN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0623705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Engineering Association for Development and Environment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NNGO</a:t>
                      </a:r>
                      <a:endParaRPr lang="en-IN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787154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Organization for Migration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163815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Nations Children's Fund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244374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Nations High Commissioner for Refugees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729974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Nations Human Settlements Programme (UN-HABITAT)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endParaRPr lang="en-IN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29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1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3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2019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I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HRP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: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Upcoming ActivityInfo Training Sessions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84DF9E-D944-49FB-B68B-00EF5A709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99190"/>
              </p:ext>
            </p:extLst>
          </p:nvPr>
        </p:nvGraphicFramePr>
        <p:xfrm>
          <a:off x="202019" y="637950"/>
          <a:ext cx="8739961" cy="38039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35795">
                  <a:extLst>
                    <a:ext uri="{9D8B030D-6E8A-4147-A177-3AD203B41FA5}">
                      <a16:colId xmlns:a16="http://schemas.microsoft.com/office/drawing/2014/main" val="432487590"/>
                    </a:ext>
                  </a:extLst>
                </a:gridCol>
                <a:gridCol w="410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0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Shelter Cluster –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Response Monitoring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8957498"/>
                  </a:ext>
                </a:extLst>
              </a:tr>
              <a:tr h="483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Reporting Platform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ActivityInfo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684425"/>
                  </a:ext>
                </a:extLst>
              </a:tr>
              <a:tr h="138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 Indicators (been uploaded in ActivityInfo)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 Database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Forms are under development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– In Camps Response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– Out of Camps Response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– Contingency Plan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– Kerosene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008138"/>
                  </a:ext>
                </a:extLst>
              </a:tr>
              <a:tr h="570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Upcoming ActivityInfo Training Sessions</a:t>
                      </a:r>
                      <a:endParaRPr lang="en-GB" sz="16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the course of February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43589"/>
                  </a:ext>
                </a:extLst>
              </a:tr>
              <a:tr h="667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Locations planned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Baghdad – Dahuk – Erbil – Kirkuk - Sulaymaniyah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86287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32034</TotalTime>
  <Words>1234</Words>
  <Application>Microsoft Office PowerPoint</Application>
  <PresentationFormat>On-screen Show (16:9)</PresentationFormat>
  <Paragraphs>381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Shelter Cluster Red Theme</vt:lpstr>
      <vt:lpstr>1_Shelter Cluster Red Theme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2894</cp:revision>
  <cp:lastPrinted>2017-10-23T07:30:35Z</cp:lastPrinted>
  <dcterms:created xsi:type="dcterms:W3CDTF">2014-10-08T08:24:30Z</dcterms:created>
  <dcterms:modified xsi:type="dcterms:W3CDTF">2019-02-05T13:13:21Z</dcterms:modified>
</cp:coreProperties>
</file>