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18"/>
  </p:notesMasterIdLst>
  <p:sldIdLst>
    <p:sldId id="702" r:id="rId5"/>
    <p:sldId id="265" r:id="rId6"/>
    <p:sldId id="709" r:id="rId7"/>
    <p:sldId id="742" r:id="rId8"/>
    <p:sldId id="725" r:id="rId9"/>
    <p:sldId id="741" r:id="rId10"/>
    <p:sldId id="738" r:id="rId11"/>
    <p:sldId id="739" r:id="rId12"/>
    <p:sldId id="740" r:id="rId13"/>
    <p:sldId id="743" r:id="rId14"/>
    <p:sldId id="729" r:id="rId15"/>
    <p:sldId id="733" r:id="rId16"/>
    <p:sldId id="736" r:id="rId17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>
    <p:extLst/>
  </p:cmAuthor>
  <p:cmAuthor id="2" name="Michael Gloeckle" initials="MG [2]" lastIdx="1" clrIdx="2">
    <p:extLst/>
  </p:cmAuthor>
  <p:cmAuthor id="3" name="WEIRA Cornelius - ET" initials="WC-E" lastIdx="2" clrIdx="3">
    <p:extLst/>
  </p:cmAuthor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2358" autoAdjust="0"/>
  </p:normalViewPr>
  <p:slideViewPr>
    <p:cSldViewPr snapToGrid="0" snapToObjects="1">
      <p:cViewPr varScale="1">
        <p:scale>
          <a:sx n="92" d="100"/>
          <a:sy n="92" d="100"/>
        </p:scale>
        <p:origin x="342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tia\Documents\20180428%20Shelter%20Cluster%20IMO\11_IRAQ%20WDS%20-%20Rehab.%20&amp;%20Reconst\20190212_Housing%20Rehabilitation%20Database%20-V4_12Feb2018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tia\Documents\20180428%20Shelter%20Cluster%20IMO\11_IRAQ%20WDS%20-%20Rehab.%20&amp;%20Reconst\20190212_Housing%20Rehabilitation%20Database%20-V4_12Feb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[20190212_Housing Rehabilitation Database -V4_12Feb2018.xls]PivotTable!PivotTable2</c:name>
    <c:fmtId val="18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PivotTable!$B$22:$B$23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66-4FA0-8984-9B3BC20CEB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66-4FA0-8984-9B3BC20CEB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66-4FA0-8984-9B3BC20CEB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66-4FA0-8984-9B3BC20CEB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66-4FA0-8984-9B3BC20CEB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66-4FA0-8984-9B3BC20CEB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B66-4FA0-8984-9B3BC20CEB30}"/>
              </c:ext>
            </c:extLst>
          </c:dPt>
          <c:cat>
            <c:strRef>
              <c:f>PivotTable!$A$24:$A$31</c:f>
              <c:strCache>
                <c:ptCount val="7"/>
                <c:pt idx="0">
                  <c:v>UNDP</c:v>
                </c:pt>
                <c:pt idx="1">
                  <c:v>UNHCR</c:v>
                </c:pt>
                <c:pt idx="2">
                  <c:v>IOM</c:v>
                </c:pt>
                <c:pt idx="3">
                  <c:v>UN-Habitat</c:v>
                </c:pt>
                <c:pt idx="4">
                  <c:v>PUI</c:v>
                </c:pt>
                <c:pt idx="5">
                  <c:v>ACTED</c:v>
                </c:pt>
                <c:pt idx="6">
                  <c:v>ZOA</c:v>
                </c:pt>
              </c:strCache>
            </c:strRef>
          </c:cat>
          <c:val>
            <c:numRef>
              <c:f>PivotTable!$B$24:$B$31</c:f>
              <c:numCache>
                <c:formatCode>_(* #,##0_);_(* \(#,##0\);_(* "-"??_);_(@_)</c:formatCode>
                <c:ptCount val="7"/>
                <c:pt idx="0">
                  <c:v>21831</c:v>
                </c:pt>
                <c:pt idx="1">
                  <c:v>10980</c:v>
                </c:pt>
                <c:pt idx="2">
                  <c:v>2906</c:v>
                </c:pt>
                <c:pt idx="3">
                  <c:v>1332</c:v>
                </c:pt>
                <c:pt idx="4">
                  <c:v>210</c:v>
                </c:pt>
                <c:pt idx="5">
                  <c:v>75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66-4FA0-8984-9B3BC20CE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0436953451308"/>
          <c:y val="0.12252115429215123"/>
          <c:w val="0.23101898319270098"/>
          <c:h val="0.72096451644965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[20190212_Housing Rehabilitation Database -V4_12Feb2018.xls]PivotTable!PivotTable1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7475108896312724E-2"/>
          <c:y val="3.9471130910540733E-2"/>
          <c:w val="0.74662066653288084"/>
          <c:h val="0.85634018349554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PivotTable!$B$4:$B$6</c:f>
              <c:strCache>
                <c:ptCount val="1"/>
                <c:pt idx="0">
                  <c:v>New construction / transitional shelter - 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PivotTable!$A$7:$A$14</c:f>
              <c:strCache>
                <c:ptCount val="7"/>
                <c:pt idx="0">
                  <c:v>ACTED</c:v>
                </c:pt>
                <c:pt idx="1">
                  <c:v>IOM</c:v>
                </c:pt>
                <c:pt idx="2">
                  <c:v>PUI</c:v>
                </c:pt>
                <c:pt idx="3">
                  <c:v>UNDP</c:v>
                </c:pt>
                <c:pt idx="4">
                  <c:v>UN-Habitat</c:v>
                </c:pt>
                <c:pt idx="5">
                  <c:v>UNHCR</c:v>
                </c:pt>
                <c:pt idx="6">
                  <c:v>ZOA</c:v>
                </c:pt>
              </c:strCache>
            </c:strRef>
          </c:cat>
          <c:val>
            <c:numRef>
              <c:f>PivotTable!$B$7:$B$14</c:f>
              <c:numCache>
                <c:formatCode>General</c:formatCode>
                <c:ptCount val="7"/>
                <c:pt idx="5" formatCode="_(* #,##0_);_(* \(#,##0\);_(* &quot;-&quot;??_);_(@_)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F-4D64-81D5-7F46F19805AA}"/>
            </c:ext>
          </c:extLst>
        </c:ser>
        <c:ser>
          <c:idx val="1"/>
          <c:order val="1"/>
          <c:tx>
            <c:strRef>
              <c:f>PivotTable!$C$4:$C$6</c:f>
              <c:strCache>
                <c:ptCount val="1"/>
                <c:pt idx="0">
                  <c:v>New construction / transitional shelter - Planned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PivotTable!$A$7:$A$14</c:f>
              <c:strCache>
                <c:ptCount val="7"/>
                <c:pt idx="0">
                  <c:v>ACTED</c:v>
                </c:pt>
                <c:pt idx="1">
                  <c:v>IOM</c:v>
                </c:pt>
                <c:pt idx="2">
                  <c:v>PUI</c:v>
                </c:pt>
                <c:pt idx="3">
                  <c:v>UNDP</c:v>
                </c:pt>
                <c:pt idx="4">
                  <c:v>UN-Habitat</c:v>
                </c:pt>
                <c:pt idx="5">
                  <c:v>UNHCR</c:v>
                </c:pt>
                <c:pt idx="6">
                  <c:v>ZOA</c:v>
                </c:pt>
              </c:strCache>
            </c:strRef>
          </c:cat>
          <c:val>
            <c:numRef>
              <c:f>PivotTable!$C$7:$C$14</c:f>
              <c:numCache>
                <c:formatCode>General</c:formatCode>
                <c:ptCount val="7"/>
                <c:pt idx="5" formatCode="_(* #,##0_);_(* \(#,##0\);_(* &quot;-&quot;??_);_(@_)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F-4D64-81D5-7F46F19805AA}"/>
            </c:ext>
          </c:extLst>
        </c:ser>
        <c:ser>
          <c:idx val="2"/>
          <c:order val="2"/>
          <c:tx>
            <c:strRef>
              <c:f>PivotTable!$E$4:$E$6</c:f>
              <c:strCache>
                <c:ptCount val="1"/>
                <c:pt idx="0">
                  <c:v>Rehabilitation - Completed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7380289146008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4F-4D64-81D5-7F46F1980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PivotTable!$A$7:$A$14</c:f>
              <c:strCache>
                <c:ptCount val="7"/>
                <c:pt idx="0">
                  <c:v>ACTED</c:v>
                </c:pt>
                <c:pt idx="1">
                  <c:v>IOM</c:v>
                </c:pt>
                <c:pt idx="2">
                  <c:v>PUI</c:v>
                </c:pt>
                <c:pt idx="3">
                  <c:v>UNDP</c:v>
                </c:pt>
                <c:pt idx="4">
                  <c:v>UN-Habitat</c:v>
                </c:pt>
                <c:pt idx="5">
                  <c:v>UNHCR</c:v>
                </c:pt>
                <c:pt idx="6">
                  <c:v>ZOA</c:v>
                </c:pt>
              </c:strCache>
            </c:strRef>
          </c:cat>
          <c:val>
            <c:numRef>
              <c:f>PivotTable!$E$7:$E$14</c:f>
              <c:numCache>
                <c:formatCode>_(* #,##0_);_(* \(#,##0\);_(* "-"??_);_(@_)</c:formatCode>
                <c:ptCount val="7"/>
                <c:pt idx="1">
                  <c:v>2455</c:v>
                </c:pt>
                <c:pt idx="3">
                  <c:v>8570</c:v>
                </c:pt>
                <c:pt idx="4">
                  <c:v>1332</c:v>
                </c:pt>
                <c:pt idx="5">
                  <c:v>3680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F-4D64-81D5-7F46F19805AA}"/>
            </c:ext>
          </c:extLst>
        </c:ser>
        <c:ser>
          <c:idx val="3"/>
          <c:order val="3"/>
          <c:tx>
            <c:strRef>
              <c:f>PivotTable!$F$4:$F$6</c:f>
              <c:strCache>
                <c:ptCount val="1"/>
                <c:pt idx="0">
                  <c:v>Rehabilitation - Ongoing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PivotTable!$A$7:$A$14</c:f>
              <c:strCache>
                <c:ptCount val="7"/>
                <c:pt idx="0">
                  <c:v>ACTED</c:v>
                </c:pt>
                <c:pt idx="1">
                  <c:v>IOM</c:v>
                </c:pt>
                <c:pt idx="2">
                  <c:v>PUI</c:v>
                </c:pt>
                <c:pt idx="3">
                  <c:v>UNDP</c:v>
                </c:pt>
                <c:pt idx="4">
                  <c:v>UN-Habitat</c:v>
                </c:pt>
                <c:pt idx="5">
                  <c:v>UNHCR</c:v>
                </c:pt>
                <c:pt idx="6">
                  <c:v>ZOA</c:v>
                </c:pt>
              </c:strCache>
            </c:strRef>
          </c:cat>
          <c:val>
            <c:numRef>
              <c:f>PivotTable!$F$7:$F$14</c:f>
              <c:numCache>
                <c:formatCode>General</c:formatCode>
                <c:ptCount val="7"/>
                <c:pt idx="3" formatCode="_(* #,##0_);_(* \(#,##0\);_(* &quot;-&quot;??_);_(@_)">
                  <c:v>11627</c:v>
                </c:pt>
                <c:pt idx="6" formatCode="_(* #,##0_);_(* \(#,##0\);_(* &quot;-&quot;??_);_(@_)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F-4D64-81D5-7F46F19805AA}"/>
            </c:ext>
          </c:extLst>
        </c:ser>
        <c:ser>
          <c:idx val="4"/>
          <c:order val="4"/>
          <c:tx>
            <c:strRef>
              <c:f>PivotTable!$G$4:$G$6</c:f>
              <c:strCache>
                <c:ptCount val="1"/>
                <c:pt idx="0">
                  <c:v>Rehabilitation - Planned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8690144573004359E-3"/>
                  <c:y val="-1.196686947980623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4F-4D64-81D5-7F46F1980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PivotTable!$A$7:$A$14</c:f>
              <c:strCache>
                <c:ptCount val="7"/>
                <c:pt idx="0">
                  <c:v>ACTED</c:v>
                </c:pt>
                <c:pt idx="1">
                  <c:v>IOM</c:v>
                </c:pt>
                <c:pt idx="2">
                  <c:v>PUI</c:v>
                </c:pt>
                <c:pt idx="3">
                  <c:v>UNDP</c:v>
                </c:pt>
                <c:pt idx="4">
                  <c:v>UN-Habitat</c:v>
                </c:pt>
                <c:pt idx="5">
                  <c:v>UNHCR</c:v>
                </c:pt>
                <c:pt idx="6">
                  <c:v>ZOA</c:v>
                </c:pt>
              </c:strCache>
            </c:strRef>
          </c:cat>
          <c:val>
            <c:numRef>
              <c:f>PivotTable!$G$7:$G$14</c:f>
              <c:numCache>
                <c:formatCode>_(* #,##0_);_(* \(#,##0\);_(* "-"??_);_(@_)</c:formatCode>
                <c:ptCount val="7"/>
                <c:pt idx="0">
                  <c:v>75</c:v>
                </c:pt>
                <c:pt idx="1">
                  <c:v>451</c:v>
                </c:pt>
                <c:pt idx="2">
                  <c:v>210</c:v>
                </c:pt>
                <c:pt idx="3">
                  <c:v>1634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F-4D64-81D5-7F46F19805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4060511"/>
        <c:axId val="1344210719"/>
      </c:barChart>
      <c:catAx>
        <c:axId val="134406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210719"/>
        <c:crosses val="autoZero"/>
        <c:auto val="1"/>
        <c:lblAlgn val="ctr"/>
        <c:lblOffset val="100"/>
        <c:noMultiLvlLbl val="0"/>
      </c:catAx>
      <c:valAx>
        <c:axId val="134421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06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66798265729244"/>
          <c:y val="2.2807043693369795E-2"/>
          <c:w val="0.31612100481894279"/>
          <c:h val="0.56820423441903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3738"/>
            <a:ext cx="6156325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5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87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0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8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06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9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itarianresponse.info/en/operations/iraq/assessments" TargetMode="External"/><Relationship Id="rId2" Type="http://schemas.openxmlformats.org/officeDocument/2006/relationships/hyperlink" Target="https://www.humanitarianresponse.info/en/node/16814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d/edit?mid=19Dl2zMMZYEYh2_J_DZon_sGxOo6kLBAy&amp;ll=34.196203575460046,42.834840359374994&amp;z=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</a:t>
            </a:fld>
            <a:endParaRPr lang="en-GB"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24CE4-7E0A-41F1-BB59-D6555A23EE53}"/>
              </a:ext>
            </a:extLst>
          </p:cNvPr>
          <p:cNvSpPr/>
          <p:nvPr/>
        </p:nvSpPr>
        <p:spPr>
          <a:xfrm>
            <a:off x="31045" y="120397"/>
            <a:ext cx="908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C&amp;S</a:t>
            </a:r>
          </a:p>
        </p:txBody>
      </p:sp>
      <p:pic>
        <p:nvPicPr>
          <p:cNvPr id="8" name="Picture 7" descr="Shelter Cluster field visit &#10;in AAF camps (Anbar – Fallujah)&#10;">
            <a:extLst>
              <a:ext uri="{FF2B5EF4-FFF2-40B4-BE49-F238E27FC236}">
                <a16:creationId xmlns:a16="http://schemas.microsoft.com/office/drawing/2014/main" id="{933B8CD1-E02F-4C01-AFF9-AC0D773D51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28" y="685797"/>
            <a:ext cx="5611091" cy="4208318"/>
          </a:xfrm>
          <a:prstGeom prst="rect">
            <a:avLst/>
          </a:prstGeom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BF4CE162-0C2D-4C50-A579-1F6E22F0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" y="1575594"/>
            <a:ext cx="2878282" cy="6896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Shelter Cluster field visit </a:t>
            </a:r>
          </a:p>
          <a:p>
            <a:pPr marL="0" marR="0"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 AAF camps (Anbar – Fallujah)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5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6804"/>
            <a:ext cx="2701636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– </a:t>
            </a: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2019 priority districts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6E9B1-4FC6-483A-B3D8-8B5E40BB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81847" y="1538052"/>
            <a:ext cx="123759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D55606-4933-4CBA-91FE-CF1F1E386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70268" y="-711118"/>
            <a:ext cx="32607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1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D0419-87D3-413D-A2D7-03C20261B17F}"/>
              </a:ext>
            </a:extLst>
          </p:cNvPr>
          <p:cNvSpPr/>
          <p:nvPr/>
        </p:nvSpPr>
        <p:spPr>
          <a:xfrm>
            <a:off x="178904" y="767864"/>
            <a:ext cx="88259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alibri Light" panose="020F0302020204030204" pitchFamily="34" charset="0"/>
              </a:rPr>
              <a:t>Available resources</a:t>
            </a:r>
          </a:p>
          <a:p>
            <a:endParaRPr lang="en-US" sz="1700" dirty="0">
              <a:latin typeface="Calibri Light" panose="020F0302020204030204" pitchFamily="34" charset="0"/>
            </a:endParaRPr>
          </a:p>
          <a:p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Iraq Assessment Tools and Guidance: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2"/>
              </a:rPr>
              <a:t>https://www.humanitarianresponse.info/en/node/168141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Iraq Common Database of Indicators (CDI)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Catalogue of Assessment Tools</a:t>
            </a:r>
          </a:p>
          <a:p>
            <a:endParaRPr lang="en-US" sz="17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Iraq Assessment Registry: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https://www.humanitarianresponse.info/en/operations/iraq/assessments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7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Assessments conducted and planned – </a:t>
            </a:r>
            <a:r>
              <a:rPr lang="en-US" sz="1600" dirty="0">
                <a:latin typeface="Calibri Light" panose="020F0302020204030204" pitchFamily="34" charset="0"/>
              </a:rPr>
              <a:t>2019 data are to be collected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alibri Light" panose="020F0302020204030204" pitchFamily="34" charset="0"/>
              </a:rPr>
              <a:t>Partners 2019 assessment plan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alibri Light" panose="020F0302020204030204" pitchFamily="34" charset="0"/>
              </a:rPr>
              <a:t>Partners assessments reports, raw data 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64918A-D973-440C-A53E-9400B21A7EF8}"/>
              </a:ext>
            </a:extLst>
          </p:cNvPr>
          <p:cNvSpPr txBox="1">
            <a:spLocks/>
          </p:cNvSpPr>
          <p:nvPr/>
        </p:nvSpPr>
        <p:spPr>
          <a:xfrm>
            <a:off x="0" y="136804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and Partners updates </a:t>
            </a:r>
          </a:p>
          <a:p>
            <a:pPr marL="342900" indent="-342900" algn="l">
              <a:buFont typeface="+mj-lt"/>
              <a:buAutoNum type="alphaLcParenR" startAt="5"/>
              <a:defRPr/>
            </a:pP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2019 overall assessments (planned, ongoing, completed)</a:t>
            </a:r>
            <a:r>
              <a:rPr lang="en-IN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60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0" indent="-342900" algn="l">
              <a:buFont typeface="+mj-lt"/>
              <a:buAutoNum type="arabicPeriod" startAt="3"/>
              <a:defRPr/>
            </a:pP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2019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ActivityInfo Training Sessions &amp; 2019 S-NFI / CCCM meeting plan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84DF9E-D944-49FB-B68B-00EF5A709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25351"/>
              </p:ext>
            </p:extLst>
          </p:nvPr>
        </p:nvGraphicFramePr>
        <p:xfrm>
          <a:off x="202019" y="585995"/>
          <a:ext cx="8739961" cy="380300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35795">
                  <a:extLst>
                    <a:ext uri="{9D8B030D-6E8A-4147-A177-3AD203B41FA5}">
                      <a16:colId xmlns:a16="http://schemas.microsoft.com/office/drawing/2014/main" val="432487590"/>
                    </a:ext>
                  </a:extLst>
                </a:gridCol>
                <a:gridCol w="410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08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2019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Shelter Cluster –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Response Monitoring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8957498"/>
                  </a:ext>
                </a:extLst>
              </a:tr>
              <a:tr h="483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Reporting Platform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ActivityInfo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3684425"/>
                  </a:ext>
                </a:extLst>
              </a:tr>
              <a:tr h="1481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Operational Indicators (been uploaded in ActivityInfo)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 Database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Forms are under development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– In Camps Response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– Out of Camps Response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– Contingency Plan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– Kerosene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008138"/>
                  </a:ext>
                </a:extLst>
              </a:tr>
              <a:tr h="570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Upcoming ActivityInfo Training Sessions</a:t>
                      </a:r>
                      <a:endParaRPr lang="en-GB" sz="16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Baghdad – 21Feb.19 – 1 session</a:t>
                      </a:r>
                      <a:endParaRPr lang="en-GB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Erbil – 24Feb.19 – 2 sessions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Dahuk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Kirkuk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Sulaymaniyah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34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8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24CE4-7E0A-41F1-BB59-D6555A23EE53}"/>
              </a:ext>
            </a:extLst>
          </p:cNvPr>
          <p:cNvSpPr/>
          <p:nvPr/>
        </p:nvSpPr>
        <p:spPr>
          <a:xfrm>
            <a:off x="31045" y="120397"/>
            <a:ext cx="908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THANK YOU VERY MUCH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03FC623B-10FC-4FB1-8138-7649A3E7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045" y="640411"/>
            <a:ext cx="2878282" cy="6896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Shelter Cluster field visit </a:t>
            </a:r>
          </a:p>
          <a:p>
            <a:pPr marL="0" marR="0"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 AAF camps (Anbar – Fallujah)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 descr="A tent in the snow&#10;&#10;Description generated with high confidence">
            <a:extLst>
              <a:ext uri="{FF2B5EF4-FFF2-40B4-BE49-F238E27FC236}">
                <a16:creationId xmlns:a16="http://schemas.microsoft.com/office/drawing/2014/main" id="{3C2D38C5-803B-4EE1-BB1B-ADA09913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7" y="1411027"/>
            <a:ext cx="4384964" cy="3288723"/>
          </a:xfrm>
          <a:prstGeom prst="rect">
            <a:avLst/>
          </a:prstGeom>
        </p:spPr>
      </p:pic>
      <p:pic>
        <p:nvPicPr>
          <p:cNvPr id="13" name="Picture 12" descr="A tent in a field&#10;&#10;Description generated with high confidence">
            <a:extLst>
              <a:ext uri="{FF2B5EF4-FFF2-40B4-BE49-F238E27FC236}">
                <a16:creationId xmlns:a16="http://schemas.microsoft.com/office/drawing/2014/main" id="{E0492695-162A-48C7-8333-653E73D93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93" y="640411"/>
            <a:ext cx="4572853" cy="34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6E3A81-C69E-4209-9319-E8440EB4B5E8}"/>
              </a:ext>
            </a:extLst>
          </p:cNvPr>
          <p:cNvSpPr/>
          <p:nvPr/>
        </p:nvSpPr>
        <p:spPr>
          <a:xfrm>
            <a:off x="31045" y="120397"/>
            <a:ext cx="908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C&amp;S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04EA5D-80FA-43A4-A9B5-D9CEC17DF4C7}"/>
              </a:ext>
            </a:extLst>
          </p:cNvPr>
          <p:cNvSpPr/>
          <p:nvPr/>
        </p:nvSpPr>
        <p:spPr>
          <a:xfrm>
            <a:off x="928917" y="786679"/>
            <a:ext cx="7384142" cy="384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Review of action points from minutes of previous meeting,</a:t>
            </a:r>
          </a:p>
          <a:p>
            <a:pPr marL="342900" indent="-342900">
              <a:buFont typeface="+mj-lt"/>
              <a:buAutoNum type="arabicPeriod"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Key issues and Partners updates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War Damaged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Shelter: </a:t>
            </a:r>
            <a:r>
              <a:rPr lang="en-IN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who is doing what where and when - Plan / Ongoing - Assessments - Rehabilitation - Reconstruction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Camp closure / Camp consolidation – </a:t>
            </a:r>
            <a:r>
              <a:rPr lang="en-IN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to be covered in CCCM meeting 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Tents replacements – key concern and way forward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Ongoing / planned NFI response (including winter response)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2019 overall assessments (planned, ongoing, completed)</a:t>
            </a:r>
          </a:p>
          <a:p>
            <a:pPr marL="800100" lvl="1" indent="-342900">
              <a:buFont typeface="+mj-lt"/>
              <a:buAutoNum type="alphaLcParenR"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AOB</a:t>
            </a:r>
          </a:p>
          <a:p>
            <a:pPr lvl="0" algn="r">
              <a:lnSpc>
                <a:spcPct val="150000"/>
              </a:lnSpc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						</a:t>
            </a:r>
            <a:r>
              <a:rPr lang="en-US" sz="1700" i="1" dirty="0">
                <a:solidFill>
                  <a:srgbClr val="0070C0"/>
                </a:solidFill>
                <a:latin typeface="Calibri Light" panose="020F0302020204030204" pitchFamily="34" charset="0"/>
              </a:rPr>
              <a:t>February 20</a:t>
            </a:r>
            <a:r>
              <a:rPr lang="en-US" sz="1700" i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th</a:t>
            </a:r>
            <a:r>
              <a:rPr lang="en-US" sz="1700" i="1" dirty="0">
                <a:solidFill>
                  <a:srgbClr val="0070C0"/>
                </a:solidFill>
                <a:latin typeface="Calibri Light" panose="020F0302020204030204" pitchFamily="34" charset="0"/>
              </a:rPr>
              <a:t>,2019 - </a:t>
            </a:r>
            <a:r>
              <a:rPr lang="en-IN" sz="1700" i="1" dirty="0">
                <a:solidFill>
                  <a:srgbClr val="0070C0"/>
                </a:solidFill>
                <a:latin typeface="Calibri Light" panose="020F0302020204030204" pitchFamily="34" charset="0"/>
              </a:rPr>
              <a:t>12:35am- 01:35pm </a:t>
            </a:r>
            <a:endParaRPr lang="en-US" sz="1700" i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791A-F703-47D2-851C-D070F029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0BBE41-43EA-41EC-8508-8C977E628E75}"/>
              </a:ext>
            </a:extLst>
          </p:cNvPr>
          <p:cNvSpPr txBox="1">
            <a:spLocks/>
          </p:cNvSpPr>
          <p:nvPr/>
        </p:nvSpPr>
        <p:spPr>
          <a:xfrm>
            <a:off x="0" y="84849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Review of action points from minutes of previous meeting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A863A0-3E06-4160-B40A-8908401A9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39720"/>
              </p:ext>
            </p:extLst>
          </p:nvPr>
        </p:nvGraphicFramePr>
        <p:xfrm>
          <a:off x="176645" y="582081"/>
          <a:ext cx="8825948" cy="4029539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683327">
                  <a:extLst>
                    <a:ext uri="{9D8B030D-6E8A-4147-A177-3AD203B41FA5}">
                      <a16:colId xmlns:a16="http://schemas.microsoft.com/office/drawing/2014/main" val="1459114444"/>
                    </a:ext>
                  </a:extLst>
                </a:gridCol>
                <a:gridCol w="7142621">
                  <a:extLst>
                    <a:ext uri="{9D8B030D-6E8A-4147-A177-3AD203B41FA5}">
                      <a16:colId xmlns:a16="http://schemas.microsoft.com/office/drawing/2014/main" val="1112362740"/>
                    </a:ext>
                  </a:extLst>
                </a:gridCol>
              </a:tblGrid>
              <a:tr h="363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Agenda Item</a:t>
                      </a:r>
                      <a:endParaRPr lang="en-US" sz="14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262" marR="572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 points</a:t>
                      </a:r>
                      <a:endParaRPr lang="en-US" sz="1400" b="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262" marR="57262" marT="0" marB="0" anchor="ctr"/>
                </a:tc>
                <a:extLst>
                  <a:ext uri="{0D108BD9-81ED-4DB2-BD59-A6C34878D82A}">
                    <a16:rowId xmlns:a16="http://schemas.microsoft.com/office/drawing/2014/main" val="1581786662"/>
                  </a:ext>
                </a:extLst>
              </a:tr>
              <a:tr h="2097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Winter Response</a:t>
                      </a:r>
                    </a:p>
                  </a:txBody>
                  <a:tcPr marL="57262" marR="5726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Information Management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Cluster to share and publish all IM products (Factsheet, 3W Excel from AI, PMR, Traffic Light document) related to the 2018 Cluster Overall achievements and the operational presence map – </a:t>
                      </a:r>
                      <a:r>
                        <a:rPr lang="en-US" sz="1400" b="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will soon be shared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Cluster IMU to inform partners on due time on the ActivityInfo Training date, time &amp; venue;</a:t>
                      </a:r>
                      <a:r>
                        <a:rPr lang="en-IN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And relevant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training materiel to be shared in advance – </a:t>
                      </a:r>
                      <a:r>
                        <a:rPr lang="en-US" sz="1400" b="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 going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Key issues - WDS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CRS - To update the WDS Data Collection Tool based / share their proposed locations of shelter rehabilitation with shelter cluster to prevent the duplication – </a:t>
                      </a:r>
                      <a:r>
                        <a:rPr lang="en-US" sz="1400" b="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CRS to update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Shelter Cluster – to create an email group of Partners operating in WDS in C&amp;S for coordination purpose – </a:t>
                      </a:r>
                      <a:r>
                        <a:rPr lang="en-US" sz="1400" b="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done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Key issues – Assessments (plan, ongoing completed)</a:t>
                      </a:r>
                      <a:endParaRPr lang="en-IN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Partners to always share their assessments reports, raw data, maps whenever available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Partners to share their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2019 assessment plan by 28 January. The Cluster will be circulating an email on the purpose. </a:t>
                      </a:r>
                    </a:p>
                  </a:txBody>
                  <a:tcPr marL="57262" marR="57262" marT="0" marB="0" anchor="ctr"/>
                </a:tc>
                <a:extLst>
                  <a:ext uri="{0D108BD9-81ED-4DB2-BD59-A6C34878D82A}">
                    <a16:rowId xmlns:a16="http://schemas.microsoft.com/office/drawing/2014/main" val="396106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02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6804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and Partners updates </a:t>
            </a: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War Damaged Shelter (Rehabilitation, New Construction, Cash for Shelter) – only in Centre &amp; South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EC16EE-0ADC-4E94-A28F-F7FA3F2E8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787167"/>
              </p:ext>
            </p:extLst>
          </p:nvPr>
        </p:nvGraphicFramePr>
        <p:xfrm>
          <a:off x="0" y="892643"/>
          <a:ext cx="4763528" cy="377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E6E15D-43F9-4FBC-BEA0-3447A1973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29821"/>
              </p:ext>
            </p:extLst>
          </p:nvPr>
        </p:nvGraphicFramePr>
        <p:xfrm>
          <a:off x="4902200" y="1070983"/>
          <a:ext cx="4140200" cy="3126942"/>
        </p:xfrm>
        <a:graphic>
          <a:graphicData uri="http://schemas.openxmlformats.org/drawingml/2006/table">
            <a:tbl>
              <a:tblPr/>
              <a:tblGrid>
                <a:gridCol w="2806700">
                  <a:extLst>
                    <a:ext uri="{9D8B030D-6E8A-4147-A177-3AD203B41FA5}">
                      <a16:colId xmlns:a16="http://schemas.microsoft.com/office/drawing/2014/main" val="413105422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110547826"/>
                    </a:ext>
                  </a:extLst>
                </a:gridCol>
              </a:tblGrid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Data_Type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(Multiple Items)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573102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935334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(Multiple Items)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6523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587361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Total Damaged / Targeted Houses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08028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Organization/agency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34689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21,831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155608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UNHCR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10,980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494168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2,906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49828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UN-Habitat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1,332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637729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243716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461462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028123"/>
                  </a:ext>
                </a:extLst>
              </a:tr>
              <a:tr h="22335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37,344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24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86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6804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and Partners updates </a:t>
            </a: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War Damaged Shelter (Rehabilitation, New Construction, Cash for Shelter) – only in Centre &amp; South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0ED8D2-FB99-4EAB-9703-DC0B9FECC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578991"/>
              </p:ext>
            </p:extLst>
          </p:nvPr>
        </p:nvGraphicFramePr>
        <p:xfrm>
          <a:off x="238991" y="852055"/>
          <a:ext cx="8655627" cy="389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29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6804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and Partners updates </a:t>
            </a: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War Damaged Shelter (Rehabilitation, New Construction, Cash for Shelter)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9D67FF-0990-48E1-A913-35E1926C6257}"/>
              </a:ext>
            </a:extLst>
          </p:cNvPr>
          <p:cNvSpPr/>
          <p:nvPr/>
        </p:nvSpPr>
        <p:spPr>
          <a:xfrm>
            <a:off x="290944" y="1223438"/>
            <a:ext cx="85828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War Damaged Shelter - google map</a:t>
            </a:r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  <a:hlinkClick r:id="rId2"/>
              </a:rPr>
              <a:t>https://www.google.com/maps/d/edit?mid=19Dl2zMMZYEYh2_J_DZon_sGxOo6kLBAy&amp;ll=34.196203575460046%2C42.834840359374994&amp;z=7</a:t>
            </a:r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</a:p>
          <a:p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War Damaged Shelter – data collection tool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5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6804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and Partners updates </a:t>
            </a: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Camp closure / Camp consolidation – </a:t>
            </a:r>
            <a:r>
              <a:rPr lang="en-IN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to be covered in CCCM meeting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81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6804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and Partners updates </a:t>
            </a:r>
          </a:p>
          <a:p>
            <a:pPr marL="342900" indent="-342900" algn="l">
              <a:buFont typeface="+mj-lt"/>
              <a:buAutoNum type="alphaLcParenR" startAt="3"/>
              <a:defRPr/>
            </a:pP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Tents replacements – key concern and way forward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C4F036-0924-4A60-8102-38B27E5BC47C}"/>
              </a:ext>
            </a:extLst>
          </p:cNvPr>
          <p:cNvSpPr/>
          <p:nvPr/>
        </p:nvSpPr>
        <p:spPr>
          <a:xfrm>
            <a:off x="457200" y="104559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Already included in the FSMT 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Questionnaire on tents issues with breakdown of: 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Typologies, 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Needs for replacement, 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Flood risks &amp; incidents,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other shelter related info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Once FSMT is completed, tent info will be analysed by the S-NFI Cluster in coordination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&amp; follow up with concerned CCCM partners. </a:t>
            </a:r>
          </a:p>
        </p:txBody>
      </p:sp>
    </p:spTree>
    <p:extLst>
      <p:ext uri="{BB962C8B-B14F-4D97-AF65-F5344CB8AC3E}">
        <p14:creationId xmlns:p14="http://schemas.microsoft.com/office/powerpoint/2010/main" val="327088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6804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 and Partners updates </a:t>
            </a:r>
          </a:p>
          <a:p>
            <a:pPr marL="342900" indent="-342900" algn="l">
              <a:buFont typeface="+mj-lt"/>
              <a:buAutoNum type="alphaLcParenR" startAt="4"/>
              <a:defRPr/>
            </a:pPr>
            <a:r>
              <a:rPr lang="en-IN" sz="16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Ongoing / planned NFI response (including winter response) 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B52E9B-1D7F-446C-BCB0-71137224BD9C}"/>
              </a:ext>
            </a:extLst>
          </p:cNvPr>
          <p:cNvSpPr/>
          <p:nvPr/>
        </p:nvSpPr>
        <p:spPr>
          <a:xfrm>
            <a:off x="218209" y="1043378"/>
            <a:ext cx="8666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 Centre and South, partners have almost completed their winter distributions. </a:t>
            </a:r>
          </a:p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very few remaining gaps are covered on need basis after thorough assessments, to avoid re-serving same beneficiaries.</a:t>
            </a:r>
          </a:p>
          <a:p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83808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33230</TotalTime>
  <Words>772</Words>
  <Application>Microsoft Office PowerPoint</Application>
  <PresentationFormat>On-screen Show (16:9)</PresentationFormat>
  <Paragraphs>133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2941</cp:revision>
  <cp:lastPrinted>2017-10-23T07:30:35Z</cp:lastPrinted>
  <dcterms:created xsi:type="dcterms:W3CDTF">2014-10-08T08:24:30Z</dcterms:created>
  <dcterms:modified xsi:type="dcterms:W3CDTF">2019-03-21T09:57:06Z</dcterms:modified>
</cp:coreProperties>
</file>