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3"/>
    <p:sldMasterId id="2147483672" r:id="rId4"/>
  </p:sldMasterIdLst>
  <p:notesMasterIdLst>
    <p:notesMasterId r:id="rId17"/>
  </p:notesMasterIdLst>
  <p:sldIdLst>
    <p:sldId id="702" r:id="rId5"/>
    <p:sldId id="265" r:id="rId6"/>
    <p:sldId id="709" r:id="rId7"/>
    <p:sldId id="742" r:id="rId8"/>
    <p:sldId id="746" r:id="rId9"/>
    <p:sldId id="747" r:id="rId10"/>
    <p:sldId id="748" r:id="rId11"/>
    <p:sldId id="751" r:id="rId12"/>
    <p:sldId id="752" r:id="rId13"/>
    <p:sldId id="749" r:id="rId14"/>
    <p:sldId id="750" r:id="rId15"/>
    <p:sldId id="736" r:id="rId16"/>
  </p:sldIdLst>
  <p:sldSz cx="9144000" cy="5143500" type="screen16x9"/>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NHCRuser" initials="U" lastIdx="2" clrIdx="0"/>
  <p:cmAuthor id="1" name="Michael Gloeckle" initials="MG" lastIdx="1" clrIdx="1">
    <p:extLst/>
  </p:cmAuthor>
  <p:cmAuthor id="2" name="Michael Gloeckle" initials="MG [2]" lastIdx="1" clrIdx="2">
    <p:extLst/>
  </p:cmAuthor>
  <p:cmAuthor id="3" name="WEIRA Cornelius - ET" initials="WC-E" lastIdx="2" clrIdx="3">
    <p:extLst/>
  </p:cmAuthor>
  <p:cmAuthor id="4" name="Andrea" initials="A" lastIdx="0" clrIdx="4">
    <p:extLst>
      <p:ext uri="{19B8F6BF-5375-455C-9EA6-DF929625EA0E}">
        <p15:presenceInfo xmlns:p15="http://schemas.microsoft.com/office/powerpoint/2012/main" userId="Andre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74" autoAdjust="0"/>
    <p:restoredTop sz="92358" autoAdjust="0"/>
  </p:normalViewPr>
  <p:slideViewPr>
    <p:cSldViewPr snapToGrid="0" snapToObjects="1">
      <p:cViewPr varScale="1">
        <p:scale>
          <a:sx n="93" d="100"/>
          <a:sy n="93" d="100"/>
        </p:scale>
        <p:origin x="210" y="72"/>
      </p:cViewPr>
      <p:guideLst>
        <p:guide orient="horz" pos="2160"/>
        <p:guide pos="2880"/>
        <p:guide orient="horz" pos="16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slideMaster" Target="slideMasters/slideMaster1.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2.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700" cy="461804"/>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3936767" y="0"/>
            <a:ext cx="3011700" cy="461804"/>
          </a:xfrm>
          <a:prstGeom prst="rect">
            <a:avLst/>
          </a:prstGeom>
        </p:spPr>
        <p:txBody>
          <a:bodyPr vert="horz" lIns="96661" tIns="48331" rIns="96661" bIns="48331" rtlCol="0"/>
          <a:lstStyle>
            <a:lvl1pPr algn="r">
              <a:defRPr sz="1300"/>
            </a:lvl1pPr>
          </a:lstStyle>
          <a:p>
            <a:fld id="{3149DE7A-1A12-4746-8822-E7131700A1BD}" type="datetimeFigureOut">
              <a:rPr lang="en-US" smtClean="0"/>
              <a:t>4/25/2019</a:t>
            </a:fld>
            <a:endParaRPr lang="en-US"/>
          </a:p>
        </p:txBody>
      </p:sp>
      <p:sp>
        <p:nvSpPr>
          <p:cNvPr id="4" name="Slide Image Placeholder 3"/>
          <p:cNvSpPr>
            <a:spLocks noGrp="1" noRot="1" noChangeAspect="1"/>
          </p:cNvSpPr>
          <p:nvPr>
            <p:ph type="sldImg" idx="2"/>
          </p:nvPr>
        </p:nvSpPr>
        <p:spPr>
          <a:xfrm>
            <a:off x="396875" y="693738"/>
            <a:ext cx="6156325" cy="3462337"/>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6661" tIns="48331" rIns="96661" bIns="48331" rtlCol="0"/>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6" name="Footer Placeholder 5"/>
          <p:cNvSpPr>
            <a:spLocks noGrp="1"/>
          </p:cNvSpPr>
          <p:nvPr>
            <p:ph type="ftr" sz="quarter" idx="4"/>
          </p:nvPr>
        </p:nvSpPr>
        <p:spPr>
          <a:xfrm>
            <a:off x="0" y="8772668"/>
            <a:ext cx="3011700" cy="461804"/>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3936767" y="8772668"/>
            <a:ext cx="3011700" cy="461804"/>
          </a:xfrm>
          <a:prstGeom prst="rect">
            <a:avLst/>
          </a:prstGeom>
        </p:spPr>
        <p:txBody>
          <a:bodyPr vert="horz" lIns="96661" tIns="48331" rIns="96661" bIns="48331" rtlCol="0" anchor="b"/>
          <a:lstStyle>
            <a:lvl1pPr algn="r">
              <a:defRPr sz="1300"/>
            </a:lvl1pPr>
          </a:lstStyle>
          <a:p>
            <a:fld id="{6B69D276-5C27-0048-BF36-4302BA85142B}" type="slidenum">
              <a:rPr lang="en-US" smtClean="0"/>
              <a:t>‹#›</a:t>
            </a:fld>
            <a:endParaRPr lang="en-US"/>
          </a:p>
        </p:txBody>
      </p:sp>
    </p:spTree>
    <p:extLst>
      <p:ext uri="{BB962C8B-B14F-4D97-AF65-F5344CB8AC3E}">
        <p14:creationId xmlns:p14="http://schemas.microsoft.com/office/powerpoint/2010/main" val="11305307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396875" y="693738"/>
            <a:ext cx="6156325" cy="34623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endParaRPr lang="en-US" sz="1200" kern="1200" baseline="0" dirty="0">
              <a:solidFill>
                <a:schemeClr val="tx1"/>
              </a:solidFill>
              <a:latin typeface="+mn-lt"/>
              <a:ea typeface="+mn-ea"/>
              <a:cs typeface="+mn-cs"/>
            </a:endParaRPr>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MS PGothic" charset="0"/>
                <a:cs typeface="MS PGothic" charset="0"/>
              </a:defRPr>
            </a:lvl1pPr>
            <a:lvl2pPr marL="785372" indent="-302066" eaLnBrk="0" hangingPunct="0">
              <a:defRPr>
                <a:solidFill>
                  <a:schemeClr val="tx1"/>
                </a:solidFill>
                <a:latin typeface="Calibri" charset="0"/>
                <a:ea typeface="MS PGothic" charset="0"/>
                <a:cs typeface="MS PGothic" charset="0"/>
              </a:defRPr>
            </a:lvl2pPr>
            <a:lvl3pPr marL="1208265" indent="-241653" eaLnBrk="0" hangingPunct="0">
              <a:defRPr>
                <a:solidFill>
                  <a:schemeClr val="tx1"/>
                </a:solidFill>
                <a:latin typeface="Calibri" charset="0"/>
                <a:ea typeface="MS PGothic" charset="0"/>
                <a:cs typeface="MS PGothic" charset="0"/>
              </a:defRPr>
            </a:lvl3pPr>
            <a:lvl4pPr marL="1691571" indent="-241653" eaLnBrk="0" hangingPunct="0">
              <a:defRPr>
                <a:solidFill>
                  <a:schemeClr val="tx1"/>
                </a:solidFill>
                <a:latin typeface="Calibri" charset="0"/>
                <a:ea typeface="MS PGothic" charset="0"/>
                <a:cs typeface="MS PGothic" charset="0"/>
              </a:defRPr>
            </a:lvl4pPr>
            <a:lvl5pPr marL="2174878" indent="-241653" eaLnBrk="0" hangingPunct="0">
              <a:defRPr>
                <a:solidFill>
                  <a:schemeClr val="tx1"/>
                </a:solidFill>
                <a:latin typeface="Calibri" charset="0"/>
                <a:ea typeface="MS PGothic" charset="0"/>
                <a:cs typeface="MS PGothic" charset="0"/>
              </a:defRPr>
            </a:lvl5pPr>
            <a:lvl6pPr marL="2658184" indent="-241653" eaLnBrk="0" fontAlgn="base" hangingPunct="0">
              <a:spcBef>
                <a:spcPct val="0"/>
              </a:spcBef>
              <a:spcAft>
                <a:spcPct val="0"/>
              </a:spcAft>
              <a:defRPr>
                <a:solidFill>
                  <a:schemeClr val="tx1"/>
                </a:solidFill>
                <a:latin typeface="Calibri" charset="0"/>
                <a:ea typeface="MS PGothic" charset="0"/>
                <a:cs typeface="MS PGothic" charset="0"/>
              </a:defRPr>
            </a:lvl6pPr>
            <a:lvl7pPr marL="3141490" indent="-241653" eaLnBrk="0" fontAlgn="base" hangingPunct="0">
              <a:spcBef>
                <a:spcPct val="0"/>
              </a:spcBef>
              <a:spcAft>
                <a:spcPct val="0"/>
              </a:spcAft>
              <a:defRPr>
                <a:solidFill>
                  <a:schemeClr val="tx1"/>
                </a:solidFill>
                <a:latin typeface="Calibri" charset="0"/>
                <a:ea typeface="MS PGothic" charset="0"/>
                <a:cs typeface="MS PGothic" charset="0"/>
              </a:defRPr>
            </a:lvl7pPr>
            <a:lvl8pPr marL="3624796" indent="-241653" eaLnBrk="0" fontAlgn="base" hangingPunct="0">
              <a:spcBef>
                <a:spcPct val="0"/>
              </a:spcBef>
              <a:spcAft>
                <a:spcPct val="0"/>
              </a:spcAft>
              <a:defRPr>
                <a:solidFill>
                  <a:schemeClr val="tx1"/>
                </a:solidFill>
                <a:latin typeface="Calibri" charset="0"/>
                <a:ea typeface="MS PGothic" charset="0"/>
                <a:cs typeface="MS PGothic" charset="0"/>
              </a:defRPr>
            </a:lvl8pPr>
            <a:lvl9pPr marL="4108102" indent="-241653" eaLnBrk="0" fontAlgn="base" hangingPunct="0">
              <a:spcBef>
                <a:spcPct val="0"/>
              </a:spcBef>
              <a:spcAft>
                <a:spcPct val="0"/>
              </a:spcAft>
              <a:defRPr>
                <a:solidFill>
                  <a:schemeClr val="tx1"/>
                </a:solidFill>
                <a:latin typeface="Calibri" charset="0"/>
                <a:ea typeface="MS PGothic" charset="0"/>
                <a:cs typeface="MS PGothic" charset="0"/>
              </a:defRPr>
            </a:lvl9pPr>
          </a:lstStyle>
          <a:p>
            <a:pPr eaLnBrk="1" hangingPunct="1"/>
            <a:fld id="{C98BEABF-5B6D-7540-9E2C-8D799685E515}" type="slidenum">
              <a:rPr lang="en-GB">
                <a:solidFill>
                  <a:srgbClr val="000000"/>
                </a:solidFill>
              </a:rPr>
              <a:pPr eaLnBrk="1" hangingPunct="1"/>
              <a:t>2</a:t>
            </a:fld>
            <a:endParaRPr lang="en-GB" dirty="0">
              <a:solidFill>
                <a:srgbClr val="000000"/>
              </a:solidFill>
            </a:endParaRPr>
          </a:p>
        </p:txBody>
      </p:sp>
    </p:spTree>
    <p:extLst>
      <p:ext uri="{BB962C8B-B14F-4D97-AF65-F5344CB8AC3E}">
        <p14:creationId xmlns:p14="http://schemas.microsoft.com/office/powerpoint/2010/main" val="10599613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383620"/>
            <a:ext cx="7772400" cy="1102519"/>
          </a:xfrm>
        </p:spPr>
        <p:txBody>
          <a:bodyPr/>
          <a:lstStyle/>
          <a:p>
            <a:r>
              <a:rPr lang="en-US"/>
              <a:t>Click to edit Master title style</a:t>
            </a:r>
            <a:endParaRPr lang="en-GB"/>
          </a:p>
        </p:txBody>
      </p:sp>
      <p:sp>
        <p:nvSpPr>
          <p:cNvPr id="3" name="Subtitle 2"/>
          <p:cNvSpPr>
            <a:spLocks noGrp="1"/>
          </p:cNvSpPr>
          <p:nvPr>
            <p:ph type="subTitle" idx="1"/>
          </p:nvPr>
        </p:nvSpPr>
        <p:spPr>
          <a:xfrm>
            <a:off x="1371600" y="2752632"/>
            <a:ext cx="6400800" cy="953244"/>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530611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076568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6712790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383620"/>
            <a:ext cx="7772400" cy="1102519"/>
          </a:xfrm>
        </p:spPr>
        <p:txBody>
          <a:bodyPr/>
          <a:lstStyle/>
          <a:p>
            <a:r>
              <a:rPr lang="en-US"/>
              <a:t>Click to edit Master title style</a:t>
            </a:r>
            <a:endParaRPr lang="en-GB"/>
          </a:p>
        </p:txBody>
      </p:sp>
      <p:sp>
        <p:nvSpPr>
          <p:cNvPr id="3" name="Subtitle 2"/>
          <p:cNvSpPr>
            <a:spLocks noGrp="1"/>
          </p:cNvSpPr>
          <p:nvPr>
            <p:ph type="subTitle" idx="1"/>
          </p:nvPr>
        </p:nvSpPr>
        <p:spPr>
          <a:xfrm>
            <a:off x="1371600" y="2752632"/>
            <a:ext cx="6400800" cy="953244"/>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9903543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0128591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5748727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6156069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30"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729698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Slide Number Placeholder 4"/>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9250204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3034859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9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5"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309161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3815953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41156069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41165997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98254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01578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695548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30"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922425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Slide Number Placeholder 4"/>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98245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19026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9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5"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96672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028806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6553200" y="4743309"/>
            <a:ext cx="2133600" cy="273844"/>
          </a:xfrm>
          <a:prstGeom prst="rect">
            <a:avLst/>
          </a:prstGeom>
        </p:spPr>
        <p:txBody>
          <a:bodyPr vert="horz" lIns="91440" tIns="45720" rIns="91440" bIns="45720" rtlCol="0" anchor="ctr"/>
          <a:lstStyle>
            <a:lvl1pPr algn="r">
              <a:defRPr sz="1200">
                <a:solidFill>
                  <a:srgbClr val="7F1416"/>
                </a:solidFill>
              </a:defRPr>
            </a:lvl1pPr>
          </a:lstStyle>
          <a:p>
            <a:pPr defTabSz="914400"/>
            <a:fld id="{1327C452-0D12-48F3-BB65-BBA3E6350F2C}" type="slidenum">
              <a:rPr lang="en-GB" smtClean="0">
                <a:latin typeface="Calibri"/>
              </a:rPr>
              <a:pPr defTabSz="914400"/>
              <a:t>‹#›</a:t>
            </a:fld>
            <a:endParaRPr lang="en-GB" dirty="0">
              <a:latin typeface="Calibri"/>
            </a:endParaRPr>
          </a:p>
        </p:txBody>
      </p:sp>
      <p:sp>
        <p:nvSpPr>
          <p:cNvPr id="7" name="Rectangle 2"/>
          <p:cNvSpPr>
            <a:spLocks noChangeArrowheads="1"/>
          </p:cNvSpPr>
          <p:nvPr/>
        </p:nvSpPr>
        <p:spPr bwMode="auto">
          <a:xfrm>
            <a:off x="4" y="-132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en-GB">
              <a:solidFill>
                <a:prstClr val="black"/>
              </a:solidFill>
              <a:latin typeface="Calibri"/>
            </a:endParaRPr>
          </a:p>
        </p:txBody>
      </p:sp>
      <p:grpSp>
        <p:nvGrpSpPr>
          <p:cNvPr id="31" name="Group 30"/>
          <p:cNvGrpSpPr/>
          <p:nvPr userDrawn="1"/>
        </p:nvGrpSpPr>
        <p:grpSpPr>
          <a:xfrm>
            <a:off x="467544" y="4681985"/>
            <a:ext cx="1908720" cy="400110"/>
            <a:chOff x="3671392" y="6274576"/>
            <a:chExt cx="1908720" cy="533478"/>
          </a:xfrm>
        </p:grpSpPr>
        <p:pic>
          <p:nvPicPr>
            <p:cNvPr id="2049" name="Picture 3" descr="Logo-small"/>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671392" y="6381328"/>
              <a:ext cx="360040" cy="31548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3"/>
            <p:cNvSpPr>
              <a:spLocks noChangeArrowheads="1"/>
            </p:cNvSpPr>
            <p:nvPr/>
          </p:nvSpPr>
          <p:spPr bwMode="auto">
            <a:xfrm>
              <a:off x="3995936" y="6274576"/>
              <a:ext cx="1584176" cy="5334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fontAlgn="base">
                <a:spcBef>
                  <a:spcPct val="0"/>
                </a:spcBef>
                <a:spcAft>
                  <a:spcPct val="0"/>
                </a:spcAft>
              </a:pPr>
              <a:r>
                <a:rPr lang="en-GB" sz="800" b="1" dirty="0">
                  <a:solidFill>
                    <a:srgbClr val="7F1416"/>
                  </a:solidFill>
                  <a:latin typeface="Verdana" pitchFamily="34" charset="0"/>
                  <a:ea typeface="Times New Roman" pitchFamily="18" charset="0"/>
                  <a:cs typeface="Times New Roman" pitchFamily="18" charset="0"/>
                </a:rPr>
                <a:t>Shelter Cluster – Iraq</a:t>
              </a:r>
              <a:endParaRPr lang="en-GB" sz="600" dirty="0">
                <a:solidFill>
                  <a:prstClr val="black"/>
                </a:solidFill>
                <a:latin typeface="Arial" pitchFamily="34" charset="0"/>
                <a:cs typeface="Arial" pitchFamily="34" charset="0"/>
              </a:endParaRPr>
            </a:p>
            <a:p>
              <a:pPr defTabSz="914400" eaLnBrk="0" fontAlgn="base" hangingPunct="0">
                <a:spcBef>
                  <a:spcPct val="0"/>
                </a:spcBef>
                <a:spcAft>
                  <a:spcPct val="0"/>
                </a:spcAft>
              </a:pPr>
              <a:r>
                <a:rPr lang="en-GB" sz="600" dirty="0" err="1">
                  <a:solidFill>
                    <a:srgbClr val="7F1416"/>
                  </a:solidFill>
                  <a:latin typeface="Verdana" pitchFamily="34" charset="0"/>
                  <a:ea typeface="Times New Roman" pitchFamily="18" charset="0"/>
                  <a:cs typeface="Times New Roman" pitchFamily="18" charset="0"/>
                </a:rPr>
                <a:t>sheltercluster.org</a:t>
              </a:r>
              <a:endParaRPr lang="en-GB" sz="600" dirty="0">
                <a:solidFill>
                  <a:prstClr val="black"/>
                </a:solidFill>
                <a:latin typeface="Arial" pitchFamily="34" charset="0"/>
                <a:cs typeface="Arial" pitchFamily="34" charset="0"/>
              </a:endParaRPr>
            </a:p>
            <a:p>
              <a:pPr defTabSz="914400" eaLnBrk="0" fontAlgn="base" hangingPunct="0">
                <a:spcBef>
                  <a:spcPct val="0"/>
                </a:spcBef>
                <a:spcAft>
                  <a:spcPct val="0"/>
                </a:spcAft>
              </a:pPr>
              <a:r>
                <a:rPr lang="en-GB" sz="600" dirty="0">
                  <a:solidFill>
                    <a:srgbClr val="595959"/>
                  </a:solidFill>
                  <a:latin typeface="Verdana" pitchFamily="34" charset="0"/>
                  <a:ea typeface="Times New Roman" pitchFamily="18" charset="0"/>
                  <a:cs typeface="Times New Roman" pitchFamily="18" charset="0"/>
                </a:rPr>
                <a:t>Coordinating Humanitarian Shelter</a:t>
              </a:r>
              <a:endParaRPr lang="en-GB" dirty="0">
                <a:solidFill>
                  <a:prstClr val="black"/>
                </a:solidFill>
                <a:latin typeface="Arial" pitchFamily="34" charset="0"/>
                <a:cs typeface="Arial" pitchFamily="34" charset="0"/>
              </a:endParaRPr>
            </a:p>
          </p:txBody>
        </p:sp>
      </p:grpSp>
      <p:sp>
        <p:nvSpPr>
          <p:cNvPr id="11" name="Rectangle 10"/>
          <p:cNvSpPr/>
          <p:nvPr userDrawn="1"/>
        </p:nvSpPr>
        <p:spPr>
          <a:xfrm>
            <a:off x="0" y="0"/>
            <a:ext cx="9144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white"/>
              </a:solidFill>
              <a:latin typeface="Calibri"/>
            </a:endParaRPr>
          </a:p>
        </p:txBody>
      </p:sp>
      <p:sp>
        <p:nvSpPr>
          <p:cNvPr id="12" name="Rectangle 2"/>
          <p:cNvSpPr>
            <a:spLocks noChangeArrowheads="1"/>
          </p:cNvSpPr>
          <p:nvPr userDrawn="1"/>
        </p:nvSpPr>
        <p:spPr bwMode="auto">
          <a:xfrm>
            <a:off x="4" y="-132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en-GB">
              <a:solidFill>
                <a:prstClr val="black"/>
              </a:solidFill>
              <a:latin typeface="Calibri"/>
            </a:endParaRPr>
          </a:p>
        </p:txBody>
      </p:sp>
      <p:sp>
        <p:nvSpPr>
          <p:cNvPr id="16" name="Rectangle 15"/>
          <p:cNvSpPr/>
          <p:nvPr userDrawn="1"/>
        </p:nvSpPr>
        <p:spPr>
          <a:xfrm>
            <a:off x="0" y="0"/>
            <a:ext cx="9144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white"/>
              </a:solidFill>
              <a:latin typeface="Calibri"/>
            </a:endParaRPr>
          </a:p>
        </p:txBody>
      </p:sp>
      <p:sp>
        <p:nvSpPr>
          <p:cNvPr id="20" name="Rectangle 19"/>
          <p:cNvSpPr/>
          <p:nvPr userDrawn="1"/>
        </p:nvSpPr>
        <p:spPr>
          <a:xfrm>
            <a:off x="0" y="5056026"/>
            <a:ext cx="1836000" cy="87474"/>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7" name="Rectangle 26"/>
          <p:cNvSpPr/>
          <p:nvPr userDrawn="1"/>
        </p:nvSpPr>
        <p:spPr>
          <a:xfrm>
            <a:off x="1836000" y="5056026"/>
            <a:ext cx="1836000" cy="87474"/>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8" name="Rectangle 27"/>
          <p:cNvSpPr/>
          <p:nvPr userDrawn="1"/>
        </p:nvSpPr>
        <p:spPr>
          <a:xfrm>
            <a:off x="3672000" y="5056026"/>
            <a:ext cx="1836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9" name="Rectangle 28"/>
          <p:cNvSpPr/>
          <p:nvPr userDrawn="1"/>
        </p:nvSpPr>
        <p:spPr>
          <a:xfrm>
            <a:off x="5508000" y="5056026"/>
            <a:ext cx="1836000" cy="87474"/>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30" name="Rectangle 29"/>
          <p:cNvSpPr/>
          <p:nvPr userDrawn="1"/>
        </p:nvSpPr>
        <p:spPr>
          <a:xfrm>
            <a:off x="7326256" y="5056026"/>
            <a:ext cx="1836000" cy="87474"/>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Tree>
    <p:extLst>
      <p:ext uri="{BB962C8B-B14F-4D97-AF65-F5344CB8AC3E}">
        <p14:creationId xmlns:p14="http://schemas.microsoft.com/office/powerpoint/2010/main" val="24662275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p:titleStyle>
    <p:body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6553200" y="4743309"/>
            <a:ext cx="2133600" cy="273844"/>
          </a:xfrm>
          <a:prstGeom prst="rect">
            <a:avLst/>
          </a:prstGeom>
        </p:spPr>
        <p:txBody>
          <a:bodyPr vert="horz" lIns="91440" tIns="45720" rIns="91440" bIns="45720" rtlCol="0" anchor="ctr"/>
          <a:lstStyle>
            <a:lvl1pPr algn="r">
              <a:defRPr sz="1200">
                <a:solidFill>
                  <a:srgbClr val="7F1416"/>
                </a:solidFill>
              </a:defRPr>
            </a:lvl1pPr>
          </a:lstStyle>
          <a:p>
            <a:pPr defTabSz="914400"/>
            <a:fld id="{1327C452-0D12-48F3-BB65-BBA3E6350F2C}" type="slidenum">
              <a:rPr lang="en-GB" smtClean="0">
                <a:latin typeface="Calibri"/>
              </a:rPr>
              <a:pPr defTabSz="914400"/>
              <a:t>‹#›</a:t>
            </a:fld>
            <a:endParaRPr lang="en-GB" dirty="0">
              <a:latin typeface="Calibri"/>
            </a:endParaRPr>
          </a:p>
        </p:txBody>
      </p:sp>
      <p:sp>
        <p:nvSpPr>
          <p:cNvPr id="7" name="Rectangle 2"/>
          <p:cNvSpPr>
            <a:spLocks noChangeArrowheads="1"/>
          </p:cNvSpPr>
          <p:nvPr/>
        </p:nvSpPr>
        <p:spPr bwMode="auto">
          <a:xfrm>
            <a:off x="4" y="-132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en-GB">
              <a:solidFill>
                <a:prstClr val="black"/>
              </a:solidFill>
              <a:latin typeface="Calibri"/>
            </a:endParaRPr>
          </a:p>
        </p:txBody>
      </p:sp>
      <p:grpSp>
        <p:nvGrpSpPr>
          <p:cNvPr id="31" name="Group 30"/>
          <p:cNvGrpSpPr/>
          <p:nvPr userDrawn="1"/>
        </p:nvGrpSpPr>
        <p:grpSpPr>
          <a:xfrm>
            <a:off x="467544" y="4681985"/>
            <a:ext cx="1908720" cy="400110"/>
            <a:chOff x="3671392" y="6274576"/>
            <a:chExt cx="1908720" cy="533478"/>
          </a:xfrm>
        </p:grpSpPr>
        <p:pic>
          <p:nvPicPr>
            <p:cNvPr id="2049" name="Picture 3" descr="Logo-small"/>
            <p:cNvPicPr>
              <a:picLocks noChangeAspect="1" noChangeArrowheads="1"/>
            </p:cNvPicPr>
            <p:nvPr/>
          </p:nvPicPr>
          <p:blipFill>
            <a:blip r:embed="rId13" cstate="email">
              <a:extLst>
                <a:ext uri="{28A0092B-C50C-407E-A947-70E740481C1C}">
                  <a14:useLocalDpi xmlns:a14="http://schemas.microsoft.com/office/drawing/2010/main"/>
                </a:ext>
              </a:extLst>
            </a:blip>
            <a:srcRect/>
            <a:stretch>
              <a:fillRect/>
            </a:stretch>
          </p:blipFill>
          <p:spPr bwMode="auto">
            <a:xfrm>
              <a:off x="3671392" y="6381328"/>
              <a:ext cx="360040" cy="31548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3"/>
            <p:cNvSpPr>
              <a:spLocks noChangeArrowheads="1"/>
            </p:cNvSpPr>
            <p:nvPr/>
          </p:nvSpPr>
          <p:spPr bwMode="auto">
            <a:xfrm>
              <a:off x="3995936" y="6274576"/>
              <a:ext cx="1584176" cy="5334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fontAlgn="base">
                <a:spcBef>
                  <a:spcPct val="0"/>
                </a:spcBef>
                <a:spcAft>
                  <a:spcPct val="0"/>
                </a:spcAft>
              </a:pPr>
              <a:r>
                <a:rPr lang="en-GB" sz="800" b="1" dirty="0">
                  <a:solidFill>
                    <a:srgbClr val="7F1416"/>
                  </a:solidFill>
                  <a:latin typeface="Verdana" pitchFamily="34" charset="0"/>
                  <a:ea typeface="Times New Roman" pitchFamily="18" charset="0"/>
                  <a:cs typeface="Times New Roman" pitchFamily="18" charset="0"/>
                </a:rPr>
                <a:t>Shelter Cluster – Iraq</a:t>
              </a:r>
              <a:endParaRPr lang="en-GB" sz="600" dirty="0">
                <a:solidFill>
                  <a:prstClr val="black"/>
                </a:solidFill>
                <a:latin typeface="Arial" pitchFamily="34" charset="0"/>
                <a:cs typeface="Arial" pitchFamily="34" charset="0"/>
              </a:endParaRPr>
            </a:p>
            <a:p>
              <a:pPr defTabSz="914400" eaLnBrk="0" fontAlgn="base" hangingPunct="0">
                <a:spcBef>
                  <a:spcPct val="0"/>
                </a:spcBef>
                <a:spcAft>
                  <a:spcPct val="0"/>
                </a:spcAft>
              </a:pPr>
              <a:r>
                <a:rPr lang="en-GB" sz="600" dirty="0" err="1">
                  <a:solidFill>
                    <a:srgbClr val="7F1416"/>
                  </a:solidFill>
                  <a:latin typeface="Verdana" pitchFamily="34" charset="0"/>
                  <a:ea typeface="Times New Roman" pitchFamily="18" charset="0"/>
                  <a:cs typeface="Times New Roman" pitchFamily="18" charset="0"/>
                </a:rPr>
                <a:t>sheltercluster.org</a:t>
              </a:r>
              <a:endParaRPr lang="en-GB" sz="600" dirty="0">
                <a:solidFill>
                  <a:prstClr val="black"/>
                </a:solidFill>
                <a:latin typeface="Arial" pitchFamily="34" charset="0"/>
                <a:cs typeface="Arial" pitchFamily="34" charset="0"/>
              </a:endParaRPr>
            </a:p>
            <a:p>
              <a:pPr defTabSz="914400" eaLnBrk="0" fontAlgn="base" hangingPunct="0">
                <a:spcBef>
                  <a:spcPct val="0"/>
                </a:spcBef>
                <a:spcAft>
                  <a:spcPct val="0"/>
                </a:spcAft>
              </a:pPr>
              <a:r>
                <a:rPr lang="en-GB" sz="600" dirty="0">
                  <a:solidFill>
                    <a:srgbClr val="595959"/>
                  </a:solidFill>
                  <a:latin typeface="Verdana" pitchFamily="34" charset="0"/>
                  <a:ea typeface="Times New Roman" pitchFamily="18" charset="0"/>
                  <a:cs typeface="Times New Roman" pitchFamily="18" charset="0"/>
                </a:rPr>
                <a:t>Coordinating Humanitarian Shelter</a:t>
              </a:r>
              <a:endParaRPr lang="en-GB" dirty="0">
                <a:solidFill>
                  <a:prstClr val="black"/>
                </a:solidFill>
                <a:latin typeface="Arial" pitchFamily="34" charset="0"/>
                <a:cs typeface="Arial" pitchFamily="34" charset="0"/>
              </a:endParaRPr>
            </a:p>
          </p:txBody>
        </p:sp>
      </p:grpSp>
      <p:sp>
        <p:nvSpPr>
          <p:cNvPr id="11" name="Rectangle 10"/>
          <p:cNvSpPr/>
          <p:nvPr userDrawn="1"/>
        </p:nvSpPr>
        <p:spPr>
          <a:xfrm>
            <a:off x="0" y="0"/>
            <a:ext cx="9144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white"/>
              </a:solidFill>
              <a:latin typeface="Calibri"/>
            </a:endParaRPr>
          </a:p>
        </p:txBody>
      </p:sp>
      <p:sp>
        <p:nvSpPr>
          <p:cNvPr id="12" name="Rectangle 2"/>
          <p:cNvSpPr>
            <a:spLocks noChangeArrowheads="1"/>
          </p:cNvSpPr>
          <p:nvPr userDrawn="1"/>
        </p:nvSpPr>
        <p:spPr bwMode="auto">
          <a:xfrm>
            <a:off x="4" y="-132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en-GB">
              <a:solidFill>
                <a:prstClr val="black"/>
              </a:solidFill>
              <a:latin typeface="Calibri"/>
            </a:endParaRPr>
          </a:p>
        </p:txBody>
      </p:sp>
      <p:sp>
        <p:nvSpPr>
          <p:cNvPr id="16" name="Rectangle 15"/>
          <p:cNvSpPr/>
          <p:nvPr userDrawn="1"/>
        </p:nvSpPr>
        <p:spPr>
          <a:xfrm>
            <a:off x="0" y="0"/>
            <a:ext cx="9144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white"/>
              </a:solidFill>
              <a:latin typeface="Calibri"/>
            </a:endParaRPr>
          </a:p>
        </p:txBody>
      </p:sp>
      <p:sp>
        <p:nvSpPr>
          <p:cNvPr id="20" name="Rectangle 19"/>
          <p:cNvSpPr/>
          <p:nvPr userDrawn="1"/>
        </p:nvSpPr>
        <p:spPr>
          <a:xfrm>
            <a:off x="0" y="5056026"/>
            <a:ext cx="1836000" cy="87474"/>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7" name="Rectangle 26"/>
          <p:cNvSpPr/>
          <p:nvPr userDrawn="1"/>
        </p:nvSpPr>
        <p:spPr>
          <a:xfrm>
            <a:off x="1836000" y="5056026"/>
            <a:ext cx="1836000" cy="87474"/>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8" name="Rectangle 27"/>
          <p:cNvSpPr/>
          <p:nvPr userDrawn="1"/>
        </p:nvSpPr>
        <p:spPr>
          <a:xfrm>
            <a:off x="3672000" y="5056026"/>
            <a:ext cx="1836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9" name="Rectangle 28"/>
          <p:cNvSpPr/>
          <p:nvPr userDrawn="1"/>
        </p:nvSpPr>
        <p:spPr>
          <a:xfrm>
            <a:off x="5508000" y="5056026"/>
            <a:ext cx="1836000" cy="87474"/>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30" name="Rectangle 29"/>
          <p:cNvSpPr/>
          <p:nvPr userDrawn="1"/>
        </p:nvSpPr>
        <p:spPr>
          <a:xfrm>
            <a:off x="7326256" y="5056026"/>
            <a:ext cx="1836000" cy="87474"/>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Tree>
    <p:extLst>
      <p:ext uri="{BB962C8B-B14F-4D97-AF65-F5344CB8AC3E}">
        <p14:creationId xmlns:p14="http://schemas.microsoft.com/office/powerpoint/2010/main" val="24405993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p:txStyles>
    <p:title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p:titleStyle>
    <p:body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mailto:hoveen.yaseen@un.org" TargetMode="External"/><Relationship Id="rId2" Type="http://schemas.openxmlformats.org/officeDocument/2006/relationships/hyperlink" Target="mailto:im3.iraq@sheltercluster.or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JPG"/><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1</a:t>
            </a:fld>
            <a:endParaRPr lang="en-GB">
              <a:latin typeface="Calibri"/>
            </a:endParaRPr>
          </a:p>
        </p:txBody>
      </p:sp>
      <p:sp>
        <p:nvSpPr>
          <p:cNvPr id="8" name="Title 1">
            <a:extLst>
              <a:ext uri="{FF2B5EF4-FFF2-40B4-BE49-F238E27FC236}">
                <a16:creationId xmlns:a16="http://schemas.microsoft.com/office/drawing/2014/main" id="{281E204A-8134-4F91-909D-C47C78BBC3C8}"/>
              </a:ext>
            </a:extLst>
          </p:cNvPr>
          <p:cNvSpPr txBox="1">
            <a:spLocks/>
          </p:cNvSpPr>
          <p:nvPr/>
        </p:nvSpPr>
        <p:spPr>
          <a:xfrm>
            <a:off x="613064" y="1007232"/>
            <a:ext cx="7938653" cy="2108137"/>
          </a:xfrm>
          <a:prstGeom prst="rect">
            <a:avLst/>
          </a:prstGeom>
        </p:spPr>
        <p:txBody>
          <a:bodyPr vert="horz" lIns="91440" tIns="45720" rIns="91440" bIns="45720" rtlCol="0" anchor="b">
            <a:noAutofit/>
          </a:bodyPr>
          <a:lstStyle>
            <a:lvl1pPr algn="ctr" defTabSz="914400" rtl="0" eaLnBrk="1" latinLnBrk="0" hangingPunct="1">
              <a:lnSpc>
                <a:spcPct val="85000"/>
              </a:lnSpc>
              <a:spcBef>
                <a:spcPct val="0"/>
              </a:spcBef>
              <a:buNone/>
              <a:defRPr kumimoji="0" lang="en-US" sz="7200" b="1" i="0" u="none" strike="noStrike" kern="1200" cap="all" spc="0" normalizeH="0" baseline="0" dirty="0">
                <a:ln w="15875">
                  <a:solidFill>
                    <a:sysClr val="window" lastClr="FFFFFF"/>
                  </a:solidFill>
                </a:ln>
                <a:solidFill>
                  <a:srgbClr val="DF5327"/>
                </a:solidFill>
                <a:effectLst>
                  <a:outerShdw dist="38100" dir="2700000" algn="tl" rotWithShape="0">
                    <a:srgbClr val="DF5327"/>
                  </a:outerShdw>
                </a:effectLst>
                <a:uLnTx/>
                <a:uFillTx/>
                <a:latin typeface="+mj-lt"/>
                <a:ea typeface="+mn-ea"/>
                <a:cs typeface="+mn-cs"/>
              </a:defRPr>
            </a:lvl1pPr>
          </a:lstStyle>
          <a:p>
            <a:pPr lvl="0"/>
            <a:r>
              <a:rPr kumimoji="0" lang="en-GB" sz="3600" b="1" i="0" u="none" strike="noStrike" kern="1200" cap="all" spc="0" normalizeH="0" baseline="0" noProof="0" dirty="0">
                <a:ln w="15875">
                  <a:solidFill>
                    <a:sysClr val="window" lastClr="FFFFFF"/>
                  </a:solidFill>
                </a:ln>
                <a:solidFill>
                  <a:srgbClr val="DF5327"/>
                </a:solidFill>
                <a:effectLst/>
                <a:uLnTx/>
                <a:uFillTx/>
                <a:latin typeface="Corbel" panose="020B0503020204020204"/>
                <a:ea typeface="+mn-ea"/>
                <a:cs typeface="+mn-cs"/>
              </a:rPr>
              <a:t>Iraq humanitarian response</a:t>
            </a:r>
            <a:br>
              <a:rPr kumimoji="0" lang="en-GB" sz="4800" b="1" i="0" u="none" strike="noStrike" kern="1200" cap="all" spc="0" normalizeH="0" baseline="0" noProof="0" dirty="0">
                <a:ln w="15875">
                  <a:solidFill>
                    <a:sysClr val="window" lastClr="FFFFFF"/>
                  </a:solidFill>
                </a:ln>
                <a:solidFill>
                  <a:srgbClr val="DF5327"/>
                </a:solidFill>
                <a:effectLst/>
                <a:uLnTx/>
                <a:uFillTx/>
                <a:latin typeface="Corbel" panose="020B0503020204020204"/>
                <a:ea typeface="+mn-ea"/>
                <a:cs typeface="+mn-cs"/>
              </a:rPr>
            </a:br>
            <a:br>
              <a:rPr kumimoji="0" lang="en-GB" sz="4800" b="1" i="0" u="none" strike="noStrike" kern="1200" cap="all" spc="0" normalizeH="0" baseline="0" noProof="0" dirty="0">
                <a:ln w="15875">
                  <a:solidFill>
                    <a:sysClr val="window" lastClr="FFFFFF"/>
                  </a:solidFill>
                </a:ln>
                <a:solidFill>
                  <a:srgbClr val="DF5327"/>
                </a:solidFill>
                <a:effectLst/>
                <a:uLnTx/>
                <a:uFillTx/>
                <a:latin typeface="Corbel" panose="020B0503020204020204"/>
                <a:ea typeface="+mn-ea"/>
                <a:cs typeface="+mn-cs"/>
              </a:rPr>
            </a:br>
            <a:r>
              <a:rPr kumimoji="0" lang="en-GB" sz="2800" b="1" i="0" u="none" strike="noStrike" kern="1200" cap="all" spc="0" normalizeH="0" baseline="0" noProof="0" dirty="0">
                <a:ln w="15875">
                  <a:solidFill>
                    <a:sysClr val="window" lastClr="FFFFFF"/>
                  </a:solidFill>
                </a:ln>
                <a:solidFill>
                  <a:srgbClr val="DF5327"/>
                </a:solidFill>
                <a:effectLst/>
                <a:uLnTx/>
                <a:uFillTx/>
                <a:latin typeface="Corbel" panose="020B0503020204020204"/>
                <a:ea typeface="+mn-ea"/>
                <a:cs typeface="+mn-cs"/>
              </a:rPr>
              <a:t>Centre and south </a:t>
            </a:r>
            <a:r>
              <a:rPr lang="en-US" sz="2800" dirty="0">
                <a:effectLst/>
                <a:latin typeface="Corbel" panose="020B0503020204020204"/>
              </a:rPr>
              <a:t>Sub-National Shelter Cluster Coordination meeting</a:t>
            </a:r>
          </a:p>
          <a:p>
            <a:pPr lvl="0"/>
            <a:r>
              <a:rPr lang="en-US" sz="2800" dirty="0">
                <a:effectLst/>
                <a:latin typeface="Corbel" panose="020B0503020204020204"/>
              </a:rPr>
              <a:t>Baghdad </a:t>
            </a:r>
            <a:endParaRPr kumimoji="0" lang="en-GB" sz="3600" b="1" i="0" u="none" strike="noStrike" kern="1200" cap="all" spc="0" normalizeH="0" baseline="0" noProof="0" dirty="0">
              <a:ln w="15875">
                <a:solidFill>
                  <a:sysClr val="window" lastClr="FFFFFF"/>
                </a:solidFill>
              </a:ln>
              <a:solidFill>
                <a:srgbClr val="DF5327"/>
              </a:solidFill>
              <a:effectLst/>
              <a:uLnTx/>
              <a:uFillTx/>
              <a:latin typeface="Corbel" panose="020B0503020204020204"/>
              <a:ea typeface="+mn-ea"/>
              <a:cs typeface="+mn-cs"/>
            </a:endParaRPr>
          </a:p>
        </p:txBody>
      </p:sp>
      <p:sp>
        <p:nvSpPr>
          <p:cNvPr id="10" name="Subtitle 2">
            <a:extLst>
              <a:ext uri="{FF2B5EF4-FFF2-40B4-BE49-F238E27FC236}">
                <a16:creationId xmlns:a16="http://schemas.microsoft.com/office/drawing/2014/main" id="{4FF74260-2D31-411B-8920-59D89DEF5A38}"/>
              </a:ext>
            </a:extLst>
          </p:cNvPr>
          <p:cNvSpPr txBox="1">
            <a:spLocks/>
          </p:cNvSpPr>
          <p:nvPr/>
        </p:nvSpPr>
        <p:spPr>
          <a:xfrm>
            <a:off x="188070" y="3504853"/>
            <a:ext cx="8767860" cy="50232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400"/>
              </a:spcBef>
              <a:buClr>
                <a:schemeClr val="accent1"/>
              </a:buClr>
              <a:buSzPct val="80000"/>
              <a:buFont typeface="Corbel" pitchFamily="34" charset="0"/>
              <a:buNone/>
              <a:defRPr sz="2200" kern="1200">
                <a:solidFill>
                  <a:schemeClr val="accent1"/>
                </a:solidFill>
                <a:latin typeface="+mn-lt"/>
                <a:ea typeface="+mn-ea"/>
                <a:cs typeface="+mn-cs"/>
              </a:defRPr>
            </a:lvl1pPr>
            <a:lvl2pPr marL="457200" indent="0" algn="ctr" defTabSz="914400" rtl="0" eaLnBrk="1" latinLnBrk="0" hangingPunct="1">
              <a:lnSpc>
                <a:spcPct val="90000"/>
              </a:lnSpc>
              <a:spcBef>
                <a:spcPts val="200"/>
              </a:spcBef>
              <a:spcAft>
                <a:spcPts val="400"/>
              </a:spcAft>
              <a:buClr>
                <a:schemeClr val="accent1"/>
              </a:buClr>
              <a:buSzPct val="80000"/>
              <a:buFont typeface="Corbel" pitchFamily="34" charset="0"/>
              <a:buNone/>
              <a:defRPr sz="2200" kern="1200">
                <a:solidFill>
                  <a:schemeClr val="accent1"/>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SzPct val="80000"/>
              <a:buFont typeface="Corbel" pitchFamily="34" charset="0"/>
              <a:buNone/>
              <a:defRPr sz="2200" kern="1200">
                <a:solidFill>
                  <a:schemeClr val="accent1"/>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SzPct val="80000"/>
              <a:buFont typeface="Corbel" pitchFamily="34" charset="0"/>
              <a:buNone/>
              <a:defRPr sz="2000" kern="1200">
                <a:solidFill>
                  <a:schemeClr val="accent1"/>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SzPct val="80000"/>
              <a:buFont typeface="Corbel" pitchFamily="34" charset="0"/>
              <a:buNone/>
              <a:defRPr sz="2000" kern="1200">
                <a:solidFill>
                  <a:schemeClr val="accent1"/>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SzPct val="80000"/>
              <a:buFont typeface="Corbel" pitchFamily="34" charset="0"/>
              <a:buNone/>
              <a:defRPr sz="2000" kern="1200">
                <a:solidFill>
                  <a:schemeClr val="accent1"/>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SzPct val="80000"/>
              <a:buFont typeface="Corbel" pitchFamily="34" charset="0"/>
              <a:buNone/>
              <a:defRPr sz="2000" kern="1200">
                <a:solidFill>
                  <a:schemeClr val="accent1"/>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SzPct val="80000"/>
              <a:buFont typeface="Corbel" pitchFamily="34" charset="0"/>
              <a:buNone/>
              <a:defRPr sz="2000" kern="1200">
                <a:solidFill>
                  <a:schemeClr val="accent1"/>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SzPct val="80000"/>
              <a:buFont typeface="Corbel" pitchFamily="34" charset="0"/>
              <a:buNone/>
              <a:defRPr sz="2000" kern="1200">
                <a:solidFill>
                  <a:schemeClr val="accent1"/>
                </a:solidFill>
                <a:latin typeface="+mn-lt"/>
                <a:ea typeface="+mn-ea"/>
                <a:cs typeface="+mn-cs"/>
              </a:defRPr>
            </a:lvl9pPr>
          </a:lstStyle>
          <a:p>
            <a:pPr marL="0" marR="0" lvl="0" indent="0" algn="ctr" defTabSz="914400" rtl="0" eaLnBrk="1" fontAlgn="auto" latinLnBrk="0" hangingPunct="1">
              <a:lnSpc>
                <a:spcPct val="90000"/>
              </a:lnSpc>
              <a:spcBef>
                <a:spcPts val="1400"/>
              </a:spcBef>
              <a:spcAft>
                <a:spcPts val="0"/>
              </a:spcAft>
              <a:buClr>
                <a:srgbClr val="DF5327"/>
              </a:buClr>
              <a:buSzPct val="80000"/>
              <a:buFont typeface="Corbel" pitchFamily="34" charset="0"/>
              <a:buNone/>
              <a:tabLst/>
              <a:defRPr/>
            </a:pPr>
            <a:r>
              <a:rPr kumimoji="0" lang="en-GB" sz="2200" b="1" i="0" u="none" strike="noStrike" kern="1200" cap="none" spc="0" normalizeH="0" baseline="0" noProof="0" dirty="0">
                <a:ln>
                  <a:noFill/>
                </a:ln>
                <a:solidFill>
                  <a:srgbClr val="DF5327"/>
                </a:solidFill>
                <a:effectLst/>
                <a:uLnTx/>
                <a:uFillTx/>
                <a:latin typeface="Corbel" panose="020B0503020204020204"/>
                <a:ea typeface="+mn-ea"/>
                <a:cs typeface="+mn-cs"/>
              </a:rPr>
              <a:t>April 17</a:t>
            </a:r>
            <a:r>
              <a:rPr kumimoji="0" lang="en-GB" sz="2200" b="1" i="0" u="none" strike="noStrike" kern="1200" cap="none" spc="0" normalizeH="0" baseline="30000" noProof="0" dirty="0">
                <a:ln>
                  <a:noFill/>
                </a:ln>
                <a:solidFill>
                  <a:srgbClr val="DF5327"/>
                </a:solidFill>
                <a:effectLst/>
                <a:uLnTx/>
                <a:uFillTx/>
                <a:latin typeface="Corbel" panose="020B0503020204020204"/>
                <a:ea typeface="+mn-ea"/>
                <a:cs typeface="+mn-cs"/>
              </a:rPr>
              <a:t>th</a:t>
            </a:r>
            <a:r>
              <a:rPr kumimoji="0" lang="en-GB" sz="2200" b="1" i="0" u="none" strike="noStrike" kern="1200" cap="none" spc="0" normalizeH="0" baseline="0" noProof="0" dirty="0">
                <a:ln>
                  <a:noFill/>
                </a:ln>
                <a:solidFill>
                  <a:srgbClr val="DF5327"/>
                </a:solidFill>
                <a:effectLst/>
                <a:uLnTx/>
                <a:uFillTx/>
                <a:latin typeface="Corbel" panose="020B0503020204020204"/>
                <a:ea typeface="+mn-ea"/>
                <a:cs typeface="+mn-cs"/>
              </a:rPr>
              <a:t>, 2019</a:t>
            </a:r>
            <a:endParaRPr kumimoji="0" lang="en-GB" sz="2200" b="0" i="0" u="none" strike="noStrike" kern="1200" cap="none" spc="0" normalizeH="0" baseline="0" noProof="0" dirty="0">
              <a:ln>
                <a:noFill/>
              </a:ln>
              <a:solidFill>
                <a:srgbClr val="DF5327"/>
              </a:solidFill>
              <a:effectLst/>
              <a:uLnTx/>
              <a:uFillTx/>
              <a:latin typeface="Corbel" panose="020B0503020204020204"/>
              <a:ea typeface="+mn-ea"/>
              <a:cs typeface="+mn-cs"/>
            </a:endParaRPr>
          </a:p>
        </p:txBody>
      </p:sp>
    </p:spTree>
    <p:extLst>
      <p:ext uri="{BB962C8B-B14F-4D97-AF65-F5344CB8AC3E}">
        <p14:creationId xmlns:p14="http://schemas.microsoft.com/office/powerpoint/2010/main" val="18488525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456E0C7-24BA-4801-9F19-F04E07DFADEF}"/>
              </a:ext>
            </a:extLst>
          </p:cNvPr>
          <p:cNvSpPr>
            <a:spLocks noGrp="1"/>
          </p:cNvSpPr>
          <p:nvPr>
            <p:ph type="sldNum" sz="quarter" idx="12"/>
          </p:nvPr>
        </p:nvSpPr>
        <p:spPr/>
        <p:txBody>
          <a:bodyPr/>
          <a:lstStyle/>
          <a:p>
            <a:fld id="{1327C452-0D12-48F3-BB65-BBA3E6350F2C}" type="slidenum">
              <a:rPr lang="en-GB" smtClean="0">
                <a:latin typeface="Calibri"/>
              </a:rPr>
              <a:pPr/>
              <a:t>10</a:t>
            </a:fld>
            <a:endParaRPr lang="en-GB">
              <a:latin typeface="Calibri"/>
            </a:endParaRPr>
          </a:p>
        </p:txBody>
      </p:sp>
      <p:sp>
        <p:nvSpPr>
          <p:cNvPr id="5" name="Title 1">
            <a:extLst>
              <a:ext uri="{FF2B5EF4-FFF2-40B4-BE49-F238E27FC236}">
                <a16:creationId xmlns:a16="http://schemas.microsoft.com/office/drawing/2014/main" id="{60792483-8142-4160-90D4-55338C7F0103}"/>
              </a:ext>
            </a:extLst>
          </p:cNvPr>
          <p:cNvSpPr txBox="1">
            <a:spLocks/>
          </p:cNvSpPr>
          <p:nvPr/>
        </p:nvSpPr>
        <p:spPr>
          <a:xfrm>
            <a:off x="0" y="155854"/>
            <a:ext cx="9144000" cy="3390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marL="342900" indent="-342900" algn="l">
              <a:buFont typeface="+mj-lt"/>
              <a:buAutoNum type="arabicPeriod" startAt="3"/>
              <a:defRPr/>
            </a:pPr>
            <a:r>
              <a:rPr lang="en-US" sz="1600" b="0" dirty="0">
                <a:solidFill>
                  <a:schemeClr val="tx1"/>
                </a:solidFill>
                <a:latin typeface="Calibri" panose="020F0502020204030204" pitchFamily="34" charset="0"/>
                <a:ea typeface="+mn-ea"/>
                <a:cs typeface="Calibri" panose="020F0502020204030204" pitchFamily="34" charset="0"/>
              </a:rPr>
              <a:t>Information Management</a:t>
            </a:r>
          </a:p>
          <a:p>
            <a:pPr marL="342900" indent="-342900" algn="l">
              <a:buFont typeface="+mj-lt"/>
              <a:buAutoNum type="alphaLcParenR" startAt="3"/>
              <a:defRPr/>
            </a:pPr>
            <a:r>
              <a:rPr lang="en-IN" sz="1600" b="0" dirty="0">
                <a:solidFill>
                  <a:schemeClr val="tx1"/>
                </a:solidFill>
                <a:latin typeface="Calibri" panose="020F0502020204030204" pitchFamily="34" charset="0"/>
                <a:cs typeface="Calibri" panose="020F0502020204030204" pitchFamily="34" charset="0"/>
              </a:rPr>
              <a:t>SEVAT - Socio-Economic Vulnerability Assessment Tool</a:t>
            </a:r>
            <a:endParaRPr lang="en-US" sz="1600" b="0" dirty="0">
              <a:solidFill>
                <a:schemeClr val="tx1"/>
              </a:solidFill>
              <a:latin typeface="Calibri" panose="020F0502020204030204" pitchFamily="34" charset="0"/>
              <a:cs typeface="Calibri" panose="020F0502020204030204" pitchFamily="34" charset="0"/>
            </a:endParaRPr>
          </a:p>
        </p:txBody>
      </p:sp>
      <p:sp>
        <p:nvSpPr>
          <p:cNvPr id="2" name="Rectangle 1">
            <a:extLst>
              <a:ext uri="{FF2B5EF4-FFF2-40B4-BE49-F238E27FC236}">
                <a16:creationId xmlns:a16="http://schemas.microsoft.com/office/drawing/2014/main" id="{B2D26368-3881-4FCF-A8E2-7FC9E66BC417}"/>
              </a:ext>
            </a:extLst>
          </p:cNvPr>
          <p:cNvSpPr/>
          <p:nvPr/>
        </p:nvSpPr>
        <p:spPr>
          <a:xfrm>
            <a:off x="375006" y="899995"/>
            <a:ext cx="8311793" cy="3323987"/>
          </a:xfrm>
          <a:prstGeom prst="rect">
            <a:avLst/>
          </a:prstGeom>
        </p:spPr>
        <p:txBody>
          <a:bodyPr wrap="square">
            <a:spAutoFit/>
          </a:bodyPr>
          <a:lstStyle/>
          <a:p>
            <a:pPr algn="just"/>
            <a:r>
              <a:rPr lang="en-GB" sz="1400" dirty="0">
                <a:latin typeface="Calibri" panose="020F0502020204030204" pitchFamily="34" charset="0"/>
                <a:ea typeface="Calibri" panose="020F0502020204030204" pitchFamily="34" charset="0"/>
              </a:rPr>
              <a:t>The SEVAT tool is finalised – the following message is from the CWG. </a:t>
            </a:r>
          </a:p>
          <a:p>
            <a:pPr algn="just"/>
            <a:r>
              <a:rPr lang="en-US" sz="1400" dirty="0">
                <a:solidFill>
                  <a:srgbClr val="0070C0"/>
                </a:solidFill>
                <a:latin typeface="Calibri" panose="020F0502020204030204" pitchFamily="34" charset="0"/>
                <a:ea typeface="Calibri" panose="020F0502020204030204" pitchFamily="34" charset="0"/>
              </a:rPr>
              <a:t>MPCA Vulnerability Scoring Tool 2019 Iraq v 2.0 Production</a:t>
            </a:r>
            <a:endParaRPr lang="en-GB" sz="1400" dirty="0">
              <a:solidFill>
                <a:srgbClr val="0070C0"/>
              </a:solidFill>
              <a:latin typeface="Calibri" panose="020F0502020204030204" pitchFamily="34" charset="0"/>
              <a:ea typeface="Calibri" panose="020F0502020204030204" pitchFamily="34" charset="0"/>
            </a:endParaRPr>
          </a:p>
          <a:p>
            <a:pPr algn="just"/>
            <a:endParaRPr lang="en-IN" sz="1400" dirty="0">
              <a:latin typeface="Calibri" panose="020F0502020204030204" pitchFamily="34" charset="0"/>
              <a:ea typeface="Calibri" panose="020F0502020204030204" pitchFamily="34" charset="0"/>
            </a:endParaRPr>
          </a:p>
          <a:p>
            <a:pPr algn="just"/>
            <a:endParaRPr lang="en-IN" sz="1400" dirty="0">
              <a:latin typeface="Calibri" panose="020F0502020204030204" pitchFamily="34" charset="0"/>
              <a:ea typeface="Calibri" panose="020F0502020204030204" pitchFamily="34" charset="0"/>
            </a:endParaRPr>
          </a:p>
          <a:p>
            <a:pPr marL="342900" marR="0" lvl="0" indent="-342900" algn="just">
              <a:spcBef>
                <a:spcPts val="0"/>
              </a:spcBef>
              <a:spcAft>
                <a:spcPts val="0"/>
              </a:spcAft>
              <a:buFont typeface="Calibri" panose="020F0502020204030204" pitchFamily="34" charset="0"/>
              <a:buChar char="-"/>
            </a:pPr>
            <a:r>
              <a:rPr lang="en-GB" sz="1400" dirty="0">
                <a:solidFill>
                  <a:srgbClr val="C00000"/>
                </a:solidFill>
                <a:latin typeface="Calibri" panose="020F0502020204030204" pitchFamily="34" charset="0"/>
                <a:ea typeface="Calibri" panose="020F0502020204030204" pitchFamily="34" charset="0"/>
                <a:cs typeface="Times New Roman" panose="02020603050405020304" pitchFamily="18" charset="0"/>
              </a:rPr>
              <a:t>The tool cannot be shared widely</a:t>
            </a:r>
            <a:r>
              <a:rPr lang="en-GB" sz="1400" dirty="0">
                <a:latin typeface="Calibri" panose="020F0502020204030204" pitchFamily="34" charset="0"/>
                <a:ea typeface="Calibri" panose="020F0502020204030204" pitchFamily="34" charset="0"/>
                <a:cs typeface="Times New Roman" panose="02020603050405020304" pitchFamily="18" charset="0"/>
              </a:rPr>
              <a:t>, to </a:t>
            </a:r>
            <a:r>
              <a:rPr lang="en-GB" sz="1400" u="sng" dirty="0">
                <a:latin typeface="Calibri" panose="020F0502020204030204" pitchFamily="34" charset="0"/>
                <a:ea typeface="Calibri" panose="020F0502020204030204" pitchFamily="34" charset="0"/>
                <a:cs typeface="Times New Roman" panose="02020603050405020304" pitchFamily="18" charset="0"/>
              </a:rPr>
              <a:t>avoid tricking the system and manipulate assessments to favour people assessed, hampering an impartial use of the tool.</a:t>
            </a:r>
          </a:p>
          <a:p>
            <a:pPr marR="0" lvl="0" algn="just">
              <a:spcBef>
                <a:spcPts val="0"/>
              </a:spcBef>
              <a:spcAft>
                <a:spcPts val="0"/>
              </a:spcAft>
            </a:pPr>
            <a:endParaRPr lang="en-GB" sz="1400" u="sng"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Calibri" panose="020F0502020204030204" pitchFamily="34" charset="0"/>
              <a:buChar char="-"/>
            </a:pPr>
            <a:r>
              <a:rPr lang="en-GB" sz="1400" i="1" dirty="0">
                <a:latin typeface="Calibri" panose="020F0502020204030204" pitchFamily="34" charset="0"/>
                <a:ea typeface="Calibri" panose="020F0502020204030204" pitchFamily="34" charset="0"/>
                <a:cs typeface="Times New Roman" panose="02020603050405020304" pitchFamily="18" charset="0"/>
              </a:rPr>
              <a:t>CWG and SNFI Cluster would rely on you to further share with relevant people and advise to limit its usage to as much restricted number of people as possible. CWG did its best to have several layers to hide the formula but still an expert user could still find a way to access it. We are discussing about creating a platform for data collection which potentially would prevent any risk of breach for the time being, restricted dissemination is the best mitigation measure. </a:t>
            </a:r>
          </a:p>
          <a:p>
            <a:pPr marR="0" lvl="0" algn="just">
              <a:spcBef>
                <a:spcPts val="0"/>
              </a:spcBef>
              <a:spcAft>
                <a:spcPts val="0"/>
              </a:spcAft>
            </a:pPr>
            <a:endParaRPr lang="en-GB" sz="1400" i="1" u="sng"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Calibri" panose="020F0502020204030204" pitchFamily="34" charset="0"/>
              <a:buChar char="-"/>
            </a:pPr>
            <a:r>
              <a:rPr lang="en-GB" sz="1400" u="sng" dirty="0">
                <a:solidFill>
                  <a:srgbClr val="C00000"/>
                </a:solidFill>
                <a:latin typeface="Calibri" panose="020F0502020204030204" pitchFamily="34" charset="0"/>
                <a:ea typeface="Calibri" panose="020F0502020204030204" pitchFamily="34" charset="0"/>
                <a:cs typeface="Times New Roman" panose="02020603050405020304" pitchFamily="18" charset="0"/>
              </a:rPr>
              <a:t>Only project managers and data managers</a:t>
            </a:r>
            <a:r>
              <a:rPr lang="en-GB" sz="1400" u="sng" dirty="0">
                <a:latin typeface="Calibri" panose="020F0502020204030204" pitchFamily="34" charset="0"/>
                <a:ea typeface="Calibri" panose="020F0502020204030204" pitchFamily="34" charset="0"/>
                <a:cs typeface="Times New Roman" panose="02020603050405020304" pitchFamily="18" charset="0"/>
              </a:rPr>
              <a:t> with responsibility functions should be shared with the tool. They will be held responsible for any misuse of the tool.</a:t>
            </a:r>
            <a:endParaRPr lang="en-IN"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934998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456E0C7-24BA-4801-9F19-F04E07DFADEF}"/>
              </a:ext>
            </a:extLst>
          </p:cNvPr>
          <p:cNvSpPr>
            <a:spLocks noGrp="1"/>
          </p:cNvSpPr>
          <p:nvPr>
            <p:ph type="sldNum" sz="quarter" idx="12"/>
          </p:nvPr>
        </p:nvSpPr>
        <p:spPr/>
        <p:txBody>
          <a:bodyPr/>
          <a:lstStyle/>
          <a:p>
            <a:fld id="{1327C452-0D12-48F3-BB65-BBA3E6350F2C}" type="slidenum">
              <a:rPr lang="en-GB" smtClean="0">
                <a:latin typeface="Calibri"/>
              </a:rPr>
              <a:pPr/>
              <a:t>11</a:t>
            </a:fld>
            <a:endParaRPr lang="en-GB">
              <a:latin typeface="Calibri"/>
            </a:endParaRPr>
          </a:p>
        </p:txBody>
      </p:sp>
      <p:sp>
        <p:nvSpPr>
          <p:cNvPr id="5" name="Title 1">
            <a:extLst>
              <a:ext uri="{FF2B5EF4-FFF2-40B4-BE49-F238E27FC236}">
                <a16:creationId xmlns:a16="http://schemas.microsoft.com/office/drawing/2014/main" id="{60792483-8142-4160-90D4-55338C7F0103}"/>
              </a:ext>
            </a:extLst>
          </p:cNvPr>
          <p:cNvSpPr txBox="1">
            <a:spLocks/>
          </p:cNvSpPr>
          <p:nvPr/>
        </p:nvSpPr>
        <p:spPr>
          <a:xfrm>
            <a:off x="0" y="155854"/>
            <a:ext cx="9144000" cy="3390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marL="342900" indent="-342900" algn="l">
              <a:buFont typeface="+mj-lt"/>
              <a:buAutoNum type="arabicPeriod" startAt="4"/>
              <a:defRPr/>
            </a:pPr>
            <a:r>
              <a:rPr lang="en-US" sz="1600" b="0" dirty="0">
                <a:solidFill>
                  <a:schemeClr val="tx1"/>
                </a:solidFill>
                <a:latin typeface="Calibri" panose="020F0502020204030204" pitchFamily="34" charset="0"/>
                <a:ea typeface="+mn-ea"/>
                <a:cs typeface="Calibri" panose="020F0502020204030204" pitchFamily="34" charset="0"/>
              </a:rPr>
              <a:t>AOB</a:t>
            </a:r>
          </a:p>
        </p:txBody>
      </p:sp>
      <p:sp>
        <p:nvSpPr>
          <p:cNvPr id="3" name="Rectangle 2">
            <a:extLst>
              <a:ext uri="{FF2B5EF4-FFF2-40B4-BE49-F238E27FC236}">
                <a16:creationId xmlns:a16="http://schemas.microsoft.com/office/drawing/2014/main" id="{4A24B63F-94D7-4C38-B2F8-ECA8D6B134F6}"/>
              </a:ext>
            </a:extLst>
          </p:cNvPr>
          <p:cNvSpPr/>
          <p:nvPr/>
        </p:nvSpPr>
        <p:spPr>
          <a:xfrm>
            <a:off x="472610" y="528271"/>
            <a:ext cx="8255285" cy="523220"/>
          </a:xfrm>
          <a:prstGeom prst="rect">
            <a:avLst/>
          </a:prstGeom>
        </p:spPr>
        <p:txBody>
          <a:bodyPr wrap="square">
            <a:spAutoFit/>
          </a:bodyPr>
          <a:lstStyle/>
          <a:p>
            <a:pPr fontAlgn="b"/>
            <a:r>
              <a:rPr lang="en-US" sz="1400" dirty="0">
                <a:solidFill>
                  <a:srgbClr val="000000"/>
                </a:solidFill>
                <a:latin typeface="Calibri" panose="020F0502020204030204" pitchFamily="34" charset="0"/>
                <a:cs typeface="Calibri" panose="020F0502020204030204" pitchFamily="34" charset="0"/>
              </a:rPr>
              <a:t>Trainings : 16 different partner organisations, requesting 8 different trainings for 136 participants in Arabic (43) and English (93).</a:t>
            </a:r>
          </a:p>
        </p:txBody>
      </p:sp>
      <p:graphicFrame>
        <p:nvGraphicFramePr>
          <p:cNvPr id="6" name="Table 5">
            <a:extLst>
              <a:ext uri="{FF2B5EF4-FFF2-40B4-BE49-F238E27FC236}">
                <a16:creationId xmlns:a16="http://schemas.microsoft.com/office/drawing/2014/main" id="{DEAA51DF-4F1D-43CB-B0CC-63ACC975584C}"/>
              </a:ext>
            </a:extLst>
          </p:cNvPr>
          <p:cNvGraphicFramePr>
            <a:graphicFrameLocks noGrp="1"/>
          </p:cNvGraphicFramePr>
          <p:nvPr>
            <p:extLst>
              <p:ext uri="{D42A27DB-BD31-4B8C-83A1-F6EECF244321}">
                <p14:modId xmlns:p14="http://schemas.microsoft.com/office/powerpoint/2010/main" val="2935955613"/>
              </p:ext>
            </p:extLst>
          </p:nvPr>
        </p:nvGraphicFramePr>
        <p:xfrm>
          <a:off x="5178176" y="1531573"/>
          <a:ext cx="3616504" cy="2372360"/>
        </p:xfrm>
        <a:graphic>
          <a:graphicData uri="http://schemas.openxmlformats.org/drawingml/2006/table">
            <a:tbl>
              <a:tblPr firstRow="1" bandRow="1">
                <a:tableStyleId>{F5AB1C69-6EDB-4FF4-983F-18BD219EF322}</a:tableStyleId>
              </a:tblPr>
              <a:tblGrid>
                <a:gridCol w="1886792">
                  <a:extLst>
                    <a:ext uri="{9D8B030D-6E8A-4147-A177-3AD203B41FA5}">
                      <a16:colId xmlns:a16="http://schemas.microsoft.com/office/drawing/2014/main" val="2719096882"/>
                    </a:ext>
                  </a:extLst>
                </a:gridCol>
                <a:gridCol w="1729712">
                  <a:extLst>
                    <a:ext uri="{9D8B030D-6E8A-4147-A177-3AD203B41FA5}">
                      <a16:colId xmlns:a16="http://schemas.microsoft.com/office/drawing/2014/main" val="3884001189"/>
                    </a:ext>
                  </a:extLst>
                </a:gridCol>
              </a:tblGrid>
              <a:tr h="370840">
                <a:tc gridSpan="2">
                  <a:txBody>
                    <a:bodyPr/>
                    <a:lstStyle/>
                    <a:p>
                      <a:pPr algn="ctr"/>
                      <a:r>
                        <a:rPr lang="en-US" sz="1400" dirty="0">
                          <a:latin typeface="Calibri" panose="020F0502020204030204" pitchFamily="34" charset="0"/>
                          <a:cs typeface="Calibri" panose="020F0502020204030204" pitchFamily="34" charset="0"/>
                        </a:rPr>
                        <a:t>Summary requests for trainings</a:t>
                      </a:r>
                      <a:endParaRPr lang="en-IN" sz="1400" dirty="0">
                        <a:latin typeface="Calibri" panose="020F0502020204030204" pitchFamily="34" charset="0"/>
                        <a:cs typeface="Calibri" panose="020F0502020204030204" pitchFamily="34" charset="0"/>
                      </a:endParaRPr>
                    </a:p>
                  </a:txBody>
                  <a:tcPr/>
                </a:tc>
                <a:tc hMerge="1">
                  <a:txBody>
                    <a:bodyPr/>
                    <a:lstStyle/>
                    <a:p>
                      <a:endParaRPr lang="en-IN"/>
                    </a:p>
                  </a:txBody>
                  <a:tcPr/>
                </a:tc>
                <a:extLst>
                  <a:ext uri="{0D108BD9-81ED-4DB2-BD59-A6C34878D82A}">
                    <a16:rowId xmlns:a16="http://schemas.microsoft.com/office/drawing/2014/main" val="3922625956"/>
                  </a:ext>
                </a:extLst>
              </a:tr>
              <a:tr h="370840">
                <a:tc>
                  <a:txBody>
                    <a:bodyPr/>
                    <a:lstStyle/>
                    <a:p>
                      <a:r>
                        <a:rPr lang="en-IN" sz="1400" dirty="0">
                          <a:latin typeface="Calibri" panose="020F0502020204030204" pitchFamily="34" charset="0"/>
                          <a:cs typeface="Calibri" panose="020F0502020204030204" pitchFamily="34" charset="0"/>
                        </a:rPr>
                        <a:t>Different trainings requested</a:t>
                      </a:r>
                    </a:p>
                  </a:txBody>
                  <a:tcPr/>
                </a:tc>
                <a:tc>
                  <a:txBody>
                    <a:bodyPr/>
                    <a:lstStyle/>
                    <a:p>
                      <a:r>
                        <a:rPr lang="en-IN" sz="1400" dirty="0">
                          <a:latin typeface="Calibri" panose="020F0502020204030204" pitchFamily="34" charset="0"/>
                          <a:cs typeface="Calibri" panose="020F0502020204030204" pitchFamily="34" charset="0"/>
                        </a:rPr>
                        <a:t>8</a:t>
                      </a:r>
                    </a:p>
                  </a:txBody>
                  <a:tcPr/>
                </a:tc>
                <a:extLst>
                  <a:ext uri="{0D108BD9-81ED-4DB2-BD59-A6C34878D82A}">
                    <a16:rowId xmlns:a16="http://schemas.microsoft.com/office/drawing/2014/main" val="2251516710"/>
                  </a:ext>
                </a:extLst>
              </a:tr>
              <a:tr h="370840">
                <a:tc gridSpan="2">
                  <a:txBody>
                    <a:bodyPr/>
                    <a:lstStyle/>
                    <a:p>
                      <a:r>
                        <a:rPr lang="en-IN" sz="1400" dirty="0">
                          <a:latin typeface="Calibri" panose="020F0502020204030204" pitchFamily="34" charset="0"/>
                          <a:cs typeface="Calibri" panose="020F0502020204030204" pitchFamily="34" charset="0"/>
                        </a:rPr>
                        <a:t>Training requested per AoR</a:t>
                      </a:r>
                    </a:p>
                  </a:txBody>
                  <a:tcPr/>
                </a:tc>
                <a:tc hMerge="1">
                  <a:txBody>
                    <a:bodyPr/>
                    <a:lstStyle/>
                    <a:p>
                      <a:endParaRPr lang="en-IN"/>
                    </a:p>
                  </a:txBody>
                  <a:tcPr/>
                </a:tc>
                <a:extLst>
                  <a:ext uri="{0D108BD9-81ED-4DB2-BD59-A6C34878D82A}">
                    <a16:rowId xmlns:a16="http://schemas.microsoft.com/office/drawing/2014/main" val="2463035898"/>
                  </a:ext>
                </a:extLst>
              </a:tr>
              <a:tr h="370840">
                <a:tc>
                  <a:txBody>
                    <a:bodyPr/>
                    <a:lstStyle/>
                    <a:p>
                      <a:r>
                        <a:rPr lang="en-IN" sz="1400" dirty="0">
                          <a:latin typeface="Calibri" panose="020F0502020204030204" pitchFamily="34" charset="0"/>
                          <a:cs typeface="Calibri" panose="020F0502020204030204" pitchFamily="34" charset="0"/>
                        </a:rPr>
                        <a:t>KRI</a:t>
                      </a:r>
                    </a:p>
                  </a:txBody>
                  <a:tcPr/>
                </a:tc>
                <a:tc>
                  <a:txBody>
                    <a:bodyPr/>
                    <a:lstStyle/>
                    <a:p>
                      <a:r>
                        <a:rPr lang="en-IN" sz="1400">
                          <a:latin typeface="Calibri" panose="020F0502020204030204" pitchFamily="34" charset="0"/>
                          <a:cs typeface="Calibri" panose="020F0502020204030204" pitchFamily="34" charset="0"/>
                        </a:rPr>
                        <a:t>6 (94 participants)</a:t>
                      </a:r>
                      <a:endParaRPr lang="en-IN" sz="1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875788607"/>
                  </a:ext>
                </a:extLst>
              </a:tr>
              <a:tr h="370840">
                <a:tc>
                  <a:txBody>
                    <a:bodyPr/>
                    <a:lstStyle/>
                    <a:p>
                      <a:r>
                        <a:rPr lang="en-US" sz="1400" dirty="0">
                          <a:latin typeface="Calibri" panose="020F0502020204030204" pitchFamily="34" charset="0"/>
                          <a:cs typeface="Calibri" panose="020F0502020204030204" pitchFamily="34" charset="0"/>
                        </a:rPr>
                        <a:t>Centre and South</a:t>
                      </a:r>
                      <a:endParaRPr lang="en-IN" sz="1400" dirty="0">
                        <a:latin typeface="Calibri" panose="020F0502020204030204" pitchFamily="34" charset="0"/>
                        <a:cs typeface="Calibri" panose="020F0502020204030204" pitchFamily="34" charset="0"/>
                      </a:endParaRPr>
                    </a:p>
                  </a:txBody>
                  <a:tcPr/>
                </a:tc>
                <a:tc>
                  <a:txBody>
                    <a:bodyPr/>
                    <a:lstStyle/>
                    <a:p>
                      <a:r>
                        <a:rPr lang="en-US" sz="1400" dirty="0">
                          <a:latin typeface="Calibri" panose="020F0502020204030204" pitchFamily="34" charset="0"/>
                          <a:cs typeface="Calibri" panose="020F0502020204030204" pitchFamily="34" charset="0"/>
                        </a:rPr>
                        <a:t>4 (30 participants)</a:t>
                      </a:r>
                      <a:endParaRPr lang="en-IN" sz="1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770120568"/>
                  </a:ext>
                </a:extLst>
              </a:tr>
              <a:tr h="370840">
                <a:tc>
                  <a:txBody>
                    <a:bodyPr/>
                    <a:lstStyle/>
                    <a:p>
                      <a:r>
                        <a:rPr lang="en-US" sz="1400" dirty="0">
                          <a:latin typeface="Calibri" panose="020F0502020204030204" pitchFamily="34" charset="0"/>
                          <a:cs typeface="Calibri" panose="020F0502020204030204" pitchFamily="34" charset="0"/>
                        </a:rPr>
                        <a:t>Ninewa and Kirkuk</a:t>
                      </a:r>
                      <a:endParaRPr lang="en-IN" sz="1400" dirty="0">
                        <a:latin typeface="Calibri" panose="020F0502020204030204" pitchFamily="34" charset="0"/>
                        <a:cs typeface="Calibri" panose="020F0502020204030204" pitchFamily="34" charset="0"/>
                      </a:endParaRPr>
                    </a:p>
                  </a:txBody>
                  <a:tcPr/>
                </a:tc>
                <a:tc>
                  <a:txBody>
                    <a:bodyPr/>
                    <a:lstStyle/>
                    <a:p>
                      <a:r>
                        <a:rPr lang="en-US" sz="1400" dirty="0">
                          <a:latin typeface="Calibri" panose="020F0502020204030204" pitchFamily="34" charset="0"/>
                          <a:cs typeface="Calibri" panose="020F0502020204030204" pitchFamily="34" charset="0"/>
                        </a:rPr>
                        <a:t>2 (12 participants)</a:t>
                      </a:r>
                      <a:endParaRPr lang="en-IN" sz="1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729783448"/>
                  </a:ext>
                </a:extLst>
              </a:tr>
            </a:tbl>
          </a:graphicData>
        </a:graphic>
      </p:graphicFrame>
      <p:sp>
        <p:nvSpPr>
          <p:cNvPr id="7" name="Rectangle 6">
            <a:extLst>
              <a:ext uri="{FF2B5EF4-FFF2-40B4-BE49-F238E27FC236}">
                <a16:creationId xmlns:a16="http://schemas.microsoft.com/office/drawing/2014/main" id="{D074E5AB-1F11-423C-B8A4-7E801DC647E5}"/>
              </a:ext>
            </a:extLst>
          </p:cNvPr>
          <p:cNvSpPr/>
          <p:nvPr/>
        </p:nvSpPr>
        <p:spPr>
          <a:xfrm>
            <a:off x="159250" y="1155267"/>
            <a:ext cx="4772346" cy="2893100"/>
          </a:xfrm>
          <a:prstGeom prst="rect">
            <a:avLst/>
          </a:prstGeom>
        </p:spPr>
        <p:txBody>
          <a:bodyPr wrap="square">
            <a:spAutoFit/>
          </a:bodyPr>
          <a:lstStyle/>
          <a:p>
            <a:r>
              <a:rPr lang="en-IN" sz="1400" dirty="0">
                <a:solidFill>
                  <a:srgbClr val="0070C0"/>
                </a:solidFill>
                <a:latin typeface="Calibri" panose="020F0502020204030204" pitchFamily="34" charset="0"/>
                <a:cs typeface="Calibri" panose="020F0502020204030204" pitchFamily="34" charset="0"/>
              </a:rPr>
              <a:t>For Centre &amp; South</a:t>
            </a:r>
          </a:p>
          <a:p>
            <a:endParaRPr lang="en-IN" sz="1400" dirty="0">
              <a:solidFill>
                <a:srgbClr val="000000"/>
              </a:solidFill>
              <a:latin typeface="Calibri" panose="020F0502020204030204" pitchFamily="34" charset="0"/>
              <a:cs typeface="Calibri" panose="020F0502020204030204" pitchFamily="34" charset="0"/>
            </a:endParaRPr>
          </a:p>
          <a:p>
            <a:pPr marL="342900" indent="-342900">
              <a:buFont typeface="+mj-lt"/>
              <a:buAutoNum type="arabicPeriod"/>
            </a:pPr>
            <a:r>
              <a:rPr lang="en-IN" sz="1400" dirty="0">
                <a:solidFill>
                  <a:srgbClr val="000000"/>
                </a:solidFill>
                <a:latin typeface="Calibri" panose="020F0502020204030204" pitchFamily="34" charset="0"/>
                <a:cs typeface="Calibri" panose="020F0502020204030204" pitchFamily="34" charset="0"/>
              </a:rPr>
              <a:t>Use of the Cash Working Group Socio-economic Vulnerability Assessment Tool</a:t>
            </a:r>
          </a:p>
          <a:p>
            <a:pPr marL="342900" indent="-342900">
              <a:buFont typeface="+mj-lt"/>
              <a:buAutoNum type="arabicPeriod"/>
            </a:pPr>
            <a:endParaRPr lang="en-IN" sz="1400" dirty="0">
              <a:solidFill>
                <a:srgbClr val="000000"/>
              </a:solidFill>
              <a:latin typeface="Calibri" panose="020F0502020204030204" pitchFamily="34" charset="0"/>
              <a:cs typeface="Calibri" panose="020F0502020204030204" pitchFamily="34" charset="0"/>
            </a:endParaRPr>
          </a:p>
          <a:p>
            <a:pPr marL="342900" indent="-342900">
              <a:buFont typeface="+mj-lt"/>
              <a:buAutoNum type="arabicPeriod"/>
            </a:pPr>
            <a:r>
              <a:rPr lang="en-US" sz="1400" dirty="0">
                <a:solidFill>
                  <a:srgbClr val="000000"/>
                </a:solidFill>
                <a:latin typeface="Calibri" panose="020F0502020204030204" pitchFamily="34" charset="0"/>
                <a:cs typeface="Calibri" panose="020F0502020204030204" pitchFamily="34" charset="0"/>
              </a:rPr>
              <a:t>Data Manager / Socio-Economic Vulnerability Assessment Tool </a:t>
            </a:r>
          </a:p>
          <a:p>
            <a:pPr marL="342900" indent="-342900">
              <a:buFont typeface="+mj-lt"/>
              <a:buAutoNum type="arabicPeriod"/>
            </a:pPr>
            <a:endParaRPr lang="en-US" sz="1400" dirty="0">
              <a:solidFill>
                <a:srgbClr val="000000"/>
              </a:solidFill>
              <a:latin typeface="Calibri" panose="020F0502020204030204" pitchFamily="34" charset="0"/>
              <a:cs typeface="Calibri" panose="020F0502020204030204" pitchFamily="34" charset="0"/>
            </a:endParaRPr>
          </a:p>
          <a:p>
            <a:pPr marL="342900" indent="-342900">
              <a:buFont typeface="+mj-lt"/>
              <a:buAutoNum type="arabicPeriod"/>
            </a:pPr>
            <a:r>
              <a:rPr lang="en-US" sz="1400" dirty="0">
                <a:solidFill>
                  <a:srgbClr val="000000"/>
                </a:solidFill>
                <a:latin typeface="Calibri" panose="020F0502020204030204" pitchFamily="34" charset="0"/>
                <a:cs typeface="Calibri" panose="020F0502020204030204" pitchFamily="34" charset="0"/>
              </a:rPr>
              <a:t>War Damaged Shelter minimum standards and the use of BoQ</a:t>
            </a:r>
          </a:p>
          <a:p>
            <a:pPr marL="342900" indent="-342900">
              <a:buFont typeface="+mj-lt"/>
              <a:buAutoNum type="arabicPeriod"/>
            </a:pPr>
            <a:endParaRPr lang="en-US" sz="1400" dirty="0">
              <a:solidFill>
                <a:srgbClr val="000000"/>
              </a:solidFill>
              <a:latin typeface="Calibri" panose="020F0502020204030204" pitchFamily="34" charset="0"/>
              <a:cs typeface="Calibri" panose="020F0502020204030204" pitchFamily="34" charset="0"/>
            </a:endParaRPr>
          </a:p>
          <a:p>
            <a:pPr marL="342900" indent="-342900">
              <a:buFont typeface="+mj-lt"/>
              <a:buAutoNum type="arabicPeriod"/>
            </a:pPr>
            <a:r>
              <a:rPr lang="en-US" sz="1400" dirty="0">
                <a:solidFill>
                  <a:srgbClr val="000000"/>
                </a:solidFill>
                <a:latin typeface="Calibri" panose="020F0502020204030204" pitchFamily="34" charset="0"/>
                <a:cs typeface="Calibri" panose="020F0502020204030204" pitchFamily="34" charset="0"/>
              </a:rPr>
              <a:t>HLP / Best practices for securing tenure for each shelter activities, work flows and templates</a:t>
            </a:r>
          </a:p>
        </p:txBody>
      </p:sp>
    </p:spTree>
    <p:extLst>
      <p:ext uri="{BB962C8B-B14F-4D97-AF65-F5344CB8AC3E}">
        <p14:creationId xmlns:p14="http://schemas.microsoft.com/office/powerpoint/2010/main" val="312737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12</a:t>
            </a:fld>
            <a:endParaRPr lang="en-GB">
              <a:latin typeface="Calibri"/>
            </a:endParaRPr>
          </a:p>
        </p:txBody>
      </p:sp>
      <p:sp>
        <p:nvSpPr>
          <p:cNvPr id="6" name="Rectangle 5">
            <a:extLst>
              <a:ext uri="{FF2B5EF4-FFF2-40B4-BE49-F238E27FC236}">
                <a16:creationId xmlns:a16="http://schemas.microsoft.com/office/drawing/2014/main" id="{3C724CE4-7E0A-41F1-BB59-D6555A23EE53}"/>
              </a:ext>
            </a:extLst>
          </p:cNvPr>
          <p:cNvSpPr/>
          <p:nvPr/>
        </p:nvSpPr>
        <p:spPr>
          <a:xfrm>
            <a:off x="31045" y="120397"/>
            <a:ext cx="9089409" cy="461665"/>
          </a:xfrm>
          <a:prstGeom prst="rect">
            <a:avLst/>
          </a:prstGeom>
        </p:spPr>
        <p:txBody>
          <a:bodyPr wrap="square">
            <a:spAutoFit/>
          </a:bodyPr>
          <a:lstStyle/>
          <a:p>
            <a:pPr algn="ctr" defTabSz="914400">
              <a:spcBef>
                <a:spcPct val="0"/>
              </a:spcBef>
            </a:pPr>
            <a:r>
              <a:rPr lang="en-US" sz="2400" dirty="0">
                <a:latin typeface="Calibri Light" panose="020F0302020204030204" pitchFamily="34" charset="0"/>
                <a:ea typeface="Verdana" pitchFamily="34" charset="0"/>
                <a:cs typeface="Verdana" pitchFamily="34" charset="0"/>
              </a:rPr>
              <a:t>THANK YOU VERY MUCH</a:t>
            </a:r>
          </a:p>
        </p:txBody>
      </p:sp>
      <p:sp>
        <p:nvSpPr>
          <p:cNvPr id="8" name="TextBox 7">
            <a:extLst>
              <a:ext uri="{FF2B5EF4-FFF2-40B4-BE49-F238E27FC236}">
                <a16:creationId xmlns:a16="http://schemas.microsoft.com/office/drawing/2014/main" id="{CAB6343E-7E40-439C-AA7C-C235301E1916}"/>
              </a:ext>
            </a:extLst>
          </p:cNvPr>
          <p:cNvSpPr txBox="1"/>
          <p:nvPr/>
        </p:nvSpPr>
        <p:spPr>
          <a:xfrm>
            <a:off x="514159" y="3820087"/>
            <a:ext cx="8368905" cy="276999"/>
          </a:xfrm>
          <a:prstGeom prst="rect">
            <a:avLst/>
          </a:prstGeom>
          <a:noFill/>
        </p:spPr>
        <p:txBody>
          <a:bodyPr wrap="square" rtlCol="0">
            <a:spAutoFit/>
          </a:bodyPr>
          <a:lstStyle/>
          <a:p>
            <a:pPr algn="ctr"/>
            <a:r>
              <a:rPr lang="en-IN" sz="1200" dirty="0">
                <a:latin typeface="Calibri" panose="020F0502020204030204" pitchFamily="34" charset="0"/>
                <a:cs typeface="Calibri" panose="020F0502020204030204" pitchFamily="34" charset="0"/>
              </a:rPr>
              <a:t>Photo credit to UNHCR </a:t>
            </a:r>
            <a:endParaRPr lang="en-US" sz="1200" dirty="0">
              <a:latin typeface="Calibri" panose="020F0502020204030204" pitchFamily="34" charset="0"/>
              <a:cs typeface="Calibri" panose="020F0502020204030204" pitchFamily="34" charset="0"/>
            </a:endParaRPr>
          </a:p>
        </p:txBody>
      </p:sp>
      <p:pic>
        <p:nvPicPr>
          <p:cNvPr id="3" name="Picture 2" descr="A group of people in a room&#10;&#10;Description generated with high confidence">
            <a:extLst>
              <a:ext uri="{FF2B5EF4-FFF2-40B4-BE49-F238E27FC236}">
                <a16:creationId xmlns:a16="http://schemas.microsoft.com/office/drawing/2014/main" id="{DB9745AC-A18E-459A-8E33-379D5C3775E4}"/>
              </a:ext>
            </a:extLst>
          </p:cNvPr>
          <p:cNvPicPr>
            <a:picLocks noChangeAspect="1"/>
          </p:cNvPicPr>
          <p:nvPr/>
        </p:nvPicPr>
        <p:blipFill>
          <a:blip r:embed="rId2"/>
          <a:stretch>
            <a:fillRect/>
          </a:stretch>
        </p:blipFill>
        <p:spPr>
          <a:xfrm>
            <a:off x="4672308" y="805314"/>
            <a:ext cx="4210756" cy="2368550"/>
          </a:xfrm>
          <a:prstGeom prst="rect">
            <a:avLst/>
          </a:prstGeom>
        </p:spPr>
      </p:pic>
      <p:pic>
        <p:nvPicPr>
          <p:cNvPr id="9" name="Picture 8" descr="A picture containing indoor, sky, table&#10;&#10;Description generated with very high confidence">
            <a:extLst>
              <a:ext uri="{FF2B5EF4-FFF2-40B4-BE49-F238E27FC236}">
                <a16:creationId xmlns:a16="http://schemas.microsoft.com/office/drawing/2014/main" id="{B7C838C6-9FE0-461D-8095-751E7100CCB0}"/>
              </a:ext>
            </a:extLst>
          </p:cNvPr>
          <p:cNvPicPr>
            <a:picLocks noChangeAspect="1"/>
          </p:cNvPicPr>
          <p:nvPr/>
        </p:nvPicPr>
        <p:blipFill>
          <a:blip r:embed="rId3"/>
          <a:stretch>
            <a:fillRect/>
          </a:stretch>
        </p:blipFill>
        <p:spPr>
          <a:xfrm>
            <a:off x="260937" y="805314"/>
            <a:ext cx="4210756" cy="2368550"/>
          </a:xfrm>
          <a:prstGeom prst="rect">
            <a:avLst/>
          </a:prstGeom>
        </p:spPr>
      </p:pic>
    </p:spTree>
    <p:extLst>
      <p:ext uri="{BB962C8B-B14F-4D97-AF65-F5344CB8AC3E}">
        <p14:creationId xmlns:p14="http://schemas.microsoft.com/office/powerpoint/2010/main" val="3675757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E04EA5D-80FA-43A4-A9B5-D9CEC17DF4C7}"/>
              </a:ext>
            </a:extLst>
          </p:cNvPr>
          <p:cNvSpPr/>
          <p:nvPr/>
        </p:nvSpPr>
        <p:spPr>
          <a:xfrm>
            <a:off x="928917" y="243480"/>
            <a:ext cx="7384142" cy="3724096"/>
          </a:xfrm>
          <a:prstGeom prst="rect">
            <a:avLst/>
          </a:prstGeom>
        </p:spPr>
        <p:txBody>
          <a:bodyPr wrap="square">
            <a:spAutoFit/>
          </a:bodyPr>
          <a:lstStyle/>
          <a:p>
            <a:r>
              <a:rPr lang="en-US" sz="2800" b="1" cap="all" dirty="0">
                <a:ln w="15875">
                  <a:solidFill>
                    <a:sysClr val="window" lastClr="FFFFFF"/>
                  </a:solidFill>
                </a:ln>
                <a:solidFill>
                  <a:srgbClr val="0070C0"/>
                </a:solidFill>
                <a:latin typeface="Corbel" panose="020B0503020204020204"/>
              </a:rPr>
              <a:t>AGENDA</a:t>
            </a:r>
          </a:p>
          <a:p>
            <a:endParaRPr lang="en-US" sz="1600" dirty="0">
              <a:latin typeface="Calibri" panose="020F0502020204030204" pitchFamily="34" charset="0"/>
              <a:cs typeface="Calibri" panose="020F0502020204030204" pitchFamily="34" charset="0"/>
            </a:endParaRPr>
          </a:p>
          <a:p>
            <a:pPr marL="342900" indent="-342900">
              <a:buFont typeface="+mj-lt"/>
              <a:buAutoNum type="arabicPeriod"/>
            </a:pPr>
            <a:r>
              <a:rPr lang="en-US" sz="1600" dirty="0">
                <a:latin typeface="Calibri" panose="020F0502020204030204" pitchFamily="34" charset="0"/>
                <a:cs typeface="Calibri" panose="020F0502020204030204" pitchFamily="34" charset="0"/>
              </a:rPr>
              <a:t>Review of action points from minutes of previous meeting;</a:t>
            </a:r>
          </a:p>
          <a:p>
            <a:pPr marL="342900" indent="-342900">
              <a:buFont typeface="+mj-lt"/>
              <a:buAutoNum type="arabicPeriod"/>
            </a:pPr>
            <a:endParaRPr lang="en-US" sz="1600" dirty="0">
              <a:latin typeface="Calibri" panose="020F0502020204030204" pitchFamily="34" charset="0"/>
              <a:cs typeface="Calibri" panose="020F0502020204030204" pitchFamily="34" charset="0"/>
            </a:endParaRPr>
          </a:p>
          <a:p>
            <a:pPr marL="342900" indent="-342900">
              <a:buFont typeface="+mj-lt"/>
              <a:buAutoNum type="arabicPeriod"/>
            </a:pPr>
            <a:r>
              <a:rPr lang="en-US" sz="1600" dirty="0">
                <a:latin typeface="Calibri" panose="020F0502020204030204" pitchFamily="34" charset="0"/>
                <a:cs typeface="Calibri" panose="020F0502020204030204" pitchFamily="34" charset="0"/>
              </a:rPr>
              <a:t>Key issues and Partners updates</a:t>
            </a:r>
          </a:p>
          <a:p>
            <a:pPr marL="800100" lvl="1" indent="-342900">
              <a:buFont typeface="+mj-lt"/>
              <a:buAutoNum type="alphaLcParenR"/>
            </a:pPr>
            <a:r>
              <a:rPr lang="en-IN" sz="1600" dirty="0">
                <a:latin typeface="Calibri" panose="020F0502020204030204" pitchFamily="34" charset="0"/>
                <a:cs typeface="Calibri" panose="020F0502020204030204" pitchFamily="34" charset="0"/>
              </a:rPr>
              <a:t>Partners to update on Housing Rehabilitation interventions (Mar. &amp; Apr. 19);</a:t>
            </a:r>
            <a:endParaRPr lang="en-US" sz="1600" dirty="0">
              <a:latin typeface="Calibri" panose="020F0502020204030204" pitchFamily="34" charset="0"/>
              <a:cs typeface="Calibri" panose="020F0502020204030204" pitchFamily="34" charset="0"/>
            </a:endParaRPr>
          </a:p>
          <a:p>
            <a:pPr marL="800100" lvl="1" indent="-342900">
              <a:buFont typeface="+mj-lt"/>
              <a:buAutoNum type="alphaLcParenR"/>
            </a:pPr>
            <a:r>
              <a:rPr lang="en-IN" sz="1600" dirty="0">
                <a:latin typeface="Calibri" panose="020F0502020204030204" pitchFamily="34" charset="0"/>
                <a:cs typeface="Calibri" panose="020F0502020204030204" pitchFamily="34" charset="0"/>
              </a:rPr>
              <a:t>Update on flood – preparedness &amp; response; </a:t>
            </a:r>
          </a:p>
          <a:p>
            <a:pPr marL="800100" lvl="1" indent="-342900">
              <a:buFont typeface="+mj-lt"/>
              <a:buAutoNum type="alphaLcParenR"/>
            </a:pPr>
            <a:endParaRPr lang="en-US" sz="1600" dirty="0">
              <a:latin typeface="Calibri" panose="020F0502020204030204" pitchFamily="34" charset="0"/>
              <a:cs typeface="Calibri" panose="020F0502020204030204" pitchFamily="34" charset="0"/>
            </a:endParaRPr>
          </a:p>
          <a:p>
            <a:pPr marL="342900" indent="-342900">
              <a:buFont typeface="+mj-lt"/>
              <a:buAutoNum type="arabicPeriod"/>
            </a:pPr>
            <a:r>
              <a:rPr lang="en-IN" sz="1600" dirty="0">
                <a:latin typeface="Calibri" panose="020F0502020204030204" pitchFamily="34" charset="0"/>
                <a:cs typeface="Calibri" panose="020F0502020204030204" pitchFamily="34" charset="0"/>
              </a:rPr>
              <a:t>Information Management </a:t>
            </a:r>
          </a:p>
          <a:p>
            <a:pPr marL="800100" lvl="1" indent="-342900">
              <a:buFont typeface="+mj-lt"/>
              <a:buAutoNum type="alphaLcParenR"/>
            </a:pPr>
            <a:r>
              <a:rPr lang="en-US" sz="1600" dirty="0">
                <a:latin typeface="Calibri" panose="020F0502020204030204" pitchFamily="34" charset="0"/>
                <a:cs typeface="Calibri" panose="020F0502020204030204" pitchFamily="34" charset="0"/>
              </a:rPr>
              <a:t>ActivityInfo report: achievements &amp; the new 4W for planning;</a:t>
            </a:r>
            <a:r>
              <a:rPr lang="en-IN" sz="1600" dirty="0">
                <a:latin typeface="Calibri" panose="020F0502020204030204" pitchFamily="34" charset="0"/>
                <a:cs typeface="Calibri" panose="020F0502020204030204" pitchFamily="34" charset="0"/>
              </a:rPr>
              <a:t> </a:t>
            </a:r>
          </a:p>
          <a:p>
            <a:pPr marL="800100" lvl="1" indent="-342900">
              <a:buFont typeface="+mj-lt"/>
              <a:buAutoNum type="alphaLcParenR"/>
            </a:pPr>
            <a:r>
              <a:rPr lang="en-IN" sz="1600" dirty="0">
                <a:latin typeface="Calibri" panose="020F0502020204030204" pitchFamily="34" charset="0"/>
                <a:cs typeface="Calibri" panose="020F0502020204030204" pitchFamily="34" charset="0"/>
              </a:rPr>
              <a:t>2019 assessments (planned, ongoing, completed);</a:t>
            </a:r>
            <a:endParaRPr lang="en-US" sz="1600" dirty="0">
              <a:latin typeface="Calibri" panose="020F0502020204030204" pitchFamily="34" charset="0"/>
              <a:cs typeface="Calibri" panose="020F0502020204030204" pitchFamily="34" charset="0"/>
            </a:endParaRPr>
          </a:p>
          <a:p>
            <a:pPr marL="800100" lvl="1" indent="-342900">
              <a:buFont typeface="+mj-lt"/>
              <a:buAutoNum type="alphaLcParenR"/>
            </a:pPr>
            <a:r>
              <a:rPr lang="en-IN" sz="1600" dirty="0">
                <a:latin typeface="Calibri" panose="020F0502020204030204" pitchFamily="34" charset="0"/>
                <a:cs typeface="Calibri" panose="020F0502020204030204" pitchFamily="34" charset="0"/>
              </a:rPr>
              <a:t>SEVAT - Socio-Economic Vulnerability Assessment Tool;</a:t>
            </a:r>
          </a:p>
          <a:p>
            <a:pPr marL="800100" lvl="1" indent="-342900">
              <a:buFont typeface="+mj-lt"/>
              <a:buAutoNum type="alphaLcParenR"/>
            </a:pPr>
            <a:endParaRPr lang="en-US" sz="1600" dirty="0">
              <a:latin typeface="Calibri" panose="020F0502020204030204" pitchFamily="34" charset="0"/>
              <a:cs typeface="Calibri" panose="020F0502020204030204" pitchFamily="34" charset="0"/>
            </a:endParaRPr>
          </a:p>
          <a:p>
            <a:pPr marL="342900" indent="-342900">
              <a:buFont typeface="+mj-lt"/>
              <a:buAutoNum type="arabicPeriod"/>
            </a:pPr>
            <a:r>
              <a:rPr lang="en-US" sz="1600" dirty="0">
                <a:latin typeface="Calibri" panose="020F0502020204030204" pitchFamily="34" charset="0"/>
                <a:cs typeface="Calibri" panose="020F0502020204030204" pitchFamily="34" charset="0"/>
              </a:rPr>
              <a:t>AOB</a:t>
            </a:r>
          </a:p>
        </p:txBody>
      </p:sp>
    </p:spTree>
    <p:extLst>
      <p:ext uri="{BB962C8B-B14F-4D97-AF65-F5344CB8AC3E}">
        <p14:creationId xmlns:p14="http://schemas.microsoft.com/office/powerpoint/2010/main" val="3092182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165791A-F703-47D2-851C-D070F02914D2}"/>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327C452-0D12-48F3-BB65-BBA3E6350F2C}" type="slidenum">
              <a:rPr kumimoji="0" lang="en-GB" sz="1200" b="0" i="0" u="none" strike="noStrike" kern="1200" cap="none" spc="0" normalizeH="0" baseline="0" noProof="0" smtClean="0">
                <a:ln>
                  <a:noFill/>
                </a:ln>
                <a:solidFill>
                  <a:srgbClr val="7F1416"/>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srgbClr val="7F1416"/>
              </a:solidFill>
              <a:effectLst/>
              <a:uLnTx/>
              <a:uFillTx/>
              <a:latin typeface="Calibri"/>
              <a:ea typeface="+mn-ea"/>
              <a:cs typeface="+mn-cs"/>
            </a:endParaRPr>
          </a:p>
        </p:txBody>
      </p:sp>
      <p:sp>
        <p:nvSpPr>
          <p:cNvPr id="8" name="Title 1">
            <a:extLst>
              <a:ext uri="{FF2B5EF4-FFF2-40B4-BE49-F238E27FC236}">
                <a16:creationId xmlns:a16="http://schemas.microsoft.com/office/drawing/2014/main" id="{440BBE41-43EA-41EC-8508-8C977E628E75}"/>
              </a:ext>
            </a:extLst>
          </p:cNvPr>
          <p:cNvSpPr txBox="1">
            <a:spLocks/>
          </p:cNvSpPr>
          <p:nvPr/>
        </p:nvSpPr>
        <p:spPr>
          <a:xfrm>
            <a:off x="0" y="122949"/>
            <a:ext cx="9144000" cy="3390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marL="342900" indent="-342900" algn="l">
              <a:buFont typeface="+mj-lt"/>
              <a:buAutoNum type="arabicPeriod"/>
            </a:pPr>
            <a:r>
              <a:rPr lang="en-US" sz="1600" b="0" dirty="0">
                <a:solidFill>
                  <a:schemeClr val="tx1"/>
                </a:solidFill>
                <a:latin typeface="Calibri Light" panose="020F0302020204030204" pitchFamily="34" charset="0"/>
                <a:ea typeface="+mn-ea"/>
                <a:cs typeface="+mn-cs"/>
              </a:rPr>
              <a:t>Review of action points from minutes of previous meeting</a:t>
            </a:r>
          </a:p>
        </p:txBody>
      </p:sp>
      <p:graphicFrame>
        <p:nvGraphicFramePr>
          <p:cNvPr id="5" name="Table 4">
            <a:extLst>
              <a:ext uri="{FF2B5EF4-FFF2-40B4-BE49-F238E27FC236}">
                <a16:creationId xmlns:a16="http://schemas.microsoft.com/office/drawing/2014/main" id="{B8313C57-0C7C-4542-B8C2-177E29782D60}"/>
              </a:ext>
            </a:extLst>
          </p:cNvPr>
          <p:cNvGraphicFramePr>
            <a:graphicFrameLocks noGrp="1"/>
          </p:cNvGraphicFramePr>
          <p:nvPr>
            <p:extLst>
              <p:ext uri="{D42A27DB-BD31-4B8C-83A1-F6EECF244321}">
                <p14:modId xmlns:p14="http://schemas.microsoft.com/office/powerpoint/2010/main" val="2385633068"/>
              </p:ext>
            </p:extLst>
          </p:nvPr>
        </p:nvGraphicFramePr>
        <p:xfrm>
          <a:off x="261991" y="799461"/>
          <a:ext cx="8717621" cy="3567059"/>
        </p:xfrm>
        <a:graphic>
          <a:graphicData uri="http://schemas.openxmlformats.org/drawingml/2006/table">
            <a:tbl>
              <a:tblPr firstRow="1" firstCol="1" bandRow="1"/>
              <a:tblGrid>
                <a:gridCol w="420126">
                  <a:extLst>
                    <a:ext uri="{9D8B030D-6E8A-4147-A177-3AD203B41FA5}">
                      <a16:colId xmlns:a16="http://schemas.microsoft.com/office/drawing/2014/main" val="4088303118"/>
                    </a:ext>
                  </a:extLst>
                </a:gridCol>
                <a:gridCol w="5251579">
                  <a:extLst>
                    <a:ext uri="{9D8B030D-6E8A-4147-A177-3AD203B41FA5}">
                      <a16:colId xmlns:a16="http://schemas.microsoft.com/office/drawing/2014/main" val="2167202453"/>
                    </a:ext>
                  </a:extLst>
                </a:gridCol>
                <a:gridCol w="1312895">
                  <a:extLst>
                    <a:ext uri="{9D8B030D-6E8A-4147-A177-3AD203B41FA5}">
                      <a16:colId xmlns:a16="http://schemas.microsoft.com/office/drawing/2014/main" val="1415265018"/>
                    </a:ext>
                  </a:extLst>
                </a:gridCol>
                <a:gridCol w="787737">
                  <a:extLst>
                    <a:ext uri="{9D8B030D-6E8A-4147-A177-3AD203B41FA5}">
                      <a16:colId xmlns:a16="http://schemas.microsoft.com/office/drawing/2014/main" val="3417295516"/>
                    </a:ext>
                  </a:extLst>
                </a:gridCol>
                <a:gridCol w="945284">
                  <a:extLst>
                    <a:ext uri="{9D8B030D-6E8A-4147-A177-3AD203B41FA5}">
                      <a16:colId xmlns:a16="http://schemas.microsoft.com/office/drawing/2014/main" val="356570715"/>
                    </a:ext>
                  </a:extLst>
                </a:gridCol>
              </a:tblGrid>
              <a:tr h="169860">
                <a:tc>
                  <a:txBody>
                    <a:bodyPr/>
                    <a:lstStyle/>
                    <a:p>
                      <a:pPr marL="0" marR="0" algn="ctr">
                        <a:spcBef>
                          <a:spcPts val="0"/>
                        </a:spcBef>
                        <a:spcAft>
                          <a:spcPts val="0"/>
                        </a:spcAft>
                      </a:pPr>
                      <a:r>
                        <a:rPr lang="en-US" sz="900" dirty="0">
                          <a:solidFill>
                            <a:srgbClr val="FFFFFF"/>
                          </a:solidFill>
                          <a:effectLst/>
                          <a:latin typeface="Calibri" panose="020F0502020204030204" pitchFamily="34" charset="0"/>
                          <a:ea typeface="Calibri" panose="020F0502020204030204" pitchFamily="34" charset="0"/>
                          <a:cs typeface="Cordia New" panose="020B0304020202020204" pitchFamily="34" charset="-34"/>
                        </a:rPr>
                        <a:t>#</a:t>
                      </a:r>
                      <a:endParaRPr lang="en-IN" sz="900" dirty="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243E"/>
                    </a:solidFill>
                  </a:tcPr>
                </a:tc>
                <a:tc>
                  <a:txBody>
                    <a:bodyPr/>
                    <a:lstStyle/>
                    <a:p>
                      <a:pPr marL="0" marR="0">
                        <a:spcBef>
                          <a:spcPts val="0"/>
                        </a:spcBef>
                        <a:spcAft>
                          <a:spcPts val="0"/>
                        </a:spcAft>
                      </a:pPr>
                      <a:r>
                        <a:rPr lang="en-US" sz="900" dirty="0">
                          <a:solidFill>
                            <a:srgbClr val="FFFFFF"/>
                          </a:solidFill>
                          <a:effectLst/>
                          <a:latin typeface="Calibri" panose="020F0502020204030204" pitchFamily="34" charset="0"/>
                          <a:ea typeface="Calibri" panose="020F0502020204030204" pitchFamily="34" charset="0"/>
                          <a:cs typeface="Cordia New" panose="020B0304020202020204" pitchFamily="34" charset="-34"/>
                        </a:rPr>
                        <a:t>Action Points</a:t>
                      </a:r>
                      <a:endParaRPr lang="en-IN" sz="900" dirty="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243E"/>
                    </a:solidFill>
                  </a:tcPr>
                </a:tc>
                <a:tc>
                  <a:txBody>
                    <a:bodyPr/>
                    <a:lstStyle/>
                    <a:p>
                      <a:pPr marL="0" marR="0">
                        <a:spcBef>
                          <a:spcPts val="0"/>
                        </a:spcBef>
                        <a:spcAft>
                          <a:spcPts val="0"/>
                        </a:spcAft>
                      </a:pPr>
                      <a:r>
                        <a:rPr lang="en-US" sz="900">
                          <a:solidFill>
                            <a:srgbClr val="FFFFFF"/>
                          </a:solidFill>
                          <a:effectLst/>
                          <a:latin typeface="Calibri" panose="020F0502020204030204" pitchFamily="34" charset="0"/>
                          <a:ea typeface="Calibri" panose="020F0502020204030204" pitchFamily="34" charset="0"/>
                          <a:cs typeface="Cordia New" panose="020B0304020202020204" pitchFamily="34" charset="-34"/>
                        </a:rPr>
                        <a:t>Focal Point</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243E"/>
                    </a:solidFill>
                  </a:tcPr>
                </a:tc>
                <a:tc>
                  <a:txBody>
                    <a:bodyPr/>
                    <a:lstStyle/>
                    <a:p>
                      <a:pPr marL="0" marR="0">
                        <a:spcBef>
                          <a:spcPts val="0"/>
                        </a:spcBef>
                        <a:spcAft>
                          <a:spcPts val="0"/>
                        </a:spcAft>
                      </a:pPr>
                      <a:r>
                        <a:rPr lang="en-US" sz="900">
                          <a:solidFill>
                            <a:srgbClr val="FFFFFF"/>
                          </a:solidFill>
                          <a:effectLst/>
                          <a:latin typeface="Calibri" panose="020F0502020204030204" pitchFamily="34" charset="0"/>
                          <a:ea typeface="Calibri" panose="020F0502020204030204" pitchFamily="34" charset="0"/>
                          <a:cs typeface="Cordia New" panose="020B0304020202020204" pitchFamily="34" charset="-34"/>
                        </a:rPr>
                        <a:t>Timeline</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243E"/>
                    </a:solidFill>
                  </a:tcPr>
                </a:tc>
                <a:tc>
                  <a:txBody>
                    <a:bodyPr/>
                    <a:lstStyle/>
                    <a:p>
                      <a:pPr marL="0" marR="0">
                        <a:spcBef>
                          <a:spcPts val="0"/>
                        </a:spcBef>
                        <a:spcAft>
                          <a:spcPts val="0"/>
                        </a:spcAft>
                      </a:pPr>
                      <a:r>
                        <a:rPr lang="en-US" sz="900">
                          <a:solidFill>
                            <a:srgbClr val="FFFFFF"/>
                          </a:solidFill>
                          <a:effectLst/>
                          <a:latin typeface="Calibri" panose="020F0502020204030204" pitchFamily="34" charset="0"/>
                          <a:ea typeface="Calibri" panose="020F0502020204030204" pitchFamily="34" charset="0"/>
                          <a:cs typeface="Cordia New" panose="020B0304020202020204" pitchFamily="34" charset="-34"/>
                        </a:rPr>
                        <a:t>Status</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243E"/>
                    </a:solidFill>
                  </a:tcPr>
                </a:tc>
                <a:extLst>
                  <a:ext uri="{0D108BD9-81ED-4DB2-BD59-A6C34878D82A}">
                    <a16:rowId xmlns:a16="http://schemas.microsoft.com/office/drawing/2014/main" val="3238292690"/>
                  </a:ext>
                </a:extLst>
              </a:tr>
              <a:tr h="509579">
                <a:tc>
                  <a:txBody>
                    <a:bodyPr/>
                    <a:lstStyle/>
                    <a:p>
                      <a:pPr marL="0" marR="0" algn="ctr">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1</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a:solidFill>
                            <a:srgbClr val="0D0D0D"/>
                          </a:solidFill>
                          <a:effectLst/>
                          <a:latin typeface="Calibri" panose="020F0502020204030204" pitchFamily="34" charset="0"/>
                          <a:ea typeface="Calibri" panose="020F0502020204030204" pitchFamily="34" charset="0"/>
                          <a:cs typeface="Cordia New" panose="020B0304020202020204" pitchFamily="34" charset="-34"/>
                        </a:rPr>
                        <a:t>Housing rehabilitation</a:t>
                      </a: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 Shelter Cluster to continuously follow up with partners, to support collecting their latest interventions details. Partners can reach out to the WDS IM Unit for support if needed (Emmanuel - </a:t>
                      </a:r>
                      <a:r>
                        <a:rPr lang="en-US" sz="900" u="none" strike="noStrike">
                          <a:solidFill>
                            <a:srgbClr val="026CB6"/>
                          </a:solidFill>
                          <a:effectLst/>
                          <a:latin typeface="Calibri" panose="020F0502020204030204" pitchFamily="34" charset="0"/>
                          <a:ea typeface="Calibri" panose="020F0502020204030204" pitchFamily="34" charset="0"/>
                          <a:cs typeface="Cordia New" panose="020B0304020202020204" pitchFamily="34" charset="-34"/>
                          <a:hlinkClick r:id="rId2"/>
                        </a:rPr>
                        <a:t>im3.iraq@sheltercluster.org</a:t>
                      </a:r>
                      <a:r>
                        <a:rPr lang="en-US" sz="900">
                          <a:solidFill>
                            <a:srgbClr val="404040"/>
                          </a:solidFill>
                          <a:effectLst/>
                          <a:latin typeface="Calibri" panose="020F0502020204030204" pitchFamily="34" charset="0"/>
                          <a:ea typeface="Calibri" panose="020F0502020204030204" pitchFamily="34" charset="0"/>
                          <a:cs typeface="Cordia New" panose="020B0304020202020204" pitchFamily="34" charset="-34"/>
                        </a:rPr>
                        <a:t> </a:t>
                      </a: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and Hoveen </a:t>
                      </a:r>
                      <a:r>
                        <a:rPr lang="en-US" sz="900">
                          <a:solidFill>
                            <a:srgbClr val="404040"/>
                          </a:solidFill>
                          <a:effectLst/>
                          <a:latin typeface="Calibri" panose="020F0502020204030204" pitchFamily="34" charset="0"/>
                          <a:ea typeface="Calibri" panose="020F0502020204030204" pitchFamily="34" charset="0"/>
                          <a:cs typeface="Cordia New" panose="020B0304020202020204" pitchFamily="34" charset="-34"/>
                        </a:rPr>
                        <a:t>- </a:t>
                      </a:r>
                      <a:r>
                        <a:rPr lang="en-US" sz="900" u="none" strike="noStrike">
                          <a:solidFill>
                            <a:srgbClr val="026CB6"/>
                          </a:solidFill>
                          <a:effectLst/>
                          <a:latin typeface="Calibri" panose="020F0502020204030204" pitchFamily="34" charset="0"/>
                          <a:ea typeface="Calibri" panose="020F0502020204030204" pitchFamily="34" charset="0"/>
                          <a:cs typeface="Cordia New" panose="020B0304020202020204" pitchFamily="34" charset="-34"/>
                          <a:hlinkClick r:id="rId3"/>
                        </a:rPr>
                        <a:t>hoveen.yaseen@un.org</a:t>
                      </a:r>
                      <a:r>
                        <a:rPr lang="en-US" sz="900">
                          <a:solidFill>
                            <a:srgbClr val="404040"/>
                          </a:solidFill>
                          <a:effectLst/>
                          <a:latin typeface="Calibri" panose="020F0502020204030204" pitchFamily="34" charset="0"/>
                          <a:ea typeface="Calibri" panose="020F0502020204030204" pitchFamily="34" charset="0"/>
                          <a:cs typeface="Cordia New" panose="020B0304020202020204" pitchFamily="34" charset="-34"/>
                        </a:rPr>
                        <a:t>).</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Shelter Cluster</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 </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Ongoing</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2322372"/>
                  </a:ext>
                </a:extLst>
              </a:tr>
              <a:tr h="339720">
                <a:tc>
                  <a:txBody>
                    <a:bodyPr/>
                    <a:lstStyle/>
                    <a:p>
                      <a:pPr marL="0" marR="0" algn="ctr">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2</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a:solidFill>
                            <a:srgbClr val="0D0D0D"/>
                          </a:solidFill>
                          <a:effectLst/>
                          <a:latin typeface="Calibri" panose="020F0502020204030204" pitchFamily="34" charset="0"/>
                          <a:ea typeface="Calibri" panose="020F0502020204030204" pitchFamily="34" charset="0"/>
                          <a:cs typeface="Cordia New" panose="020B0304020202020204" pitchFamily="34" charset="-34"/>
                        </a:rPr>
                        <a:t>Housing rehabilitation</a:t>
                      </a: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 UNHCR to share their housing and rehabilitation area-based approach once ready.</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UNHCR – Baghdad</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 </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Yet to be done</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32902068"/>
                  </a:ext>
                </a:extLst>
              </a:tr>
              <a:tr h="339720">
                <a:tc>
                  <a:txBody>
                    <a:bodyPr/>
                    <a:lstStyle/>
                    <a:p>
                      <a:pPr marL="0" marR="0" algn="ctr">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3</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a:solidFill>
                            <a:srgbClr val="0D0D0D"/>
                          </a:solidFill>
                          <a:effectLst/>
                          <a:latin typeface="Calibri" panose="020F0502020204030204" pitchFamily="34" charset="0"/>
                          <a:ea typeface="Calibri" panose="020F0502020204030204" pitchFamily="34" charset="0"/>
                          <a:cs typeface="Cordia New" panose="020B0304020202020204" pitchFamily="34" charset="-34"/>
                        </a:rPr>
                        <a:t>Housing rehabilitation</a:t>
                      </a: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 IOM &amp; UNHCR to coordinate (at field level) their Cash for Rent Programme in Anbar and Baghdad Governorates.</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IOM &amp; UNHCR</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 </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Ongoing</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27496165"/>
                  </a:ext>
                </a:extLst>
              </a:tr>
              <a:tr h="339720">
                <a:tc>
                  <a:txBody>
                    <a:bodyPr/>
                    <a:lstStyle/>
                    <a:p>
                      <a:pPr marL="0" marR="0" algn="ctr">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4</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dirty="0">
                          <a:solidFill>
                            <a:srgbClr val="0D0D0D"/>
                          </a:solidFill>
                          <a:effectLst/>
                          <a:latin typeface="Calibri" panose="020F0502020204030204" pitchFamily="34" charset="0"/>
                          <a:ea typeface="Calibri" panose="020F0502020204030204" pitchFamily="34" charset="0"/>
                          <a:cs typeface="Cordia New" panose="020B0304020202020204" pitchFamily="34" charset="-34"/>
                        </a:rPr>
                        <a:t>Housing rehabilitation</a:t>
                      </a:r>
                      <a:r>
                        <a:rPr lang="en-US" sz="900" dirty="0">
                          <a:solidFill>
                            <a:srgbClr val="0D0D0D"/>
                          </a:solidFill>
                          <a:effectLst/>
                          <a:latin typeface="Calibri" panose="020F0502020204030204" pitchFamily="34" charset="0"/>
                          <a:ea typeface="Calibri" panose="020F0502020204030204" pitchFamily="34" charset="0"/>
                          <a:cs typeface="Cordia New" panose="020B0304020202020204" pitchFamily="34" charset="-34"/>
                        </a:rPr>
                        <a:t>: CRS &amp; UNHCR to coordinate (at field level) their Cash for Repair Programme in Al-</a:t>
                      </a:r>
                      <a:r>
                        <a:rPr lang="en-US" sz="900" dirty="0" err="1">
                          <a:solidFill>
                            <a:srgbClr val="0D0D0D"/>
                          </a:solidFill>
                          <a:effectLst/>
                          <a:latin typeface="Calibri" panose="020F0502020204030204" pitchFamily="34" charset="0"/>
                          <a:ea typeface="Calibri" panose="020F0502020204030204" pitchFamily="34" charset="0"/>
                          <a:cs typeface="Cordia New" panose="020B0304020202020204" pitchFamily="34" charset="-34"/>
                        </a:rPr>
                        <a:t>Karmah</a:t>
                      </a:r>
                      <a:r>
                        <a:rPr lang="en-US" sz="900" dirty="0">
                          <a:solidFill>
                            <a:srgbClr val="0D0D0D"/>
                          </a:solidFill>
                          <a:effectLst/>
                          <a:latin typeface="Calibri" panose="020F0502020204030204" pitchFamily="34" charset="0"/>
                          <a:ea typeface="Calibri" panose="020F0502020204030204" pitchFamily="34" charset="0"/>
                          <a:cs typeface="Cordia New" panose="020B0304020202020204" pitchFamily="34" charset="-34"/>
                        </a:rPr>
                        <a:t> (Fallujah) in Anbar Governorate.</a:t>
                      </a:r>
                      <a:endParaRPr lang="en-IN" sz="900" dirty="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CRS &amp; UNHCR</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 </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Ongoing</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5102421"/>
                  </a:ext>
                </a:extLst>
              </a:tr>
              <a:tr h="169860">
                <a:tc>
                  <a:txBody>
                    <a:bodyPr/>
                    <a:lstStyle/>
                    <a:p>
                      <a:pPr marL="0" marR="0" algn="ctr">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5</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a:solidFill>
                            <a:srgbClr val="0D0D0D"/>
                          </a:solidFill>
                          <a:effectLst/>
                          <a:latin typeface="Calibri" panose="020F0502020204030204" pitchFamily="34" charset="0"/>
                          <a:ea typeface="Calibri" panose="020F0502020204030204" pitchFamily="34" charset="0"/>
                          <a:cs typeface="Cordia New" panose="020B0304020202020204" pitchFamily="34" charset="-34"/>
                        </a:rPr>
                        <a:t>2018/2019 winter response</a:t>
                      </a: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 Partners to share Lessons Learned from their respective winter response.</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Shelter Cluster</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 </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Yet to be done</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10972289"/>
                  </a:ext>
                </a:extLst>
              </a:tr>
              <a:tr h="339720">
                <a:tc>
                  <a:txBody>
                    <a:bodyPr/>
                    <a:lstStyle/>
                    <a:p>
                      <a:pPr marL="0" marR="0" algn="ctr">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6</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a:solidFill>
                            <a:srgbClr val="0D0D0D"/>
                          </a:solidFill>
                          <a:effectLst/>
                          <a:latin typeface="Calibri" panose="020F0502020204030204" pitchFamily="34" charset="0"/>
                          <a:ea typeface="Calibri" panose="020F0502020204030204" pitchFamily="34" charset="0"/>
                          <a:cs typeface="Cordia New" panose="020B0304020202020204" pitchFamily="34" charset="-34"/>
                        </a:rPr>
                        <a:t>2018/2019 winter response</a:t>
                      </a: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 Shelter Cluster to share map &amp; consolidated raw data on the winter response after partners have completed their reporting in ActivityInfo.</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Shelter Cluster</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 </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Ongoing</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83386554"/>
                  </a:ext>
                </a:extLst>
              </a:tr>
              <a:tr h="169860">
                <a:tc>
                  <a:txBody>
                    <a:bodyPr/>
                    <a:lstStyle/>
                    <a:p>
                      <a:pPr marL="0" marR="0" algn="ctr">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7</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a:solidFill>
                            <a:srgbClr val="0D0D0D"/>
                          </a:solidFill>
                          <a:effectLst/>
                          <a:latin typeface="Calibri" panose="020F0502020204030204" pitchFamily="34" charset="0"/>
                          <a:ea typeface="Calibri" panose="020F0502020204030204" pitchFamily="34" charset="0"/>
                          <a:cs typeface="Cordia New" panose="020B0304020202020204" pitchFamily="34" charset="-34"/>
                        </a:rPr>
                        <a:t>2018/2019 winter response</a:t>
                      </a: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 Workshop - Lessons Learned on winter response: to be discussed.</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Shelter Cluster</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 </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Ongoing</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8356996"/>
                  </a:ext>
                </a:extLst>
              </a:tr>
              <a:tr h="339720">
                <a:tc>
                  <a:txBody>
                    <a:bodyPr/>
                    <a:lstStyle/>
                    <a:p>
                      <a:pPr marL="0" marR="0" algn="ctr">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8</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a:solidFill>
                            <a:srgbClr val="0D0D0D"/>
                          </a:solidFill>
                          <a:effectLst/>
                          <a:latin typeface="Calibri" panose="020F0502020204030204" pitchFamily="34" charset="0"/>
                          <a:ea typeface="Calibri" panose="020F0502020204030204" pitchFamily="34" charset="0"/>
                          <a:cs typeface="Cordia New" panose="020B0304020202020204" pitchFamily="34" charset="-34"/>
                        </a:rPr>
                        <a:t>Flood (preparedness &amp; response plan)</a:t>
                      </a: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 Shelter/CCCM Cluster to consider developing one (or updating if any), including available stocks, partners and respective areas.</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Shelter &amp; CCCM Cluster</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 </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Ongoing</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0664881"/>
                  </a:ext>
                </a:extLst>
              </a:tr>
              <a:tr h="169860">
                <a:tc>
                  <a:txBody>
                    <a:bodyPr/>
                    <a:lstStyle/>
                    <a:p>
                      <a:pPr marL="0" marR="0" algn="ctr">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9</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a:solidFill>
                            <a:srgbClr val="0D0D0D"/>
                          </a:solidFill>
                          <a:effectLst/>
                          <a:latin typeface="Calibri" panose="020F0502020204030204" pitchFamily="34" charset="0"/>
                          <a:ea typeface="Calibri" panose="020F0502020204030204" pitchFamily="34" charset="0"/>
                          <a:cs typeface="Cordia New" panose="020B0304020202020204" pitchFamily="34" charset="-34"/>
                        </a:rPr>
                        <a:t>Assessments</a:t>
                      </a: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 Shelter Cluster to re-circulate the cluster 2019 priority districts.</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Shelter Cluster</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 </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Ongoing</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6681056"/>
                  </a:ext>
                </a:extLst>
              </a:tr>
              <a:tr h="339720">
                <a:tc>
                  <a:txBody>
                    <a:bodyPr/>
                    <a:lstStyle/>
                    <a:p>
                      <a:pPr marL="0" marR="0" algn="ctr">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10</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a:solidFill>
                            <a:srgbClr val="0D0D0D"/>
                          </a:solidFill>
                          <a:effectLst/>
                          <a:latin typeface="Calibri" panose="020F0502020204030204" pitchFamily="34" charset="0"/>
                          <a:ea typeface="Calibri" panose="020F0502020204030204" pitchFamily="34" charset="0"/>
                          <a:cs typeface="Cordia New" panose="020B0304020202020204" pitchFamily="34" charset="-34"/>
                        </a:rPr>
                        <a:t>Assessments</a:t>
                      </a: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 Raw data of the Return Index: Shelter Cluster to liaise with IOM and share relevant analysis related to shelter need in return areas.</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Shelter Cluster</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 </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Ongoing</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80889201"/>
                  </a:ext>
                </a:extLst>
              </a:tr>
              <a:tr h="339720">
                <a:tc>
                  <a:txBody>
                    <a:bodyPr/>
                    <a:lstStyle/>
                    <a:p>
                      <a:pPr marL="0" marR="0" algn="ctr">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11</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a:solidFill>
                            <a:srgbClr val="0D0D0D"/>
                          </a:solidFill>
                          <a:effectLst/>
                          <a:latin typeface="Calibri" panose="020F0502020204030204" pitchFamily="34" charset="0"/>
                          <a:ea typeface="Calibri" panose="020F0502020204030204" pitchFamily="34" charset="0"/>
                          <a:cs typeface="Cordia New" panose="020B0304020202020204" pitchFamily="34" charset="-34"/>
                        </a:rPr>
                        <a:t>2019 Summer response plan</a:t>
                      </a: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 Partners requesting the cluster to support coordinating their summer response.</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Shelter Cluster</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D0D0D"/>
                          </a:solidFill>
                          <a:effectLst/>
                          <a:latin typeface="Calibri" panose="020F0502020204030204" pitchFamily="34" charset="0"/>
                          <a:ea typeface="Calibri" panose="020F0502020204030204" pitchFamily="34" charset="0"/>
                          <a:cs typeface="Cordia New" panose="020B0304020202020204" pitchFamily="34" charset="-34"/>
                        </a:rPr>
                        <a:t> </a:t>
                      </a:r>
                      <a:endParaRPr lang="en-IN" sz="90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solidFill>
                            <a:srgbClr val="0D0D0D"/>
                          </a:solidFill>
                          <a:effectLst/>
                          <a:latin typeface="Calibri" panose="020F0502020204030204" pitchFamily="34" charset="0"/>
                          <a:ea typeface="Calibri" panose="020F0502020204030204" pitchFamily="34" charset="0"/>
                          <a:cs typeface="Cordia New" panose="020B0304020202020204" pitchFamily="34" charset="-34"/>
                        </a:rPr>
                        <a:t>Yet to be done</a:t>
                      </a:r>
                      <a:endParaRPr lang="en-IN" sz="900" dirty="0">
                        <a:solidFill>
                          <a:srgbClr val="404040"/>
                        </a:solidFill>
                        <a:effectLst/>
                        <a:latin typeface="Arial" panose="020B0604020202020204" pitchFamily="34" charset="0"/>
                        <a:ea typeface="Calibri" panose="020F0502020204030204" pitchFamily="34" charset="0"/>
                        <a:cs typeface="Cordia New" panose="020B0304020202020204" pitchFamily="34" charset="-34"/>
                      </a:endParaRPr>
                    </a:p>
                  </a:txBody>
                  <a:tcPr marL="59491" marR="5949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53869650"/>
                  </a:ext>
                </a:extLst>
              </a:tr>
            </a:tbl>
          </a:graphicData>
        </a:graphic>
      </p:graphicFrame>
    </p:spTree>
    <p:extLst>
      <p:ext uri="{BB962C8B-B14F-4D97-AF65-F5344CB8AC3E}">
        <p14:creationId xmlns:p14="http://schemas.microsoft.com/office/powerpoint/2010/main" val="3184022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456E0C7-24BA-4801-9F19-F04E07DFADEF}"/>
              </a:ext>
            </a:extLst>
          </p:cNvPr>
          <p:cNvSpPr>
            <a:spLocks noGrp="1"/>
          </p:cNvSpPr>
          <p:nvPr>
            <p:ph type="sldNum" sz="quarter" idx="12"/>
          </p:nvPr>
        </p:nvSpPr>
        <p:spPr/>
        <p:txBody>
          <a:bodyPr/>
          <a:lstStyle/>
          <a:p>
            <a:fld id="{1327C452-0D12-48F3-BB65-BBA3E6350F2C}" type="slidenum">
              <a:rPr lang="en-GB" smtClean="0">
                <a:latin typeface="Calibri"/>
              </a:rPr>
              <a:pPr/>
              <a:t>4</a:t>
            </a:fld>
            <a:endParaRPr lang="en-GB">
              <a:latin typeface="Calibri"/>
            </a:endParaRPr>
          </a:p>
        </p:txBody>
      </p:sp>
      <p:sp>
        <p:nvSpPr>
          <p:cNvPr id="5" name="Title 1">
            <a:extLst>
              <a:ext uri="{FF2B5EF4-FFF2-40B4-BE49-F238E27FC236}">
                <a16:creationId xmlns:a16="http://schemas.microsoft.com/office/drawing/2014/main" id="{60792483-8142-4160-90D4-55338C7F0103}"/>
              </a:ext>
            </a:extLst>
          </p:cNvPr>
          <p:cNvSpPr txBox="1">
            <a:spLocks/>
          </p:cNvSpPr>
          <p:nvPr/>
        </p:nvSpPr>
        <p:spPr>
          <a:xfrm>
            <a:off x="0" y="155854"/>
            <a:ext cx="9144000" cy="3390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marL="342900" indent="-342900" algn="l">
              <a:buFont typeface="+mj-lt"/>
              <a:buAutoNum type="arabicPeriod" startAt="2"/>
              <a:defRPr/>
            </a:pPr>
            <a:r>
              <a:rPr lang="en-US" sz="1600" b="0" dirty="0">
                <a:solidFill>
                  <a:schemeClr val="tx1"/>
                </a:solidFill>
                <a:latin typeface="Calibri" panose="020F0502020204030204" pitchFamily="34" charset="0"/>
                <a:ea typeface="+mn-ea"/>
                <a:cs typeface="Calibri" panose="020F0502020204030204" pitchFamily="34" charset="0"/>
              </a:rPr>
              <a:t>Key issues and Partners updates </a:t>
            </a:r>
          </a:p>
          <a:p>
            <a:pPr marL="342900" indent="-342900" algn="l">
              <a:buFont typeface="+mj-lt"/>
              <a:buAutoNum type="alphaLcParenR"/>
              <a:defRPr/>
            </a:pPr>
            <a:r>
              <a:rPr lang="en-IN" sz="1600" b="0" dirty="0">
                <a:solidFill>
                  <a:schemeClr val="tx1"/>
                </a:solidFill>
                <a:latin typeface="Calibri" panose="020F0502020204030204" pitchFamily="34" charset="0"/>
                <a:cs typeface="Calibri" panose="020F0502020204030204" pitchFamily="34" charset="0"/>
              </a:rPr>
              <a:t>Partners to update on Housing Rehabilitation interventions (Mar. &amp; Apr. 19);</a:t>
            </a:r>
            <a:endParaRPr lang="en-US" sz="1600" b="0" dirty="0">
              <a:solidFill>
                <a:schemeClr val="tx1"/>
              </a:solidFill>
              <a:latin typeface="Calibri" panose="020F0502020204030204" pitchFamily="34" charset="0"/>
              <a:cs typeface="Calibri" panose="020F0502020204030204" pitchFamily="34" charset="0"/>
            </a:endParaRPr>
          </a:p>
        </p:txBody>
      </p:sp>
      <p:sp>
        <p:nvSpPr>
          <p:cNvPr id="3" name="Rectangle 2">
            <a:extLst>
              <a:ext uri="{FF2B5EF4-FFF2-40B4-BE49-F238E27FC236}">
                <a16:creationId xmlns:a16="http://schemas.microsoft.com/office/drawing/2014/main" id="{B13B145D-0DA5-4322-BF19-96D21297DA65}"/>
              </a:ext>
            </a:extLst>
          </p:cNvPr>
          <p:cNvSpPr/>
          <p:nvPr/>
        </p:nvSpPr>
        <p:spPr>
          <a:xfrm>
            <a:off x="292813" y="1200621"/>
            <a:ext cx="8645704" cy="1323439"/>
          </a:xfrm>
          <a:prstGeom prst="rect">
            <a:avLst/>
          </a:prstGeom>
        </p:spPr>
        <p:txBody>
          <a:bodyPr wrap="square">
            <a:spAutoFit/>
          </a:bodyPr>
          <a:lstStyle/>
          <a:p>
            <a:r>
              <a:rPr lang="en-US" sz="1600" dirty="0">
                <a:latin typeface="Calibri" panose="020F0502020204030204" pitchFamily="34" charset="0"/>
                <a:cs typeface="Calibri" panose="020F0502020204030204" pitchFamily="34" charset="0"/>
              </a:rPr>
              <a:t>War-damaged shelter repairs </a:t>
            </a:r>
            <a:br>
              <a:rPr lang="en-US" sz="1600" dirty="0">
                <a:latin typeface="Calibri" panose="020F0502020204030204" pitchFamily="34" charset="0"/>
                <a:cs typeface="Calibri" panose="020F0502020204030204" pitchFamily="34" charset="0"/>
              </a:rPr>
            </a:br>
            <a:r>
              <a:rPr lang="en-US" sz="1600" dirty="0">
                <a:latin typeface="Calibri" panose="020F0502020204030204" pitchFamily="34" charset="0"/>
                <a:cs typeface="Calibri" panose="020F0502020204030204" pitchFamily="34" charset="0"/>
              </a:rPr>
              <a:t>through cash-based interventions:</a:t>
            </a:r>
          </a:p>
          <a:p>
            <a:endParaRPr lang="en-US" sz="1600" dirty="0">
              <a:latin typeface="Calibri" panose="020F0502020204030204" pitchFamily="34" charset="0"/>
              <a:cs typeface="Calibri" panose="020F0502020204030204" pitchFamily="34" charset="0"/>
            </a:endParaRPr>
          </a:p>
          <a:p>
            <a:r>
              <a:rPr lang="en-US" sz="1600" dirty="0">
                <a:latin typeface="Calibri" panose="020F0502020204030204" pitchFamily="34" charset="0"/>
                <a:cs typeface="Calibri" panose="020F0502020204030204" pitchFamily="34" charset="0"/>
              </a:rPr>
              <a:t>8 partners and 2 Clusters (MPCA &amp; Protection)</a:t>
            </a:r>
          </a:p>
          <a:p>
            <a:r>
              <a:rPr lang="en-US" sz="1600" dirty="0">
                <a:latin typeface="Calibri" panose="020F0502020204030204" pitchFamily="34" charset="0"/>
                <a:cs typeface="Calibri" panose="020F0502020204030204" pitchFamily="34" charset="0"/>
              </a:rPr>
              <a:t>CRS, DRC, ICRC, </a:t>
            </a:r>
            <a:r>
              <a:rPr lang="en-US" sz="1600" dirty="0">
                <a:solidFill>
                  <a:srgbClr val="0070C0"/>
                </a:solidFill>
                <a:latin typeface="Calibri" panose="020F0502020204030204" pitchFamily="34" charset="0"/>
                <a:cs typeface="Calibri" panose="020F0502020204030204" pitchFamily="34" charset="0"/>
              </a:rPr>
              <a:t>IOM</a:t>
            </a:r>
            <a:r>
              <a:rPr lang="en-US" sz="1600" dirty="0">
                <a:latin typeface="Calibri" panose="020F0502020204030204" pitchFamily="34" charset="0"/>
                <a:cs typeface="Calibri" panose="020F0502020204030204" pitchFamily="34" charset="0"/>
              </a:rPr>
              <a:t>, Medair, Mission East, UN-Habitat and UNHCR</a:t>
            </a:r>
          </a:p>
        </p:txBody>
      </p:sp>
    </p:spTree>
    <p:extLst>
      <p:ext uri="{BB962C8B-B14F-4D97-AF65-F5344CB8AC3E}">
        <p14:creationId xmlns:p14="http://schemas.microsoft.com/office/powerpoint/2010/main" val="679864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456E0C7-24BA-4801-9F19-F04E07DFADEF}"/>
              </a:ext>
            </a:extLst>
          </p:cNvPr>
          <p:cNvSpPr>
            <a:spLocks noGrp="1"/>
          </p:cNvSpPr>
          <p:nvPr>
            <p:ph type="sldNum" sz="quarter" idx="12"/>
          </p:nvPr>
        </p:nvSpPr>
        <p:spPr/>
        <p:txBody>
          <a:bodyPr/>
          <a:lstStyle/>
          <a:p>
            <a:fld id="{1327C452-0D12-48F3-BB65-BBA3E6350F2C}" type="slidenum">
              <a:rPr lang="en-GB" smtClean="0">
                <a:latin typeface="Calibri"/>
              </a:rPr>
              <a:pPr/>
              <a:t>5</a:t>
            </a:fld>
            <a:endParaRPr lang="en-GB">
              <a:latin typeface="Calibri"/>
            </a:endParaRPr>
          </a:p>
        </p:txBody>
      </p:sp>
      <p:sp>
        <p:nvSpPr>
          <p:cNvPr id="5" name="Title 1">
            <a:extLst>
              <a:ext uri="{FF2B5EF4-FFF2-40B4-BE49-F238E27FC236}">
                <a16:creationId xmlns:a16="http://schemas.microsoft.com/office/drawing/2014/main" id="{60792483-8142-4160-90D4-55338C7F0103}"/>
              </a:ext>
            </a:extLst>
          </p:cNvPr>
          <p:cNvSpPr txBox="1">
            <a:spLocks/>
          </p:cNvSpPr>
          <p:nvPr/>
        </p:nvSpPr>
        <p:spPr>
          <a:xfrm>
            <a:off x="0" y="155854"/>
            <a:ext cx="9144000" cy="3390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marL="342900" indent="-342900" algn="l">
              <a:buFont typeface="+mj-lt"/>
              <a:buAutoNum type="arabicPeriod" startAt="2"/>
              <a:defRPr/>
            </a:pPr>
            <a:r>
              <a:rPr lang="en-US" sz="1600" b="0" dirty="0">
                <a:solidFill>
                  <a:schemeClr val="tx1"/>
                </a:solidFill>
                <a:latin typeface="Calibri" panose="020F0502020204030204" pitchFamily="34" charset="0"/>
                <a:ea typeface="+mn-ea"/>
                <a:cs typeface="Calibri" panose="020F0502020204030204" pitchFamily="34" charset="0"/>
              </a:rPr>
              <a:t>Key issues and Partners updates </a:t>
            </a:r>
          </a:p>
          <a:p>
            <a:pPr marL="342900" indent="-342900" algn="l">
              <a:buFont typeface="+mj-lt"/>
              <a:buAutoNum type="alphaLcParenR" startAt="2"/>
              <a:defRPr/>
            </a:pPr>
            <a:r>
              <a:rPr lang="en-IN" sz="1600" dirty="0">
                <a:latin typeface="Calibri" panose="020F0502020204030204" pitchFamily="34" charset="0"/>
                <a:cs typeface="Calibri" panose="020F0502020204030204" pitchFamily="34" charset="0"/>
              </a:rPr>
              <a:t>Iraq: </a:t>
            </a:r>
            <a:r>
              <a:rPr lang="en-IN" sz="1600" b="0" dirty="0">
                <a:solidFill>
                  <a:schemeClr val="tx1"/>
                </a:solidFill>
                <a:latin typeface="Calibri" panose="020F0502020204030204" pitchFamily="34" charset="0"/>
                <a:cs typeface="Calibri" panose="020F0502020204030204" pitchFamily="34" charset="0"/>
              </a:rPr>
              <a:t>Floods update – preparedness &amp; response</a:t>
            </a:r>
            <a:endParaRPr lang="en-US" sz="1600" b="0" dirty="0">
              <a:solidFill>
                <a:schemeClr val="tx1"/>
              </a:solidFill>
              <a:latin typeface="Calibri" panose="020F0502020204030204" pitchFamily="34" charset="0"/>
              <a:cs typeface="Calibri" panose="020F0502020204030204" pitchFamily="34" charset="0"/>
            </a:endParaRPr>
          </a:p>
        </p:txBody>
      </p:sp>
      <p:sp>
        <p:nvSpPr>
          <p:cNvPr id="2" name="Rectangle 1">
            <a:extLst>
              <a:ext uri="{FF2B5EF4-FFF2-40B4-BE49-F238E27FC236}">
                <a16:creationId xmlns:a16="http://schemas.microsoft.com/office/drawing/2014/main" id="{668AC253-306C-4394-BC25-645863D000B4}"/>
              </a:ext>
            </a:extLst>
          </p:cNvPr>
          <p:cNvSpPr/>
          <p:nvPr/>
        </p:nvSpPr>
        <p:spPr>
          <a:xfrm>
            <a:off x="123290" y="721762"/>
            <a:ext cx="4274048" cy="3877985"/>
          </a:xfrm>
          <a:prstGeom prst="rect">
            <a:avLst/>
          </a:prstGeom>
          <a:ln>
            <a:noFill/>
          </a:ln>
        </p:spPr>
        <p:txBody>
          <a:bodyPr wrap="square">
            <a:spAutoFit/>
          </a:bodyPr>
          <a:lstStyle/>
          <a:p>
            <a:r>
              <a:rPr lang="en-US" sz="1400" b="1" dirty="0">
                <a:latin typeface="Calibri" panose="020F0502020204030204" pitchFamily="34" charset="0"/>
                <a:cs typeface="Calibri" panose="020F0502020204030204" pitchFamily="34" charset="0"/>
              </a:rPr>
              <a:t>Impacts of heavy seasonal rains: </a:t>
            </a:r>
          </a:p>
          <a:p>
            <a:r>
              <a:rPr lang="en-US" sz="1200" dirty="0">
                <a:latin typeface="Calibri" panose="020F0502020204030204" pitchFamily="34" charset="0"/>
                <a:cs typeface="Calibri" panose="020F0502020204030204" pitchFamily="34" charset="0"/>
              </a:rPr>
              <a:t>as of 3 Apr.19: </a:t>
            </a:r>
            <a:r>
              <a:rPr lang="en-US" sz="1200" dirty="0">
                <a:solidFill>
                  <a:schemeClr val="accent5">
                    <a:lumMod val="50000"/>
                  </a:schemeClr>
                </a:solidFill>
                <a:latin typeface="Calibri" panose="020F0502020204030204" pitchFamily="34" charset="0"/>
                <a:cs typeface="Calibri" panose="020F0502020204030204" pitchFamily="34" charset="0"/>
              </a:rPr>
              <a:t>1,173 HHs displaced</a:t>
            </a:r>
          </a:p>
          <a:p>
            <a:r>
              <a:rPr lang="en-US" sz="1200" dirty="0">
                <a:latin typeface="Calibri" panose="020F0502020204030204" pitchFamily="34" charset="0"/>
                <a:cs typeface="Calibri" panose="020F0502020204030204" pitchFamily="34" charset="0"/>
              </a:rPr>
              <a:t>as of 14 Apr.19: </a:t>
            </a:r>
            <a:r>
              <a:rPr lang="en-US" sz="1200" dirty="0">
                <a:solidFill>
                  <a:schemeClr val="accent5">
                    <a:lumMod val="50000"/>
                  </a:schemeClr>
                </a:solidFill>
                <a:latin typeface="Calibri" panose="020F0502020204030204" pitchFamily="34" charset="0"/>
                <a:cs typeface="Calibri" panose="020F0502020204030204" pitchFamily="34" charset="0"/>
              </a:rPr>
              <a:t>1,546 HHs displaced</a:t>
            </a:r>
          </a:p>
          <a:p>
            <a:pPr algn="just"/>
            <a:endParaRPr lang="en-IN" sz="900" dirty="0">
              <a:latin typeface="Calibri" panose="020F0502020204030204" pitchFamily="34" charset="0"/>
              <a:cs typeface="Calibri" panose="020F0502020204030204" pitchFamily="34" charset="0"/>
            </a:endParaRPr>
          </a:p>
          <a:p>
            <a:pPr algn="just"/>
            <a:r>
              <a:rPr lang="en-IN" sz="1400" b="1" dirty="0">
                <a:latin typeface="Calibri" panose="020F0502020204030204" pitchFamily="34" charset="0"/>
                <a:cs typeface="Calibri" panose="020F0502020204030204" pitchFamily="34" charset="0"/>
              </a:rPr>
              <a:t>Diyala</a:t>
            </a:r>
            <a:r>
              <a:rPr lang="en-IN" sz="1600" dirty="0">
                <a:latin typeface="Calibri" panose="020F0502020204030204" pitchFamily="34" charset="0"/>
                <a:cs typeface="Calibri" panose="020F0502020204030204" pitchFamily="34" charset="0"/>
              </a:rPr>
              <a:t> </a:t>
            </a:r>
            <a:r>
              <a:rPr lang="en-IN" sz="1050" dirty="0">
                <a:latin typeface="Calibri" panose="020F0502020204030204" pitchFamily="34" charset="0"/>
                <a:cs typeface="Calibri" panose="020F0502020204030204" pitchFamily="34" charset="0"/>
              </a:rPr>
              <a:t>(</a:t>
            </a:r>
            <a:r>
              <a:rPr lang="en-US" sz="1050" dirty="0">
                <a:latin typeface="Calibri" panose="020F0502020204030204" pitchFamily="34" charset="0"/>
                <a:cs typeface="Calibri" panose="020F0502020204030204" pitchFamily="34" charset="0"/>
              </a:rPr>
              <a:t>approximately </a:t>
            </a:r>
            <a:r>
              <a:rPr lang="en-US" sz="1050" b="1" dirty="0">
                <a:latin typeface="Calibri" panose="020F0502020204030204" pitchFamily="34" charset="0"/>
                <a:cs typeface="Calibri" panose="020F0502020204030204" pitchFamily="34" charset="0"/>
              </a:rPr>
              <a:t>400 families </a:t>
            </a:r>
            <a:r>
              <a:rPr lang="en-US" sz="1050" dirty="0">
                <a:latin typeface="Calibri" panose="020F0502020204030204" pitchFamily="34" charset="0"/>
                <a:cs typeface="Calibri" panose="020F0502020204030204" pitchFamily="34" charset="0"/>
              </a:rPr>
              <a:t>have been evacuated from their homes near the village of Khurnabat due to rising water levels of the Diyala River. The majority are staying with friends and relatives)</a:t>
            </a:r>
          </a:p>
          <a:p>
            <a:pPr algn="just"/>
            <a:r>
              <a:rPr lang="en-IN" sz="1400" b="1" dirty="0">
                <a:latin typeface="Calibri" panose="020F0502020204030204" pitchFamily="34" charset="0"/>
                <a:cs typeface="Calibri" panose="020F0502020204030204" pitchFamily="34" charset="0"/>
              </a:rPr>
              <a:t>Kirkuk</a:t>
            </a:r>
            <a:r>
              <a:rPr lang="en-IN" sz="1600" dirty="0">
                <a:latin typeface="Calibri" panose="020F0502020204030204" pitchFamily="34" charset="0"/>
                <a:cs typeface="Calibri" panose="020F0502020204030204" pitchFamily="34" charset="0"/>
              </a:rPr>
              <a:t> </a:t>
            </a:r>
            <a:r>
              <a:rPr lang="en-IN" sz="1050" dirty="0">
                <a:latin typeface="Calibri" panose="020F0502020204030204" pitchFamily="34" charset="0"/>
                <a:cs typeface="Calibri" panose="020F0502020204030204" pitchFamily="34" charset="0"/>
              </a:rPr>
              <a:t>(</a:t>
            </a:r>
            <a:r>
              <a:rPr lang="en-US" sz="1050" dirty="0">
                <a:latin typeface="Calibri" panose="020F0502020204030204" pitchFamily="34" charset="0"/>
                <a:cs typeface="Calibri" panose="020F0502020204030204" pitchFamily="34" charset="0"/>
              </a:rPr>
              <a:t>an estimated </a:t>
            </a:r>
            <a:r>
              <a:rPr lang="en-US" sz="1050" b="1" dirty="0">
                <a:latin typeface="Calibri" panose="020F0502020204030204" pitchFamily="34" charset="0"/>
                <a:cs typeface="Calibri" panose="020F0502020204030204" pitchFamily="34" charset="0"/>
              </a:rPr>
              <a:t>25 families </a:t>
            </a:r>
            <a:r>
              <a:rPr lang="en-US" sz="1050" dirty="0">
                <a:latin typeface="Calibri" panose="020F0502020204030204" pitchFamily="34" charset="0"/>
                <a:cs typeface="Calibri" panose="020F0502020204030204" pitchFamily="34" charset="0"/>
              </a:rPr>
              <a:t>have been temporarily displaced, and are residing with extended family or within municipal buildings)</a:t>
            </a:r>
          </a:p>
          <a:p>
            <a:pPr algn="just"/>
            <a:r>
              <a:rPr lang="en-IN" sz="1400" b="1" dirty="0">
                <a:latin typeface="Calibri" panose="020F0502020204030204" pitchFamily="34" charset="0"/>
                <a:cs typeface="Calibri" panose="020F0502020204030204" pitchFamily="34" charset="0"/>
              </a:rPr>
              <a:t>Missan</a:t>
            </a:r>
            <a:r>
              <a:rPr lang="en-IN" sz="1600" dirty="0">
                <a:latin typeface="Calibri" panose="020F0502020204030204" pitchFamily="34" charset="0"/>
                <a:cs typeface="Calibri" panose="020F0502020204030204" pitchFamily="34" charset="0"/>
              </a:rPr>
              <a:t> </a:t>
            </a:r>
            <a:r>
              <a:rPr lang="en-IN" sz="1050" dirty="0">
                <a:latin typeface="Calibri" panose="020F0502020204030204" pitchFamily="34" charset="0"/>
                <a:cs typeface="Calibri" panose="020F0502020204030204" pitchFamily="34" charset="0"/>
              </a:rPr>
              <a:t>(</a:t>
            </a:r>
            <a:r>
              <a:rPr lang="en-US" sz="1050" dirty="0">
                <a:latin typeface="Calibri" panose="020F0502020204030204" pitchFamily="34" charset="0"/>
                <a:cs typeface="Calibri" panose="020F0502020204030204" pitchFamily="34" charset="0"/>
              </a:rPr>
              <a:t>an estimated </a:t>
            </a:r>
            <a:r>
              <a:rPr lang="en-US" sz="1050" b="1" dirty="0">
                <a:latin typeface="Calibri" panose="020F0502020204030204" pitchFamily="34" charset="0"/>
                <a:cs typeface="Calibri" panose="020F0502020204030204" pitchFamily="34" charset="0"/>
              </a:rPr>
              <a:t>545 families </a:t>
            </a:r>
            <a:r>
              <a:rPr lang="en-US" sz="1050" dirty="0">
                <a:latin typeface="Calibri" panose="020F0502020204030204" pitchFamily="34" charset="0"/>
                <a:cs typeface="Calibri" panose="020F0502020204030204" pitchFamily="34" charset="0"/>
              </a:rPr>
              <a:t>have been displaced by flood waters in Missan province; however, local authorities state that up to 5,000 families living in affected districts could be threatened by displacement)</a:t>
            </a:r>
            <a:endParaRPr lang="en-IN" sz="1050" dirty="0">
              <a:latin typeface="Calibri" panose="020F0502020204030204" pitchFamily="34" charset="0"/>
              <a:cs typeface="Calibri" panose="020F0502020204030204" pitchFamily="34" charset="0"/>
            </a:endParaRPr>
          </a:p>
          <a:p>
            <a:pPr algn="just"/>
            <a:r>
              <a:rPr lang="en-IN" sz="1400" b="1" dirty="0">
                <a:solidFill>
                  <a:srgbClr val="FF0000"/>
                </a:solidFill>
                <a:latin typeface="Calibri" panose="020F0502020204030204" pitchFamily="34" charset="0"/>
                <a:cs typeface="Calibri" panose="020F0502020204030204" pitchFamily="34" charset="0"/>
              </a:rPr>
              <a:t>Salah al-Din </a:t>
            </a:r>
            <a:r>
              <a:rPr lang="en-IN" sz="1050" dirty="0">
                <a:latin typeface="Calibri" panose="020F0502020204030204" pitchFamily="34" charset="0"/>
                <a:cs typeface="Calibri" panose="020F0502020204030204" pitchFamily="34" charset="0"/>
              </a:rPr>
              <a:t>(</a:t>
            </a:r>
            <a:r>
              <a:rPr lang="en-US" sz="1050" dirty="0">
                <a:latin typeface="Calibri" panose="020F0502020204030204" pitchFamily="34" charset="0"/>
                <a:cs typeface="Calibri" panose="020F0502020204030204" pitchFamily="34" charset="0"/>
              </a:rPr>
              <a:t>an estimated </a:t>
            </a:r>
            <a:r>
              <a:rPr lang="en-US" sz="1050" b="1" dirty="0">
                <a:latin typeface="Calibri" panose="020F0502020204030204" pitchFamily="34" charset="0"/>
                <a:cs typeface="Calibri" panose="020F0502020204030204" pitchFamily="34" charset="0"/>
              </a:rPr>
              <a:t>550 families </a:t>
            </a:r>
            <a:r>
              <a:rPr lang="en-US" sz="1050" dirty="0">
                <a:latin typeface="Calibri" panose="020F0502020204030204" pitchFamily="34" charset="0"/>
                <a:cs typeface="Calibri" panose="020F0502020204030204" pitchFamily="34" charset="0"/>
              </a:rPr>
              <a:t>have been evacuated due to flooding, and five temporary camps have been established for the temporarily displaced in Baiji, Samarra and Tikrit districts, although many people have provisionally settled with friends and relatives) </a:t>
            </a:r>
            <a:endParaRPr lang="en-IN" sz="1050" dirty="0">
              <a:latin typeface="Calibri" panose="020F0502020204030204" pitchFamily="34" charset="0"/>
              <a:cs typeface="Calibri" panose="020F0502020204030204" pitchFamily="34" charset="0"/>
            </a:endParaRPr>
          </a:p>
          <a:p>
            <a:pPr algn="just"/>
            <a:r>
              <a:rPr lang="en-IN" sz="1400" b="1" dirty="0">
                <a:latin typeface="Calibri" panose="020F0502020204030204" pitchFamily="34" charset="0"/>
                <a:cs typeface="Calibri" panose="020F0502020204030204" pitchFamily="34" charset="0"/>
              </a:rPr>
              <a:t>Sulaymaniyah</a:t>
            </a:r>
            <a:r>
              <a:rPr lang="en-IN" sz="1600" dirty="0">
                <a:latin typeface="Calibri" panose="020F0502020204030204" pitchFamily="34" charset="0"/>
                <a:cs typeface="Calibri" panose="020F0502020204030204" pitchFamily="34" charset="0"/>
              </a:rPr>
              <a:t> </a:t>
            </a:r>
            <a:r>
              <a:rPr lang="en-IN" sz="1050" dirty="0">
                <a:latin typeface="Calibri" panose="020F0502020204030204" pitchFamily="34" charset="0"/>
                <a:cs typeface="Calibri" panose="020F0502020204030204" pitchFamily="34" charset="0"/>
              </a:rPr>
              <a:t>(</a:t>
            </a:r>
            <a:r>
              <a:rPr lang="en-US" sz="1050" dirty="0">
                <a:latin typeface="Calibri" panose="020F0502020204030204" pitchFamily="34" charset="0"/>
                <a:cs typeface="Calibri" panose="020F0502020204030204" pitchFamily="34" charset="0"/>
              </a:rPr>
              <a:t>experienced severe damage to agriculture and infrastructure, including roads, bridges, schools, and water treatment plants) </a:t>
            </a:r>
            <a:endParaRPr lang="en-IN" sz="1050" dirty="0">
              <a:latin typeface="Calibri" panose="020F0502020204030204" pitchFamily="34" charset="0"/>
              <a:cs typeface="Calibri" panose="020F0502020204030204" pitchFamily="34" charset="0"/>
            </a:endParaRPr>
          </a:p>
          <a:p>
            <a:pPr algn="just"/>
            <a:r>
              <a:rPr lang="en-IN" sz="1400" b="1" dirty="0">
                <a:latin typeface="Calibri" panose="020F0502020204030204" pitchFamily="34" charset="0"/>
                <a:cs typeface="Calibri" panose="020F0502020204030204" pitchFamily="34" charset="0"/>
              </a:rPr>
              <a:t>Wassit</a:t>
            </a:r>
            <a:r>
              <a:rPr lang="en-IN" sz="1600" dirty="0">
                <a:latin typeface="Calibri" panose="020F0502020204030204" pitchFamily="34" charset="0"/>
                <a:cs typeface="Calibri" panose="020F0502020204030204" pitchFamily="34" charset="0"/>
              </a:rPr>
              <a:t> </a:t>
            </a:r>
            <a:r>
              <a:rPr lang="en-IN" sz="1050" dirty="0">
                <a:latin typeface="Calibri" panose="020F0502020204030204" pitchFamily="34" charset="0"/>
                <a:cs typeface="Calibri" panose="020F0502020204030204" pitchFamily="34" charset="0"/>
              </a:rPr>
              <a:t>(</a:t>
            </a:r>
            <a:r>
              <a:rPr lang="en-US" sz="1050" dirty="0">
                <a:latin typeface="Calibri" panose="020F0502020204030204" pitchFamily="34" charset="0"/>
                <a:cs typeface="Calibri" panose="020F0502020204030204" pitchFamily="34" charset="0"/>
              </a:rPr>
              <a:t>limited displacement (a reported </a:t>
            </a:r>
            <a:r>
              <a:rPr lang="en-US" sz="1050" b="1" dirty="0">
                <a:latin typeface="Calibri" panose="020F0502020204030204" pitchFamily="34" charset="0"/>
                <a:cs typeface="Calibri" panose="020F0502020204030204" pitchFamily="34" charset="0"/>
              </a:rPr>
              <a:t>26 families</a:t>
            </a:r>
            <a:r>
              <a:rPr lang="en-US" sz="1050" dirty="0">
                <a:latin typeface="Calibri" panose="020F0502020204030204" pitchFamily="34" charset="0"/>
                <a:cs typeface="Calibri" panose="020F0502020204030204" pitchFamily="34" charset="0"/>
              </a:rPr>
              <a:t>) due to flooding) </a:t>
            </a:r>
            <a:endParaRPr lang="en-IN" sz="1050" dirty="0">
              <a:latin typeface="Calibri" panose="020F0502020204030204" pitchFamily="34" charset="0"/>
              <a:cs typeface="Calibri" panose="020F0502020204030204" pitchFamily="34" charset="0"/>
            </a:endParaRPr>
          </a:p>
        </p:txBody>
      </p:sp>
      <p:sp>
        <p:nvSpPr>
          <p:cNvPr id="6" name="Rectangle 5">
            <a:extLst>
              <a:ext uri="{FF2B5EF4-FFF2-40B4-BE49-F238E27FC236}">
                <a16:creationId xmlns:a16="http://schemas.microsoft.com/office/drawing/2014/main" id="{EA2D5AE4-157F-4300-99B1-3E10B985C97C}"/>
              </a:ext>
            </a:extLst>
          </p:cNvPr>
          <p:cNvSpPr/>
          <p:nvPr/>
        </p:nvSpPr>
        <p:spPr>
          <a:xfrm>
            <a:off x="4469256" y="718331"/>
            <a:ext cx="4572000" cy="2677656"/>
          </a:xfrm>
          <a:prstGeom prst="rect">
            <a:avLst/>
          </a:prstGeom>
          <a:ln>
            <a:noFill/>
          </a:ln>
        </p:spPr>
        <p:txBody>
          <a:bodyPr>
            <a:spAutoFit/>
          </a:bodyPr>
          <a:lstStyle/>
          <a:p>
            <a:pPr algn="just"/>
            <a:r>
              <a:rPr lang="en-IN" sz="1400" dirty="0">
                <a:latin typeface="Calibri" panose="020F0502020204030204" pitchFamily="34" charset="0"/>
                <a:cs typeface="Calibri" panose="020F0502020204030204" pitchFamily="34" charset="0"/>
              </a:rPr>
              <a:t>Emergency preparedness &amp; response capacity</a:t>
            </a:r>
          </a:p>
          <a:p>
            <a:pPr algn="just"/>
            <a:endParaRPr lang="en-IN" sz="1400" dirty="0">
              <a:latin typeface="Calibri" panose="020F0502020204030204" pitchFamily="34" charset="0"/>
              <a:cs typeface="Calibri" panose="020F0502020204030204" pitchFamily="34" charset="0"/>
            </a:endParaRPr>
          </a:p>
          <a:p>
            <a:pPr marL="285750" indent="-285750" algn="just">
              <a:buFont typeface="Wingdings" panose="05000000000000000000" pitchFamily="2" charset="2"/>
              <a:buChar char="§"/>
            </a:pPr>
            <a:r>
              <a:rPr lang="en-IN" sz="1400" dirty="0">
                <a:latin typeface="Calibri" panose="020F0502020204030204" pitchFamily="34" charset="0"/>
                <a:cs typeface="Calibri" panose="020F0502020204030204" pitchFamily="34" charset="0"/>
              </a:rPr>
              <a:t>S-NFI / CCCM Cluster advocacy note shared with ICCG &amp; HCT.</a:t>
            </a:r>
          </a:p>
          <a:p>
            <a:pPr marL="285750" indent="-285750" algn="just">
              <a:buFont typeface="Wingdings" panose="05000000000000000000" pitchFamily="2" charset="2"/>
              <a:buChar char="§"/>
            </a:pPr>
            <a:r>
              <a:rPr lang="en-IN" sz="1400" dirty="0">
                <a:latin typeface="Calibri" panose="020F0502020204030204" pitchFamily="34" charset="0"/>
                <a:cs typeface="Calibri" panose="020F0502020204030204" pitchFamily="34" charset="0"/>
              </a:rPr>
              <a:t>Availability of NFI: </a:t>
            </a:r>
            <a:r>
              <a:rPr lang="en-IN" sz="1400" dirty="0">
                <a:solidFill>
                  <a:schemeClr val="accent5">
                    <a:lumMod val="50000"/>
                  </a:schemeClr>
                </a:solidFill>
                <a:latin typeface="Calibri" panose="020F0502020204030204" pitchFamily="34" charset="0"/>
                <a:cs typeface="Calibri" panose="020F0502020204030204" pitchFamily="34" charset="0"/>
              </a:rPr>
              <a:t>6,558 NFI kits in stock</a:t>
            </a:r>
            <a:r>
              <a:rPr lang="en-IN" sz="1400" dirty="0">
                <a:latin typeface="Calibri" panose="020F0502020204030204" pitchFamily="34" charset="0"/>
                <a:cs typeface="Calibri" panose="020F0502020204030204" pitchFamily="34" charset="0"/>
              </a:rPr>
              <a:t>, from OXFAM, SCI, TDH, IOM and UNHCR.</a:t>
            </a:r>
          </a:p>
          <a:p>
            <a:pPr algn="just"/>
            <a:endParaRPr lang="en-IN" sz="1400" dirty="0">
              <a:latin typeface="Calibri" panose="020F0502020204030204" pitchFamily="34" charset="0"/>
              <a:cs typeface="Calibri" panose="020F0502020204030204" pitchFamily="34" charset="0"/>
            </a:endParaRPr>
          </a:p>
          <a:p>
            <a:pPr algn="just"/>
            <a:r>
              <a:rPr lang="en-IN" sz="1400" dirty="0">
                <a:latin typeface="Calibri" panose="020F0502020204030204" pitchFamily="34" charset="0"/>
                <a:cs typeface="Calibri" panose="020F0502020204030204" pitchFamily="34" charset="0"/>
              </a:rPr>
              <a:t>Concerted actions</a:t>
            </a:r>
          </a:p>
          <a:p>
            <a:pPr marL="285750" indent="-285750" algn="just">
              <a:buFont typeface="Wingdings" panose="05000000000000000000" pitchFamily="2" charset="2"/>
              <a:buChar char="§"/>
            </a:pPr>
            <a:r>
              <a:rPr lang="en-IN" sz="1400" dirty="0">
                <a:latin typeface="Calibri" panose="020F0502020204030204" pitchFamily="34" charset="0"/>
                <a:cs typeface="Calibri" panose="020F0502020204030204" pitchFamily="34" charset="0"/>
              </a:rPr>
              <a:t>Partners </a:t>
            </a:r>
            <a:r>
              <a:rPr lang="en-US" sz="1400" dirty="0">
                <a:latin typeface="Calibri" panose="020F0502020204030204" pitchFamily="34" charset="0"/>
                <a:cs typeface="Calibri" panose="020F0502020204030204" pitchFamily="34" charset="0"/>
              </a:rPr>
              <a:t>remain ready and available to respond to the assessed needs.</a:t>
            </a:r>
            <a:endParaRPr lang="en-IN" sz="1400" dirty="0">
              <a:latin typeface="Calibri" panose="020F0502020204030204" pitchFamily="34" charset="0"/>
              <a:cs typeface="Calibri" panose="020F0502020204030204" pitchFamily="34" charset="0"/>
            </a:endParaRPr>
          </a:p>
          <a:p>
            <a:pPr marL="285750" indent="-285750" algn="just">
              <a:buFont typeface="Wingdings" panose="05000000000000000000" pitchFamily="2" charset="2"/>
              <a:buChar char="§"/>
            </a:pPr>
            <a:r>
              <a:rPr lang="en-US" sz="1400" dirty="0">
                <a:latin typeface="Calibri" panose="020F0502020204030204" pitchFamily="34" charset="0"/>
                <a:cs typeface="Calibri" panose="020F0502020204030204" pitchFamily="34" charset="0"/>
              </a:rPr>
              <a:t>Some are carrying out vulnerability assessments in the affected locations.</a:t>
            </a:r>
            <a:endParaRPr lang="en-IN" sz="1400" dirty="0">
              <a:latin typeface="Calibri" panose="020F0502020204030204" pitchFamily="34" charset="0"/>
              <a:cs typeface="Calibri" panose="020F0502020204030204" pitchFamily="34" charset="0"/>
            </a:endParaRPr>
          </a:p>
        </p:txBody>
      </p:sp>
      <p:cxnSp>
        <p:nvCxnSpPr>
          <p:cNvPr id="8" name="Straight Connector 7">
            <a:extLst>
              <a:ext uri="{FF2B5EF4-FFF2-40B4-BE49-F238E27FC236}">
                <a16:creationId xmlns:a16="http://schemas.microsoft.com/office/drawing/2014/main" id="{710689AC-01FA-484C-BBF4-B8C4574DD1A8}"/>
              </a:ext>
            </a:extLst>
          </p:cNvPr>
          <p:cNvCxnSpPr/>
          <p:nvPr/>
        </p:nvCxnSpPr>
        <p:spPr>
          <a:xfrm>
            <a:off x="4407612" y="705678"/>
            <a:ext cx="0" cy="4037631"/>
          </a:xfrm>
          <a:prstGeom prst="line">
            <a:avLst/>
          </a:prstGeom>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4066175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456E0C7-24BA-4801-9F19-F04E07DFADEF}"/>
              </a:ext>
            </a:extLst>
          </p:cNvPr>
          <p:cNvSpPr>
            <a:spLocks noGrp="1"/>
          </p:cNvSpPr>
          <p:nvPr>
            <p:ph type="sldNum" sz="quarter" idx="12"/>
          </p:nvPr>
        </p:nvSpPr>
        <p:spPr/>
        <p:txBody>
          <a:bodyPr/>
          <a:lstStyle/>
          <a:p>
            <a:fld id="{1327C452-0D12-48F3-BB65-BBA3E6350F2C}" type="slidenum">
              <a:rPr lang="en-GB" smtClean="0">
                <a:latin typeface="Calibri"/>
              </a:rPr>
              <a:pPr/>
              <a:t>6</a:t>
            </a:fld>
            <a:endParaRPr lang="en-GB">
              <a:latin typeface="Calibri"/>
            </a:endParaRPr>
          </a:p>
        </p:txBody>
      </p:sp>
      <p:sp>
        <p:nvSpPr>
          <p:cNvPr id="5" name="Title 1">
            <a:extLst>
              <a:ext uri="{FF2B5EF4-FFF2-40B4-BE49-F238E27FC236}">
                <a16:creationId xmlns:a16="http://schemas.microsoft.com/office/drawing/2014/main" id="{60792483-8142-4160-90D4-55338C7F0103}"/>
              </a:ext>
            </a:extLst>
          </p:cNvPr>
          <p:cNvSpPr txBox="1">
            <a:spLocks/>
          </p:cNvSpPr>
          <p:nvPr/>
        </p:nvSpPr>
        <p:spPr>
          <a:xfrm>
            <a:off x="0" y="155854"/>
            <a:ext cx="9144000" cy="3390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marL="342900" indent="-342900" algn="l">
              <a:buFont typeface="+mj-lt"/>
              <a:buAutoNum type="arabicPeriod" startAt="3"/>
              <a:defRPr/>
            </a:pPr>
            <a:r>
              <a:rPr lang="en-US" sz="1600" b="0" dirty="0">
                <a:solidFill>
                  <a:schemeClr val="tx1"/>
                </a:solidFill>
                <a:latin typeface="Calibri" panose="020F0502020204030204" pitchFamily="34" charset="0"/>
                <a:ea typeface="+mn-ea"/>
                <a:cs typeface="Calibri" panose="020F0502020204030204" pitchFamily="34" charset="0"/>
              </a:rPr>
              <a:t>Information Management</a:t>
            </a:r>
          </a:p>
          <a:p>
            <a:pPr marL="342900" indent="-342900" algn="l">
              <a:buFont typeface="+mj-lt"/>
              <a:buAutoNum type="alphaLcParenR"/>
              <a:defRPr/>
            </a:pPr>
            <a:r>
              <a:rPr lang="en-US" sz="1600" b="0" dirty="0">
                <a:solidFill>
                  <a:schemeClr val="tx1"/>
                </a:solidFill>
                <a:latin typeface="Calibri" panose="020F0502020204030204" pitchFamily="34" charset="0"/>
                <a:cs typeface="Calibri" panose="020F0502020204030204" pitchFamily="34" charset="0"/>
              </a:rPr>
              <a:t>ActivityInfo report: achievements &amp; the new 4W for planning</a:t>
            </a:r>
          </a:p>
        </p:txBody>
      </p:sp>
      <p:graphicFrame>
        <p:nvGraphicFramePr>
          <p:cNvPr id="2" name="Object 1">
            <a:extLst>
              <a:ext uri="{FF2B5EF4-FFF2-40B4-BE49-F238E27FC236}">
                <a16:creationId xmlns:a16="http://schemas.microsoft.com/office/drawing/2014/main" id="{F65D9AA3-13F9-4338-8E38-C771A6979230}"/>
              </a:ext>
            </a:extLst>
          </p:cNvPr>
          <p:cNvGraphicFramePr>
            <a:graphicFrameLocks noChangeAspect="1"/>
          </p:cNvGraphicFramePr>
          <p:nvPr>
            <p:extLst>
              <p:ext uri="{D42A27DB-BD31-4B8C-83A1-F6EECF244321}">
                <p14:modId xmlns:p14="http://schemas.microsoft.com/office/powerpoint/2010/main" val="1291343166"/>
              </p:ext>
            </p:extLst>
          </p:nvPr>
        </p:nvGraphicFramePr>
        <p:xfrm>
          <a:off x="7931150" y="668338"/>
          <a:ext cx="914400" cy="771525"/>
        </p:xfrm>
        <a:graphic>
          <a:graphicData uri="http://schemas.openxmlformats.org/presentationml/2006/ole">
            <mc:AlternateContent xmlns:mc="http://schemas.openxmlformats.org/markup-compatibility/2006">
              <mc:Choice xmlns:v="urn:schemas-microsoft-com:vml" Requires="v">
                <p:oleObj spid="_x0000_s1044" name="Worksheet" showAsIcon="1" r:id="rId3" imgW="914400" imgH="771480" progId="Excel.Sheet.12">
                  <p:embed/>
                </p:oleObj>
              </mc:Choice>
              <mc:Fallback>
                <p:oleObj name="Worksheet" showAsIcon="1" r:id="rId3" imgW="914400" imgH="771480" progId="Excel.Sheet.12">
                  <p:embed/>
                  <p:pic>
                    <p:nvPicPr>
                      <p:cNvPr id="0" name=""/>
                      <p:cNvPicPr/>
                      <p:nvPr/>
                    </p:nvPicPr>
                    <p:blipFill>
                      <a:blip r:embed="rId4"/>
                      <a:stretch>
                        <a:fillRect/>
                      </a:stretch>
                    </p:blipFill>
                    <p:spPr>
                      <a:xfrm>
                        <a:off x="7931150" y="668338"/>
                        <a:ext cx="914400" cy="771525"/>
                      </a:xfrm>
                      <a:prstGeom prst="rect">
                        <a:avLst/>
                      </a:prstGeom>
                    </p:spPr>
                  </p:pic>
                </p:oleObj>
              </mc:Fallback>
            </mc:AlternateContent>
          </a:graphicData>
        </a:graphic>
      </p:graphicFrame>
      <p:pic>
        <p:nvPicPr>
          <p:cNvPr id="6" name="Picture 5" descr="A screenshot of a cell phone&#10;&#10;Description generated with very high confidence">
            <a:extLst>
              <a:ext uri="{FF2B5EF4-FFF2-40B4-BE49-F238E27FC236}">
                <a16:creationId xmlns:a16="http://schemas.microsoft.com/office/drawing/2014/main" id="{C9586F96-1177-4703-97B7-1714CA7CCEBF}"/>
              </a:ext>
            </a:extLst>
          </p:cNvPr>
          <p:cNvPicPr>
            <a:picLocks noChangeAspect="1"/>
          </p:cNvPicPr>
          <p:nvPr/>
        </p:nvPicPr>
        <p:blipFill>
          <a:blip r:embed="rId5"/>
          <a:stretch>
            <a:fillRect/>
          </a:stretch>
        </p:blipFill>
        <p:spPr>
          <a:xfrm>
            <a:off x="450850" y="673100"/>
            <a:ext cx="6806119" cy="3975100"/>
          </a:xfrm>
          <a:prstGeom prst="rect">
            <a:avLst/>
          </a:prstGeom>
        </p:spPr>
      </p:pic>
    </p:spTree>
    <p:extLst>
      <p:ext uri="{BB962C8B-B14F-4D97-AF65-F5344CB8AC3E}">
        <p14:creationId xmlns:p14="http://schemas.microsoft.com/office/powerpoint/2010/main" val="3155761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456E0C7-24BA-4801-9F19-F04E07DFADEF}"/>
              </a:ext>
            </a:extLst>
          </p:cNvPr>
          <p:cNvSpPr>
            <a:spLocks noGrp="1"/>
          </p:cNvSpPr>
          <p:nvPr>
            <p:ph type="sldNum" sz="quarter" idx="12"/>
          </p:nvPr>
        </p:nvSpPr>
        <p:spPr/>
        <p:txBody>
          <a:bodyPr/>
          <a:lstStyle/>
          <a:p>
            <a:fld id="{1327C452-0D12-48F3-BB65-BBA3E6350F2C}" type="slidenum">
              <a:rPr lang="en-GB" smtClean="0">
                <a:latin typeface="Calibri"/>
              </a:rPr>
              <a:pPr/>
              <a:t>7</a:t>
            </a:fld>
            <a:endParaRPr lang="en-GB">
              <a:latin typeface="Calibri"/>
            </a:endParaRPr>
          </a:p>
        </p:txBody>
      </p:sp>
      <p:sp>
        <p:nvSpPr>
          <p:cNvPr id="5" name="Title 1">
            <a:extLst>
              <a:ext uri="{FF2B5EF4-FFF2-40B4-BE49-F238E27FC236}">
                <a16:creationId xmlns:a16="http://schemas.microsoft.com/office/drawing/2014/main" id="{60792483-8142-4160-90D4-55338C7F0103}"/>
              </a:ext>
            </a:extLst>
          </p:cNvPr>
          <p:cNvSpPr txBox="1">
            <a:spLocks/>
          </p:cNvSpPr>
          <p:nvPr/>
        </p:nvSpPr>
        <p:spPr>
          <a:xfrm>
            <a:off x="0" y="155854"/>
            <a:ext cx="9144000" cy="3390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marL="342900" indent="-342900" algn="l">
              <a:buFont typeface="+mj-lt"/>
              <a:buAutoNum type="arabicPeriod" startAt="3"/>
              <a:defRPr/>
            </a:pPr>
            <a:r>
              <a:rPr lang="en-US" sz="1600" b="0" dirty="0">
                <a:solidFill>
                  <a:schemeClr val="tx1"/>
                </a:solidFill>
                <a:latin typeface="Calibri" panose="020F0502020204030204" pitchFamily="34" charset="0"/>
                <a:ea typeface="+mn-ea"/>
                <a:cs typeface="Calibri" panose="020F0502020204030204" pitchFamily="34" charset="0"/>
              </a:rPr>
              <a:t>Information Management</a:t>
            </a:r>
          </a:p>
          <a:p>
            <a:pPr marL="342900" indent="-342900" algn="l">
              <a:buFont typeface="+mj-lt"/>
              <a:buAutoNum type="alphaLcParenR" startAt="2"/>
              <a:defRPr/>
            </a:pPr>
            <a:r>
              <a:rPr lang="en-IN" sz="1600" b="0" dirty="0">
                <a:solidFill>
                  <a:schemeClr val="tx1"/>
                </a:solidFill>
                <a:latin typeface="Calibri" panose="020F0502020204030204" pitchFamily="34" charset="0"/>
                <a:cs typeface="Calibri" panose="020F0502020204030204" pitchFamily="34" charset="0"/>
              </a:rPr>
              <a:t>2019 assessments (planned, ongoing, completed)</a:t>
            </a:r>
            <a:endParaRPr lang="en-US" sz="1600" b="0" dirty="0">
              <a:solidFill>
                <a:schemeClr val="tx1"/>
              </a:solidFill>
              <a:latin typeface="Calibri" panose="020F0502020204030204" pitchFamily="34" charset="0"/>
              <a:cs typeface="Calibri" panose="020F0502020204030204" pitchFamily="34" charset="0"/>
            </a:endParaRPr>
          </a:p>
        </p:txBody>
      </p:sp>
      <p:pic>
        <p:nvPicPr>
          <p:cNvPr id="3" name="Picture 2" descr="A picture containing text, map&#10;&#10;Description generated with very high confidence">
            <a:extLst>
              <a:ext uri="{FF2B5EF4-FFF2-40B4-BE49-F238E27FC236}">
                <a16:creationId xmlns:a16="http://schemas.microsoft.com/office/drawing/2014/main" id="{7831D9C2-B30C-481C-97E7-C450966D17C3}"/>
              </a:ext>
            </a:extLst>
          </p:cNvPr>
          <p:cNvPicPr>
            <a:picLocks noChangeAspect="1"/>
          </p:cNvPicPr>
          <p:nvPr/>
        </p:nvPicPr>
        <p:blipFill>
          <a:blip r:embed="rId2"/>
          <a:stretch>
            <a:fillRect/>
          </a:stretch>
        </p:blipFill>
        <p:spPr>
          <a:xfrm>
            <a:off x="2917856" y="648362"/>
            <a:ext cx="6107989" cy="4331249"/>
          </a:xfrm>
          <a:prstGeom prst="rect">
            <a:avLst/>
          </a:prstGeom>
        </p:spPr>
      </p:pic>
    </p:spTree>
    <p:extLst>
      <p:ext uri="{BB962C8B-B14F-4D97-AF65-F5344CB8AC3E}">
        <p14:creationId xmlns:p14="http://schemas.microsoft.com/office/powerpoint/2010/main" val="1239793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456E0C7-24BA-4801-9F19-F04E07DFADEF}"/>
              </a:ext>
            </a:extLst>
          </p:cNvPr>
          <p:cNvSpPr>
            <a:spLocks noGrp="1"/>
          </p:cNvSpPr>
          <p:nvPr>
            <p:ph type="sldNum" sz="quarter" idx="12"/>
          </p:nvPr>
        </p:nvSpPr>
        <p:spPr/>
        <p:txBody>
          <a:bodyPr/>
          <a:lstStyle/>
          <a:p>
            <a:fld id="{1327C452-0D12-48F3-BB65-BBA3E6350F2C}" type="slidenum">
              <a:rPr lang="en-GB" smtClean="0">
                <a:latin typeface="Calibri"/>
              </a:rPr>
              <a:pPr/>
              <a:t>8</a:t>
            </a:fld>
            <a:endParaRPr lang="en-GB">
              <a:latin typeface="Calibri"/>
            </a:endParaRPr>
          </a:p>
        </p:txBody>
      </p:sp>
      <p:sp>
        <p:nvSpPr>
          <p:cNvPr id="5" name="Title 1">
            <a:extLst>
              <a:ext uri="{FF2B5EF4-FFF2-40B4-BE49-F238E27FC236}">
                <a16:creationId xmlns:a16="http://schemas.microsoft.com/office/drawing/2014/main" id="{60792483-8142-4160-90D4-55338C7F0103}"/>
              </a:ext>
            </a:extLst>
          </p:cNvPr>
          <p:cNvSpPr txBox="1">
            <a:spLocks/>
          </p:cNvSpPr>
          <p:nvPr/>
        </p:nvSpPr>
        <p:spPr>
          <a:xfrm>
            <a:off x="0" y="155854"/>
            <a:ext cx="9144000" cy="3390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marL="342900" indent="-342900" algn="l">
              <a:buFont typeface="+mj-lt"/>
              <a:buAutoNum type="arabicPeriod" startAt="3"/>
              <a:defRPr/>
            </a:pPr>
            <a:r>
              <a:rPr lang="en-US" sz="1600" b="0" dirty="0">
                <a:solidFill>
                  <a:schemeClr val="tx1"/>
                </a:solidFill>
                <a:latin typeface="Calibri" panose="020F0502020204030204" pitchFamily="34" charset="0"/>
                <a:ea typeface="+mn-ea"/>
                <a:cs typeface="Calibri" panose="020F0502020204030204" pitchFamily="34" charset="0"/>
              </a:rPr>
              <a:t>Information Management</a:t>
            </a:r>
          </a:p>
          <a:p>
            <a:pPr marL="342900" indent="-342900" algn="l">
              <a:buFont typeface="+mj-lt"/>
              <a:buAutoNum type="alphaLcParenR" startAt="2"/>
              <a:defRPr/>
            </a:pPr>
            <a:r>
              <a:rPr lang="en-IN" sz="1600" b="0" dirty="0">
                <a:solidFill>
                  <a:schemeClr val="tx1"/>
                </a:solidFill>
                <a:latin typeface="Calibri" panose="020F0502020204030204" pitchFamily="34" charset="0"/>
                <a:cs typeface="Calibri" panose="020F0502020204030204" pitchFamily="34" charset="0"/>
              </a:rPr>
              <a:t>2019 assessments (planned, ongoing, completed)</a:t>
            </a:r>
            <a:endParaRPr lang="en-US" sz="1600" b="0" dirty="0">
              <a:solidFill>
                <a:schemeClr val="tx1"/>
              </a:solidFill>
              <a:latin typeface="Calibri" panose="020F0502020204030204" pitchFamily="34" charset="0"/>
              <a:cs typeface="Calibri" panose="020F0502020204030204" pitchFamily="34" charset="0"/>
            </a:endParaRPr>
          </a:p>
        </p:txBody>
      </p:sp>
      <p:pic>
        <p:nvPicPr>
          <p:cNvPr id="6" name="Picture 5" descr="A close up of a map&#10;&#10;Description generated with high confidence">
            <a:extLst>
              <a:ext uri="{FF2B5EF4-FFF2-40B4-BE49-F238E27FC236}">
                <a16:creationId xmlns:a16="http://schemas.microsoft.com/office/drawing/2014/main" id="{57F962A2-279A-457E-A056-307FDB65FFBA}"/>
              </a:ext>
            </a:extLst>
          </p:cNvPr>
          <p:cNvPicPr>
            <a:picLocks noChangeAspect="1"/>
          </p:cNvPicPr>
          <p:nvPr/>
        </p:nvPicPr>
        <p:blipFill>
          <a:blip r:embed="rId2"/>
          <a:stretch>
            <a:fillRect/>
          </a:stretch>
        </p:blipFill>
        <p:spPr>
          <a:xfrm>
            <a:off x="2907587" y="649283"/>
            <a:ext cx="6074766" cy="4315720"/>
          </a:xfrm>
          <a:prstGeom prst="rect">
            <a:avLst/>
          </a:prstGeom>
        </p:spPr>
      </p:pic>
    </p:spTree>
    <p:extLst>
      <p:ext uri="{BB962C8B-B14F-4D97-AF65-F5344CB8AC3E}">
        <p14:creationId xmlns:p14="http://schemas.microsoft.com/office/powerpoint/2010/main" val="3696723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456E0C7-24BA-4801-9F19-F04E07DFADEF}"/>
              </a:ext>
            </a:extLst>
          </p:cNvPr>
          <p:cNvSpPr>
            <a:spLocks noGrp="1"/>
          </p:cNvSpPr>
          <p:nvPr>
            <p:ph type="sldNum" sz="quarter" idx="12"/>
          </p:nvPr>
        </p:nvSpPr>
        <p:spPr/>
        <p:txBody>
          <a:bodyPr/>
          <a:lstStyle/>
          <a:p>
            <a:fld id="{1327C452-0D12-48F3-BB65-BBA3E6350F2C}" type="slidenum">
              <a:rPr lang="en-GB" smtClean="0">
                <a:latin typeface="Calibri"/>
              </a:rPr>
              <a:pPr/>
              <a:t>9</a:t>
            </a:fld>
            <a:endParaRPr lang="en-GB" dirty="0">
              <a:latin typeface="Calibri"/>
            </a:endParaRPr>
          </a:p>
        </p:txBody>
      </p:sp>
      <p:sp>
        <p:nvSpPr>
          <p:cNvPr id="5" name="Title 1">
            <a:extLst>
              <a:ext uri="{FF2B5EF4-FFF2-40B4-BE49-F238E27FC236}">
                <a16:creationId xmlns:a16="http://schemas.microsoft.com/office/drawing/2014/main" id="{60792483-8142-4160-90D4-55338C7F0103}"/>
              </a:ext>
            </a:extLst>
          </p:cNvPr>
          <p:cNvSpPr txBox="1">
            <a:spLocks/>
          </p:cNvSpPr>
          <p:nvPr/>
        </p:nvSpPr>
        <p:spPr>
          <a:xfrm>
            <a:off x="0" y="155854"/>
            <a:ext cx="9144000" cy="3390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marL="342900" indent="-342900" algn="l">
              <a:buFont typeface="+mj-lt"/>
              <a:buAutoNum type="arabicPeriod" startAt="3"/>
              <a:defRPr/>
            </a:pPr>
            <a:r>
              <a:rPr lang="en-US" sz="1600" b="0" dirty="0">
                <a:solidFill>
                  <a:schemeClr val="tx1"/>
                </a:solidFill>
                <a:latin typeface="Calibri" panose="020F0502020204030204" pitchFamily="34" charset="0"/>
                <a:ea typeface="+mn-ea"/>
                <a:cs typeface="Calibri" panose="020F0502020204030204" pitchFamily="34" charset="0"/>
              </a:rPr>
              <a:t>Information Management</a:t>
            </a:r>
          </a:p>
          <a:p>
            <a:pPr marL="342900" indent="-342900" algn="l">
              <a:buFont typeface="+mj-lt"/>
              <a:buAutoNum type="alphaLcParenR" startAt="2"/>
              <a:defRPr/>
            </a:pPr>
            <a:r>
              <a:rPr lang="en-IN" sz="1600" b="0" dirty="0">
                <a:solidFill>
                  <a:schemeClr val="tx1"/>
                </a:solidFill>
                <a:latin typeface="Calibri" panose="020F0502020204030204" pitchFamily="34" charset="0"/>
                <a:cs typeface="Calibri" panose="020F0502020204030204" pitchFamily="34" charset="0"/>
              </a:rPr>
              <a:t>2019 assessments – Priority Districts</a:t>
            </a:r>
            <a:endParaRPr lang="en-US" sz="1600" b="0" dirty="0">
              <a:solidFill>
                <a:schemeClr val="tx1"/>
              </a:solidFill>
              <a:latin typeface="Calibri" panose="020F0502020204030204" pitchFamily="34" charset="0"/>
              <a:cs typeface="Calibri" panose="020F0502020204030204" pitchFamily="34" charset="0"/>
            </a:endParaRPr>
          </a:p>
        </p:txBody>
      </p:sp>
      <p:sp>
        <p:nvSpPr>
          <p:cNvPr id="2" name="Rectangle 1">
            <a:extLst>
              <a:ext uri="{FF2B5EF4-FFF2-40B4-BE49-F238E27FC236}">
                <a16:creationId xmlns:a16="http://schemas.microsoft.com/office/drawing/2014/main" id="{C9886149-D768-4F3E-8224-747FC2861202}"/>
              </a:ext>
            </a:extLst>
          </p:cNvPr>
          <p:cNvSpPr/>
          <p:nvPr/>
        </p:nvSpPr>
        <p:spPr>
          <a:xfrm>
            <a:off x="51372" y="770856"/>
            <a:ext cx="4417887" cy="3323987"/>
          </a:xfrm>
          <a:prstGeom prst="rect">
            <a:avLst/>
          </a:prstGeom>
          <a:ln>
            <a:noFill/>
          </a:ln>
        </p:spPr>
        <p:txBody>
          <a:bodyPr wrap="square">
            <a:spAutoFit/>
          </a:bodyPr>
          <a:lstStyle/>
          <a:p>
            <a:pPr marL="285750" indent="-285750">
              <a:buFont typeface="Wingdings" panose="05000000000000000000" pitchFamily="2" charset="2"/>
              <a:buChar char="§"/>
            </a:pPr>
            <a:r>
              <a:rPr lang="en-US" sz="1400" dirty="0">
                <a:solidFill>
                  <a:srgbClr val="0070C0"/>
                </a:solidFill>
                <a:latin typeface="Calibri" panose="020F0502020204030204" pitchFamily="34" charset="0"/>
                <a:cs typeface="Calibri" panose="020F0502020204030204" pitchFamily="34" charset="0"/>
              </a:rPr>
              <a:t>ICCG</a:t>
            </a:r>
            <a:r>
              <a:rPr lang="en-US" sz="1400" dirty="0">
                <a:latin typeface="Calibri" panose="020F0502020204030204" pitchFamily="34" charset="0"/>
                <a:cs typeface="Calibri" panose="020F0502020204030204" pitchFamily="34" charset="0"/>
              </a:rPr>
              <a:t> – 10 governorates, 30 prioritized districts as per 2019 HRP</a:t>
            </a:r>
          </a:p>
          <a:p>
            <a:endParaRPr lang="en-IN" sz="1400" dirty="0">
              <a:latin typeface="Calibri" panose="020F0502020204030204" pitchFamily="34" charset="0"/>
              <a:cs typeface="Calibri" panose="020F0502020204030204" pitchFamily="34" charset="0"/>
            </a:endParaRPr>
          </a:p>
          <a:p>
            <a:endParaRPr lang="en-IN" sz="14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IN" sz="1400" dirty="0">
                <a:latin typeface="Calibri" panose="020F0502020204030204" pitchFamily="34" charset="0"/>
                <a:cs typeface="Calibri" panose="020F0502020204030204" pitchFamily="34" charset="0"/>
              </a:rPr>
              <a:t>Anbar (Falluja, Ramadi, </a:t>
            </a:r>
            <a:r>
              <a:rPr lang="en-IN" sz="1400" dirty="0">
                <a:solidFill>
                  <a:srgbClr val="FF0000"/>
                </a:solidFill>
                <a:latin typeface="Calibri" panose="020F0502020204030204" pitchFamily="34" charset="0"/>
                <a:cs typeface="Calibri" panose="020F0502020204030204" pitchFamily="34" charset="0"/>
              </a:rPr>
              <a:t>Ana</a:t>
            </a:r>
            <a:r>
              <a:rPr lang="en-IN" sz="1400" dirty="0">
                <a:latin typeface="Calibri" panose="020F0502020204030204" pitchFamily="34" charset="0"/>
                <a:cs typeface="Calibri" panose="020F0502020204030204" pitchFamily="34" charset="0"/>
              </a:rPr>
              <a:t>); </a:t>
            </a:r>
          </a:p>
          <a:p>
            <a:pPr marL="285750" indent="-285750">
              <a:buFont typeface="Arial" panose="020B0604020202020204" pitchFamily="34" charset="0"/>
              <a:buChar char="•"/>
            </a:pPr>
            <a:r>
              <a:rPr lang="en-IN" sz="1400" dirty="0">
                <a:latin typeface="Calibri" panose="020F0502020204030204" pitchFamily="34" charset="0"/>
                <a:cs typeface="Calibri" panose="020F0502020204030204" pitchFamily="34" charset="0"/>
              </a:rPr>
              <a:t>Baghdad (Karkh); </a:t>
            </a:r>
          </a:p>
          <a:p>
            <a:pPr marL="285750" indent="-285750">
              <a:buFont typeface="Arial" panose="020B0604020202020204" pitchFamily="34" charset="0"/>
              <a:buChar char="•"/>
            </a:pPr>
            <a:r>
              <a:rPr lang="en-IN" sz="1400" dirty="0">
                <a:latin typeface="Calibri" panose="020F0502020204030204" pitchFamily="34" charset="0"/>
                <a:cs typeface="Calibri" panose="020F0502020204030204" pitchFamily="34" charset="0"/>
              </a:rPr>
              <a:t>Dahuk (Dahuk, Sumel, Zakho); </a:t>
            </a:r>
          </a:p>
          <a:p>
            <a:pPr marL="285750" indent="-285750">
              <a:buFont typeface="Arial" panose="020B0604020202020204" pitchFamily="34" charset="0"/>
              <a:buChar char="•"/>
            </a:pPr>
            <a:r>
              <a:rPr lang="en-IN" sz="1400" dirty="0">
                <a:latin typeface="Calibri" panose="020F0502020204030204" pitchFamily="34" charset="0"/>
                <a:cs typeface="Calibri" panose="020F0502020204030204" pitchFamily="34" charset="0"/>
              </a:rPr>
              <a:t>Diyala (Khanaqin, Ba'quba, </a:t>
            </a:r>
            <a:r>
              <a:rPr lang="en-IN" sz="1400" dirty="0">
                <a:solidFill>
                  <a:srgbClr val="FF0000"/>
                </a:solidFill>
                <a:latin typeface="Calibri" panose="020F0502020204030204" pitchFamily="34" charset="0"/>
                <a:cs typeface="Calibri" panose="020F0502020204030204" pitchFamily="34" charset="0"/>
              </a:rPr>
              <a:t>Khalis</a:t>
            </a:r>
            <a:r>
              <a:rPr lang="en-IN" sz="1400" dirty="0">
                <a:latin typeface="Calibri" panose="020F0502020204030204" pitchFamily="34" charset="0"/>
                <a:cs typeface="Calibri" panose="020F0502020204030204" pitchFamily="34" charset="0"/>
              </a:rPr>
              <a:t>); </a:t>
            </a:r>
          </a:p>
          <a:p>
            <a:pPr marL="285750" indent="-285750">
              <a:buFont typeface="Arial" panose="020B0604020202020204" pitchFamily="34" charset="0"/>
              <a:buChar char="•"/>
            </a:pPr>
            <a:r>
              <a:rPr lang="en-IN" sz="1400" dirty="0">
                <a:latin typeface="Calibri" panose="020F0502020204030204" pitchFamily="34" charset="0"/>
                <a:cs typeface="Calibri" panose="020F0502020204030204" pitchFamily="34" charset="0"/>
              </a:rPr>
              <a:t>Erbil (Erbil); </a:t>
            </a:r>
          </a:p>
          <a:p>
            <a:pPr marL="285750" indent="-285750">
              <a:buFont typeface="Arial" panose="020B0604020202020204" pitchFamily="34" charset="0"/>
              <a:buChar char="•"/>
            </a:pPr>
            <a:r>
              <a:rPr lang="en-IN" sz="1400" dirty="0">
                <a:latin typeface="Calibri" panose="020F0502020204030204" pitchFamily="34" charset="0"/>
                <a:cs typeface="Calibri" panose="020F0502020204030204" pitchFamily="34" charset="0"/>
              </a:rPr>
              <a:t>Kirkuk (Daquq, Hawiga, Kirkuk); </a:t>
            </a:r>
          </a:p>
          <a:p>
            <a:pPr marL="285750" indent="-285750">
              <a:buFont typeface="Arial" panose="020B0604020202020204" pitchFamily="34" charset="0"/>
              <a:buChar char="•"/>
            </a:pPr>
            <a:r>
              <a:rPr lang="en-IN" sz="1400" dirty="0">
                <a:solidFill>
                  <a:srgbClr val="FF0000"/>
                </a:solidFill>
                <a:latin typeface="Calibri" panose="020F0502020204030204" pitchFamily="34" charset="0"/>
                <a:cs typeface="Calibri" panose="020F0502020204030204" pitchFamily="34" charset="0"/>
              </a:rPr>
              <a:t>Najaf</a:t>
            </a:r>
            <a:r>
              <a:rPr lang="en-IN" sz="1400" dirty="0">
                <a:latin typeface="Calibri" panose="020F0502020204030204" pitchFamily="34" charset="0"/>
                <a:cs typeface="Calibri" panose="020F0502020204030204" pitchFamily="34" charset="0"/>
              </a:rPr>
              <a:t> (</a:t>
            </a:r>
            <a:r>
              <a:rPr lang="en-IN" sz="1400" dirty="0">
                <a:solidFill>
                  <a:srgbClr val="FF0000"/>
                </a:solidFill>
                <a:latin typeface="Calibri" panose="020F0502020204030204" pitchFamily="34" charset="0"/>
                <a:cs typeface="Calibri" panose="020F0502020204030204" pitchFamily="34" charset="0"/>
              </a:rPr>
              <a:t>Najaf</a:t>
            </a:r>
            <a:r>
              <a:rPr lang="en-IN" sz="1400" dirty="0">
                <a:latin typeface="Calibri" panose="020F0502020204030204" pitchFamily="34" charset="0"/>
                <a:cs typeface="Calibri" panose="020F0502020204030204" pitchFamily="34" charset="0"/>
              </a:rPr>
              <a:t>); </a:t>
            </a:r>
          </a:p>
          <a:p>
            <a:pPr marL="285750" indent="-285750">
              <a:buFont typeface="Arial" panose="020B0604020202020204" pitchFamily="34" charset="0"/>
              <a:buChar char="•"/>
            </a:pPr>
            <a:r>
              <a:rPr lang="en-IN" sz="1400" dirty="0">
                <a:latin typeface="Calibri" panose="020F0502020204030204" pitchFamily="34" charset="0"/>
                <a:cs typeface="Calibri" panose="020F0502020204030204" pitchFamily="34" charset="0"/>
              </a:rPr>
              <a:t>Ninewa (Akre, Telafar, Mosul, Sinjar, Tilkaif, Shikhan, </a:t>
            </a:r>
            <a:r>
              <a:rPr lang="en-IN" sz="1400" dirty="0">
                <a:solidFill>
                  <a:srgbClr val="FF0000"/>
                </a:solidFill>
                <a:latin typeface="Calibri" panose="020F0502020204030204" pitchFamily="34" charset="0"/>
                <a:cs typeface="Calibri" panose="020F0502020204030204" pitchFamily="34" charset="0"/>
              </a:rPr>
              <a:t>Hatra, Ba'aj</a:t>
            </a:r>
            <a:r>
              <a:rPr lang="en-IN" sz="1400" dirty="0">
                <a:latin typeface="Calibri" panose="020F0502020204030204" pitchFamily="34" charset="0"/>
                <a:cs typeface="Calibri" panose="020F0502020204030204" pitchFamily="34" charset="0"/>
              </a:rPr>
              <a:t>); </a:t>
            </a:r>
          </a:p>
          <a:p>
            <a:pPr marL="285750" indent="-285750">
              <a:buFont typeface="Arial" panose="020B0604020202020204" pitchFamily="34" charset="0"/>
              <a:buChar char="•"/>
            </a:pPr>
            <a:r>
              <a:rPr lang="en-IN" sz="1400" dirty="0">
                <a:latin typeface="Calibri" panose="020F0502020204030204" pitchFamily="34" charset="0"/>
                <a:cs typeface="Calibri" panose="020F0502020204030204" pitchFamily="34" charset="0"/>
              </a:rPr>
              <a:t>Salah Al-Din (Balad, Tikrit, Tooz, Samarra, </a:t>
            </a:r>
            <a:r>
              <a:rPr lang="en-IN" sz="1400" dirty="0">
                <a:solidFill>
                  <a:srgbClr val="FF0000"/>
                </a:solidFill>
                <a:latin typeface="Calibri" panose="020F0502020204030204" pitchFamily="34" charset="0"/>
                <a:cs typeface="Calibri" panose="020F0502020204030204" pitchFamily="34" charset="0"/>
              </a:rPr>
              <a:t>Baiji</a:t>
            </a:r>
            <a:r>
              <a:rPr lang="en-IN" sz="1400" dirty="0">
                <a:latin typeface="Calibri" panose="020F0502020204030204" pitchFamily="34" charset="0"/>
                <a:cs typeface="Calibri" panose="020F0502020204030204" pitchFamily="34" charset="0"/>
              </a:rPr>
              <a:t>); </a:t>
            </a:r>
          </a:p>
          <a:p>
            <a:pPr marL="285750" indent="-285750">
              <a:buFont typeface="Arial" panose="020B0604020202020204" pitchFamily="34" charset="0"/>
              <a:buChar char="•"/>
            </a:pPr>
            <a:r>
              <a:rPr lang="en-IN" sz="1400" dirty="0">
                <a:latin typeface="Calibri" panose="020F0502020204030204" pitchFamily="34" charset="0"/>
                <a:cs typeface="Calibri" panose="020F0502020204030204" pitchFamily="34" charset="0"/>
              </a:rPr>
              <a:t>Sulaymaniyah (Sulaymaniya, Kalar);</a:t>
            </a:r>
          </a:p>
        </p:txBody>
      </p:sp>
      <p:sp>
        <p:nvSpPr>
          <p:cNvPr id="3" name="Rectangle 2">
            <a:extLst>
              <a:ext uri="{FF2B5EF4-FFF2-40B4-BE49-F238E27FC236}">
                <a16:creationId xmlns:a16="http://schemas.microsoft.com/office/drawing/2014/main" id="{BDF7886F-920A-4C0C-9286-94DBF61968FF}"/>
              </a:ext>
            </a:extLst>
          </p:cNvPr>
          <p:cNvSpPr/>
          <p:nvPr/>
        </p:nvSpPr>
        <p:spPr>
          <a:xfrm>
            <a:off x="4479534" y="770612"/>
            <a:ext cx="4571999" cy="3323987"/>
          </a:xfrm>
          <a:prstGeom prst="rect">
            <a:avLst/>
          </a:prstGeom>
          <a:ln>
            <a:noFill/>
          </a:ln>
        </p:spPr>
        <p:txBody>
          <a:bodyPr wrap="square">
            <a:spAutoFit/>
          </a:bodyPr>
          <a:lstStyle/>
          <a:p>
            <a:pPr marL="285750" indent="-285750">
              <a:buFont typeface="Wingdings" panose="05000000000000000000" pitchFamily="2" charset="2"/>
              <a:buChar char="§"/>
            </a:pPr>
            <a:r>
              <a:rPr lang="en-US" sz="1400" dirty="0">
                <a:solidFill>
                  <a:srgbClr val="0070C0"/>
                </a:solidFill>
                <a:latin typeface="Calibri" panose="020F0502020204030204" pitchFamily="34" charset="0"/>
                <a:cs typeface="Calibri" panose="020F0502020204030204" pitchFamily="34" charset="0"/>
              </a:rPr>
              <a:t>S-NFI</a:t>
            </a:r>
            <a:r>
              <a:rPr lang="en-US" sz="1400" dirty="0">
                <a:latin typeface="Calibri" panose="020F0502020204030204" pitchFamily="34" charset="0"/>
                <a:cs typeface="Calibri" panose="020F0502020204030204" pitchFamily="34" charset="0"/>
              </a:rPr>
              <a:t> – 9 governorates, 31 prioritized districts as per 2019 HRP – Identified through the MCNA / DTM &amp; Returnees dataset</a:t>
            </a:r>
          </a:p>
          <a:p>
            <a:endParaRPr lang="en-IN" sz="14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IN" sz="1400" dirty="0">
                <a:latin typeface="Calibri" panose="020F0502020204030204" pitchFamily="34" charset="0"/>
                <a:cs typeface="Calibri" panose="020F0502020204030204" pitchFamily="34" charset="0"/>
              </a:rPr>
              <a:t>Anbar (Falluja, Ramadi, </a:t>
            </a:r>
            <a:r>
              <a:rPr lang="en-IN" sz="1400" dirty="0">
                <a:solidFill>
                  <a:srgbClr val="FF0000"/>
                </a:solidFill>
                <a:latin typeface="Calibri" panose="020F0502020204030204" pitchFamily="34" charset="0"/>
                <a:cs typeface="Calibri" panose="020F0502020204030204" pitchFamily="34" charset="0"/>
              </a:rPr>
              <a:t>Haditha</a:t>
            </a:r>
            <a:r>
              <a:rPr lang="en-IN" sz="1400" dirty="0">
                <a:latin typeface="Calibri" panose="020F0502020204030204" pitchFamily="34" charset="0"/>
                <a:cs typeface="Calibri" panose="020F0502020204030204" pitchFamily="34" charset="0"/>
              </a:rPr>
              <a:t>, </a:t>
            </a:r>
            <a:r>
              <a:rPr lang="en-IN" sz="1400" dirty="0">
                <a:solidFill>
                  <a:srgbClr val="FF0000"/>
                </a:solidFill>
                <a:latin typeface="Calibri" panose="020F0502020204030204" pitchFamily="34" charset="0"/>
                <a:cs typeface="Calibri" panose="020F0502020204030204" pitchFamily="34" charset="0"/>
              </a:rPr>
              <a:t>Heet</a:t>
            </a:r>
            <a:r>
              <a:rPr lang="en-IN" sz="1400" dirty="0">
                <a:latin typeface="Calibri" panose="020F0502020204030204" pitchFamily="34" charset="0"/>
                <a:cs typeface="Calibri" panose="020F0502020204030204" pitchFamily="34" charset="0"/>
              </a:rPr>
              <a:t>); </a:t>
            </a:r>
          </a:p>
          <a:p>
            <a:pPr marL="285750" indent="-285750">
              <a:buFont typeface="Arial" panose="020B0604020202020204" pitchFamily="34" charset="0"/>
              <a:buChar char="•"/>
            </a:pPr>
            <a:r>
              <a:rPr lang="en-IN" sz="1400" dirty="0">
                <a:latin typeface="Calibri" panose="020F0502020204030204" pitchFamily="34" charset="0"/>
                <a:cs typeface="Calibri" panose="020F0502020204030204" pitchFamily="34" charset="0"/>
              </a:rPr>
              <a:t>Baghdad (Karkh, </a:t>
            </a:r>
            <a:r>
              <a:rPr lang="en-IN" sz="1400" dirty="0">
                <a:solidFill>
                  <a:srgbClr val="FF0000"/>
                </a:solidFill>
                <a:latin typeface="Calibri" panose="020F0502020204030204" pitchFamily="34" charset="0"/>
                <a:cs typeface="Calibri" panose="020F0502020204030204" pitchFamily="34" charset="0"/>
              </a:rPr>
              <a:t>Mahmoudiya</a:t>
            </a:r>
            <a:r>
              <a:rPr lang="en-IN" sz="1400" dirty="0">
                <a:latin typeface="Calibri" panose="020F0502020204030204" pitchFamily="34" charset="0"/>
                <a:cs typeface="Calibri" panose="020F0502020204030204" pitchFamily="34" charset="0"/>
              </a:rPr>
              <a:t>); </a:t>
            </a:r>
          </a:p>
          <a:p>
            <a:pPr marL="285750" indent="-285750">
              <a:buFont typeface="Arial" panose="020B0604020202020204" pitchFamily="34" charset="0"/>
              <a:buChar char="•"/>
            </a:pPr>
            <a:r>
              <a:rPr lang="en-IN" sz="1400" dirty="0">
                <a:latin typeface="Calibri" panose="020F0502020204030204" pitchFamily="34" charset="0"/>
                <a:cs typeface="Calibri" panose="020F0502020204030204" pitchFamily="34" charset="0"/>
              </a:rPr>
              <a:t>Dahuk (Dahuk, Sumel, Zakho);  </a:t>
            </a:r>
          </a:p>
          <a:p>
            <a:pPr marL="285750" indent="-285750">
              <a:buFont typeface="Arial" panose="020B0604020202020204" pitchFamily="34" charset="0"/>
              <a:buChar char="•"/>
            </a:pPr>
            <a:r>
              <a:rPr lang="en-IN" sz="1400" dirty="0">
                <a:latin typeface="Calibri" panose="020F0502020204030204" pitchFamily="34" charset="0"/>
                <a:cs typeface="Calibri" panose="020F0502020204030204" pitchFamily="34" charset="0"/>
              </a:rPr>
              <a:t>Diyala (Khanaqin, Ba'quba); </a:t>
            </a:r>
          </a:p>
          <a:p>
            <a:pPr marL="285750" indent="-285750">
              <a:buFont typeface="Arial" panose="020B0604020202020204" pitchFamily="34" charset="0"/>
              <a:buChar char="•"/>
            </a:pPr>
            <a:r>
              <a:rPr lang="en-IN" sz="1400" dirty="0">
                <a:latin typeface="Calibri" panose="020F0502020204030204" pitchFamily="34" charset="0"/>
                <a:cs typeface="Calibri" panose="020F0502020204030204" pitchFamily="34" charset="0"/>
              </a:rPr>
              <a:t>Erbil (Erbil, </a:t>
            </a:r>
            <a:r>
              <a:rPr lang="en-IN" sz="1400" dirty="0">
                <a:solidFill>
                  <a:srgbClr val="FF0000"/>
                </a:solidFill>
                <a:latin typeface="Calibri" panose="020F0502020204030204" pitchFamily="34" charset="0"/>
                <a:cs typeface="Calibri" panose="020F0502020204030204" pitchFamily="34" charset="0"/>
              </a:rPr>
              <a:t>Makhmur</a:t>
            </a:r>
            <a:r>
              <a:rPr lang="en-IN" sz="1400" dirty="0">
                <a:latin typeface="Calibri" panose="020F0502020204030204" pitchFamily="34" charset="0"/>
                <a:cs typeface="Calibri" panose="020F0502020204030204" pitchFamily="34" charset="0"/>
              </a:rPr>
              <a:t>); </a:t>
            </a:r>
          </a:p>
          <a:p>
            <a:pPr marL="285750" indent="-285750">
              <a:buFont typeface="Arial" panose="020B0604020202020204" pitchFamily="34" charset="0"/>
              <a:buChar char="•"/>
            </a:pPr>
            <a:r>
              <a:rPr lang="en-IN" sz="1400" dirty="0">
                <a:latin typeface="Calibri" panose="020F0502020204030204" pitchFamily="34" charset="0"/>
                <a:cs typeface="Calibri" panose="020F0502020204030204" pitchFamily="34" charset="0"/>
              </a:rPr>
              <a:t>Kirkuk (Daquq, Hawiga, Kirkuk); </a:t>
            </a:r>
          </a:p>
          <a:p>
            <a:pPr marL="285750" indent="-285750">
              <a:buFont typeface="Arial" panose="020B0604020202020204" pitchFamily="34" charset="0"/>
              <a:buChar char="•"/>
            </a:pPr>
            <a:endParaRPr lang="en-IN" sz="14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IN" sz="1400" dirty="0">
                <a:latin typeface="Calibri" panose="020F0502020204030204" pitchFamily="34" charset="0"/>
                <a:cs typeface="Calibri" panose="020F0502020204030204" pitchFamily="34" charset="0"/>
              </a:rPr>
              <a:t>Ninewa (Akre, Telafar, Mosul, Sinjar, Tilkaif, Shikhan, </a:t>
            </a:r>
            <a:r>
              <a:rPr lang="en-IN" sz="1400" dirty="0">
                <a:solidFill>
                  <a:srgbClr val="FF0000"/>
                </a:solidFill>
                <a:latin typeface="Calibri" panose="020F0502020204030204" pitchFamily="34" charset="0"/>
                <a:cs typeface="Calibri" panose="020F0502020204030204" pitchFamily="34" charset="0"/>
              </a:rPr>
              <a:t>Hamdaniya</a:t>
            </a:r>
            <a:r>
              <a:rPr lang="en-IN" sz="1400" dirty="0">
                <a:latin typeface="Calibri" panose="020F0502020204030204" pitchFamily="34" charset="0"/>
                <a:cs typeface="Calibri" panose="020F0502020204030204" pitchFamily="34" charset="0"/>
              </a:rPr>
              <a:t>); </a:t>
            </a:r>
          </a:p>
          <a:p>
            <a:pPr marL="285750" indent="-285750">
              <a:buFont typeface="Arial" panose="020B0604020202020204" pitchFamily="34" charset="0"/>
              <a:buChar char="•"/>
            </a:pPr>
            <a:r>
              <a:rPr lang="en-IN" sz="1400" dirty="0">
                <a:latin typeface="Calibri" panose="020F0502020204030204" pitchFamily="34" charset="0"/>
                <a:cs typeface="Calibri" panose="020F0502020204030204" pitchFamily="34" charset="0"/>
              </a:rPr>
              <a:t>Salah al-Din (Balad, Tikrit, Tooz, Samarra, </a:t>
            </a:r>
            <a:r>
              <a:rPr lang="en-IN" sz="1400" dirty="0">
                <a:solidFill>
                  <a:srgbClr val="FF0000"/>
                </a:solidFill>
                <a:latin typeface="Calibri" panose="020F0502020204030204" pitchFamily="34" charset="0"/>
                <a:cs typeface="Calibri" panose="020F0502020204030204" pitchFamily="34" charset="0"/>
              </a:rPr>
              <a:t>Shirqat, Daur</a:t>
            </a:r>
            <a:r>
              <a:rPr lang="en-IN" sz="1400" dirty="0">
                <a:latin typeface="Calibri" panose="020F0502020204030204" pitchFamily="34" charset="0"/>
                <a:cs typeface="Calibri" panose="020F0502020204030204" pitchFamily="34" charset="0"/>
              </a:rPr>
              <a:t>); </a:t>
            </a:r>
          </a:p>
          <a:p>
            <a:pPr marL="285750" indent="-285750">
              <a:buFont typeface="Arial" panose="020B0604020202020204" pitchFamily="34" charset="0"/>
              <a:buChar char="•"/>
            </a:pPr>
            <a:r>
              <a:rPr lang="en-IN" sz="1400" dirty="0">
                <a:latin typeface="Calibri" panose="020F0502020204030204" pitchFamily="34" charset="0"/>
                <a:cs typeface="Calibri" panose="020F0502020204030204" pitchFamily="34" charset="0"/>
              </a:rPr>
              <a:t>Sulaymaniyah (Sulaymaniya, Kalar);</a:t>
            </a:r>
          </a:p>
        </p:txBody>
      </p:sp>
      <p:cxnSp>
        <p:nvCxnSpPr>
          <p:cNvPr id="8" name="Straight Connector 7">
            <a:extLst>
              <a:ext uri="{FF2B5EF4-FFF2-40B4-BE49-F238E27FC236}">
                <a16:creationId xmlns:a16="http://schemas.microsoft.com/office/drawing/2014/main" id="{A819A31B-BE9F-4DB7-8475-68B9EC0A62A9}"/>
              </a:ext>
            </a:extLst>
          </p:cNvPr>
          <p:cNvCxnSpPr/>
          <p:nvPr/>
        </p:nvCxnSpPr>
        <p:spPr>
          <a:xfrm>
            <a:off x="4438438" y="626776"/>
            <a:ext cx="0" cy="3972697"/>
          </a:xfrm>
          <a:prstGeom prst="line">
            <a:avLst/>
          </a:prstGeom>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396849463"/>
      </p:ext>
    </p:extLst>
  </p:cSld>
  <p:clrMapOvr>
    <a:masterClrMapping/>
  </p:clrMapOvr>
</p:sld>
</file>

<file path=ppt/theme/theme1.xml><?xml version="1.0" encoding="utf-8"?>
<a:theme xmlns:a="http://schemas.openxmlformats.org/drawingml/2006/main" name="Shelter Cluster Red Theme">
  <a:themeElements>
    <a:clrScheme name="Shelter Cluster 3 Soft">
      <a:dk1>
        <a:sysClr val="windowText" lastClr="000000"/>
      </a:dk1>
      <a:lt1>
        <a:sysClr val="window" lastClr="FFFFFF"/>
      </a:lt1>
      <a:dk2>
        <a:srgbClr val="04314C"/>
      </a:dk2>
      <a:lt2>
        <a:srgbClr val="F6F6F6"/>
      </a:lt2>
      <a:accent1>
        <a:srgbClr val="365A70"/>
      </a:accent1>
      <a:accent2>
        <a:srgbClr val="FFC133"/>
      </a:accent2>
      <a:accent3>
        <a:srgbClr val="994345"/>
      </a:accent3>
      <a:accent4>
        <a:srgbClr val="84C559"/>
      </a:accent4>
      <a:accent5>
        <a:srgbClr val="FD3333"/>
      </a:accent5>
      <a:accent6>
        <a:srgbClr val="459FD5"/>
      </a:accent6>
      <a:hlink>
        <a:srgbClr val="994345"/>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Shelter Cluster Red Theme">
  <a:themeElements>
    <a:clrScheme name="Shelter Cluster 3 Soft">
      <a:dk1>
        <a:sysClr val="windowText" lastClr="000000"/>
      </a:dk1>
      <a:lt1>
        <a:sysClr val="window" lastClr="FFFFFF"/>
      </a:lt1>
      <a:dk2>
        <a:srgbClr val="04314C"/>
      </a:dk2>
      <a:lt2>
        <a:srgbClr val="F6F6F6"/>
      </a:lt2>
      <a:accent1>
        <a:srgbClr val="365A70"/>
      </a:accent1>
      <a:accent2>
        <a:srgbClr val="FFC133"/>
      </a:accent2>
      <a:accent3>
        <a:srgbClr val="994345"/>
      </a:accent3>
      <a:accent4>
        <a:srgbClr val="84C559"/>
      </a:accent4>
      <a:accent5>
        <a:srgbClr val="FD3333"/>
      </a:accent5>
      <a:accent6>
        <a:srgbClr val="459FD5"/>
      </a:accent6>
      <a:hlink>
        <a:srgbClr val="994345"/>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AD2A9EA0-4CE9-4A25-B809-D1F4F74731F1}">
  <ds:schemaRefs>
    <ds:schemaRef ds:uri="ESRI.ArcGIS.Mapping.OfficeIntegration.PowerPointInfo"/>
  </ds:schemaRefs>
</ds:datastoreItem>
</file>

<file path=customXml/itemProps2.xml><?xml version="1.0" encoding="utf-8"?>
<ds:datastoreItem xmlns:ds="http://schemas.openxmlformats.org/officeDocument/2006/customXml" ds:itemID="{145E2856-19BA-425F-803A-C89D2B7302BA}">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36133</TotalTime>
  <Words>1213</Words>
  <Application>Microsoft Office PowerPoint</Application>
  <PresentationFormat>On-screen Show (16:9)</PresentationFormat>
  <Paragraphs>183</Paragraphs>
  <Slides>12</Slides>
  <Notes>1</Notes>
  <HiddenSlides>0</HiddenSlides>
  <MMClips>0</MMClips>
  <ScaleCrop>false</ScaleCrop>
  <HeadingPairs>
    <vt:vector size="8" baseType="variant">
      <vt:variant>
        <vt:lpstr>Fonts Used</vt:lpstr>
      </vt:variant>
      <vt:variant>
        <vt:i4>9</vt:i4>
      </vt:variant>
      <vt:variant>
        <vt:lpstr>Theme</vt:lpstr>
      </vt:variant>
      <vt:variant>
        <vt:i4>2</vt:i4>
      </vt:variant>
      <vt:variant>
        <vt:lpstr>Embedded OLE Servers</vt:lpstr>
      </vt:variant>
      <vt:variant>
        <vt:i4>1</vt:i4>
      </vt:variant>
      <vt:variant>
        <vt:lpstr>Slide Titles</vt:lpstr>
      </vt:variant>
      <vt:variant>
        <vt:i4>12</vt:i4>
      </vt:variant>
    </vt:vector>
  </HeadingPairs>
  <TitlesOfParts>
    <vt:vector size="24" baseType="lpstr">
      <vt:lpstr>MS PGothic</vt:lpstr>
      <vt:lpstr>Arial</vt:lpstr>
      <vt:lpstr>Calibri</vt:lpstr>
      <vt:lpstr>Calibri Light</vt:lpstr>
      <vt:lpstr>Corbel</vt:lpstr>
      <vt:lpstr>Cordia New</vt:lpstr>
      <vt:lpstr>Times New Roman</vt:lpstr>
      <vt:lpstr>Verdana</vt:lpstr>
      <vt:lpstr>Wingdings</vt:lpstr>
      <vt:lpstr>Shelter Cluster Red Theme</vt:lpstr>
      <vt:lpstr>1_Shelter Cluster Red Theme</vt:lpstr>
      <vt:lpstr>Worksheet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Winterization Kits</dc:title>
  <dc:creator>TIA Michel</dc:creator>
  <cp:lastModifiedBy>TIA Michel</cp:lastModifiedBy>
  <cp:revision>3132</cp:revision>
  <cp:lastPrinted>2017-10-23T07:30:35Z</cp:lastPrinted>
  <dcterms:created xsi:type="dcterms:W3CDTF">2014-10-08T08:24:30Z</dcterms:created>
  <dcterms:modified xsi:type="dcterms:W3CDTF">2019-04-25T09:00:38Z</dcterms:modified>
</cp:coreProperties>
</file>