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  <p:sldMasterId id="2147483672" r:id="rId4"/>
  </p:sldMasterIdLst>
  <p:notesMasterIdLst>
    <p:notesMasterId r:id="rId17"/>
  </p:notesMasterIdLst>
  <p:sldIdLst>
    <p:sldId id="702" r:id="rId5"/>
    <p:sldId id="265" r:id="rId6"/>
    <p:sldId id="709" r:id="rId7"/>
    <p:sldId id="761" r:id="rId8"/>
    <p:sldId id="742" r:id="rId9"/>
    <p:sldId id="760" r:id="rId10"/>
    <p:sldId id="755" r:id="rId11"/>
    <p:sldId id="758" r:id="rId12"/>
    <p:sldId id="757" r:id="rId13"/>
    <p:sldId id="756" r:id="rId14"/>
    <p:sldId id="759" r:id="rId15"/>
    <p:sldId id="753" r:id="rId16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2358" autoAdjust="0"/>
  </p:normalViewPr>
  <p:slideViewPr>
    <p:cSldViewPr snapToGrid="0" snapToObjects="1">
      <p:cViewPr varScale="1">
        <p:scale>
          <a:sx n="151" d="100"/>
          <a:sy n="151" d="100"/>
        </p:scale>
        <p:origin x="504" y="13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3738"/>
            <a:ext cx="6156325" cy="34623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354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2859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72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5606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9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20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8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16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5606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599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5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5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humanitarianresponse.info/en/operations/iraq/2019-dashbo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hoveen.yaseen@un.org" TargetMode="External"/><Relationship Id="rId2" Type="http://schemas.openxmlformats.org/officeDocument/2006/relationships/hyperlink" Target="mailto:im3.iraq@sheltercluster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powerbi.com/view?r=eyJrIjoiNWQzNDliZTItMTkxZi00NTUxLWIwY2YtM2Q3YTNiMjExM2M5IiwidCI6IjBmOWUzNWRiLTU0NGYtNGY2MC1iZGNjLTVlYTQxNmU2ZGM3MCIsImMiOjh9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1E204A-8134-4F91-909D-C47C78BBC3C8}"/>
              </a:ext>
            </a:extLst>
          </p:cNvPr>
          <p:cNvSpPr txBox="1">
            <a:spLocks/>
          </p:cNvSpPr>
          <p:nvPr/>
        </p:nvSpPr>
        <p:spPr>
          <a:xfrm>
            <a:off x="613064" y="1007232"/>
            <a:ext cx="7938653" cy="21081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kumimoji="0" lang="en-GB" sz="36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Iraq humanitarian response</a:t>
            </a: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r>
              <a:rPr kumimoji="0" lang="en-GB" sz="2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800" dirty="0">
                <a:effectLst/>
                <a:latin typeface="Corbel" panose="020B0503020204020204"/>
              </a:rPr>
              <a:t>Sub-National Shelter Cluster Coordination meeting</a:t>
            </a:r>
          </a:p>
          <a:p>
            <a:pPr lvl="0"/>
            <a:r>
              <a:rPr lang="en-US" sz="2800" dirty="0">
                <a:effectLst/>
                <a:latin typeface="Corbel" panose="020B0503020204020204"/>
              </a:rPr>
              <a:t>Baghdad </a:t>
            </a:r>
            <a:endParaRPr kumimoji="0" lang="en-GB" sz="3600" b="1" i="0" u="none" strike="noStrike" kern="1200" cap="all" spc="0" normalizeH="0" baseline="0" noProof="0" dirty="0">
              <a:ln w="15875">
                <a:solidFill>
                  <a:sysClr val="window" lastClr="FFFFFF"/>
                </a:solidFill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F74260-2D31-411B-8920-59D89DEF5A38}"/>
              </a:ext>
            </a:extLst>
          </p:cNvPr>
          <p:cNvSpPr txBox="1">
            <a:spLocks/>
          </p:cNvSpPr>
          <p:nvPr/>
        </p:nvSpPr>
        <p:spPr>
          <a:xfrm>
            <a:off x="188070" y="3504853"/>
            <a:ext cx="8767860" cy="502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May 15</a:t>
            </a:r>
            <a:r>
              <a:rPr kumimoji="0" lang="en-GB" sz="2200" b="1" i="0" u="none" strike="noStrike" kern="1200" cap="none" spc="0" normalizeH="0" baseline="3000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th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2019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852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3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Information Management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 startAt="3"/>
              <a:defRPr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ActivityInfo report &amp; the new 4W for planning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;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721BE5-3BC8-4A05-803B-158EC2C10797}"/>
              </a:ext>
            </a:extLst>
          </p:cNvPr>
          <p:cNvSpPr/>
          <p:nvPr/>
        </p:nvSpPr>
        <p:spPr bwMode="auto">
          <a:xfrm>
            <a:off x="750860" y="3118236"/>
            <a:ext cx="3338574" cy="590670"/>
          </a:xfrm>
          <a:prstGeom prst="rect">
            <a:avLst/>
          </a:prstGeom>
          <a:solidFill>
            <a:schemeClr val="accent3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Reporting window of the given month is open.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Partners to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report</a:t>
            </a: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achievements / planning of the given month in ActivityInfo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E7E56F-2E15-4F37-A51D-6C77AD805803}"/>
              </a:ext>
            </a:extLst>
          </p:cNvPr>
          <p:cNvSpPr/>
          <p:nvPr/>
        </p:nvSpPr>
        <p:spPr bwMode="auto">
          <a:xfrm>
            <a:off x="750860" y="2748361"/>
            <a:ext cx="3338574" cy="36860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US" sz="1200" baseline="30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</a:t>
            </a: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a given month – 5</a:t>
            </a:r>
            <a:r>
              <a:rPr lang="en-US" sz="1200" baseline="30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following month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39BA18-C80E-45C9-85A3-BFE1A344FC01}"/>
              </a:ext>
            </a:extLst>
          </p:cNvPr>
          <p:cNvSpPr/>
          <p:nvPr/>
        </p:nvSpPr>
        <p:spPr bwMode="auto">
          <a:xfrm>
            <a:off x="3376183" y="1588962"/>
            <a:ext cx="2532062" cy="777170"/>
          </a:xfrm>
          <a:prstGeom prst="rect">
            <a:avLst/>
          </a:prstGeom>
          <a:solidFill>
            <a:schemeClr val="accent6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Cluster IMOs / Cluster Coordinators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liaise with partners on day to day basis to clean / adjust the data been reported in ActivityInfo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566146-3881-4654-81AD-0D4D2B989B4D}"/>
              </a:ext>
            </a:extLst>
          </p:cNvPr>
          <p:cNvSpPr/>
          <p:nvPr/>
        </p:nvSpPr>
        <p:spPr bwMode="auto">
          <a:xfrm>
            <a:off x="3371510" y="1161065"/>
            <a:ext cx="2516187" cy="40772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US" sz="1200" baseline="30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</a:t>
            </a: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a given month – 5</a:t>
            </a:r>
            <a:r>
              <a:rPr lang="en-US" sz="1200" baseline="30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following month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636A3B3-D633-4EAC-9702-DCE39181EAFA}"/>
              </a:ext>
            </a:extLst>
          </p:cNvPr>
          <p:cNvSpPr/>
          <p:nvPr/>
        </p:nvSpPr>
        <p:spPr>
          <a:xfrm>
            <a:off x="4253495" y="599716"/>
            <a:ext cx="568325" cy="550863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7324D86-03CD-452D-AAF8-10CF2E93900C}"/>
              </a:ext>
            </a:extLst>
          </p:cNvPr>
          <p:cNvSpPr/>
          <p:nvPr/>
        </p:nvSpPr>
        <p:spPr>
          <a:xfrm>
            <a:off x="2151305" y="2177388"/>
            <a:ext cx="568325" cy="550863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8C10C8-70EB-4E96-9A4B-770A41C16358}"/>
              </a:ext>
            </a:extLst>
          </p:cNvPr>
          <p:cNvSpPr/>
          <p:nvPr/>
        </p:nvSpPr>
        <p:spPr>
          <a:xfrm>
            <a:off x="297138" y="4022668"/>
            <a:ext cx="2860347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Planning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new 4W)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of the given month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will help the sub-national Cluster Coordinators in their day to day coordination.</a:t>
            </a:r>
            <a:endParaRPr lang="en-IN" sz="1200" dirty="0">
              <a:solidFill>
                <a:schemeClr val="bg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B22B88-48F5-4119-9ECF-4472FC73D88E}"/>
              </a:ext>
            </a:extLst>
          </p:cNvPr>
          <p:cNvSpPr/>
          <p:nvPr/>
        </p:nvSpPr>
        <p:spPr bwMode="auto">
          <a:xfrm>
            <a:off x="5239951" y="3460617"/>
            <a:ext cx="3391479" cy="4587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Reporting window of a given month will be locked on 6</a:t>
            </a:r>
            <a:r>
              <a:rPr lang="en-US" sz="1200" baseline="30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12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of the following month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660C34-D2D9-40CD-A52E-08DE7A323FF6}"/>
              </a:ext>
            </a:extLst>
          </p:cNvPr>
          <p:cNvSpPr/>
          <p:nvPr/>
        </p:nvSpPr>
        <p:spPr bwMode="auto">
          <a:xfrm>
            <a:off x="5239952" y="3932264"/>
            <a:ext cx="3391477" cy="7018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Partners will not be able to edit their own data of that given month –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Final monthly Inter-Cluster achievements are presented to the ICCG.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4DE9867-8BCB-49C3-A0BC-07699C5035E9}"/>
              </a:ext>
            </a:extLst>
          </p:cNvPr>
          <p:cNvSpPr/>
          <p:nvPr/>
        </p:nvSpPr>
        <p:spPr>
          <a:xfrm>
            <a:off x="6236127" y="2877555"/>
            <a:ext cx="568325" cy="55086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24257D-77E5-4012-BFE4-E9A38119301B}"/>
              </a:ext>
            </a:extLst>
          </p:cNvPr>
          <p:cNvSpPr/>
          <p:nvPr/>
        </p:nvSpPr>
        <p:spPr>
          <a:xfrm>
            <a:off x="6528542" y="1082896"/>
            <a:ext cx="2371060" cy="9848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2019 Interactive dashboard</a:t>
            </a:r>
            <a:endParaRPr lang="en-IN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en-IN" sz="1100" dirty="0">
              <a:latin typeface="Calibri Light" panose="020F0302020204030204" pitchFamily="34" charset="0"/>
              <a:cs typeface="Calibri Light" panose="020F0302020204030204" pitchFamily="34" charset="0"/>
              <a:hlinkClick r:id="rId2"/>
            </a:endParaRPr>
          </a:p>
          <a:p>
            <a:pPr algn="ctr"/>
            <a:r>
              <a:rPr lang="en-IN" sz="1100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https://www.humanitarianresponse.info/en/operations/iraq/2019-dashboard</a:t>
            </a:r>
            <a:endParaRPr lang="en-IN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Freeform 86">
            <a:extLst>
              <a:ext uri="{FF2B5EF4-FFF2-40B4-BE49-F238E27FC236}">
                <a16:creationId xmlns:a16="http://schemas.microsoft.com/office/drawing/2014/main" id="{21653405-3F1A-4E15-92E9-1ECF86E6CB9C}"/>
              </a:ext>
            </a:extLst>
          </p:cNvPr>
          <p:cNvSpPr/>
          <p:nvPr/>
        </p:nvSpPr>
        <p:spPr>
          <a:xfrm rot="19759363">
            <a:off x="2236639" y="1215965"/>
            <a:ext cx="1988187" cy="320849"/>
          </a:xfrm>
          <a:custGeom>
            <a:avLst/>
            <a:gdLst>
              <a:gd name="connsiteX0" fmla="*/ 0 w 2501900"/>
              <a:gd name="connsiteY0" fmla="*/ 254385 h 254385"/>
              <a:gd name="connsiteX1" fmla="*/ 533400 w 2501900"/>
              <a:gd name="connsiteY1" fmla="*/ 127385 h 254385"/>
              <a:gd name="connsiteX2" fmla="*/ 825500 w 2501900"/>
              <a:gd name="connsiteY2" fmla="*/ 25785 h 254385"/>
              <a:gd name="connsiteX3" fmla="*/ 1092200 w 2501900"/>
              <a:gd name="connsiteY3" fmla="*/ 385 h 254385"/>
              <a:gd name="connsiteX4" fmla="*/ 2032000 w 2501900"/>
              <a:gd name="connsiteY4" fmla="*/ 38485 h 254385"/>
              <a:gd name="connsiteX5" fmla="*/ 2501900 w 2501900"/>
              <a:gd name="connsiteY5" fmla="*/ 89285 h 25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1900" h="254385">
                <a:moveTo>
                  <a:pt x="0" y="254385"/>
                </a:moveTo>
                <a:cubicBezTo>
                  <a:pt x="197908" y="209935"/>
                  <a:pt x="395817" y="165485"/>
                  <a:pt x="533400" y="127385"/>
                </a:cubicBezTo>
                <a:cubicBezTo>
                  <a:pt x="670983" y="89285"/>
                  <a:pt x="732367" y="46952"/>
                  <a:pt x="825500" y="25785"/>
                </a:cubicBezTo>
                <a:cubicBezTo>
                  <a:pt x="918633" y="4618"/>
                  <a:pt x="891117" y="-1732"/>
                  <a:pt x="1092200" y="385"/>
                </a:cubicBezTo>
                <a:cubicBezTo>
                  <a:pt x="1293283" y="2502"/>
                  <a:pt x="1797050" y="23668"/>
                  <a:pt x="2032000" y="38485"/>
                </a:cubicBezTo>
                <a:cubicBezTo>
                  <a:pt x="2266950" y="53302"/>
                  <a:pt x="2384425" y="71293"/>
                  <a:pt x="2501900" y="89285"/>
                </a:cubicBezTo>
              </a:path>
            </a:pathLst>
          </a:custGeom>
          <a:noFill/>
          <a:ln w="381000">
            <a:solidFill>
              <a:schemeClr val="accent1">
                <a:shade val="50000"/>
                <a:alpha val="10000"/>
              </a:schemeClr>
            </a:solidFill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Freeform 86">
            <a:extLst>
              <a:ext uri="{FF2B5EF4-FFF2-40B4-BE49-F238E27FC236}">
                <a16:creationId xmlns:a16="http://schemas.microsoft.com/office/drawing/2014/main" id="{6C0C923D-464D-4359-B011-9FA26EA717A4}"/>
              </a:ext>
            </a:extLst>
          </p:cNvPr>
          <p:cNvSpPr/>
          <p:nvPr/>
        </p:nvSpPr>
        <p:spPr>
          <a:xfrm rot="12029519">
            <a:off x="2980730" y="3787782"/>
            <a:ext cx="2162615" cy="490495"/>
          </a:xfrm>
          <a:custGeom>
            <a:avLst/>
            <a:gdLst>
              <a:gd name="connsiteX0" fmla="*/ 0 w 2501900"/>
              <a:gd name="connsiteY0" fmla="*/ 254385 h 254385"/>
              <a:gd name="connsiteX1" fmla="*/ 533400 w 2501900"/>
              <a:gd name="connsiteY1" fmla="*/ 127385 h 254385"/>
              <a:gd name="connsiteX2" fmla="*/ 825500 w 2501900"/>
              <a:gd name="connsiteY2" fmla="*/ 25785 h 254385"/>
              <a:gd name="connsiteX3" fmla="*/ 1092200 w 2501900"/>
              <a:gd name="connsiteY3" fmla="*/ 385 h 254385"/>
              <a:gd name="connsiteX4" fmla="*/ 2032000 w 2501900"/>
              <a:gd name="connsiteY4" fmla="*/ 38485 h 254385"/>
              <a:gd name="connsiteX5" fmla="*/ 2501900 w 2501900"/>
              <a:gd name="connsiteY5" fmla="*/ 89285 h 25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1900" h="254385">
                <a:moveTo>
                  <a:pt x="0" y="254385"/>
                </a:moveTo>
                <a:cubicBezTo>
                  <a:pt x="197908" y="209935"/>
                  <a:pt x="395817" y="165485"/>
                  <a:pt x="533400" y="127385"/>
                </a:cubicBezTo>
                <a:cubicBezTo>
                  <a:pt x="670983" y="89285"/>
                  <a:pt x="732367" y="46952"/>
                  <a:pt x="825500" y="25785"/>
                </a:cubicBezTo>
                <a:cubicBezTo>
                  <a:pt x="918633" y="4618"/>
                  <a:pt x="891117" y="-1732"/>
                  <a:pt x="1092200" y="385"/>
                </a:cubicBezTo>
                <a:cubicBezTo>
                  <a:pt x="1293283" y="2502"/>
                  <a:pt x="1797050" y="23668"/>
                  <a:pt x="2032000" y="38485"/>
                </a:cubicBezTo>
                <a:cubicBezTo>
                  <a:pt x="2266950" y="53302"/>
                  <a:pt x="2384425" y="71293"/>
                  <a:pt x="2501900" y="89285"/>
                </a:cubicBezTo>
              </a:path>
            </a:pathLst>
          </a:custGeom>
          <a:noFill/>
          <a:ln w="381000">
            <a:solidFill>
              <a:schemeClr val="accent1">
                <a:shade val="50000"/>
                <a:alpha val="10000"/>
              </a:schemeClr>
            </a:solidFill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F5388E-105B-4818-82D2-9F5AC258FE70}"/>
              </a:ext>
            </a:extLst>
          </p:cNvPr>
          <p:cNvSpPr/>
          <p:nvPr/>
        </p:nvSpPr>
        <p:spPr>
          <a:xfrm>
            <a:off x="6560270" y="522066"/>
            <a:ext cx="568325" cy="55086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</a:t>
            </a:r>
          </a:p>
        </p:txBody>
      </p:sp>
      <p:sp>
        <p:nvSpPr>
          <p:cNvPr id="22" name="Freeform 88">
            <a:extLst>
              <a:ext uri="{FF2B5EF4-FFF2-40B4-BE49-F238E27FC236}">
                <a16:creationId xmlns:a16="http://schemas.microsoft.com/office/drawing/2014/main" id="{E9CB324C-10BC-426F-B70A-842C2D5F5623}"/>
              </a:ext>
            </a:extLst>
          </p:cNvPr>
          <p:cNvSpPr/>
          <p:nvPr/>
        </p:nvSpPr>
        <p:spPr>
          <a:xfrm rot="18034655">
            <a:off x="5588863" y="1384204"/>
            <a:ext cx="538200" cy="1566416"/>
          </a:xfrm>
          <a:custGeom>
            <a:avLst/>
            <a:gdLst>
              <a:gd name="connsiteX0" fmla="*/ 647700 w 647700"/>
              <a:gd name="connsiteY0" fmla="*/ 0 h 1257300"/>
              <a:gd name="connsiteX1" fmla="*/ 533400 w 647700"/>
              <a:gd name="connsiteY1" fmla="*/ 660400 h 1257300"/>
              <a:gd name="connsiteX2" fmla="*/ 330200 w 647700"/>
              <a:gd name="connsiteY2" fmla="*/ 990600 h 1257300"/>
              <a:gd name="connsiteX3" fmla="*/ 139700 w 647700"/>
              <a:gd name="connsiteY3" fmla="*/ 1155700 h 1257300"/>
              <a:gd name="connsiteX4" fmla="*/ 0 w 647700"/>
              <a:gd name="connsiteY4" fmla="*/ 125730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700" h="1257300">
                <a:moveTo>
                  <a:pt x="647700" y="0"/>
                </a:moveTo>
                <a:cubicBezTo>
                  <a:pt x="617008" y="247650"/>
                  <a:pt x="586317" y="495300"/>
                  <a:pt x="533400" y="660400"/>
                </a:cubicBezTo>
                <a:cubicBezTo>
                  <a:pt x="480483" y="825500"/>
                  <a:pt x="395817" y="908050"/>
                  <a:pt x="330200" y="990600"/>
                </a:cubicBezTo>
                <a:cubicBezTo>
                  <a:pt x="264583" y="1073150"/>
                  <a:pt x="194733" y="1111250"/>
                  <a:pt x="139700" y="1155700"/>
                </a:cubicBezTo>
                <a:cubicBezTo>
                  <a:pt x="84667" y="1200150"/>
                  <a:pt x="42333" y="1228725"/>
                  <a:pt x="0" y="1257300"/>
                </a:cubicBezTo>
              </a:path>
            </a:pathLst>
          </a:custGeom>
          <a:noFill/>
          <a:ln w="381000">
            <a:solidFill>
              <a:schemeClr val="accent1">
                <a:shade val="50000"/>
                <a:alpha val="10000"/>
              </a:schemeClr>
            </a:solidFill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Freeform 89">
            <a:extLst>
              <a:ext uri="{FF2B5EF4-FFF2-40B4-BE49-F238E27FC236}">
                <a16:creationId xmlns:a16="http://schemas.microsoft.com/office/drawing/2014/main" id="{30315ECB-6FDB-4EA4-B09C-7B007D43AF3B}"/>
              </a:ext>
            </a:extLst>
          </p:cNvPr>
          <p:cNvSpPr/>
          <p:nvPr/>
        </p:nvSpPr>
        <p:spPr>
          <a:xfrm rot="7909421" flipV="1">
            <a:off x="6725559" y="2537924"/>
            <a:ext cx="1316277" cy="342942"/>
          </a:xfrm>
          <a:custGeom>
            <a:avLst/>
            <a:gdLst>
              <a:gd name="connsiteX0" fmla="*/ 2667000 w 2667000"/>
              <a:gd name="connsiteY0" fmla="*/ 12700 h 50800"/>
              <a:gd name="connsiteX1" fmla="*/ 1511300 w 2667000"/>
              <a:gd name="connsiteY1" fmla="*/ 50800 h 50800"/>
              <a:gd name="connsiteX2" fmla="*/ 330200 w 2667000"/>
              <a:gd name="connsiteY2" fmla="*/ 12700 h 50800"/>
              <a:gd name="connsiteX3" fmla="*/ 0 w 2667000"/>
              <a:gd name="connsiteY3" fmla="*/ 0 h 5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7000" h="50800">
                <a:moveTo>
                  <a:pt x="2667000" y="12700"/>
                </a:moveTo>
                <a:cubicBezTo>
                  <a:pt x="2283883" y="31750"/>
                  <a:pt x="1900767" y="50800"/>
                  <a:pt x="1511300" y="50800"/>
                </a:cubicBezTo>
                <a:cubicBezTo>
                  <a:pt x="1121833" y="50800"/>
                  <a:pt x="330200" y="12700"/>
                  <a:pt x="330200" y="12700"/>
                </a:cubicBezTo>
                <a:cubicBezTo>
                  <a:pt x="78317" y="4233"/>
                  <a:pt x="213783" y="2117"/>
                  <a:pt x="0" y="0"/>
                </a:cubicBezTo>
              </a:path>
            </a:pathLst>
          </a:custGeom>
          <a:noFill/>
          <a:ln w="381000">
            <a:solidFill>
              <a:schemeClr val="accent1">
                <a:shade val="50000"/>
                <a:alpha val="10000"/>
              </a:schemeClr>
            </a:solidFill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Freeform 86">
            <a:extLst>
              <a:ext uri="{FF2B5EF4-FFF2-40B4-BE49-F238E27FC236}">
                <a16:creationId xmlns:a16="http://schemas.microsoft.com/office/drawing/2014/main" id="{46FB88D4-C9CB-459E-BF36-8B781AFE2BA9}"/>
              </a:ext>
            </a:extLst>
          </p:cNvPr>
          <p:cNvSpPr/>
          <p:nvPr/>
        </p:nvSpPr>
        <p:spPr>
          <a:xfrm>
            <a:off x="4953975" y="729545"/>
            <a:ext cx="1553484" cy="45719"/>
          </a:xfrm>
          <a:custGeom>
            <a:avLst/>
            <a:gdLst>
              <a:gd name="connsiteX0" fmla="*/ 0 w 2501900"/>
              <a:gd name="connsiteY0" fmla="*/ 254385 h 254385"/>
              <a:gd name="connsiteX1" fmla="*/ 533400 w 2501900"/>
              <a:gd name="connsiteY1" fmla="*/ 127385 h 254385"/>
              <a:gd name="connsiteX2" fmla="*/ 825500 w 2501900"/>
              <a:gd name="connsiteY2" fmla="*/ 25785 h 254385"/>
              <a:gd name="connsiteX3" fmla="*/ 1092200 w 2501900"/>
              <a:gd name="connsiteY3" fmla="*/ 385 h 254385"/>
              <a:gd name="connsiteX4" fmla="*/ 2032000 w 2501900"/>
              <a:gd name="connsiteY4" fmla="*/ 38485 h 254385"/>
              <a:gd name="connsiteX5" fmla="*/ 2501900 w 2501900"/>
              <a:gd name="connsiteY5" fmla="*/ 89285 h 25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1900" h="254385">
                <a:moveTo>
                  <a:pt x="0" y="254385"/>
                </a:moveTo>
                <a:cubicBezTo>
                  <a:pt x="197908" y="209935"/>
                  <a:pt x="395817" y="165485"/>
                  <a:pt x="533400" y="127385"/>
                </a:cubicBezTo>
                <a:cubicBezTo>
                  <a:pt x="670983" y="89285"/>
                  <a:pt x="732367" y="46952"/>
                  <a:pt x="825500" y="25785"/>
                </a:cubicBezTo>
                <a:cubicBezTo>
                  <a:pt x="918633" y="4618"/>
                  <a:pt x="891117" y="-1732"/>
                  <a:pt x="1092200" y="385"/>
                </a:cubicBezTo>
                <a:cubicBezTo>
                  <a:pt x="1293283" y="2502"/>
                  <a:pt x="1797050" y="23668"/>
                  <a:pt x="2032000" y="38485"/>
                </a:cubicBezTo>
                <a:cubicBezTo>
                  <a:pt x="2266950" y="53302"/>
                  <a:pt x="2384425" y="71293"/>
                  <a:pt x="2501900" y="89285"/>
                </a:cubicBezTo>
              </a:path>
            </a:pathLst>
          </a:custGeom>
          <a:noFill/>
          <a:ln w="381000">
            <a:solidFill>
              <a:schemeClr val="accent1">
                <a:shade val="50000"/>
                <a:alpha val="10000"/>
              </a:schemeClr>
            </a:solidFill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C7A286-5537-437C-9107-F2D2CF7D6EC9}"/>
              </a:ext>
            </a:extLst>
          </p:cNvPr>
          <p:cNvSpPr/>
          <p:nvPr/>
        </p:nvSpPr>
        <p:spPr>
          <a:xfrm rot="19329070">
            <a:off x="-56175" y="1541146"/>
            <a:ext cx="3029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Timeframes for monthly reporting </a:t>
            </a:r>
            <a:endParaRPr lang="en-IN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9" name="Picture 2" descr="C:\Users\UNHCRuser\Desktop\AI\logo.png">
            <a:extLst>
              <a:ext uri="{FF2B5EF4-FFF2-40B4-BE49-F238E27FC236}">
                <a16:creationId xmlns:a16="http://schemas.microsoft.com/office/drawing/2014/main" id="{10A1810E-B421-42F2-ABB9-8C4B4D159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52506">
            <a:off x="381571" y="1217592"/>
            <a:ext cx="15303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DABEFCFE-0445-4CA3-A39E-7E7164A9C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1882" y="427759"/>
            <a:ext cx="2561775" cy="163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3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4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AOB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2E0F04-460A-4A52-9A92-8F18D0BE15EB}"/>
              </a:ext>
            </a:extLst>
          </p:cNvPr>
          <p:cNvSpPr/>
          <p:nvPr/>
        </p:nvSpPr>
        <p:spPr>
          <a:xfrm>
            <a:off x="762000" y="586085"/>
            <a:ext cx="7505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1400" i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Note: Next sub-national Cluster coordination meeting for Centre and South will be on </a:t>
            </a:r>
            <a:r>
              <a:rPr lang="en-IN" sz="1400" b="1" i="1" dirty="0">
                <a:solidFill>
                  <a:srgbClr val="0070C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June 12</a:t>
            </a:r>
            <a:r>
              <a:rPr lang="en-IN" sz="1400" b="1" i="1" baseline="30000" dirty="0">
                <a:solidFill>
                  <a:srgbClr val="0070C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th</a:t>
            </a:r>
            <a:r>
              <a:rPr lang="en-IN" sz="1400" b="1" i="1" dirty="0">
                <a:solidFill>
                  <a:srgbClr val="0070C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2019</a:t>
            </a:r>
            <a:r>
              <a:rPr lang="en-IN" sz="1400" b="1" i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;</a:t>
            </a:r>
            <a:endParaRPr lang="en-IN" sz="1400" i="1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n-IN" sz="1400" i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Invitation will be sent out on due time.</a:t>
            </a:r>
            <a:endParaRPr lang="en-IN" sz="1400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365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078CDF-ED27-4626-B263-BD4D64686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pic>
        <p:nvPicPr>
          <p:cNvPr id="8" name="Picture 7" descr="A close up of a map&#10;&#10;Description generated with high confidence">
            <a:extLst>
              <a:ext uri="{FF2B5EF4-FFF2-40B4-BE49-F238E27FC236}">
                <a16:creationId xmlns:a16="http://schemas.microsoft.com/office/drawing/2014/main" id="{C72AE83B-D19E-43B7-852F-9D3E431F1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852" y="132409"/>
            <a:ext cx="6541205" cy="46211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A738298-14AF-4219-95EC-4E1084198221}"/>
              </a:ext>
            </a:extLst>
          </p:cNvPr>
          <p:cNvSpPr/>
          <p:nvPr/>
        </p:nvSpPr>
        <p:spPr>
          <a:xfrm>
            <a:off x="31045" y="1695197"/>
            <a:ext cx="19628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2400" dirty="0"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THANK YOU VERY MUCH</a:t>
            </a:r>
          </a:p>
        </p:txBody>
      </p:sp>
    </p:spTree>
    <p:extLst>
      <p:ext uri="{BB962C8B-B14F-4D97-AF65-F5344CB8AC3E}">
        <p14:creationId xmlns:p14="http://schemas.microsoft.com/office/powerpoint/2010/main" val="233801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04EA5D-80FA-43A4-A9B5-D9CEC17DF4C7}"/>
              </a:ext>
            </a:extLst>
          </p:cNvPr>
          <p:cNvSpPr/>
          <p:nvPr/>
        </p:nvSpPr>
        <p:spPr>
          <a:xfrm>
            <a:off x="1104899" y="346220"/>
            <a:ext cx="715327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>
                <a:ln w="15875">
                  <a:solidFill>
                    <a:sysClr val="window" lastClr="FFFFFF"/>
                  </a:solidFill>
                </a:ln>
                <a:solidFill>
                  <a:srgbClr val="0070C0"/>
                </a:solidFill>
                <a:latin typeface="Corbel" panose="020B0503020204020204"/>
              </a:rPr>
              <a:t>AGENDA</a:t>
            </a:r>
          </a:p>
          <a:p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 of action points from minutes of previous meeting;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Partners to update on their planned, ongoing and completed interventions: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Interactive dashboard for the Housing Rehabilitation Interventions;</a:t>
            </a: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UNDP - 2019 Housing Rehabilitation Interventions in Centre &amp; South Regions;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Partners - Housing Rehabilitation Interventions;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NFI - distributions in camps and out of camps;</a:t>
            </a:r>
          </a:p>
          <a:p>
            <a:pPr marL="800100" lvl="1" indent="-342900">
              <a:buFont typeface="+mj-lt"/>
              <a:buAutoNum type="alphaLcParenR"/>
            </a:pP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Information Management</a:t>
            </a:r>
          </a:p>
          <a:p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Planning of proposed trainings;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Update on 2019 assessments (planned, ongoing, completed);</a:t>
            </a: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ActivityInfo report &amp; the new 4W for planning;</a:t>
            </a:r>
            <a:endParaRPr lang="en-IN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5791A-F703-47D2-851C-D070F029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27C452-0D12-48F3-BB65-BBA3E6350F2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7F141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7F141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40BBE41-43EA-41EC-8508-8C977E628E75}"/>
              </a:ext>
            </a:extLst>
          </p:cNvPr>
          <p:cNvSpPr txBox="1">
            <a:spLocks/>
          </p:cNvSpPr>
          <p:nvPr/>
        </p:nvSpPr>
        <p:spPr>
          <a:xfrm>
            <a:off x="0" y="116599"/>
            <a:ext cx="9144000" cy="2997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Review of action points from minutes of previous meeting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B45124F-AD40-408F-A2B1-6599B79EC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68757"/>
              </p:ext>
            </p:extLst>
          </p:nvPr>
        </p:nvGraphicFramePr>
        <p:xfrm>
          <a:off x="142875" y="515657"/>
          <a:ext cx="8764819" cy="4036402"/>
        </p:xfrm>
        <a:graphic>
          <a:graphicData uri="http://schemas.openxmlformats.org/drawingml/2006/table">
            <a:tbl>
              <a:tblPr firstRow="1" firstCol="1" bandRow="1"/>
              <a:tblGrid>
                <a:gridCol w="455435">
                  <a:extLst>
                    <a:ext uri="{9D8B030D-6E8A-4147-A177-3AD203B41FA5}">
                      <a16:colId xmlns:a16="http://schemas.microsoft.com/office/drawing/2014/main" val="3555781107"/>
                    </a:ext>
                  </a:extLst>
                </a:gridCol>
                <a:gridCol w="5761393">
                  <a:extLst>
                    <a:ext uri="{9D8B030D-6E8A-4147-A177-3AD203B41FA5}">
                      <a16:colId xmlns:a16="http://schemas.microsoft.com/office/drawing/2014/main" val="3316821416"/>
                    </a:ext>
                  </a:extLst>
                </a:gridCol>
                <a:gridCol w="1240207">
                  <a:extLst>
                    <a:ext uri="{9D8B030D-6E8A-4147-A177-3AD203B41FA5}">
                      <a16:colId xmlns:a16="http://schemas.microsoft.com/office/drawing/2014/main" val="3403795658"/>
                    </a:ext>
                  </a:extLst>
                </a:gridCol>
                <a:gridCol w="1307784">
                  <a:extLst>
                    <a:ext uri="{9D8B030D-6E8A-4147-A177-3AD203B41FA5}">
                      <a16:colId xmlns:a16="http://schemas.microsoft.com/office/drawing/2014/main" val="3275103426"/>
                    </a:ext>
                  </a:extLst>
                </a:gridCol>
              </a:tblGrid>
              <a:tr h="3165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#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Action Points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Focal Point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Status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445544"/>
                  </a:ext>
                </a:extLst>
              </a:tr>
              <a:tr h="5785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Housing rehabilitation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Shelter Cluster to continuously follow up with partners, to support collecting their latest interventions details. Partners can reach out to the WDS IM Unit for support if needed (Emmanuel - </a:t>
                      </a:r>
                      <a:r>
                        <a:rPr lang="en-US" sz="900" u="none" strike="noStrike">
                          <a:solidFill>
                            <a:srgbClr val="026CB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  <a:hlinkClick r:id="rId2"/>
                        </a:rPr>
                        <a:t>im3.iraq@sheltercluster.org</a:t>
                      </a: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and Hoveen </a:t>
                      </a: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- </a:t>
                      </a:r>
                      <a:r>
                        <a:rPr lang="en-US" sz="900" u="none" strike="noStrike">
                          <a:solidFill>
                            <a:srgbClr val="026CB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  <a:hlinkClick r:id="rId3"/>
                        </a:rPr>
                        <a:t>hoveen.yaseen@un.org</a:t>
                      </a:r>
                      <a:r>
                        <a:rPr lang="en-US" sz="90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).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581872"/>
                  </a:ext>
                </a:extLst>
              </a:tr>
              <a:tr h="2525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Housing rehabilitation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UNHCR to share their housing and rehabilitation area-based approach once ready.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UNHCR – Baghdad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Follow up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483198"/>
                  </a:ext>
                </a:extLst>
              </a:tr>
              <a:tr h="1928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2018/2019 winter response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Partners to share Lessons Learned from their respective winter response.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Partners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Follow up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295310"/>
                  </a:ext>
                </a:extLst>
              </a:tr>
              <a:tr h="1928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2018/2019 winter response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Map &amp; consolidated raw data on the winter response to be shared.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Ongoing process</a:t>
                      </a: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122534"/>
                  </a:ext>
                </a:extLst>
              </a:tr>
              <a:tr h="2185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2018/2019 winter response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Workshop - Lessons Learned on winter response: </a:t>
                      </a:r>
                      <a:r>
                        <a:rPr lang="en-US" sz="9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to be discussed</a:t>
                      </a: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.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Partners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Follow up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4381731"/>
                  </a:ext>
                </a:extLst>
              </a:tr>
              <a:tr h="1928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6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2019 HRP prioritized districts / governorates: 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 List of Shelter Cluster prioritized districts to be shared.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Completed</a:t>
                      </a:r>
                      <a:endParaRPr lang="en-IN" sz="9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039194"/>
                  </a:ext>
                </a:extLst>
              </a:tr>
              <a:tr h="3857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7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Assessments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Raw data of the Return Index - liaise with IOM/DTM to share relevant analysis related to shelter need in return areas.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IOM-DTM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Completed</a:t>
                      </a:r>
                      <a:r>
                        <a:rPr lang="en-IN" sz="9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&amp; Cluster to be sharing update</a:t>
                      </a:r>
                      <a:endParaRPr lang="en-US" sz="900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86749"/>
                  </a:ext>
                </a:extLst>
              </a:tr>
              <a:tr h="1928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8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2019 Summer response plan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: Support Partners summer response plan. </a:t>
                      </a:r>
                      <a:r>
                        <a:rPr lang="en-US" sz="9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to be discussed</a:t>
                      </a: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Follow up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831701"/>
                  </a:ext>
                </a:extLst>
              </a:tr>
              <a:tr h="3857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9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Flood – preparedness &amp; response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: Follow up with concerned partners and OCHA to see how best, appropriate assistance can be provided as required.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Completed</a:t>
                      </a:r>
                      <a:endParaRPr lang="en-IN" sz="9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238695"/>
                  </a:ext>
                </a:extLst>
              </a:tr>
              <a:tr h="3857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Shelter Cluster ActivityInfo training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: Tentative training plan 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(venue, date and time) to be shared with concerned partners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Completed – Training to be done on  May 15</a:t>
                      </a:r>
                      <a:r>
                        <a:rPr lang="en-US" sz="900" baseline="30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th</a:t>
                      </a: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2019</a:t>
                      </a:r>
                      <a:endParaRPr lang="en-IN" sz="9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23378"/>
                  </a:ext>
                </a:extLst>
              </a:tr>
              <a:tr h="3857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11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SEVAT - Socio-Economic Vulnerability Assessment Tool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: Interested partners to liaise with the Cluster Hub Coordinator for guidance.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Partners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Follow up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382727"/>
                  </a:ext>
                </a:extLst>
              </a:tr>
              <a:tr h="2077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12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Training Needs / Requests for Centre &amp; South Hub</a:t>
                      </a:r>
                      <a:r>
                        <a:rPr lang="en-GB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:</a:t>
                      </a:r>
                      <a:r>
                        <a:rPr lang="en-IN" sz="90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 Draft training plan (venue, date and time) to be shared.</a:t>
                      </a:r>
                      <a:endParaRPr lang="en-IN" sz="9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Cluster</a:t>
                      </a:r>
                      <a:endParaRPr lang="en-IN" sz="9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To be finalized in this meeting</a:t>
                      </a:r>
                      <a:endParaRPr lang="en-IN" sz="9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9491" marR="59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798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022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2"/>
              <a:defRPr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Key issues and 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Partners to update on their planned, ongoing and completed interventions: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Interactive dashboard for the Housing Rehabilitation Interventions – As of May 14</a:t>
            </a:r>
            <a:r>
              <a:rPr lang="en-IN" sz="1400" b="0" baseline="3000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th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2019;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 descr="A close up of a map&#10;&#10;Description generated with high confidence">
            <a:extLst>
              <a:ext uri="{FF2B5EF4-FFF2-40B4-BE49-F238E27FC236}">
                <a16:creationId xmlns:a16="http://schemas.microsoft.com/office/drawing/2014/main" id="{63355B02-E95E-4512-8BF5-6981579D2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92" y="666221"/>
            <a:ext cx="6831430" cy="39137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A close up of a map&#10;&#10;Description generated with high confidence">
            <a:extLst>
              <a:ext uri="{FF2B5EF4-FFF2-40B4-BE49-F238E27FC236}">
                <a16:creationId xmlns:a16="http://schemas.microsoft.com/office/drawing/2014/main" id="{56F57767-8F9B-431D-AA69-B7815C71E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208" y="1121476"/>
            <a:ext cx="6559408" cy="3909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C39B14E-2164-461D-B9A8-235B7158863F}"/>
              </a:ext>
            </a:extLst>
          </p:cNvPr>
          <p:cNvSpPr/>
          <p:nvPr/>
        </p:nvSpPr>
        <p:spPr>
          <a:xfrm>
            <a:off x="6967378" y="409313"/>
            <a:ext cx="2003462" cy="70788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IN" sz="800" dirty="0">
                <a:latin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https://app.powerbi.com/view?r=eyJrIjoiNWQzNDliZTItMTkxZi00NTUxLWIwY2YtM2Q3YTNiMjExM2M5IiwidCI6IjBmOWUzNWRiLTU0NGYtNGY2MC1iZGNjLTVlYTQxNmU2ZGM3MCIsImMiOjh9</a:t>
            </a:r>
            <a:endParaRPr lang="en-IN" sz="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6E28FC-FBCC-45E8-9491-A776914D96C1}"/>
              </a:ext>
            </a:extLst>
          </p:cNvPr>
          <p:cNvSpPr/>
          <p:nvPr/>
        </p:nvSpPr>
        <p:spPr>
          <a:xfrm>
            <a:off x="5197857" y="4076354"/>
            <a:ext cx="2816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</a:rPr>
              <a:t>Partners to provide feedback on the dashboard</a:t>
            </a:r>
            <a:endParaRPr lang="en-IN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97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 dirty="0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2"/>
              <a:defRPr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Key issues and 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Partners to update on their planned, ongoing and completed interventions: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 startAt="2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UNDP - 2019 Housing Rehabilitation Interventions in Centre &amp; South Regions;</a:t>
            </a:r>
            <a:endParaRPr lang="en-US" sz="1400" b="0" dirty="0">
              <a:solidFill>
                <a:srgbClr val="0070C0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30865D-E65E-4EDE-863B-0D39C04F3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301890"/>
              </p:ext>
            </p:extLst>
          </p:nvPr>
        </p:nvGraphicFramePr>
        <p:xfrm>
          <a:off x="205482" y="694194"/>
          <a:ext cx="8763857" cy="3379889"/>
        </p:xfrm>
        <a:graphic>
          <a:graphicData uri="http://schemas.openxmlformats.org/drawingml/2006/table">
            <a:tbl>
              <a:tblPr/>
              <a:tblGrid>
                <a:gridCol w="723671">
                  <a:extLst>
                    <a:ext uri="{9D8B030D-6E8A-4147-A177-3AD203B41FA5}">
                      <a16:colId xmlns:a16="http://schemas.microsoft.com/office/drawing/2014/main" val="3213380905"/>
                    </a:ext>
                  </a:extLst>
                </a:gridCol>
                <a:gridCol w="862018">
                  <a:extLst>
                    <a:ext uri="{9D8B030D-6E8A-4147-A177-3AD203B41FA5}">
                      <a16:colId xmlns:a16="http://schemas.microsoft.com/office/drawing/2014/main" val="2896176168"/>
                    </a:ext>
                  </a:extLst>
                </a:gridCol>
                <a:gridCol w="922470">
                  <a:extLst>
                    <a:ext uri="{9D8B030D-6E8A-4147-A177-3AD203B41FA5}">
                      <a16:colId xmlns:a16="http://schemas.microsoft.com/office/drawing/2014/main" val="265993037"/>
                    </a:ext>
                  </a:extLst>
                </a:gridCol>
                <a:gridCol w="589028">
                  <a:extLst>
                    <a:ext uri="{9D8B030D-6E8A-4147-A177-3AD203B41FA5}">
                      <a16:colId xmlns:a16="http://schemas.microsoft.com/office/drawing/2014/main" val="3234525698"/>
                    </a:ext>
                  </a:extLst>
                </a:gridCol>
                <a:gridCol w="3159776">
                  <a:extLst>
                    <a:ext uri="{9D8B030D-6E8A-4147-A177-3AD203B41FA5}">
                      <a16:colId xmlns:a16="http://schemas.microsoft.com/office/drawing/2014/main" val="2409276547"/>
                    </a:ext>
                  </a:extLst>
                </a:gridCol>
                <a:gridCol w="1232899">
                  <a:extLst>
                    <a:ext uri="{9D8B030D-6E8A-4147-A177-3AD203B41FA5}">
                      <a16:colId xmlns:a16="http://schemas.microsoft.com/office/drawing/2014/main" val="1395652701"/>
                    </a:ext>
                  </a:extLst>
                </a:gridCol>
                <a:gridCol w="1273995">
                  <a:extLst>
                    <a:ext uri="{9D8B030D-6E8A-4147-A177-3AD203B41FA5}">
                      <a16:colId xmlns:a16="http://schemas.microsoft.com/office/drawing/2014/main" val="1453267303"/>
                    </a:ext>
                  </a:extLst>
                </a:gridCol>
              </a:tblGrid>
              <a:tr h="497612"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Governorate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Location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Area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Sector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 (Case) Name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Modality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Damage level</a:t>
                      </a:r>
                      <a:endParaRPr lang="en-I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733485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Karma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Khairat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IN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Khairat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680590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Haditha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Haqlaniya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Housing Work in two villages (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Khasfa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Zawia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534322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Haditha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Haqlaniya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Housing Work in Al-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Bohayat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village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804826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Haditha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Barawanh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Housing Work in Al-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Sumood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4287054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Haditha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Barawanh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Housing Work in Al-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Ata'a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902400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Rawa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Rawa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Rawa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380701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Qaim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Qaim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Qaim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Sikak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Resala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12 Rabe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Awal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191454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Sagrah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Sagrah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village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637606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Rehanna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Rehanna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657319"/>
                  </a:ext>
                </a:extLst>
              </a:tr>
              <a:tr h="24179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Anbar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 in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571916"/>
                  </a:ext>
                </a:extLst>
              </a:tr>
              <a:tr h="41260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Salah al-Din 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Baiji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TBC, in coordination with the Cluster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Housing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Rehabilitation</a:t>
                      </a: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through contractor</a:t>
                      </a:r>
                      <a:endParaRPr lang="en-IN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cat. 1 &amp; 2</a:t>
                      </a:r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77" marR="7177" marT="71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12830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2E96060-76C2-42B9-AA22-2113FF69A911}"/>
              </a:ext>
            </a:extLst>
          </p:cNvPr>
          <p:cNvSpPr/>
          <p:nvPr/>
        </p:nvSpPr>
        <p:spPr>
          <a:xfrm>
            <a:off x="6477000" y="4105279"/>
            <a:ext cx="2496263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dirty="0">
                <a:latin typeface="Calibri Light" panose="020F0302020204030204" pitchFamily="34" charset="0"/>
              </a:rPr>
              <a:t>Around 4,106 houses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986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2"/>
              <a:defRPr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Key issues and 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Partners to update on their planned, ongoing and completed interventions: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 startAt="3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Partners - Housing Rehabilitation Interventions - </a:t>
            </a:r>
            <a:r>
              <a:rPr lang="en-IN" sz="1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as of May 14</a:t>
            </a:r>
            <a:r>
              <a:rPr lang="en-IN" sz="1400" b="0" baseline="30000" dirty="0">
                <a:solidFill>
                  <a:srgbClr val="0070C0"/>
                </a:solidFill>
                <a:latin typeface="Calibri Light" panose="020F0302020204030204" pitchFamily="34" charset="0"/>
              </a:rPr>
              <a:t>th</a:t>
            </a:r>
            <a:r>
              <a:rPr lang="en-IN" sz="1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 2019 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</a:rPr>
              <a:t>; 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9D456B-735C-4166-9C96-56115739191C}"/>
              </a:ext>
            </a:extLst>
          </p:cNvPr>
          <p:cNvGrpSpPr/>
          <p:nvPr/>
        </p:nvGrpSpPr>
        <p:grpSpPr>
          <a:xfrm>
            <a:off x="387160" y="1517769"/>
            <a:ext cx="4342774" cy="2368373"/>
            <a:chOff x="406210" y="1412035"/>
            <a:chExt cx="4342774" cy="2309007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9B6C899-9FE9-4945-B09E-310792215A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0296948">
              <a:off x="406210" y="1609854"/>
              <a:ext cx="4342774" cy="2111188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5C1355-615A-4DAB-9697-3B424FCF8512}"/>
                </a:ext>
              </a:extLst>
            </p:cNvPr>
            <p:cNvSpPr/>
            <p:nvPr/>
          </p:nvSpPr>
          <p:spPr>
            <a:xfrm rot="20304295">
              <a:off x="1058664" y="1412035"/>
              <a:ext cx="178157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IN" sz="1400" dirty="0">
                  <a:latin typeface="Calibri Light" panose="020F0302020204030204" pitchFamily="34" charset="0"/>
                </a:rPr>
                <a:t>Ongoing interventions</a:t>
              </a:r>
              <a:endParaRPr lang="en-IN" sz="14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5723C11-3F07-4F53-9845-BA9DCCCA1E21}"/>
              </a:ext>
            </a:extLst>
          </p:cNvPr>
          <p:cNvGrpSpPr/>
          <p:nvPr/>
        </p:nvGrpSpPr>
        <p:grpSpPr>
          <a:xfrm>
            <a:off x="4310143" y="1099532"/>
            <a:ext cx="4422613" cy="3260019"/>
            <a:chOff x="4341895" y="887582"/>
            <a:chExt cx="4422613" cy="326001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0D70302-B4E1-4EBF-BD7D-87C9DF871C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661800">
              <a:off x="4341895" y="1183296"/>
              <a:ext cx="4422613" cy="2964305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90748EB-8F8D-4B81-BADE-3385D630BA8C}"/>
                </a:ext>
              </a:extLst>
            </p:cNvPr>
            <p:cNvSpPr/>
            <p:nvPr/>
          </p:nvSpPr>
          <p:spPr>
            <a:xfrm rot="665928">
              <a:off x="6116327" y="887582"/>
              <a:ext cx="176003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IN" sz="1400" dirty="0">
                  <a:latin typeface="Calibri Light" panose="020F0302020204030204" pitchFamily="34" charset="0"/>
                </a:rPr>
                <a:t>Planned interventions</a:t>
              </a:r>
              <a:endParaRPr lang="en-IN" sz="1400" dirty="0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1ED9AF66-E3ED-4482-B7A7-040B061E3156}"/>
              </a:ext>
            </a:extLst>
          </p:cNvPr>
          <p:cNvSpPr/>
          <p:nvPr/>
        </p:nvSpPr>
        <p:spPr>
          <a:xfrm>
            <a:off x="1733149" y="641891"/>
            <a:ext cx="56777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Please update on the following </a:t>
            </a:r>
            <a:endParaRPr lang="en-IN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39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2"/>
              <a:defRPr/>
            </a:pP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Key issues and </a:t>
            </a: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Partners to update on their planned, ongoing and completed interventions: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 startAt="4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NFI - distributions in camps and out of camps;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587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3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Information Management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 </a:t>
            </a:r>
          </a:p>
          <a:p>
            <a:pPr marL="342900" indent="-342900" algn="l">
              <a:buFont typeface="+mj-lt"/>
              <a:buAutoNum type="alphaLcParenR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Planning of proposed trainings </a:t>
            </a:r>
            <a:endParaRPr lang="en-US" sz="1400" b="0" dirty="0">
              <a:solidFill>
                <a:srgbClr val="C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A611AF4-53EF-4B8B-9556-37D34FB79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06635"/>
              </p:ext>
            </p:extLst>
          </p:nvPr>
        </p:nvGraphicFramePr>
        <p:xfrm>
          <a:off x="207090" y="1242085"/>
          <a:ext cx="8782798" cy="2672689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687089">
                  <a:extLst>
                    <a:ext uri="{9D8B030D-6E8A-4147-A177-3AD203B41FA5}">
                      <a16:colId xmlns:a16="http://schemas.microsoft.com/office/drawing/2014/main" val="1140988483"/>
                    </a:ext>
                  </a:extLst>
                </a:gridCol>
                <a:gridCol w="2490371">
                  <a:extLst>
                    <a:ext uri="{9D8B030D-6E8A-4147-A177-3AD203B41FA5}">
                      <a16:colId xmlns:a16="http://schemas.microsoft.com/office/drawing/2014/main" val="2012362879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449721526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254674790"/>
                    </a:ext>
                  </a:extLst>
                </a:gridCol>
                <a:gridCol w="755650">
                  <a:extLst>
                    <a:ext uri="{9D8B030D-6E8A-4147-A177-3AD203B41FA5}">
                      <a16:colId xmlns:a16="http://schemas.microsoft.com/office/drawing/2014/main" val="243196426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892409309"/>
                    </a:ext>
                  </a:extLst>
                </a:gridCol>
                <a:gridCol w="1998538">
                  <a:extLst>
                    <a:ext uri="{9D8B030D-6E8A-4147-A177-3AD203B41FA5}">
                      <a16:colId xmlns:a16="http://schemas.microsoft.com/office/drawing/2014/main" val="2128194233"/>
                    </a:ext>
                  </a:extLst>
                </a:gridCol>
              </a:tblGrid>
              <a:tr h="65796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Location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Training 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Language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Partners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Participants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Date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Venue / Time / Comments</a:t>
                      </a:r>
                      <a:endParaRPr lang="en-IN" sz="12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208210"/>
                  </a:ext>
                </a:extLst>
              </a:tr>
              <a:tr h="859801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Baghdad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Use of the Cash Working Group socio-economic vulnerability assessment tool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Arabic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DRC, IOM, Caritas Iraq, UNHCR, UNDP, CRS, OXFAM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22</a:t>
                      </a: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July 1</a:t>
                      </a:r>
                      <a:r>
                        <a:rPr lang="en-IN" sz="1200" u="none" strike="noStrike" baseline="300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2109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Venue: UNHCR Office in RCC3</a:t>
                      </a:r>
                    </a:p>
                    <a:p>
                      <a:pPr algn="l" fontAlgn="t"/>
                      <a:r>
                        <a:rPr lang="en-US" sz="10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Time: from 10:30 am - 14:00 pm (max)</a:t>
                      </a:r>
                    </a:p>
                    <a:p>
                      <a:pPr algn="l" fontAlgn="t"/>
                      <a:r>
                        <a:rPr lang="en-US" sz="10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 of participants may increase</a:t>
                      </a:r>
                      <a:endParaRPr lang="en-IN" sz="1000" u="none" strike="noStrike" dirty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284066"/>
                  </a:ext>
                </a:extLst>
              </a:tr>
              <a:tr h="5774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Baghdad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 fontAlgn="t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Data Manager for Socio-Economic Vulnerability Assessment Tool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English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DRC, IOM, Caritas Iraq, UNHCR, UNDP, CRS, OXFAM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14</a:t>
                      </a: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July 2</a:t>
                      </a:r>
                      <a:r>
                        <a:rPr lang="en-IN" sz="1200" u="none" strike="noStrike" baseline="300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nd</a:t>
                      </a:r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2019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420187"/>
                  </a:ext>
                </a:extLst>
              </a:tr>
              <a:tr h="5774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Baghdad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 fontAlgn="t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WDS minimum standards and the use of </a:t>
                      </a:r>
                      <a:r>
                        <a:rPr lang="en-US" sz="1200" u="none" strike="noStrike" dirty="0" err="1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BoQ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Arabic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u="none" strike="noStrike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DRC, IOM, Caritas Iraq, UNHCR, UNDP, CRS, OXFAM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18</a:t>
                      </a: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July 3</a:t>
                      </a:r>
                      <a:r>
                        <a:rPr lang="en-IN" sz="1200" u="none" strike="noStrike" baseline="300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rd</a:t>
                      </a:r>
                      <a:r>
                        <a:rPr lang="en-IN" sz="120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2019</a:t>
                      </a:r>
                      <a:endParaRPr lang="en-IN" sz="12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285" marR="8285" marT="82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255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B3ADCB0-3F24-4890-8228-158BA70628BA}"/>
              </a:ext>
            </a:extLst>
          </p:cNvPr>
          <p:cNvSpPr/>
          <p:nvPr/>
        </p:nvSpPr>
        <p:spPr>
          <a:xfrm>
            <a:off x="4933406" y="611855"/>
            <a:ext cx="39905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Date, venue, time to be confirmed </a:t>
            </a:r>
          </a:p>
          <a:p>
            <a:r>
              <a:rPr lang="en-IN" sz="1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More partners / participants to confirm their interest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185877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792483-8142-4160-90D4-55338C7F0103}"/>
              </a:ext>
            </a:extLst>
          </p:cNvPr>
          <p:cNvSpPr txBox="1">
            <a:spLocks/>
          </p:cNvSpPr>
          <p:nvPr/>
        </p:nvSpPr>
        <p:spPr>
          <a:xfrm>
            <a:off x="0" y="132697"/>
            <a:ext cx="9144000" cy="368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 algn="l">
              <a:buFont typeface="+mj-lt"/>
              <a:buAutoNum type="arabicPeriod" startAt="3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Information Management</a:t>
            </a:r>
            <a:r>
              <a:rPr lang="en-US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</a:p>
          <a:p>
            <a:pPr marL="342900" indent="-342900" algn="l">
              <a:buFont typeface="+mj-lt"/>
              <a:buAutoNum type="alphaLcParenR" startAt="2"/>
              <a:defRPr/>
            </a:pPr>
            <a:r>
              <a:rPr lang="en-IN" sz="1400" b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Update on 2019 assessments (planned, ongoing, completed);</a:t>
            </a:r>
            <a:endParaRPr lang="en-US" sz="1400" b="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BE456F-7D02-411D-84B9-EE0A26D1E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60312"/>
              </p:ext>
            </p:extLst>
          </p:nvPr>
        </p:nvGraphicFramePr>
        <p:xfrm>
          <a:off x="368300" y="1041400"/>
          <a:ext cx="8401049" cy="3199830"/>
        </p:xfrm>
        <a:graphic>
          <a:graphicData uri="http://schemas.openxmlformats.org/drawingml/2006/table">
            <a:tbl>
              <a:tblPr/>
              <a:tblGrid>
                <a:gridCol w="663901">
                  <a:extLst>
                    <a:ext uri="{9D8B030D-6E8A-4147-A177-3AD203B41FA5}">
                      <a16:colId xmlns:a16="http://schemas.microsoft.com/office/drawing/2014/main" val="1743677266"/>
                    </a:ext>
                  </a:extLst>
                </a:gridCol>
                <a:gridCol w="864615">
                  <a:extLst>
                    <a:ext uri="{9D8B030D-6E8A-4147-A177-3AD203B41FA5}">
                      <a16:colId xmlns:a16="http://schemas.microsoft.com/office/drawing/2014/main" val="504261916"/>
                    </a:ext>
                  </a:extLst>
                </a:gridCol>
                <a:gridCol w="849176">
                  <a:extLst>
                    <a:ext uri="{9D8B030D-6E8A-4147-A177-3AD203B41FA5}">
                      <a16:colId xmlns:a16="http://schemas.microsoft.com/office/drawing/2014/main" val="1379640428"/>
                    </a:ext>
                  </a:extLst>
                </a:gridCol>
                <a:gridCol w="1059540">
                  <a:extLst>
                    <a:ext uri="{9D8B030D-6E8A-4147-A177-3AD203B41FA5}">
                      <a16:colId xmlns:a16="http://schemas.microsoft.com/office/drawing/2014/main" val="3467061099"/>
                    </a:ext>
                  </a:extLst>
                </a:gridCol>
                <a:gridCol w="880054">
                  <a:extLst>
                    <a:ext uri="{9D8B030D-6E8A-4147-A177-3AD203B41FA5}">
                      <a16:colId xmlns:a16="http://schemas.microsoft.com/office/drawing/2014/main" val="3644375685"/>
                    </a:ext>
                  </a:extLst>
                </a:gridCol>
                <a:gridCol w="856896">
                  <a:extLst>
                    <a:ext uri="{9D8B030D-6E8A-4147-A177-3AD203B41FA5}">
                      <a16:colId xmlns:a16="http://schemas.microsoft.com/office/drawing/2014/main" val="548652101"/>
                    </a:ext>
                  </a:extLst>
                </a:gridCol>
                <a:gridCol w="2022582">
                  <a:extLst>
                    <a:ext uri="{9D8B030D-6E8A-4147-A177-3AD203B41FA5}">
                      <a16:colId xmlns:a16="http://schemas.microsoft.com/office/drawing/2014/main" val="294531303"/>
                    </a:ext>
                  </a:extLst>
                </a:gridCol>
                <a:gridCol w="1204285">
                  <a:extLst>
                    <a:ext uri="{9D8B030D-6E8A-4147-A177-3AD203B41FA5}">
                      <a16:colId xmlns:a16="http://schemas.microsoft.com/office/drawing/2014/main" val="2024492547"/>
                    </a:ext>
                  </a:extLst>
                </a:gridCol>
              </a:tblGrid>
              <a:tr h="248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Governorate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District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Sub-district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Village/neighborhood/camp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Targeted people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Lead agency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Title of the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of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1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034105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Haditha &amp; Al-Qaim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Returnees, Host communities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assessment for the most vulnerable 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586406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Anbar &amp; Baghdad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HTC,AAF and Bzbz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formal and informal IDP camps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CRS/Caritas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NFI need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506717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Baghdad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Al-Mahmoudiya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Caritas Iraq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Assessment for current sitauation of Shelter, Livelihood and PSS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386388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Al-Najaf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Al-Najaf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674253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Markaz 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 Shuhadaa 2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180680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Heet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Markaz Heet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 affected population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Caritas Czech Republic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Damage category 2,3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982674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Al-Ramadi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Al-Habbaniya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Jazirat Al Khaldiyah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 affected population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Caritas Czech Republic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Damage category 2,3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548841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Markaz 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 Shuhadaa 2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364155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Heet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 Muhamdee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Assesment for rehabilitation of war-damaged shelters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429059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Al-Ka'im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 Aubaidi Al Qadima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Assesment for rehabilitation of war-damaged shelters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35762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Heet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Al-Mashhad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Assesment for rehabilitation of war-damaged shelters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761062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Al-Ramadi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Al-Jazerah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PUI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Assesment for rehabilitation of war-damaged shelters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676508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Salah Al-Din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Tuz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Yangejah, Khasa Darli, Suleiman Beg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 affected population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Medair</a:t>
                      </a:r>
                      <a:endParaRPr lang="en-IN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WDS rehabilitation rapid assessment and CWG tool need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691556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 Shuhadaa 2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0970668"/>
                  </a:ext>
                </a:extLst>
              </a:tr>
              <a:tr h="196761"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Al-Anbar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Al-Falluja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AL-Saqllawya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#N/A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Returnees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Germany government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WDS rehabilitation rapid assessment 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War-damaged shelter technical assessment</a:t>
                      </a:r>
                    </a:p>
                  </a:txBody>
                  <a:tcPr marL="5673" marR="5673" marT="5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25319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CA58DB3-1098-43E9-9952-B6621CD155B6}"/>
              </a:ext>
            </a:extLst>
          </p:cNvPr>
          <p:cNvSpPr/>
          <p:nvPr/>
        </p:nvSpPr>
        <p:spPr>
          <a:xfrm>
            <a:off x="415635" y="759651"/>
            <a:ext cx="8312729" cy="23123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IN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Table is from the online excel sheet - as of May 15</a:t>
            </a:r>
            <a:r>
              <a:rPr lang="en-IN" sz="1400" baseline="30000" dirty="0">
                <a:solidFill>
                  <a:srgbClr val="0070C0"/>
                </a:solidFill>
                <a:latin typeface="Calibri Light" panose="020F0302020204030204" pitchFamily="34" charset="0"/>
              </a:rPr>
              <a:t>th</a:t>
            </a:r>
            <a:r>
              <a:rPr lang="en-IN" sz="1400" dirty="0">
                <a:solidFill>
                  <a:srgbClr val="0070C0"/>
                </a:solidFill>
                <a:latin typeface="Calibri Light" panose="020F0302020204030204" pitchFamily="34" charset="0"/>
              </a:rPr>
              <a:t> 2019 – Partners to update on the assessment status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2008809802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36726</TotalTime>
  <Words>1252</Words>
  <Application>Microsoft Office PowerPoint</Application>
  <PresentationFormat>On-screen Show (16:9)</PresentationFormat>
  <Paragraphs>371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MS PGothic</vt:lpstr>
      <vt:lpstr>SimSun</vt:lpstr>
      <vt:lpstr>Arial</vt:lpstr>
      <vt:lpstr>Calibri</vt:lpstr>
      <vt:lpstr>Calibri Light</vt:lpstr>
      <vt:lpstr>Corbel</vt:lpstr>
      <vt:lpstr>Cordia New</vt:lpstr>
      <vt:lpstr>Times New Roman</vt:lpstr>
      <vt:lpstr>Verdana</vt:lpstr>
      <vt:lpstr>Wingdings</vt:lpstr>
      <vt:lpstr>Shelter Cluster Red Theme</vt:lpstr>
      <vt:lpstr>1_Shelter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TIA Michel</dc:creator>
  <cp:lastModifiedBy>TIA Michel</cp:lastModifiedBy>
  <cp:revision>3210</cp:revision>
  <cp:lastPrinted>2017-10-23T07:30:35Z</cp:lastPrinted>
  <dcterms:created xsi:type="dcterms:W3CDTF">2014-10-08T08:24:30Z</dcterms:created>
  <dcterms:modified xsi:type="dcterms:W3CDTF">2019-05-16T14:31:20Z</dcterms:modified>
</cp:coreProperties>
</file>