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672" r:id="rId4"/>
  </p:sldMasterIdLst>
  <p:notesMasterIdLst>
    <p:notesMasterId r:id="rId24"/>
  </p:notesMasterIdLst>
  <p:sldIdLst>
    <p:sldId id="702" r:id="rId5"/>
    <p:sldId id="265" r:id="rId6"/>
    <p:sldId id="709" r:id="rId7"/>
    <p:sldId id="761" r:id="rId8"/>
    <p:sldId id="768" r:id="rId9"/>
    <p:sldId id="742" r:id="rId10"/>
    <p:sldId id="760" r:id="rId11"/>
    <p:sldId id="767" r:id="rId12"/>
    <p:sldId id="766" r:id="rId13"/>
    <p:sldId id="765" r:id="rId14"/>
    <p:sldId id="755" r:id="rId15"/>
    <p:sldId id="764" r:id="rId16"/>
    <p:sldId id="763" r:id="rId17"/>
    <p:sldId id="762" r:id="rId18"/>
    <p:sldId id="758" r:id="rId19"/>
    <p:sldId id="757" r:id="rId20"/>
    <p:sldId id="756" r:id="rId21"/>
    <p:sldId id="759" r:id="rId22"/>
    <p:sldId id="753" r:id="rId23"/>
  </p:sldIdLst>
  <p:sldSz cx="9144000" cy="5143500" type="screen16x9"/>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HCRuser" initials="U" lastIdx="2" clrIdx="0"/>
  <p:cmAuthor id="1" name="Michael Gloeckle" initials="MG" lastIdx="1" clrIdx="1">
    <p:extLst/>
  </p:cmAuthor>
  <p:cmAuthor id="2" name="Michael Gloeckle" initials="MG [2]" lastIdx="1" clrIdx="2">
    <p:extLst/>
  </p:cmAuthor>
  <p:cmAuthor id="3" name="WEIRA Cornelius - ET" initials="WC-E" lastIdx="2" clrIdx="3">
    <p:extLst/>
  </p:cmAuthor>
  <p:cmAuthor id="4" name="Andrea" initials="A" lastIdx="0" clrIdx="4">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2358" autoAdjust="0"/>
  </p:normalViewPr>
  <p:slideViewPr>
    <p:cSldViewPr snapToGrid="0" snapToObjects="1">
      <p:cViewPr varScale="1">
        <p:scale>
          <a:sx n="92" d="100"/>
          <a:sy n="92" d="100"/>
        </p:scale>
        <p:origin x="246" y="72"/>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tia\Documents\20180428%20Shelter%20Cluster%20IMO\11_Camp%20Closure-Consolidation%20&amp;%20Tent%20replacement\FSMT\FSMT%20Analysis%20of%20Tent%20Replacement%20or%20Maintenance%20as%20of%20May%2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0070C0"/>
                </a:solidFill>
                <a:latin typeface="Calibri" panose="020F0502020204030204" pitchFamily="34" charset="0"/>
                <a:ea typeface="+mn-ea"/>
                <a:cs typeface="Calibri" panose="020F0502020204030204" pitchFamily="34" charset="0"/>
              </a:defRPr>
            </a:pPr>
            <a:r>
              <a:rPr lang="en-IN" sz="1000">
                <a:solidFill>
                  <a:srgbClr val="0070C0"/>
                </a:solidFill>
              </a:rPr>
              <a:t>Tents issues in Ramadi Camps</a:t>
            </a:r>
          </a:p>
        </c:rich>
      </c:tx>
      <c:overlay val="0"/>
      <c:spPr>
        <a:noFill/>
        <a:ln>
          <a:noFill/>
        </a:ln>
        <a:effectLst/>
      </c:spPr>
      <c:txPr>
        <a:bodyPr rot="0" spcFirstLastPara="1" vertOverflow="ellipsis" vert="horz" wrap="square" anchor="ctr" anchorCtr="1"/>
        <a:lstStyle/>
        <a:p>
          <a:pPr>
            <a:defRPr sz="1000" b="0" i="0" u="none" strike="noStrike" kern="1200" spc="0" baseline="0">
              <a:solidFill>
                <a:srgbClr val="0070C0"/>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27372571776279603"/>
          <c:y val="0.11596076365151473"/>
          <c:w val="0.43432376260164102"/>
          <c:h val="0.79762380312855219"/>
        </c:manualLayout>
      </c:layout>
      <c:barChart>
        <c:barDir val="bar"/>
        <c:grouping val="clustered"/>
        <c:varyColors val="0"/>
        <c:ser>
          <c:idx val="0"/>
          <c:order val="0"/>
          <c:tx>
            <c:strRef>
              <c:f>'Data of Interest'!$CE$2</c:f>
              <c:strCache>
                <c:ptCount val="1"/>
                <c:pt idx="0">
                  <c:v># of MoMD tents in need of maintenance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accent5">
                        <a:lumMod val="60000"/>
                        <a:lumOff val="40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 of Interest'!$CC$29:$CD$37</c:f>
              <c:multiLvlStrCache>
                <c:ptCount val="9"/>
                <c:lvl>
                  <c:pt idx="0">
                    <c:v>Al Tahrer 1</c:v>
                  </c:pt>
                  <c:pt idx="1">
                    <c:v>Al Tahrer 2</c:v>
                  </c:pt>
                  <c:pt idx="2">
                    <c:v>Al Tahrer Central</c:v>
                  </c:pt>
                  <c:pt idx="3">
                    <c:v>Al-Hijra - HTC</c:v>
                  </c:pt>
                  <c:pt idx="4">
                    <c:v>Al-Smuod Camp - HTC</c:v>
                  </c:pt>
                  <c:pt idx="5">
                    <c:v>Fallujah camp 1 - HTC</c:v>
                  </c:pt>
                  <c:pt idx="6">
                    <c:v>Fallujah camp 5 - HTC</c:v>
                  </c:pt>
                  <c:pt idx="7">
                    <c:v>Fallujah camp 7 - HTC</c:v>
                  </c:pt>
                  <c:pt idx="8">
                    <c:v>Fallujah camp 8 - HTC</c:v>
                  </c:pt>
                </c:lvl>
                <c:lvl>
                  <c:pt idx="0">
                    <c:v>Ramadi</c:v>
                  </c:pt>
                  <c:pt idx="1">
                    <c:v>Ramadi</c:v>
                  </c:pt>
                  <c:pt idx="2">
                    <c:v>Ramadi</c:v>
                  </c:pt>
                  <c:pt idx="3">
                    <c:v>Ramadi</c:v>
                  </c:pt>
                  <c:pt idx="4">
                    <c:v>Ramadi</c:v>
                  </c:pt>
                  <c:pt idx="5">
                    <c:v>Ramadi</c:v>
                  </c:pt>
                  <c:pt idx="6">
                    <c:v>Ramadi</c:v>
                  </c:pt>
                  <c:pt idx="7">
                    <c:v>Ramadi</c:v>
                  </c:pt>
                  <c:pt idx="8">
                    <c:v>Ramadi</c:v>
                  </c:pt>
                </c:lvl>
              </c:multiLvlStrCache>
            </c:multiLvlStrRef>
          </c:cat>
          <c:val>
            <c:numRef>
              <c:f>'Data of Interest'!$CE$29:$CE$37</c:f>
              <c:numCache>
                <c:formatCode>General</c:formatCode>
                <c:ptCount val="9"/>
                <c:pt idx="3" formatCode="_(* #,##0_);_(* \(#,##0\);_(* &quot;-&quot;??_);_(@_)">
                  <c:v>5</c:v>
                </c:pt>
                <c:pt idx="5" formatCode="_(* #,##0_);_(* \(#,##0\);_(* &quot;-&quot;??_);_(@_)">
                  <c:v>5</c:v>
                </c:pt>
              </c:numCache>
            </c:numRef>
          </c:val>
          <c:extLst>
            <c:ext xmlns:c16="http://schemas.microsoft.com/office/drawing/2014/chart" uri="{C3380CC4-5D6E-409C-BE32-E72D297353CC}">
              <c16:uniqueId val="{00000000-2AB4-4789-8A18-2A8B765AD0DE}"/>
            </c:ext>
          </c:extLst>
        </c:ser>
        <c:ser>
          <c:idx val="1"/>
          <c:order val="1"/>
          <c:tx>
            <c:strRef>
              <c:f>'Data of Interest'!$CF$2</c:f>
              <c:strCache>
                <c:ptCount val="1"/>
                <c:pt idx="0">
                  <c:v># of MoMD tents in need of replacement</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accent5">
                        <a:lumMod val="7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 of Interest'!$CC$29:$CD$37</c:f>
              <c:multiLvlStrCache>
                <c:ptCount val="9"/>
                <c:lvl>
                  <c:pt idx="0">
                    <c:v>Al Tahrer 1</c:v>
                  </c:pt>
                  <c:pt idx="1">
                    <c:v>Al Tahrer 2</c:v>
                  </c:pt>
                  <c:pt idx="2">
                    <c:v>Al Tahrer Central</c:v>
                  </c:pt>
                  <c:pt idx="3">
                    <c:v>Al-Hijra - HTC</c:v>
                  </c:pt>
                  <c:pt idx="4">
                    <c:v>Al-Smuod Camp - HTC</c:v>
                  </c:pt>
                  <c:pt idx="5">
                    <c:v>Fallujah camp 1 - HTC</c:v>
                  </c:pt>
                  <c:pt idx="6">
                    <c:v>Fallujah camp 5 - HTC</c:v>
                  </c:pt>
                  <c:pt idx="7">
                    <c:v>Fallujah camp 7 - HTC</c:v>
                  </c:pt>
                  <c:pt idx="8">
                    <c:v>Fallujah camp 8 - HTC</c:v>
                  </c:pt>
                </c:lvl>
                <c:lvl>
                  <c:pt idx="0">
                    <c:v>Ramadi</c:v>
                  </c:pt>
                  <c:pt idx="1">
                    <c:v>Ramadi</c:v>
                  </c:pt>
                  <c:pt idx="2">
                    <c:v>Ramadi</c:v>
                  </c:pt>
                  <c:pt idx="3">
                    <c:v>Ramadi</c:v>
                  </c:pt>
                  <c:pt idx="4">
                    <c:v>Ramadi</c:v>
                  </c:pt>
                  <c:pt idx="5">
                    <c:v>Ramadi</c:v>
                  </c:pt>
                  <c:pt idx="6">
                    <c:v>Ramadi</c:v>
                  </c:pt>
                  <c:pt idx="7">
                    <c:v>Ramadi</c:v>
                  </c:pt>
                  <c:pt idx="8">
                    <c:v>Ramadi</c:v>
                  </c:pt>
                </c:lvl>
              </c:multiLvlStrCache>
            </c:multiLvlStrRef>
          </c:cat>
          <c:val>
            <c:numRef>
              <c:f>'Data of Interest'!$CF$29:$CF$37</c:f>
              <c:numCache>
                <c:formatCode>General</c:formatCode>
                <c:ptCount val="9"/>
                <c:pt idx="3" formatCode="_(* #,##0_);_(* \(#,##0\);_(* &quot;-&quot;??_);_(@_)">
                  <c:v>10</c:v>
                </c:pt>
                <c:pt idx="5" formatCode="_(* #,##0_);_(* \(#,##0\);_(* &quot;-&quot;??_);_(@_)">
                  <c:v>15</c:v>
                </c:pt>
              </c:numCache>
            </c:numRef>
          </c:val>
          <c:extLst>
            <c:ext xmlns:c16="http://schemas.microsoft.com/office/drawing/2014/chart" uri="{C3380CC4-5D6E-409C-BE32-E72D297353CC}">
              <c16:uniqueId val="{00000001-2AB4-4789-8A18-2A8B765AD0DE}"/>
            </c:ext>
          </c:extLst>
        </c:ser>
        <c:ser>
          <c:idx val="2"/>
          <c:order val="2"/>
          <c:tx>
            <c:strRef>
              <c:f>'Data of Interest'!$CG$2</c:f>
              <c:strCache>
                <c:ptCount val="1"/>
                <c:pt idx="0">
                  <c:v># of UNHCR tents in need of replacement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accent3">
                        <a:lumMod val="50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 of Interest'!$CC$29:$CD$37</c:f>
              <c:multiLvlStrCache>
                <c:ptCount val="9"/>
                <c:lvl>
                  <c:pt idx="0">
                    <c:v>Al Tahrer 1</c:v>
                  </c:pt>
                  <c:pt idx="1">
                    <c:v>Al Tahrer 2</c:v>
                  </c:pt>
                  <c:pt idx="2">
                    <c:v>Al Tahrer Central</c:v>
                  </c:pt>
                  <c:pt idx="3">
                    <c:v>Al-Hijra - HTC</c:v>
                  </c:pt>
                  <c:pt idx="4">
                    <c:v>Al-Smuod Camp - HTC</c:v>
                  </c:pt>
                  <c:pt idx="5">
                    <c:v>Fallujah camp 1 - HTC</c:v>
                  </c:pt>
                  <c:pt idx="6">
                    <c:v>Fallujah camp 5 - HTC</c:v>
                  </c:pt>
                  <c:pt idx="7">
                    <c:v>Fallujah camp 7 - HTC</c:v>
                  </c:pt>
                  <c:pt idx="8">
                    <c:v>Fallujah camp 8 - HTC</c:v>
                  </c:pt>
                </c:lvl>
                <c:lvl>
                  <c:pt idx="0">
                    <c:v>Ramadi</c:v>
                  </c:pt>
                  <c:pt idx="1">
                    <c:v>Ramadi</c:v>
                  </c:pt>
                  <c:pt idx="2">
                    <c:v>Ramadi</c:v>
                  </c:pt>
                  <c:pt idx="3">
                    <c:v>Ramadi</c:v>
                  </c:pt>
                  <c:pt idx="4">
                    <c:v>Ramadi</c:v>
                  </c:pt>
                  <c:pt idx="5">
                    <c:v>Ramadi</c:v>
                  </c:pt>
                  <c:pt idx="6">
                    <c:v>Ramadi</c:v>
                  </c:pt>
                  <c:pt idx="7">
                    <c:v>Ramadi</c:v>
                  </c:pt>
                  <c:pt idx="8">
                    <c:v>Ramadi</c:v>
                  </c:pt>
                </c:lvl>
              </c:multiLvlStrCache>
            </c:multiLvlStrRef>
          </c:cat>
          <c:val>
            <c:numRef>
              <c:f>'Data of Interest'!$CG$29:$CG$37</c:f>
              <c:numCache>
                <c:formatCode>_(* #,##0_);_(* \(#,##0\);_(* "-"??_);_(@_)</c:formatCode>
                <c:ptCount val="9"/>
                <c:pt idx="0">
                  <c:v>12</c:v>
                </c:pt>
                <c:pt idx="1">
                  <c:v>12</c:v>
                </c:pt>
                <c:pt idx="2">
                  <c:v>25</c:v>
                </c:pt>
                <c:pt idx="4">
                  <c:v>5</c:v>
                </c:pt>
                <c:pt idx="6">
                  <c:v>20</c:v>
                </c:pt>
                <c:pt idx="7">
                  <c:v>15</c:v>
                </c:pt>
                <c:pt idx="8">
                  <c:v>14</c:v>
                </c:pt>
              </c:numCache>
            </c:numRef>
          </c:val>
          <c:extLst>
            <c:ext xmlns:c16="http://schemas.microsoft.com/office/drawing/2014/chart" uri="{C3380CC4-5D6E-409C-BE32-E72D297353CC}">
              <c16:uniqueId val="{00000002-2AB4-4789-8A18-2A8B765AD0DE}"/>
            </c:ext>
          </c:extLst>
        </c:ser>
        <c:dLbls>
          <c:dLblPos val="outEnd"/>
          <c:showLegendKey val="0"/>
          <c:showVal val="1"/>
          <c:showCatName val="0"/>
          <c:showSerName val="0"/>
          <c:showPercent val="0"/>
          <c:showBubbleSize val="0"/>
        </c:dLbls>
        <c:gapWidth val="154"/>
        <c:axId val="364067392"/>
        <c:axId val="583458192"/>
      </c:barChart>
      <c:catAx>
        <c:axId val="36406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83458192"/>
        <c:crosses val="autoZero"/>
        <c:auto val="1"/>
        <c:lblAlgn val="ctr"/>
        <c:lblOffset val="100"/>
        <c:noMultiLvlLbl val="0"/>
      </c:catAx>
      <c:valAx>
        <c:axId val="583458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64067392"/>
        <c:crosses val="autoZero"/>
        <c:crossBetween val="between"/>
      </c:valAx>
      <c:spPr>
        <a:noFill/>
        <a:ln>
          <a:noFill/>
        </a:ln>
        <a:effectLst/>
      </c:spPr>
    </c:plotArea>
    <c:legend>
      <c:legendPos val="r"/>
      <c:layout>
        <c:manualLayout>
          <c:xMode val="edge"/>
          <c:yMode val="edge"/>
          <c:x val="0.66958407541678266"/>
          <c:y val="0.29602013697023144"/>
          <c:w val="0.32681852380508059"/>
          <c:h val="0.346926866957650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IN" b="1" dirty="0"/>
              <a:t>Tents issues in 26 sectors in AAF Camps</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609509354342844E-2"/>
          <c:y val="8.0603404923069236E-2"/>
          <c:w val="0.93227506071833388"/>
          <c:h val="0.68660820601576444"/>
        </c:manualLayout>
      </c:layout>
      <c:lineChart>
        <c:grouping val="standard"/>
        <c:varyColors val="0"/>
        <c:ser>
          <c:idx val="0"/>
          <c:order val="0"/>
          <c:tx>
            <c:strRef>
              <c:f>'Data of Interest'!$CE$2</c:f>
              <c:strCache>
                <c:ptCount val="1"/>
                <c:pt idx="0">
                  <c:v># of MoMD tents in need of maintenance</c:v>
                </c:pt>
              </c:strCache>
            </c:strRef>
          </c:tx>
          <c:spPr>
            <a:ln w="28575" cap="rnd">
              <a:solidFill>
                <a:schemeClr val="accent1"/>
              </a:solidFill>
              <a:round/>
            </a:ln>
            <a:effectLst/>
          </c:spPr>
          <c:marker>
            <c:symbol val="none"/>
          </c:marker>
          <c:dLbls>
            <c:dLbl>
              <c:idx val="2"/>
              <c:layout>
                <c:manualLayout>
                  <c:x val="-9.0715047398447716E-3"/>
                  <c:y val="-5.98288846788825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E4C-478A-9F15-969B85C09C3D}"/>
                </c:ext>
              </c:extLst>
            </c:dLbl>
            <c:dLbl>
              <c:idx val="10"/>
              <c:layout>
                <c:manualLayout>
                  <c:x val="-2.6983213414600464E-2"/>
                  <c:y val="1.1965776935776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4C-478A-9F15-969B85C09C3D}"/>
                </c:ext>
              </c:extLst>
            </c:dLbl>
            <c:dLbl>
              <c:idx val="11"/>
              <c:layout>
                <c:manualLayout>
                  <c:x val="-2.5072631155959965E-2"/>
                  <c:y val="2.99144423394412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4C-478A-9F15-969B85C09C3D}"/>
                </c:ext>
              </c:extLst>
            </c:dLbl>
            <c:dLbl>
              <c:idx val="12"/>
              <c:layout>
                <c:manualLayout>
                  <c:x val="-1.7609419208144985E-2"/>
                  <c:y val="2.3931553871553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4C-478A-9F15-969B85C09C3D}"/>
                </c:ext>
              </c:extLst>
            </c:dLbl>
            <c:dLbl>
              <c:idx val="13"/>
              <c:layout>
                <c:manualLayout>
                  <c:x val="-1.3131492039456061E-2"/>
                  <c:y val="5.98288846788825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4C-478A-9F15-969B85C09C3D}"/>
                </c:ext>
              </c:extLst>
            </c:dLbl>
            <c:dLbl>
              <c:idx val="18"/>
              <c:layout>
                <c:manualLayout>
                  <c:x val="-9.0715047398447716E-3"/>
                  <c:y val="-1.196577693577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4C-478A-9F15-969B85C09C3D}"/>
                </c:ext>
              </c:extLst>
            </c:dLbl>
            <c:dLbl>
              <c:idx val="22"/>
              <c:layout>
                <c:manualLayout>
                  <c:x val="-2.5072631155959858E-2"/>
                  <c:y val="5.98288846788814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4C-478A-9F15-969B85C09C3D}"/>
                </c:ext>
              </c:extLst>
            </c:dLbl>
            <c:spPr>
              <a:noFill/>
              <a:ln>
                <a:noFill/>
              </a:ln>
              <a:effectLst/>
            </c:spPr>
            <c:txPr>
              <a:bodyPr rot="0" spcFirstLastPara="1" vertOverflow="ellipsis" vert="horz" wrap="square" anchor="ctr" anchorCtr="1"/>
              <a:lstStyle/>
              <a:p>
                <a:pPr>
                  <a:defRPr sz="800" b="0" i="0" u="none" strike="noStrike" kern="1200" baseline="0">
                    <a:solidFill>
                      <a:srgbClr val="0070C0"/>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of Interest'!$CD$3:$CD$28</c:f>
              <c:strCache>
                <c:ptCount val="26"/>
                <c:pt idx="0">
                  <c:v>Al Abrar (AAF33)</c:v>
                </c:pt>
                <c:pt idx="1">
                  <c:v>Al Anbar (AAF27)</c:v>
                </c:pt>
                <c:pt idx="2">
                  <c:v>Al Bashayir camp (AAF25)</c:v>
                </c:pt>
                <c:pt idx="3">
                  <c:v>Al Fallujah Camp (AAF17)</c:v>
                </c:pt>
                <c:pt idx="4">
                  <c:v>Al Najat (AAF24)</c:v>
                </c:pt>
                <c:pt idx="5">
                  <c:v>Al Rayan (AAF31)</c:v>
                </c:pt>
                <c:pt idx="6">
                  <c:v>Al Shahuda al Ashwaii (AAF32)</c:v>
                </c:pt>
                <c:pt idx="7">
                  <c:v>Al-Abaydh camp (AAF10)</c:v>
                </c:pt>
                <c:pt idx="8">
                  <c:v>Al-Amal Al-manshood 1 MoDM camp (AAF05)</c:v>
                </c:pt>
                <c:pt idx="9">
                  <c:v>Al-Hijaj camp (AAF04)</c:v>
                </c:pt>
                <c:pt idx="10">
                  <c:v>Al-Ikhowa (AAF03)</c:v>
                </c:pt>
                <c:pt idx="11">
                  <c:v>Al-Nasir Camp (AAF01)</c:v>
                </c:pt>
                <c:pt idx="12">
                  <c:v>Al-Salam Camp (AAF02)</c:v>
                </c:pt>
                <c:pt idx="13">
                  <c:v>Al-Simood / Ssumud (AAF23)</c:v>
                </c:pt>
                <c:pt idx="14">
                  <c:v>Alta'aki (AAF30)</c:v>
                </c:pt>
                <c:pt idx="15">
                  <c:v>Al-Tahadi (AAF26)</c:v>
                </c:pt>
                <c:pt idx="16">
                  <c:v>Al-Tahrir (Al Khanjar AAF18)</c:v>
                </c:pt>
                <c:pt idx="17">
                  <c:v>Amal Manshood 2 (AAF12)</c:v>
                </c:pt>
                <c:pt idx="18">
                  <c:v>Baghdad (AAF15)</c:v>
                </c:pt>
                <c:pt idx="19">
                  <c:v>Fallujah 10 (AAF21)</c:v>
                </c:pt>
                <c:pt idx="20">
                  <c:v>Fallujah 9 (AAF20)</c:v>
                </c:pt>
                <c:pt idx="21">
                  <c:v>Iraq Camp (AAF14)</c:v>
                </c:pt>
                <c:pt idx="22">
                  <c:v>Kiram Al Fallujah Camp (AAF16)</c:v>
                </c:pt>
                <c:pt idx="23">
                  <c:v>Sabe Sanabul camp (AAF09)</c:v>
                </c:pt>
                <c:pt idx="24">
                  <c:v>Um Alqura (AAF6)</c:v>
                </c:pt>
                <c:pt idx="25">
                  <c:v>Zoba'a camp (AAF22)</c:v>
                </c:pt>
              </c:strCache>
            </c:strRef>
          </c:cat>
          <c:val>
            <c:numRef>
              <c:f>'Data of Interest'!$CE$3:$CE$28</c:f>
              <c:numCache>
                <c:formatCode>_(* #,##0_);_(* \(#,##0\);_(* "-"??_);_(@_)</c:formatCode>
                <c:ptCount val="26"/>
                <c:pt idx="0">
                  <c:v>30</c:v>
                </c:pt>
                <c:pt idx="1">
                  <c:v>45</c:v>
                </c:pt>
                <c:pt idx="2">
                  <c:v>21</c:v>
                </c:pt>
                <c:pt idx="3">
                  <c:v>50</c:v>
                </c:pt>
                <c:pt idx="4">
                  <c:v>25</c:v>
                </c:pt>
                <c:pt idx="5">
                  <c:v>38</c:v>
                </c:pt>
                <c:pt idx="6">
                  <c:v>67</c:v>
                </c:pt>
                <c:pt idx="7">
                  <c:v>11</c:v>
                </c:pt>
                <c:pt idx="8">
                  <c:v>50</c:v>
                </c:pt>
                <c:pt idx="9">
                  <c:v>42</c:v>
                </c:pt>
                <c:pt idx="10">
                  <c:v>14</c:v>
                </c:pt>
                <c:pt idx="11">
                  <c:v>7</c:v>
                </c:pt>
                <c:pt idx="12">
                  <c:v>8</c:v>
                </c:pt>
                <c:pt idx="13">
                  <c:v>6</c:v>
                </c:pt>
                <c:pt idx="14">
                  <c:v>100</c:v>
                </c:pt>
                <c:pt idx="15">
                  <c:v>7</c:v>
                </c:pt>
                <c:pt idx="16">
                  <c:v>35</c:v>
                </c:pt>
                <c:pt idx="17">
                  <c:v>10</c:v>
                </c:pt>
                <c:pt idx="18">
                  <c:v>12</c:v>
                </c:pt>
                <c:pt idx="19">
                  <c:v>30</c:v>
                </c:pt>
                <c:pt idx="21">
                  <c:v>25</c:v>
                </c:pt>
                <c:pt idx="22">
                  <c:v>6</c:v>
                </c:pt>
                <c:pt idx="23">
                  <c:v>12</c:v>
                </c:pt>
                <c:pt idx="24">
                  <c:v>5</c:v>
                </c:pt>
                <c:pt idx="25">
                  <c:v>4</c:v>
                </c:pt>
              </c:numCache>
            </c:numRef>
          </c:val>
          <c:smooth val="0"/>
          <c:extLst>
            <c:ext xmlns:c16="http://schemas.microsoft.com/office/drawing/2014/chart" uri="{C3380CC4-5D6E-409C-BE32-E72D297353CC}">
              <c16:uniqueId val="{00000000-7E4C-478A-9F15-969B85C09C3D}"/>
            </c:ext>
          </c:extLst>
        </c:ser>
        <c:ser>
          <c:idx val="1"/>
          <c:order val="1"/>
          <c:tx>
            <c:strRef>
              <c:f>'Data of Interest'!$CF$2</c:f>
              <c:strCache>
                <c:ptCount val="1"/>
                <c:pt idx="0">
                  <c:v># of MoMD tents in need of replacement</c:v>
                </c:pt>
              </c:strCache>
            </c:strRef>
          </c:tx>
          <c:spPr>
            <a:ln w="28575" cap="rnd">
              <a:solidFill>
                <a:schemeClr val="accent2"/>
              </a:solidFill>
              <a:round/>
            </a:ln>
            <a:effectLst/>
          </c:spPr>
          <c:marker>
            <c:symbol val="none"/>
          </c:marker>
          <c:dLbls>
            <c:dLbl>
              <c:idx val="2"/>
              <c:layout>
                <c:manualLayout>
                  <c:x val="-3.444642536241535E-2"/>
                  <c:y val="8.974332701832388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4C-478A-9F15-969B85C09C3D}"/>
                </c:ext>
              </c:extLst>
            </c:dLbl>
            <c:dLbl>
              <c:idx val="10"/>
              <c:layout>
                <c:manualLayout>
                  <c:x val="-2.1012643856348566E-2"/>
                  <c:y val="-2.9914442339441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4C-478A-9F15-969B85C09C3D}"/>
                </c:ext>
              </c:extLst>
            </c:dLbl>
            <c:dLbl>
              <c:idx val="12"/>
              <c:layout>
                <c:manualLayout>
                  <c:x val="-1.7609419208144985E-2"/>
                  <c:y val="-2.9914442339441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4C-478A-9F15-969B85C09C3D}"/>
                </c:ext>
              </c:extLst>
            </c:dLbl>
            <c:dLbl>
              <c:idx val="18"/>
              <c:layout>
                <c:manualLayout>
                  <c:x val="-2.8475855804163439E-2"/>
                  <c:y val="1.4957221169720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4C-478A-9F15-969B85C09C3D}"/>
                </c:ext>
              </c:extLst>
            </c:dLbl>
            <c:spPr>
              <a:noFill/>
              <a:ln>
                <a:noFill/>
              </a:ln>
              <a:effectLst/>
            </c:spPr>
            <c:txPr>
              <a:bodyPr rot="0" spcFirstLastPara="1" vertOverflow="ellipsis" vert="horz" wrap="square" anchor="ctr" anchorCtr="1"/>
              <a:lstStyle/>
              <a:p>
                <a:pPr>
                  <a:defRPr sz="800" b="0" i="0" u="none" strike="noStrike" kern="1200" baseline="0">
                    <a:solidFill>
                      <a:srgbClr val="C00000"/>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of Interest'!$CD$3:$CD$28</c:f>
              <c:strCache>
                <c:ptCount val="26"/>
                <c:pt idx="0">
                  <c:v>Al Abrar (AAF33)</c:v>
                </c:pt>
                <c:pt idx="1">
                  <c:v>Al Anbar (AAF27)</c:v>
                </c:pt>
                <c:pt idx="2">
                  <c:v>Al Bashayir camp (AAF25)</c:v>
                </c:pt>
                <c:pt idx="3">
                  <c:v>Al Fallujah Camp (AAF17)</c:v>
                </c:pt>
                <c:pt idx="4">
                  <c:v>Al Najat (AAF24)</c:v>
                </c:pt>
                <c:pt idx="5">
                  <c:v>Al Rayan (AAF31)</c:v>
                </c:pt>
                <c:pt idx="6">
                  <c:v>Al Shahuda al Ashwaii (AAF32)</c:v>
                </c:pt>
                <c:pt idx="7">
                  <c:v>Al-Abaydh camp (AAF10)</c:v>
                </c:pt>
                <c:pt idx="8">
                  <c:v>Al-Amal Al-manshood 1 MoDM camp (AAF05)</c:v>
                </c:pt>
                <c:pt idx="9">
                  <c:v>Al-Hijaj camp (AAF04)</c:v>
                </c:pt>
                <c:pt idx="10">
                  <c:v>Al-Ikhowa (AAF03)</c:v>
                </c:pt>
                <c:pt idx="11">
                  <c:v>Al-Nasir Camp (AAF01)</c:v>
                </c:pt>
                <c:pt idx="12">
                  <c:v>Al-Salam Camp (AAF02)</c:v>
                </c:pt>
                <c:pt idx="13">
                  <c:v>Al-Simood / Ssumud (AAF23)</c:v>
                </c:pt>
                <c:pt idx="14">
                  <c:v>Alta'aki (AAF30)</c:v>
                </c:pt>
                <c:pt idx="15">
                  <c:v>Al-Tahadi (AAF26)</c:v>
                </c:pt>
                <c:pt idx="16">
                  <c:v>Al-Tahrir (Al Khanjar AAF18)</c:v>
                </c:pt>
                <c:pt idx="17">
                  <c:v>Amal Manshood 2 (AAF12)</c:v>
                </c:pt>
                <c:pt idx="18">
                  <c:v>Baghdad (AAF15)</c:v>
                </c:pt>
                <c:pt idx="19">
                  <c:v>Fallujah 10 (AAF21)</c:v>
                </c:pt>
                <c:pt idx="20">
                  <c:v>Fallujah 9 (AAF20)</c:v>
                </c:pt>
                <c:pt idx="21">
                  <c:v>Iraq Camp (AAF14)</c:v>
                </c:pt>
                <c:pt idx="22">
                  <c:v>Kiram Al Fallujah Camp (AAF16)</c:v>
                </c:pt>
                <c:pt idx="23">
                  <c:v>Sabe Sanabul camp (AAF09)</c:v>
                </c:pt>
                <c:pt idx="24">
                  <c:v>Um Alqura (AAF6)</c:v>
                </c:pt>
                <c:pt idx="25">
                  <c:v>Zoba'a camp (AAF22)</c:v>
                </c:pt>
              </c:strCache>
            </c:strRef>
          </c:cat>
          <c:val>
            <c:numRef>
              <c:f>'Data of Interest'!$CF$3:$CF$28</c:f>
              <c:numCache>
                <c:formatCode>_(* #,##0_);_(* \(#,##0\);_(* "-"??_);_(@_)</c:formatCode>
                <c:ptCount val="26"/>
                <c:pt idx="0">
                  <c:v>9</c:v>
                </c:pt>
                <c:pt idx="1">
                  <c:v>90</c:v>
                </c:pt>
                <c:pt idx="2">
                  <c:v>18</c:v>
                </c:pt>
                <c:pt idx="3">
                  <c:v>15</c:v>
                </c:pt>
                <c:pt idx="4">
                  <c:v>10</c:v>
                </c:pt>
                <c:pt idx="5">
                  <c:v>25</c:v>
                </c:pt>
                <c:pt idx="6">
                  <c:v>50</c:v>
                </c:pt>
                <c:pt idx="7">
                  <c:v>26</c:v>
                </c:pt>
                <c:pt idx="8">
                  <c:v>20</c:v>
                </c:pt>
                <c:pt idx="9">
                  <c:v>30</c:v>
                </c:pt>
                <c:pt idx="10">
                  <c:v>20</c:v>
                </c:pt>
                <c:pt idx="11">
                  <c:v>30</c:v>
                </c:pt>
                <c:pt idx="12">
                  <c:v>8</c:v>
                </c:pt>
                <c:pt idx="13">
                  <c:v>14</c:v>
                </c:pt>
                <c:pt idx="14">
                  <c:v>45</c:v>
                </c:pt>
                <c:pt idx="15">
                  <c:v>15</c:v>
                </c:pt>
                <c:pt idx="16">
                  <c:v>70</c:v>
                </c:pt>
                <c:pt idx="17">
                  <c:v>65</c:v>
                </c:pt>
                <c:pt idx="18">
                  <c:v>10</c:v>
                </c:pt>
                <c:pt idx="19">
                  <c:v>3</c:v>
                </c:pt>
                <c:pt idx="20">
                  <c:v>1</c:v>
                </c:pt>
                <c:pt idx="21">
                  <c:v>25</c:v>
                </c:pt>
                <c:pt idx="22">
                  <c:v>10</c:v>
                </c:pt>
                <c:pt idx="24">
                  <c:v>1</c:v>
                </c:pt>
                <c:pt idx="25">
                  <c:v>12</c:v>
                </c:pt>
              </c:numCache>
            </c:numRef>
          </c:val>
          <c:smooth val="0"/>
          <c:extLst>
            <c:ext xmlns:c16="http://schemas.microsoft.com/office/drawing/2014/chart" uri="{C3380CC4-5D6E-409C-BE32-E72D297353CC}">
              <c16:uniqueId val="{00000001-7E4C-478A-9F15-969B85C09C3D}"/>
            </c:ext>
          </c:extLst>
        </c:ser>
        <c:dLbls>
          <c:dLblPos val="ctr"/>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732377152"/>
        <c:axId val="737174032"/>
      </c:lineChart>
      <c:catAx>
        <c:axId val="73237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37174032"/>
        <c:crosses val="autoZero"/>
        <c:auto val="1"/>
        <c:lblAlgn val="ctr"/>
        <c:lblOffset val="100"/>
        <c:noMultiLvlLbl val="0"/>
      </c:catAx>
      <c:valAx>
        <c:axId val="73717403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32377152"/>
        <c:crosses val="autoZero"/>
        <c:crossBetween val="between"/>
      </c:valAx>
      <c:spPr>
        <a:noFill/>
        <a:ln>
          <a:noFill/>
        </a:ln>
        <a:effectLst/>
      </c:spPr>
    </c:plotArea>
    <c:legend>
      <c:legendPos val="r"/>
      <c:layout>
        <c:manualLayout>
          <c:xMode val="edge"/>
          <c:yMode val="edge"/>
          <c:x val="0.71784539173917594"/>
          <c:y val="7.9529819311263739E-2"/>
          <c:w val="0.20409244379200084"/>
          <c:h val="0.273090121850709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6661" tIns="48331" rIns="96661" bIns="48331" rtlCol="0"/>
          <a:lstStyle>
            <a:lvl1pPr algn="r">
              <a:defRPr sz="1300"/>
            </a:lvl1pPr>
          </a:lstStyle>
          <a:p>
            <a:fld id="{3149DE7A-1A12-4746-8822-E7131700A1BD}" type="datetimeFigureOut">
              <a:rPr lang="en-US" smtClean="0"/>
              <a:t>7/7/2019</a:t>
            </a:fld>
            <a:endParaRPr lang="en-US"/>
          </a:p>
        </p:txBody>
      </p:sp>
      <p:sp>
        <p:nvSpPr>
          <p:cNvPr id="4" name="Slide Image Placeholder 3"/>
          <p:cNvSpPr>
            <a:spLocks noGrp="1" noRot="1" noChangeAspect="1"/>
          </p:cNvSpPr>
          <p:nvPr>
            <p:ph type="sldImg" idx="2"/>
          </p:nvPr>
        </p:nvSpPr>
        <p:spPr>
          <a:xfrm>
            <a:off x="396875" y="693738"/>
            <a:ext cx="6156325" cy="3462337"/>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6661" tIns="48331" rIns="96661" bIns="48331"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772668"/>
            <a:ext cx="3011700" cy="461804"/>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6661" tIns="48331" rIns="96661" bIns="48331" rtlCol="0" anchor="b"/>
          <a:lstStyle>
            <a:lvl1pPr algn="r">
              <a:defRPr sz="1300"/>
            </a:lvl1pPr>
          </a:lstStyle>
          <a:p>
            <a:fld id="{6B69D276-5C27-0048-BF36-4302BA85142B}" type="slidenum">
              <a:rPr lang="en-US" smtClean="0"/>
              <a:t>‹#›</a:t>
            </a:fld>
            <a:endParaRPr lang="en-US"/>
          </a:p>
        </p:txBody>
      </p:sp>
    </p:spTree>
    <p:extLst>
      <p:ext uri="{BB962C8B-B14F-4D97-AF65-F5344CB8AC3E}">
        <p14:creationId xmlns:p14="http://schemas.microsoft.com/office/powerpoint/2010/main" val="1130530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396875" y="693738"/>
            <a:ext cx="6156325"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sz="1200" kern="1200" baseline="0" dirty="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2</a:t>
            </a:fld>
            <a:endParaRPr lang="en-GB" dirty="0">
              <a:solidFill>
                <a:srgbClr val="000000"/>
              </a:solidFill>
            </a:endParaRPr>
          </a:p>
        </p:txBody>
      </p:sp>
    </p:spTree>
    <p:extLst>
      <p:ext uri="{BB962C8B-B14F-4D97-AF65-F5344CB8AC3E}">
        <p14:creationId xmlns:p14="http://schemas.microsoft.com/office/powerpoint/2010/main" val="105996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836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752632"/>
            <a:ext cx="6400800" cy="9532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53061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07656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671279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836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752632"/>
            <a:ext cx="6400800" cy="9532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990354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01285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574872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615606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72969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25020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303485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309161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381595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4115606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4116599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825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0157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69554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92242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824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1902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96672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02880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latin typeface="Calibri"/>
              </a:rPr>
              <a:pPr defTabSz="914400"/>
              <a:t>‹#›</a:t>
            </a:fld>
            <a:endParaRPr lang="en-GB" dirty="0">
              <a:latin typeface="Calibri"/>
            </a:endParaRPr>
          </a:p>
        </p:txBody>
      </p:sp>
      <p:sp>
        <p:nvSpPr>
          <p:cNvPr id="7" name="Rectangle 2"/>
          <p:cNvSpPr>
            <a:spLocks noChangeArrowheads="1"/>
          </p:cNvSpPr>
          <p:nvPr/>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grpSp>
        <p:nvGrpSpPr>
          <p:cNvPr id="31" name="Group 30"/>
          <p:cNvGrpSpPr/>
          <p:nvPr userDrawn="1"/>
        </p:nvGrpSpPr>
        <p:grpSpPr>
          <a:xfrm>
            <a:off x="467544" y="4681985"/>
            <a:ext cx="1908720" cy="400110"/>
            <a:chOff x="3671392" y="6274576"/>
            <a:chExt cx="1908720" cy="533478"/>
          </a:xfrm>
        </p:grpSpPr>
        <p:pic>
          <p:nvPicPr>
            <p:cNvPr id="2049" name="Picture 3" descr="Logo-smal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274576"/>
              <a:ext cx="1584176" cy="5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800" b="1" dirty="0">
                  <a:solidFill>
                    <a:srgbClr val="7F1416"/>
                  </a:solidFill>
                  <a:latin typeface="Verdana" pitchFamily="34" charset="0"/>
                  <a:ea typeface="Times New Roman" pitchFamily="18" charset="0"/>
                  <a:cs typeface="Times New Roman" pitchFamily="18" charset="0"/>
                </a:rPr>
                <a:t>Shelter Cluster – Iraq</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1"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Rectangle 2"/>
          <p:cNvSpPr>
            <a:spLocks noChangeArrowheads="1"/>
          </p:cNvSpPr>
          <p:nvPr userDrawn="1"/>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16" name="Rectangle 15"/>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0"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7"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8"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9"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30"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Tree>
    <p:extLst>
      <p:ext uri="{BB962C8B-B14F-4D97-AF65-F5344CB8AC3E}">
        <p14:creationId xmlns:p14="http://schemas.microsoft.com/office/powerpoint/2010/main" val="2466227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latin typeface="Calibri"/>
              </a:rPr>
              <a:pPr defTabSz="914400"/>
              <a:t>‹#›</a:t>
            </a:fld>
            <a:endParaRPr lang="en-GB" dirty="0">
              <a:latin typeface="Calibri"/>
            </a:endParaRPr>
          </a:p>
        </p:txBody>
      </p:sp>
      <p:sp>
        <p:nvSpPr>
          <p:cNvPr id="7" name="Rectangle 2"/>
          <p:cNvSpPr>
            <a:spLocks noChangeArrowheads="1"/>
          </p:cNvSpPr>
          <p:nvPr/>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grpSp>
        <p:nvGrpSpPr>
          <p:cNvPr id="31" name="Group 30"/>
          <p:cNvGrpSpPr/>
          <p:nvPr userDrawn="1"/>
        </p:nvGrpSpPr>
        <p:grpSpPr>
          <a:xfrm>
            <a:off x="467544" y="4681985"/>
            <a:ext cx="1908720" cy="400110"/>
            <a:chOff x="3671392" y="6274576"/>
            <a:chExt cx="1908720" cy="533478"/>
          </a:xfrm>
        </p:grpSpPr>
        <p:pic>
          <p:nvPicPr>
            <p:cNvPr id="2049" name="Picture 3" descr="Logo-small"/>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274576"/>
              <a:ext cx="1584176" cy="5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800" b="1" dirty="0">
                  <a:solidFill>
                    <a:srgbClr val="7F1416"/>
                  </a:solidFill>
                  <a:latin typeface="Verdana" pitchFamily="34" charset="0"/>
                  <a:ea typeface="Times New Roman" pitchFamily="18" charset="0"/>
                  <a:cs typeface="Times New Roman" pitchFamily="18" charset="0"/>
                </a:rPr>
                <a:t>Shelter Cluster – Iraq</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1"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Rectangle 2"/>
          <p:cNvSpPr>
            <a:spLocks noChangeArrowheads="1"/>
          </p:cNvSpPr>
          <p:nvPr userDrawn="1"/>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16" name="Rectangle 15"/>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0"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7"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8"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9"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30"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Tree>
    <p:extLst>
      <p:ext uri="{BB962C8B-B14F-4D97-AF65-F5344CB8AC3E}">
        <p14:creationId xmlns:p14="http://schemas.microsoft.com/office/powerpoint/2010/main" val="2440599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e.humanitarianresponse.info/x/#RsKMn5Qs" TargetMode="External"/><Relationship Id="rId2" Type="http://schemas.openxmlformats.org/officeDocument/2006/relationships/hyperlink" Target="https://iom.us9.list-manage.com/track/click?u=e903630308c1ac052d2c02241&amp;id=d8754ff6e6&amp;e=55c798c37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umanitarianresponse.info/en/operations/iraq/2019-dashboard"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hoveen.yaseen@un.org" TargetMode="External"/><Relationship Id="rId2" Type="http://schemas.openxmlformats.org/officeDocument/2006/relationships/hyperlink" Target="mailto:im3.iraq@sheltercluster.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a:t>
            </a:fld>
            <a:endParaRPr lang="en-GB">
              <a:latin typeface="Calibri"/>
            </a:endParaRPr>
          </a:p>
        </p:txBody>
      </p:sp>
      <p:sp>
        <p:nvSpPr>
          <p:cNvPr id="8" name="Title 1">
            <a:extLst>
              <a:ext uri="{FF2B5EF4-FFF2-40B4-BE49-F238E27FC236}">
                <a16:creationId xmlns:a16="http://schemas.microsoft.com/office/drawing/2014/main" id="{281E204A-8134-4F91-909D-C47C78BBC3C8}"/>
              </a:ext>
            </a:extLst>
          </p:cNvPr>
          <p:cNvSpPr txBox="1">
            <a:spLocks/>
          </p:cNvSpPr>
          <p:nvPr/>
        </p:nvSpPr>
        <p:spPr>
          <a:xfrm>
            <a:off x="613064" y="1007232"/>
            <a:ext cx="7938653" cy="2108137"/>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pPr lvl="0"/>
            <a:r>
              <a:rPr kumimoji="0" lang="en-GB" sz="36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t>Iraq humanitarian response</a:t>
            </a:r>
            <a:br>
              <a:rPr kumimoji="0" lang="en-GB" sz="48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br>
            <a:br>
              <a:rPr kumimoji="0" lang="en-GB" sz="48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br>
            <a:r>
              <a:rPr kumimoji="0" lang="en-GB" sz="28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t>Centre and south </a:t>
            </a:r>
            <a:r>
              <a:rPr lang="en-US" sz="2800" dirty="0">
                <a:effectLst/>
                <a:latin typeface="Corbel" panose="020B0503020204020204"/>
              </a:rPr>
              <a:t>Shelter Cluster Hub Coordination meeting</a:t>
            </a:r>
          </a:p>
          <a:p>
            <a:pPr lvl="0"/>
            <a:r>
              <a:rPr lang="en-US" sz="2800" dirty="0">
                <a:effectLst/>
                <a:latin typeface="Corbel" panose="020B0503020204020204"/>
              </a:rPr>
              <a:t>Baghdad </a:t>
            </a:r>
            <a:endParaRPr kumimoji="0" lang="en-GB" sz="36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endParaRPr>
          </a:p>
        </p:txBody>
      </p:sp>
      <p:sp>
        <p:nvSpPr>
          <p:cNvPr id="10" name="Subtitle 2">
            <a:extLst>
              <a:ext uri="{FF2B5EF4-FFF2-40B4-BE49-F238E27FC236}">
                <a16:creationId xmlns:a16="http://schemas.microsoft.com/office/drawing/2014/main" id="{4FF74260-2D31-411B-8920-59D89DEF5A38}"/>
              </a:ext>
            </a:extLst>
          </p:cNvPr>
          <p:cNvSpPr txBox="1">
            <a:spLocks/>
          </p:cNvSpPr>
          <p:nvPr/>
        </p:nvSpPr>
        <p:spPr>
          <a:xfrm>
            <a:off x="188070" y="3504853"/>
            <a:ext cx="8767860" cy="5023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ts val="1400"/>
              </a:spcBef>
              <a:spcAft>
                <a:spcPts val="0"/>
              </a:spcAft>
              <a:buClr>
                <a:srgbClr val="DF5327"/>
              </a:buClr>
              <a:buSzPct val="80000"/>
              <a:buFont typeface="Corbel" pitchFamily="34" charset="0"/>
              <a:buNone/>
              <a:tabLst/>
              <a:defRPr/>
            </a:pPr>
            <a:r>
              <a:rPr kumimoji="0" lang="en-GB" sz="2200" b="1" i="0" u="none" strike="noStrike" kern="1200" cap="none" spc="0" normalizeH="0" baseline="0" noProof="0" dirty="0">
                <a:ln>
                  <a:noFill/>
                </a:ln>
                <a:solidFill>
                  <a:srgbClr val="DF5327"/>
                </a:solidFill>
                <a:effectLst/>
                <a:uLnTx/>
                <a:uFillTx/>
                <a:latin typeface="Corbel" panose="020B0503020204020204"/>
                <a:ea typeface="+mn-ea"/>
                <a:cs typeface="+mn-cs"/>
              </a:rPr>
              <a:t>June 12</a:t>
            </a:r>
            <a:r>
              <a:rPr kumimoji="0" lang="en-GB" sz="2200" b="1" i="0" u="none" strike="noStrike" kern="1200" cap="none" spc="0" normalizeH="0" baseline="30000" noProof="0" dirty="0">
                <a:ln>
                  <a:noFill/>
                </a:ln>
                <a:solidFill>
                  <a:srgbClr val="DF5327"/>
                </a:solidFill>
                <a:effectLst/>
                <a:uLnTx/>
                <a:uFillTx/>
                <a:latin typeface="Corbel" panose="020B0503020204020204"/>
                <a:ea typeface="+mn-ea"/>
                <a:cs typeface="+mn-cs"/>
              </a:rPr>
              <a:t>th</a:t>
            </a:r>
            <a:r>
              <a:rPr kumimoji="0" lang="en-GB" sz="2200" b="1" i="0" u="none" strike="noStrike" kern="1200" cap="none" spc="0" normalizeH="0" baseline="0" noProof="0" dirty="0">
                <a:ln>
                  <a:noFill/>
                </a:ln>
                <a:solidFill>
                  <a:srgbClr val="DF5327"/>
                </a:solidFill>
                <a:effectLst/>
                <a:uLnTx/>
                <a:uFillTx/>
                <a:latin typeface="Corbel" panose="020B0503020204020204"/>
                <a:ea typeface="+mn-ea"/>
                <a:cs typeface="+mn-cs"/>
              </a:rPr>
              <a:t>, 2019</a:t>
            </a:r>
            <a:endParaRPr kumimoji="0" lang="en-GB" sz="2200" b="0" i="0" u="none" strike="noStrike" kern="1200" cap="none" spc="0" normalizeH="0" baseline="0" noProof="0" dirty="0">
              <a:ln>
                <a:noFill/>
              </a:ln>
              <a:solidFill>
                <a:srgbClr val="DF53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48852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10</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 and </a:t>
            </a:r>
            <a:r>
              <a:rPr lang="en-IN" sz="1400" b="0" dirty="0">
                <a:solidFill>
                  <a:schemeClr val="tx1"/>
                </a:solidFill>
                <a:latin typeface="Calibri Light" panose="020F0302020204030204" pitchFamily="34" charset="0"/>
                <a:ea typeface="+mn-ea"/>
                <a:cs typeface="+mn-cs"/>
              </a:rPr>
              <a:t>Partners to update :</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3"/>
              <a:defRPr/>
            </a:pPr>
            <a:r>
              <a:rPr lang="en-IN" sz="1400" b="0" dirty="0">
                <a:solidFill>
                  <a:prstClr val="black"/>
                </a:solidFill>
                <a:latin typeface="Calibri Light" panose="020F0302020204030204" pitchFamily="34" charset="0"/>
                <a:ea typeface="+mn-ea"/>
                <a:cs typeface="Calibri Light" panose="020F0302020204030204" pitchFamily="34" charset="0"/>
              </a:rPr>
              <a:t>Tent replacement needs from FSMT – in Centre &amp; South </a:t>
            </a:r>
            <a:endParaRPr lang="en-US" sz="1400" b="0" dirty="0">
              <a:solidFill>
                <a:schemeClr val="tx1"/>
              </a:solidFill>
              <a:latin typeface="Calibri Light" panose="020F0302020204030204" pitchFamily="34" charset="0"/>
            </a:endParaRPr>
          </a:p>
        </p:txBody>
      </p:sp>
      <p:pic>
        <p:nvPicPr>
          <p:cNvPr id="6" name="Picture 5">
            <a:extLst>
              <a:ext uri="{FF2B5EF4-FFF2-40B4-BE49-F238E27FC236}">
                <a16:creationId xmlns:a16="http://schemas.microsoft.com/office/drawing/2014/main" id="{F2B05B6A-50EB-40B8-B550-272D096F0272}"/>
              </a:ext>
            </a:extLst>
          </p:cNvPr>
          <p:cNvPicPr>
            <a:picLocks noChangeAspect="1"/>
          </p:cNvPicPr>
          <p:nvPr/>
        </p:nvPicPr>
        <p:blipFill>
          <a:blip r:embed="rId2"/>
          <a:stretch>
            <a:fillRect/>
          </a:stretch>
        </p:blipFill>
        <p:spPr>
          <a:xfrm>
            <a:off x="270242" y="820919"/>
            <a:ext cx="8603515" cy="2565957"/>
          </a:xfrm>
          <a:prstGeom prst="rect">
            <a:avLst/>
          </a:prstGeom>
        </p:spPr>
      </p:pic>
      <p:sp>
        <p:nvSpPr>
          <p:cNvPr id="8" name="Rectangle 7">
            <a:extLst>
              <a:ext uri="{FF2B5EF4-FFF2-40B4-BE49-F238E27FC236}">
                <a16:creationId xmlns:a16="http://schemas.microsoft.com/office/drawing/2014/main" id="{6849545D-EAA0-4B74-8D6E-97E93957771E}"/>
              </a:ext>
            </a:extLst>
          </p:cNvPr>
          <p:cNvSpPr/>
          <p:nvPr/>
        </p:nvSpPr>
        <p:spPr>
          <a:xfrm>
            <a:off x="2647508" y="3582161"/>
            <a:ext cx="3615070" cy="738664"/>
          </a:xfrm>
          <a:prstGeom prst="rect">
            <a:avLst/>
          </a:prstGeom>
        </p:spPr>
        <p:txBody>
          <a:bodyPr wrap="square">
            <a:spAutoFit/>
          </a:bodyPr>
          <a:lstStyle/>
          <a:p>
            <a:r>
              <a:rPr lang="en-US" sz="1400" dirty="0">
                <a:latin typeface="Calibri Light" panose="020F0302020204030204" pitchFamily="34" charset="0"/>
                <a:cs typeface="Calibri Light" panose="020F0302020204030204" pitchFamily="34" charset="0"/>
              </a:rPr>
              <a:t># of MoMD tents:		         2,067 </a:t>
            </a:r>
          </a:p>
          <a:p>
            <a:r>
              <a:rPr lang="en-US" sz="1400" dirty="0">
                <a:latin typeface="Calibri Light" panose="020F0302020204030204" pitchFamily="34" charset="0"/>
                <a:cs typeface="Calibri Light" panose="020F0302020204030204" pitchFamily="34" charset="0"/>
              </a:rPr>
              <a:t># of UNHCR tents:			568 </a:t>
            </a:r>
          </a:p>
          <a:p>
            <a:r>
              <a:rPr lang="en-US" sz="1400" dirty="0">
                <a:latin typeface="Calibri Light" panose="020F0302020204030204" pitchFamily="34" charset="0"/>
                <a:cs typeface="Calibri Light" panose="020F0302020204030204" pitchFamily="34" charset="0"/>
              </a:rPr>
              <a:t># of OTHER type of tents	:	618 </a:t>
            </a:r>
          </a:p>
        </p:txBody>
      </p:sp>
    </p:spTree>
    <p:extLst>
      <p:ext uri="{BB962C8B-B14F-4D97-AF65-F5344CB8AC3E}">
        <p14:creationId xmlns:p14="http://schemas.microsoft.com/office/powerpoint/2010/main" val="124802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11</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 and </a:t>
            </a:r>
            <a:r>
              <a:rPr lang="en-IN" sz="1400" b="0" dirty="0">
                <a:solidFill>
                  <a:schemeClr val="tx1"/>
                </a:solidFill>
                <a:latin typeface="Calibri Light" panose="020F0302020204030204" pitchFamily="34" charset="0"/>
                <a:ea typeface="+mn-ea"/>
                <a:cs typeface="+mn-cs"/>
              </a:rPr>
              <a:t>Partners to update :</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4"/>
              <a:defRPr/>
            </a:pPr>
            <a:r>
              <a:rPr lang="en-IN" sz="1400" b="0" dirty="0">
                <a:solidFill>
                  <a:schemeClr val="tx1"/>
                </a:solidFill>
                <a:latin typeface="Calibri Light" panose="020F0302020204030204" pitchFamily="34" charset="0"/>
                <a:ea typeface="+mn-ea"/>
                <a:cs typeface="Calibri Light" panose="020F0302020204030204" pitchFamily="34" charset="0"/>
              </a:rPr>
              <a:t>Ameriyat Al-Fallujah (AAF) inter cluster mission, findings</a:t>
            </a:r>
            <a:endParaRPr lang="en-US" sz="1400" b="0" dirty="0">
              <a:solidFill>
                <a:schemeClr val="tx1"/>
              </a:solidFill>
              <a:latin typeface="Calibri Light" panose="020F0302020204030204" pitchFamily="34" charset="0"/>
              <a:ea typeface="+mn-ea"/>
              <a:cs typeface="+mn-cs"/>
            </a:endParaRPr>
          </a:p>
        </p:txBody>
      </p:sp>
      <p:sp>
        <p:nvSpPr>
          <p:cNvPr id="2" name="Rectangle 1">
            <a:extLst>
              <a:ext uri="{FF2B5EF4-FFF2-40B4-BE49-F238E27FC236}">
                <a16:creationId xmlns:a16="http://schemas.microsoft.com/office/drawing/2014/main" id="{45CAAB7D-D77A-4D3B-B83F-21E5C053875E}"/>
              </a:ext>
            </a:extLst>
          </p:cNvPr>
          <p:cNvSpPr/>
          <p:nvPr/>
        </p:nvSpPr>
        <p:spPr>
          <a:xfrm>
            <a:off x="161925" y="1038448"/>
            <a:ext cx="8820150" cy="2387257"/>
          </a:xfrm>
          <a:prstGeom prst="rect">
            <a:avLst/>
          </a:prstGeom>
        </p:spPr>
        <p:txBody>
          <a:bodyPr wrap="square">
            <a:spAutoFit/>
          </a:bodyPr>
          <a:lstStyle/>
          <a:p>
            <a:pPr lvl="0" algn="justLow">
              <a:lnSpc>
                <a:spcPct val="107000"/>
              </a:lnSpc>
            </a:pPr>
            <a:r>
              <a:rPr lang="en-US" sz="1400" dirty="0">
                <a:latin typeface="Calibri Light" panose="020F0302020204030204" pitchFamily="34" charset="0"/>
                <a:cs typeface="Calibri Light" panose="020F0302020204030204" pitchFamily="34" charset="0"/>
              </a:rPr>
              <a:t>Facilitated by OCHA, on 30 April 2019</a:t>
            </a:r>
          </a:p>
          <a:p>
            <a:pPr algn="justLow">
              <a:lnSpc>
                <a:spcPct val="107000"/>
              </a:lnSpc>
            </a:pPr>
            <a:r>
              <a:rPr lang="en-US" sz="1400" dirty="0">
                <a:latin typeface="Calibri Light" panose="020F0302020204030204" pitchFamily="34" charset="0"/>
                <a:cs typeface="Calibri Light" panose="020F0302020204030204" pitchFamily="34" charset="0"/>
              </a:rPr>
              <a:t>Clusters: CCCM, GBV, Health, Protection, SNFI and WASH</a:t>
            </a:r>
          </a:p>
          <a:p>
            <a:pPr lvl="0" algn="justLow">
              <a:lnSpc>
                <a:spcPct val="107000"/>
              </a:lnSpc>
            </a:pPr>
            <a:endParaRPr lang="en-US" sz="1400" dirty="0">
              <a:latin typeface="Calibri Light" panose="020F0302020204030204" pitchFamily="34" charset="0"/>
              <a:cs typeface="Calibri Light" panose="020F0302020204030204" pitchFamily="34" charset="0"/>
            </a:endParaRPr>
          </a:p>
          <a:p>
            <a:pPr lvl="0" algn="justLow">
              <a:lnSpc>
                <a:spcPct val="107000"/>
              </a:lnSpc>
            </a:pPr>
            <a:r>
              <a:rPr lang="en-US" sz="1400" dirty="0">
                <a:latin typeface="Calibri Light" panose="020F0302020204030204" pitchFamily="34" charset="0"/>
                <a:cs typeface="Calibri Light" panose="020F0302020204030204" pitchFamily="34" charset="0"/>
              </a:rPr>
              <a:t>The mission met with the </a:t>
            </a:r>
            <a:r>
              <a:rPr lang="en-GB" sz="1400" dirty="0">
                <a:latin typeface="Calibri Light" panose="020F0302020204030204" pitchFamily="34" charset="0"/>
                <a:cs typeface="Calibri Light" panose="020F0302020204030204" pitchFamily="34" charset="0"/>
              </a:rPr>
              <a:t>AAF Central Camp Management and visited the following sites:</a:t>
            </a:r>
          </a:p>
          <a:p>
            <a:pPr marL="342900" lvl="0" indent="-342900" algn="justLow">
              <a:lnSpc>
                <a:spcPct val="107000"/>
              </a:lnSpc>
              <a:buFont typeface="+mj-lt"/>
              <a:buAutoNum type="arabicPeriod"/>
            </a:pPr>
            <a:endParaRPr lang="en-IN" sz="1400" dirty="0">
              <a:latin typeface="Calibri Light" panose="020F0302020204030204" pitchFamily="34" charset="0"/>
              <a:cs typeface="Calibri Light" panose="020F0302020204030204" pitchFamily="34" charset="0"/>
            </a:endParaRPr>
          </a:p>
          <a:p>
            <a:pPr marL="285750" indent="-285750" algn="justLow">
              <a:lnSpc>
                <a:spcPct val="107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AAF 1 - Al Nasr (MOMD tents): proposed to host populations coming from other sectors; </a:t>
            </a:r>
            <a:endParaRPr lang="en-IN" sz="1400" dirty="0">
              <a:latin typeface="Calibri Light" panose="020F0302020204030204" pitchFamily="34" charset="0"/>
              <a:cs typeface="Calibri Light" panose="020F0302020204030204" pitchFamily="34" charset="0"/>
            </a:endParaRPr>
          </a:p>
          <a:p>
            <a:pPr marL="285750" marR="0" lvl="0" indent="-285750" algn="justLow">
              <a:lnSpc>
                <a:spcPct val="107000"/>
              </a:lnSpc>
              <a:spcBef>
                <a:spcPts val="0"/>
              </a:spcBef>
              <a:spcAft>
                <a:spcPts val="0"/>
              </a:spcAft>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AAF 10 - Al Abaydh (UNHCR tents): proposed for closure/consolidation; </a:t>
            </a:r>
            <a:endParaRPr lang="en-IN" sz="1400" dirty="0">
              <a:latin typeface="Calibri Light" panose="020F0302020204030204" pitchFamily="34" charset="0"/>
              <a:cs typeface="Calibri Light" panose="020F0302020204030204" pitchFamily="34" charset="0"/>
            </a:endParaRPr>
          </a:p>
          <a:p>
            <a:pPr marL="285750" marR="0" lvl="0" indent="-285750" algn="justLow">
              <a:lnSpc>
                <a:spcPct val="107000"/>
              </a:lnSpc>
              <a:spcBef>
                <a:spcPts val="0"/>
              </a:spcBef>
              <a:spcAft>
                <a:spcPts val="0"/>
              </a:spcAft>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AAF 11 - Caravans 1: to verify questions raised on caravans in the IHF note for file;  </a:t>
            </a:r>
            <a:endParaRPr lang="en-IN" sz="1400" dirty="0">
              <a:latin typeface="Calibri Light" panose="020F0302020204030204" pitchFamily="34" charset="0"/>
              <a:cs typeface="Calibri Light" panose="020F0302020204030204" pitchFamily="34" charset="0"/>
            </a:endParaRPr>
          </a:p>
          <a:p>
            <a:pPr marL="285750" indent="-285750" algn="justLow">
              <a:lnSpc>
                <a:spcPct val="107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AAF 22 - Zoba'a: to see the condition of the wood/plywood structures; </a:t>
            </a:r>
            <a:endParaRPr lang="en-IN" sz="1400" dirty="0">
              <a:latin typeface="Calibri Light" panose="020F0302020204030204" pitchFamily="34" charset="0"/>
              <a:cs typeface="Calibri Light" panose="020F0302020204030204" pitchFamily="34" charset="0"/>
            </a:endParaRPr>
          </a:p>
          <a:p>
            <a:pPr marL="285750" marR="0" lvl="0" indent="-285750" algn="justLow">
              <a:lnSpc>
                <a:spcPct val="107000"/>
              </a:lnSpc>
              <a:spcBef>
                <a:spcPts val="0"/>
              </a:spcBef>
              <a:spcAft>
                <a:spcPts val="0"/>
              </a:spcAft>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AAF 27 - Al Anbar: drive through to observe shelter conditions; </a:t>
            </a:r>
            <a:endParaRPr lang="en-IN"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9658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12</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 and </a:t>
            </a:r>
            <a:r>
              <a:rPr lang="en-IN" sz="1400" b="0" dirty="0">
                <a:solidFill>
                  <a:schemeClr val="tx1"/>
                </a:solidFill>
                <a:latin typeface="Calibri Light" panose="020F0302020204030204" pitchFamily="34" charset="0"/>
                <a:ea typeface="+mn-ea"/>
                <a:cs typeface="+mn-cs"/>
              </a:rPr>
              <a:t>Partners to update :</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4"/>
              <a:defRPr/>
            </a:pPr>
            <a:r>
              <a:rPr lang="en-IN" sz="1400" b="0" dirty="0">
                <a:solidFill>
                  <a:schemeClr val="tx1"/>
                </a:solidFill>
                <a:latin typeface="Calibri Light" panose="020F0302020204030204" pitchFamily="34" charset="0"/>
                <a:ea typeface="+mn-ea"/>
                <a:cs typeface="Calibri Light" panose="020F0302020204030204" pitchFamily="34" charset="0"/>
              </a:rPr>
              <a:t>Ameriyat Al-Fallujah (AAF) inter cluster mission, findings</a:t>
            </a:r>
            <a:endParaRPr lang="en-US" sz="1400" b="0" dirty="0">
              <a:solidFill>
                <a:schemeClr val="tx1"/>
              </a:solidFill>
              <a:latin typeface="Calibri Light" panose="020F0302020204030204" pitchFamily="34" charset="0"/>
              <a:ea typeface="+mn-ea"/>
              <a:cs typeface="+mn-cs"/>
            </a:endParaRPr>
          </a:p>
        </p:txBody>
      </p:sp>
      <p:sp>
        <p:nvSpPr>
          <p:cNvPr id="6" name="Rectangle 5">
            <a:extLst>
              <a:ext uri="{FF2B5EF4-FFF2-40B4-BE49-F238E27FC236}">
                <a16:creationId xmlns:a16="http://schemas.microsoft.com/office/drawing/2014/main" id="{28B73B4F-D30F-4FD4-A329-243D160C0004}"/>
              </a:ext>
            </a:extLst>
          </p:cNvPr>
          <p:cNvSpPr/>
          <p:nvPr/>
        </p:nvSpPr>
        <p:spPr>
          <a:xfrm>
            <a:off x="161925" y="857785"/>
            <a:ext cx="8820150" cy="307777"/>
          </a:xfrm>
          <a:prstGeom prst="rect">
            <a:avLst/>
          </a:prstGeom>
        </p:spPr>
        <p:txBody>
          <a:bodyPr wrap="square">
            <a:spAutoFit/>
          </a:bodyPr>
          <a:lstStyle/>
          <a:p>
            <a:r>
              <a:rPr lang="en-IN" sz="1400" dirty="0">
                <a:latin typeface="Calibri Light" panose="020F0302020204030204" pitchFamily="34" charset="0"/>
                <a:cs typeface="Calibri Light" panose="020F0302020204030204" pitchFamily="34" charset="0"/>
              </a:rPr>
              <a:t>Shelter issues in AAF - from FSMT</a:t>
            </a:r>
          </a:p>
        </p:txBody>
      </p:sp>
      <p:graphicFrame>
        <p:nvGraphicFramePr>
          <p:cNvPr id="7" name="Table 6">
            <a:extLst>
              <a:ext uri="{FF2B5EF4-FFF2-40B4-BE49-F238E27FC236}">
                <a16:creationId xmlns:a16="http://schemas.microsoft.com/office/drawing/2014/main" id="{7EFC1ED0-B8C1-4168-ABF1-37893EC5BA19}"/>
              </a:ext>
            </a:extLst>
          </p:cNvPr>
          <p:cNvGraphicFramePr>
            <a:graphicFrameLocks noGrp="1"/>
          </p:cNvGraphicFramePr>
          <p:nvPr>
            <p:extLst>
              <p:ext uri="{D42A27DB-BD31-4B8C-83A1-F6EECF244321}">
                <p14:modId xmlns:p14="http://schemas.microsoft.com/office/powerpoint/2010/main" val="322831886"/>
              </p:ext>
            </p:extLst>
          </p:nvPr>
        </p:nvGraphicFramePr>
        <p:xfrm>
          <a:off x="114300" y="1354573"/>
          <a:ext cx="4057651" cy="2238833"/>
        </p:xfrm>
        <a:graphic>
          <a:graphicData uri="http://schemas.openxmlformats.org/drawingml/2006/table">
            <a:tbl>
              <a:tblPr firstRow="1" firstCol="1" bandRow="1"/>
              <a:tblGrid>
                <a:gridCol w="1649196">
                  <a:extLst>
                    <a:ext uri="{9D8B030D-6E8A-4147-A177-3AD203B41FA5}">
                      <a16:colId xmlns:a16="http://schemas.microsoft.com/office/drawing/2014/main" val="1349568127"/>
                    </a:ext>
                  </a:extLst>
                </a:gridCol>
                <a:gridCol w="1004916">
                  <a:extLst>
                    <a:ext uri="{9D8B030D-6E8A-4147-A177-3AD203B41FA5}">
                      <a16:colId xmlns:a16="http://schemas.microsoft.com/office/drawing/2014/main" val="1843390151"/>
                    </a:ext>
                  </a:extLst>
                </a:gridCol>
                <a:gridCol w="1403539">
                  <a:extLst>
                    <a:ext uri="{9D8B030D-6E8A-4147-A177-3AD203B41FA5}">
                      <a16:colId xmlns:a16="http://schemas.microsoft.com/office/drawing/2014/main" val="2105580996"/>
                    </a:ext>
                  </a:extLst>
                </a:gridCol>
              </a:tblGrid>
              <a:tr h="580784">
                <a:tc>
                  <a:txBody>
                    <a:bodyPr/>
                    <a:lstStyle/>
                    <a:p>
                      <a:pPr marL="0" marR="0" algn="l">
                        <a:lnSpc>
                          <a:spcPct val="107000"/>
                        </a:lnSpc>
                        <a:spcBef>
                          <a:spcPts val="0"/>
                        </a:spcBef>
                        <a:spcAft>
                          <a:spcPts val="0"/>
                        </a:spcAft>
                      </a:pPr>
                      <a:r>
                        <a:rPr lang="en-GB" sz="1000" b="0" dirty="0">
                          <a:solidFill>
                            <a:schemeClr val="bg1"/>
                          </a:solidFill>
                          <a:effectLst/>
                          <a:latin typeface="Calibri Light" panose="020F0302020204030204" pitchFamily="34" charset="0"/>
                          <a:ea typeface="DengXian" panose="02010600030101010101" pitchFamily="2" charset="-122"/>
                          <a:cs typeface="Calibri Light" panose="020F0302020204030204" pitchFamily="34" charset="0"/>
                        </a:rPr>
                        <a:t>Shelter Type</a:t>
                      </a:r>
                      <a:endParaRPr lang="en-IN" sz="1000" b="0" dirty="0">
                        <a:solidFill>
                          <a:schemeClr val="bg1"/>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GB" sz="1000" b="0" dirty="0">
                          <a:solidFill>
                            <a:schemeClr val="bg1"/>
                          </a:solidFill>
                          <a:effectLst/>
                          <a:latin typeface="Calibri Light" panose="020F0302020204030204" pitchFamily="34" charset="0"/>
                          <a:ea typeface="DengXian" panose="02010600030101010101" pitchFamily="2" charset="-122"/>
                          <a:cs typeface="Calibri Light" panose="020F0302020204030204" pitchFamily="34" charset="0"/>
                        </a:rPr>
                        <a:t># of concerned sectors</a:t>
                      </a:r>
                      <a:br>
                        <a:rPr lang="en-GB" sz="1000" b="0" dirty="0">
                          <a:solidFill>
                            <a:schemeClr val="bg1"/>
                          </a:solidFill>
                          <a:effectLst/>
                          <a:latin typeface="Calibri Light" panose="020F0302020204030204" pitchFamily="34" charset="0"/>
                          <a:ea typeface="DengXian" panose="02010600030101010101" pitchFamily="2" charset="-122"/>
                          <a:cs typeface="Calibri Light" panose="020F0302020204030204" pitchFamily="34" charset="0"/>
                        </a:rPr>
                      </a:br>
                      <a:r>
                        <a:rPr lang="en-GB" sz="1000" b="0" dirty="0">
                          <a:solidFill>
                            <a:schemeClr val="bg1"/>
                          </a:solidFill>
                          <a:effectLst/>
                          <a:latin typeface="Calibri Light" panose="020F0302020204030204" pitchFamily="34" charset="0"/>
                          <a:ea typeface="DengXian" panose="02010600030101010101" pitchFamily="2" charset="-122"/>
                          <a:cs typeface="Calibri Light" panose="020F0302020204030204" pitchFamily="34" charset="0"/>
                        </a:rPr>
                        <a:t>Out of the 31 sectors</a:t>
                      </a:r>
                      <a:endParaRPr lang="en-IN" sz="1000" b="0" dirty="0">
                        <a:solidFill>
                          <a:schemeClr val="bg1"/>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GB" sz="1000" b="0" dirty="0">
                          <a:solidFill>
                            <a:schemeClr val="bg1"/>
                          </a:solidFill>
                          <a:effectLst/>
                          <a:latin typeface="Calibri Light" panose="020F0302020204030204" pitchFamily="34" charset="0"/>
                          <a:ea typeface="DengXian" panose="02010600030101010101" pitchFamily="2" charset="-122"/>
                          <a:cs typeface="Calibri Light" panose="020F0302020204030204" pitchFamily="34" charset="0"/>
                        </a:rPr>
                        <a:t>Comments</a:t>
                      </a:r>
                      <a:endParaRPr lang="en-IN" sz="1000" b="0" dirty="0">
                        <a:solidFill>
                          <a:schemeClr val="bg1"/>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621382393"/>
                  </a:ext>
                </a:extLst>
              </a:tr>
              <a:tr h="433743">
                <a:tc>
                  <a:txBody>
                    <a:bodyPr/>
                    <a:lstStyle/>
                    <a:p>
                      <a:pPr marL="0" marR="0">
                        <a:lnSpc>
                          <a:spcPct val="107000"/>
                        </a:lnSpc>
                        <a:spcBef>
                          <a:spcPts val="0"/>
                        </a:spcBef>
                        <a:spcAft>
                          <a:spcPts val="0"/>
                        </a:spcAft>
                      </a:pPr>
                      <a:r>
                        <a:rPr lang="en-GB" sz="1000" b="0" dirty="0">
                          <a:effectLst/>
                          <a:latin typeface="Calibri Light" panose="020F0302020204030204" pitchFamily="34" charset="0"/>
                          <a:ea typeface="DengXian" panose="02010600030101010101" pitchFamily="2" charset="-122"/>
                          <a:cs typeface="Calibri Light" panose="020F0302020204030204" pitchFamily="34" charset="0"/>
                        </a:rPr>
                        <a:t>Caravans</a:t>
                      </a:r>
                      <a:endParaRPr lang="en-IN" sz="1000" b="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b="0">
                          <a:effectLst/>
                          <a:latin typeface="Calibri Light" panose="020F0302020204030204" pitchFamily="34" charset="0"/>
                          <a:ea typeface="DengXian" panose="02010600030101010101" pitchFamily="2" charset="-122"/>
                          <a:cs typeface="Calibri Light" panose="020F0302020204030204" pitchFamily="34" charset="0"/>
                        </a:rPr>
                        <a:t>7</a:t>
                      </a:r>
                      <a:endParaRPr lang="en-IN" sz="1000" b="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b="0" dirty="0">
                          <a:effectLst/>
                          <a:latin typeface="Calibri Light" panose="020F0302020204030204" pitchFamily="34" charset="0"/>
                          <a:ea typeface="DengXian" panose="02010600030101010101" pitchFamily="2" charset="-122"/>
                          <a:cs typeface="Calibri Light" panose="020F0302020204030204" pitchFamily="34" charset="0"/>
                        </a:rPr>
                        <a:t>AAF11, AAF13, AAF16, AAF22, AAF23, AAF24 &amp; AAF26</a:t>
                      </a:r>
                      <a:endParaRPr lang="en-IN" sz="1000" b="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042520"/>
                  </a:ext>
                </a:extLst>
              </a:tr>
              <a:tr h="152704">
                <a:tc>
                  <a:txBody>
                    <a:bodyPr/>
                    <a:lstStyle/>
                    <a:p>
                      <a:pPr marL="0" marR="0">
                        <a:lnSpc>
                          <a:spcPct val="107000"/>
                        </a:lnSpc>
                        <a:spcBef>
                          <a:spcPts val="0"/>
                        </a:spcBef>
                        <a:spcAft>
                          <a:spcPts val="0"/>
                        </a:spcAft>
                      </a:pPr>
                      <a:r>
                        <a:rPr lang="en-GB" sz="1000" b="0" dirty="0">
                          <a:effectLst/>
                          <a:latin typeface="Calibri Light" panose="020F0302020204030204" pitchFamily="34" charset="0"/>
                          <a:ea typeface="DengXian" panose="02010600030101010101" pitchFamily="2" charset="-122"/>
                          <a:cs typeface="Calibri Light" panose="020F0302020204030204" pitchFamily="34" charset="0"/>
                        </a:rPr>
                        <a:t>MoMD Tents</a:t>
                      </a:r>
                      <a:endParaRPr lang="en-IN" sz="1000" b="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b="0">
                          <a:effectLst/>
                          <a:latin typeface="Calibri Light" panose="020F0302020204030204" pitchFamily="34" charset="0"/>
                          <a:ea typeface="DengXian" panose="02010600030101010101" pitchFamily="2" charset="-122"/>
                          <a:cs typeface="Calibri Light" panose="020F0302020204030204" pitchFamily="34" charset="0"/>
                        </a:rPr>
                        <a:t>26</a:t>
                      </a:r>
                      <a:endParaRPr lang="en-IN" sz="1000" b="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000" b="0">
                        <a:effectLst/>
                        <a:latin typeface="Calibri Light" panose="020F0302020204030204" pitchFamily="34" charset="0"/>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500609"/>
                  </a:ext>
                </a:extLst>
              </a:tr>
              <a:tr h="139661">
                <a:tc>
                  <a:txBody>
                    <a:bodyPr/>
                    <a:lstStyle/>
                    <a:p>
                      <a:pPr marL="0" marR="0">
                        <a:lnSpc>
                          <a:spcPct val="107000"/>
                        </a:lnSpc>
                        <a:spcBef>
                          <a:spcPts val="0"/>
                        </a:spcBef>
                        <a:spcAft>
                          <a:spcPts val="0"/>
                        </a:spcAft>
                      </a:pPr>
                      <a:r>
                        <a:rPr lang="en-GB" sz="1000" b="0" dirty="0">
                          <a:effectLst/>
                          <a:latin typeface="Calibri Light" panose="020F0302020204030204" pitchFamily="34" charset="0"/>
                          <a:ea typeface="DengXian" panose="02010600030101010101" pitchFamily="2" charset="-122"/>
                          <a:cs typeface="Calibri Light" panose="020F0302020204030204" pitchFamily="34" charset="0"/>
                        </a:rPr>
                        <a:t>UNHCR Tents</a:t>
                      </a:r>
                      <a:endParaRPr lang="en-IN" sz="1000" b="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b="0">
                          <a:effectLst/>
                          <a:latin typeface="Calibri Light" panose="020F0302020204030204" pitchFamily="34" charset="0"/>
                          <a:ea typeface="DengXian" panose="02010600030101010101" pitchFamily="2" charset="-122"/>
                          <a:cs typeface="Calibri Light" panose="020F0302020204030204" pitchFamily="34" charset="0"/>
                        </a:rPr>
                        <a:t>2</a:t>
                      </a:r>
                      <a:endParaRPr lang="en-IN" sz="1000" b="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b="0">
                          <a:effectLst/>
                          <a:latin typeface="Calibri Light" panose="020F0302020204030204" pitchFamily="34" charset="0"/>
                          <a:ea typeface="DengXian" panose="02010600030101010101" pitchFamily="2" charset="-122"/>
                          <a:cs typeface="Calibri Light" panose="020F0302020204030204" pitchFamily="34" charset="0"/>
                        </a:rPr>
                        <a:t>AAF10 &amp; AAF15</a:t>
                      </a:r>
                      <a:endParaRPr lang="en-IN" sz="1000" b="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600853"/>
                  </a:ext>
                </a:extLst>
              </a:tr>
              <a:tr h="139661">
                <a:tc>
                  <a:txBody>
                    <a:bodyPr/>
                    <a:lstStyle/>
                    <a:p>
                      <a:pPr marL="0" marR="0">
                        <a:lnSpc>
                          <a:spcPct val="107000"/>
                        </a:lnSpc>
                        <a:spcBef>
                          <a:spcPts val="0"/>
                        </a:spcBef>
                        <a:spcAft>
                          <a:spcPts val="0"/>
                        </a:spcAft>
                      </a:pPr>
                      <a:r>
                        <a:rPr lang="en-GB" sz="1000" b="0" dirty="0">
                          <a:effectLst/>
                          <a:latin typeface="Calibri Light" panose="020F0302020204030204" pitchFamily="34" charset="0"/>
                          <a:ea typeface="DengXian" panose="02010600030101010101" pitchFamily="2" charset="-122"/>
                          <a:cs typeface="Calibri Light" panose="020F0302020204030204" pitchFamily="34" charset="0"/>
                        </a:rPr>
                        <a:t>RHU (Refugee Housing Unit)</a:t>
                      </a:r>
                      <a:endParaRPr lang="en-IN" sz="1000" b="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b="0" dirty="0">
                          <a:effectLst/>
                          <a:latin typeface="Calibri Light" panose="020F0302020204030204" pitchFamily="34" charset="0"/>
                          <a:ea typeface="DengXian" panose="02010600030101010101" pitchFamily="2" charset="-122"/>
                          <a:cs typeface="Calibri Light" panose="020F0302020204030204" pitchFamily="34" charset="0"/>
                        </a:rPr>
                        <a:t>2</a:t>
                      </a:r>
                      <a:endParaRPr lang="en-IN" sz="1000" b="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b="0">
                          <a:effectLst/>
                          <a:latin typeface="Calibri Light" panose="020F0302020204030204" pitchFamily="34" charset="0"/>
                          <a:ea typeface="DengXian" panose="02010600030101010101" pitchFamily="2" charset="-122"/>
                          <a:cs typeface="Calibri Light" panose="020F0302020204030204" pitchFamily="34" charset="0"/>
                        </a:rPr>
                        <a:t>AAF08 &amp; AAF19</a:t>
                      </a:r>
                      <a:endParaRPr lang="en-IN" sz="1000" b="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657261"/>
                  </a:ext>
                </a:extLst>
              </a:tr>
              <a:tr h="433743">
                <a:tc>
                  <a:txBody>
                    <a:bodyPr/>
                    <a:lstStyle/>
                    <a:p>
                      <a:pPr marL="0" marR="0">
                        <a:lnSpc>
                          <a:spcPct val="107000"/>
                        </a:lnSpc>
                        <a:spcBef>
                          <a:spcPts val="0"/>
                        </a:spcBef>
                        <a:spcAft>
                          <a:spcPts val="0"/>
                        </a:spcAft>
                      </a:pPr>
                      <a:r>
                        <a:rPr lang="en-GB" sz="1000" b="0" dirty="0">
                          <a:effectLst/>
                          <a:latin typeface="Calibri Light" panose="020F0302020204030204" pitchFamily="34" charset="0"/>
                          <a:ea typeface="DengXian" panose="02010600030101010101" pitchFamily="2" charset="-122"/>
                          <a:cs typeface="Calibri Light" panose="020F0302020204030204" pitchFamily="34" charset="0"/>
                        </a:rPr>
                        <a:t>Constructed Structure (ex. constructed with blocks, fully upgraded)</a:t>
                      </a:r>
                      <a:endParaRPr lang="en-IN" sz="1000" b="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b="0" dirty="0">
                          <a:effectLst/>
                          <a:latin typeface="Calibri Light" panose="020F0302020204030204" pitchFamily="34" charset="0"/>
                          <a:ea typeface="DengXian" panose="02010600030101010101" pitchFamily="2" charset="-122"/>
                          <a:cs typeface="Calibri Light" panose="020F0302020204030204" pitchFamily="34" charset="0"/>
                        </a:rPr>
                        <a:t>1</a:t>
                      </a:r>
                      <a:endParaRPr lang="en-IN" sz="1000" b="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b="0" dirty="0">
                          <a:effectLst/>
                          <a:latin typeface="Calibri Light" panose="020F0302020204030204" pitchFamily="34" charset="0"/>
                          <a:ea typeface="DengXian" panose="02010600030101010101" pitchFamily="2" charset="-122"/>
                          <a:cs typeface="Calibri Light" panose="020F0302020204030204" pitchFamily="34" charset="0"/>
                        </a:rPr>
                        <a:t>AAF07</a:t>
                      </a:r>
                      <a:endParaRPr lang="en-IN" sz="1000" b="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0918314"/>
                  </a:ext>
                </a:extLst>
              </a:tr>
              <a:tr h="162383">
                <a:tc>
                  <a:txBody>
                    <a:bodyPr/>
                    <a:lstStyle/>
                    <a:p>
                      <a:pPr marL="0" marR="0">
                        <a:lnSpc>
                          <a:spcPct val="107000"/>
                        </a:lnSpc>
                        <a:spcBef>
                          <a:spcPts val="0"/>
                        </a:spcBef>
                        <a:spcAft>
                          <a:spcPts val="0"/>
                        </a:spcAft>
                      </a:pPr>
                      <a:r>
                        <a:rPr lang="en-GB" sz="1000" b="0">
                          <a:effectLst/>
                          <a:latin typeface="Calibri Light" panose="020F0302020204030204" pitchFamily="34" charset="0"/>
                          <a:ea typeface="DengXian" panose="02010600030101010101" pitchFamily="2" charset="-122"/>
                          <a:cs typeface="Calibri Light" panose="020F0302020204030204" pitchFamily="34" charset="0"/>
                        </a:rPr>
                        <a:t>Other Tents</a:t>
                      </a:r>
                      <a:endParaRPr lang="en-IN" sz="1000" b="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000" b="0">
                        <a:effectLst/>
                        <a:latin typeface="Calibri Light" panose="020F0302020204030204" pitchFamily="34" charset="0"/>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b="0" dirty="0">
                          <a:effectLst/>
                          <a:latin typeface="Calibri Light" panose="020F0302020204030204" pitchFamily="34" charset="0"/>
                          <a:ea typeface="DengXian" panose="02010600030101010101" pitchFamily="2" charset="-122"/>
                          <a:cs typeface="Calibri Light" panose="020F0302020204030204" pitchFamily="34" charset="0"/>
                        </a:rPr>
                        <a:t>AAF20 &amp; AAF21</a:t>
                      </a:r>
                      <a:endParaRPr lang="en-IN" sz="1000" b="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3072192"/>
                  </a:ext>
                </a:extLst>
              </a:tr>
            </a:tbl>
          </a:graphicData>
        </a:graphic>
      </p:graphicFrame>
      <p:graphicFrame>
        <p:nvGraphicFramePr>
          <p:cNvPr id="8" name="Table 7">
            <a:extLst>
              <a:ext uri="{FF2B5EF4-FFF2-40B4-BE49-F238E27FC236}">
                <a16:creationId xmlns:a16="http://schemas.microsoft.com/office/drawing/2014/main" id="{9150BCB7-6CC0-4E07-96EE-40EEA30C2120}"/>
              </a:ext>
            </a:extLst>
          </p:cNvPr>
          <p:cNvGraphicFramePr>
            <a:graphicFrameLocks noGrp="1"/>
          </p:cNvGraphicFramePr>
          <p:nvPr>
            <p:extLst>
              <p:ext uri="{D42A27DB-BD31-4B8C-83A1-F6EECF244321}">
                <p14:modId xmlns:p14="http://schemas.microsoft.com/office/powerpoint/2010/main" val="1742394388"/>
              </p:ext>
            </p:extLst>
          </p:nvPr>
        </p:nvGraphicFramePr>
        <p:xfrm>
          <a:off x="4248147" y="1354573"/>
          <a:ext cx="4781553" cy="2557731"/>
        </p:xfrm>
        <a:graphic>
          <a:graphicData uri="http://schemas.openxmlformats.org/drawingml/2006/table">
            <a:tbl>
              <a:tblPr firstRow="1" firstCol="1" bandRow="1"/>
              <a:tblGrid>
                <a:gridCol w="922091">
                  <a:extLst>
                    <a:ext uri="{9D8B030D-6E8A-4147-A177-3AD203B41FA5}">
                      <a16:colId xmlns:a16="http://schemas.microsoft.com/office/drawing/2014/main" val="1480604976"/>
                    </a:ext>
                  </a:extLst>
                </a:gridCol>
                <a:gridCol w="589376">
                  <a:extLst>
                    <a:ext uri="{9D8B030D-6E8A-4147-A177-3AD203B41FA5}">
                      <a16:colId xmlns:a16="http://schemas.microsoft.com/office/drawing/2014/main" val="2769975522"/>
                    </a:ext>
                  </a:extLst>
                </a:gridCol>
                <a:gridCol w="655918">
                  <a:extLst>
                    <a:ext uri="{9D8B030D-6E8A-4147-A177-3AD203B41FA5}">
                      <a16:colId xmlns:a16="http://schemas.microsoft.com/office/drawing/2014/main" val="2099858797"/>
                    </a:ext>
                  </a:extLst>
                </a:gridCol>
                <a:gridCol w="884064">
                  <a:extLst>
                    <a:ext uri="{9D8B030D-6E8A-4147-A177-3AD203B41FA5}">
                      <a16:colId xmlns:a16="http://schemas.microsoft.com/office/drawing/2014/main" val="562573697"/>
                    </a:ext>
                  </a:extLst>
                </a:gridCol>
                <a:gridCol w="855546">
                  <a:extLst>
                    <a:ext uri="{9D8B030D-6E8A-4147-A177-3AD203B41FA5}">
                      <a16:colId xmlns:a16="http://schemas.microsoft.com/office/drawing/2014/main" val="2362858360"/>
                    </a:ext>
                  </a:extLst>
                </a:gridCol>
                <a:gridCol w="874558">
                  <a:extLst>
                    <a:ext uri="{9D8B030D-6E8A-4147-A177-3AD203B41FA5}">
                      <a16:colId xmlns:a16="http://schemas.microsoft.com/office/drawing/2014/main" val="2723600523"/>
                    </a:ext>
                  </a:extLst>
                </a:gridCol>
              </a:tblGrid>
              <a:tr h="904838">
                <a:tc>
                  <a:txBody>
                    <a:bodyPr/>
                    <a:lstStyle/>
                    <a:p>
                      <a:pPr marL="0" marR="0" algn="ctr">
                        <a:lnSpc>
                          <a:spcPct val="107000"/>
                        </a:lnSpc>
                        <a:spcBef>
                          <a:spcPts val="0"/>
                        </a:spcBef>
                        <a:spcAft>
                          <a:spcPts val="0"/>
                        </a:spcAft>
                      </a:pPr>
                      <a:r>
                        <a:rPr lang="en-IN" sz="1000" b="1" dirty="0">
                          <a:effectLst/>
                          <a:latin typeface="Calibri Light" panose="020F0302020204030204" pitchFamily="34" charset="0"/>
                          <a:ea typeface="DengXian" panose="02010600030101010101" pitchFamily="2" charset="-122"/>
                          <a:cs typeface="Calibri Light" panose="020F0302020204030204" pitchFamily="34" charset="0"/>
                        </a:rPr>
                        <a:t>Shelter Type</a:t>
                      </a:r>
                      <a:endParaRPr lang="en-IN" sz="100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IN" sz="1000" b="1" dirty="0">
                          <a:effectLst/>
                          <a:latin typeface="Calibri Light" panose="020F0302020204030204" pitchFamily="34" charset="0"/>
                          <a:ea typeface="DengXian" panose="02010600030101010101" pitchFamily="2" charset="-122"/>
                          <a:cs typeface="Calibri Light" panose="020F0302020204030204" pitchFamily="34" charset="0"/>
                        </a:rPr>
                        <a:t># of Installed Shelter</a:t>
                      </a:r>
                      <a:endParaRPr lang="en-IN" sz="100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IN" sz="1000" b="1" dirty="0">
                          <a:effectLst/>
                          <a:latin typeface="Calibri Light" panose="020F0302020204030204" pitchFamily="34" charset="0"/>
                          <a:ea typeface="DengXian" panose="02010600030101010101" pitchFamily="2" charset="-122"/>
                          <a:cs typeface="Calibri Light" panose="020F0302020204030204" pitchFamily="34" charset="0"/>
                        </a:rPr>
                        <a:t># of occupied plots</a:t>
                      </a:r>
                      <a:endParaRPr lang="en-IN" sz="100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IN" sz="1000" b="1" dirty="0">
                          <a:effectLst/>
                          <a:latin typeface="Calibri Light" panose="020F0302020204030204" pitchFamily="34" charset="0"/>
                          <a:ea typeface="DengXian" panose="02010600030101010101" pitchFamily="2" charset="-122"/>
                          <a:cs typeface="Calibri Light" panose="020F0302020204030204" pitchFamily="34" charset="0"/>
                        </a:rPr>
                        <a:t># of occupied plots and in need of replacement</a:t>
                      </a:r>
                      <a:endParaRPr lang="en-IN" sz="100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IN" sz="1000" b="1" dirty="0">
                          <a:effectLst/>
                          <a:latin typeface="Calibri Light" panose="020F0302020204030204" pitchFamily="34" charset="0"/>
                          <a:ea typeface="DengXian" panose="02010600030101010101" pitchFamily="2" charset="-122"/>
                          <a:cs typeface="Calibri Light" panose="020F0302020204030204" pitchFamily="34" charset="0"/>
                        </a:rPr>
                        <a:t># of occupied plots and in need of maintenance</a:t>
                      </a:r>
                      <a:endParaRPr lang="en-IN" sz="100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IN" sz="1000" b="1" dirty="0">
                          <a:effectLst/>
                          <a:latin typeface="Calibri Light" panose="020F0302020204030204" pitchFamily="34" charset="0"/>
                          <a:ea typeface="DengXian" panose="02010600030101010101" pitchFamily="2" charset="-122"/>
                          <a:cs typeface="Calibri Light" panose="020F0302020204030204" pitchFamily="34" charset="0"/>
                        </a:rPr>
                        <a:t># of occupied plots </a:t>
                      </a:r>
                      <a:r>
                        <a:rPr lang="en-IN" sz="1000" b="1" dirty="0">
                          <a:solidFill>
                            <a:srgbClr val="FF0000"/>
                          </a:solidFill>
                          <a:effectLst/>
                          <a:latin typeface="Calibri Light" panose="020F0302020204030204" pitchFamily="34" charset="0"/>
                          <a:ea typeface="DengXian" panose="02010600030101010101" pitchFamily="2" charset="-122"/>
                          <a:cs typeface="Calibri Light" panose="020F0302020204030204" pitchFamily="34" charset="0"/>
                        </a:rPr>
                        <a:t>in need of Repl. &amp; Maint.</a:t>
                      </a:r>
                      <a:endParaRPr lang="en-IN" sz="100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6A6A6"/>
                    </a:solidFill>
                  </a:tcPr>
                </a:tc>
                <a:extLst>
                  <a:ext uri="{0D108BD9-81ED-4DB2-BD59-A6C34878D82A}">
                    <a16:rowId xmlns:a16="http://schemas.microsoft.com/office/drawing/2014/main" val="1606322802"/>
                  </a:ext>
                </a:extLst>
              </a:tr>
              <a:tr h="310040">
                <a:tc>
                  <a:txBody>
                    <a:bodyPr/>
                    <a:lstStyle/>
                    <a:p>
                      <a:pPr marL="0" marR="0" algn="l">
                        <a:lnSpc>
                          <a:spcPct val="107000"/>
                        </a:lnSpc>
                        <a:spcBef>
                          <a:spcPts val="0"/>
                        </a:spcBef>
                        <a:spcAft>
                          <a:spcPts val="0"/>
                        </a:spcAft>
                      </a:pPr>
                      <a:r>
                        <a:rPr lang="en-IN" sz="1000" b="1" dirty="0">
                          <a:effectLst/>
                          <a:latin typeface="Calibri Light" panose="020F0302020204030204" pitchFamily="34" charset="0"/>
                          <a:ea typeface="DengXian" panose="02010600030101010101" pitchFamily="2" charset="-122"/>
                          <a:cs typeface="Calibri Light" panose="020F0302020204030204" pitchFamily="34" charset="0"/>
                        </a:rPr>
                        <a:t>Caravans</a:t>
                      </a:r>
                      <a:endParaRPr lang="en-IN" sz="100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746</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641</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N/A</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N/A</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69344414"/>
                  </a:ext>
                </a:extLst>
              </a:tr>
              <a:tr h="341972">
                <a:tc>
                  <a:txBody>
                    <a:bodyPr/>
                    <a:lstStyle/>
                    <a:p>
                      <a:pPr marL="0" marR="0" algn="l">
                        <a:lnSpc>
                          <a:spcPct val="107000"/>
                        </a:lnSpc>
                        <a:spcBef>
                          <a:spcPts val="0"/>
                        </a:spcBef>
                        <a:spcAft>
                          <a:spcPts val="0"/>
                        </a:spcAft>
                      </a:pPr>
                      <a:r>
                        <a:rPr lang="en-IN" sz="1000" b="1" dirty="0">
                          <a:effectLst/>
                          <a:latin typeface="Calibri Light" panose="020F0302020204030204" pitchFamily="34" charset="0"/>
                          <a:ea typeface="DengXian" panose="02010600030101010101" pitchFamily="2" charset="-122"/>
                          <a:cs typeface="Calibri Light" panose="020F0302020204030204" pitchFamily="34" charset="0"/>
                        </a:rPr>
                        <a:t>MoMD Tents</a:t>
                      </a:r>
                      <a:endParaRPr lang="en-IN" sz="100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IN" sz="1000" dirty="0">
                          <a:effectLst/>
                          <a:latin typeface="Calibri Light" panose="020F0302020204030204" pitchFamily="34" charset="0"/>
                          <a:ea typeface="DengXian" panose="02010600030101010101" pitchFamily="2" charset="-122"/>
                          <a:cs typeface="Calibri Light" panose="020F0302020204030204" pitchFamily="34" charset="0"/>
                        </a:rPr>
                        <a:t>2,689</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2,083</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622</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660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IN" sz="1000" dirty="0">
                          <a:effectLst/>
                          <a:latin typeface="Calibri Light" panose="020F0302020204030204" pitchFamily="34" charset="0"/>
                          <a:ea typeface="DengXian" panose="02010600030101010101" pitchFamily="2" charset="-122"/>
                          <a:cs typeface="Calibri Light" panose="020F0302020204030204" pitchFamily="34" charset="0"/>
                        </a:rPr>
                        <a:t>1,282</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extLst>
                  <a:ext uri="{0D108BD9-81ED-4DB2-BD59-A6C34878D82A}">
                    <a16:rowId xmlns:a16="http://schemas.microsoft.com/office/drawing/2014/main" val="2345430270"/>
                  </a:ext>
                </a:extLst>
              </a:tr>
              <a:tr h="341972">
                <a:tc>
                  <a:txBody>
                    <a:bodyPr/>
                    <a:lstStyle/>
                    <a:p>
                      <a:pPr marL="0" marR="0" algn="l">
                        <a:lnSpc>
                          <a:spcPct val="107000"/>
                        </a:lnSpc>
                        <a:spcBef>
                          <a:spcPts val="0"/>
                        </a:spcBef>
                        <a:spcAft>
                          <a:spcPts val="0"/>
                        </a:spcAft>
                      </a:pPr>
                      <a:r>
                        <a:rPr lang="en-IN" sz="1000" b="1" dirty="0">
                          <a:effectLst/>
                          <a:latin typeface="Calibri Light" panose="020F0302020204030204" pitchFamily="34" charset="0"/>
                          <a:ea typeface="DengXian" panose="02010600030101010101" pitchFamily="2" charset="-122"/>
                          <a:cs typeface="Calibri Light" panose="020F0302020204030204" pitchFamily="34" charset="0"/>
                        </a:rPr>
                        <a:t>UNHCR Tents</a:t>
                      </a:r>
                      <a:endParaRPr lang="en-IN" sz="100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16</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16</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N/A</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74402386"/>
                  </a:ext>
                </a:extLst>
              </a:tr>
              <a:tr h="316937">
                <a:tc>
                  <a:txBody>
                    <a:bodyPr/>
                    <a:lstStyle/>
                    <a:p>
                      <a:pPr marL="0" marR="0" algn="l">
                        <a:lnSpc>
                          <a:spcPct val="107000"/>
                        </a:lnSpc>
                        <a:spcBef>
                          <a:spcPts val="0"/>
                        </a:spcBef>
                        <a:spcAft>
                          <a:spcPts val="0"/>
                        </a:spcAft>
                      </a:pPr>
                      <a:r>
                        <a:rPr lang="en-IN" sz="1000" b="1" dirty="0">
                          <a:effectLst/>
                          <a:latin typeface="Calibri Light" panose="020F0302020204030204" pitchFamily="34" charset="0"/>
                          <a:ea typeface="DengXian" panose="02010600030101010101" pitchFamily="2" charset="-122"/>
                          <a:cs typeface="Calibri Light" panose="020F0302020204030204" pitchFamily="34" charset="0"/>
                        </a:rPr>
                        <a:t>RHU</a:t>
                      </a:r>
                      <a:endParaRPr lang="en-IN" sz="100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367</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221</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N/A</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N/A</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4465961"/>
                  </a:ext>
                </a:extLst>
              </a:tr>
              <a:tr h="341972">
                <a:tc>
                  <a:txBody>
                    <a:bodyPr/>
                    <a:lstStyle/>
                    <a:p>
                      <a:pPr marL="0" marR="0" algn="l">
                        <a:lnSpc>
                          <a:spcPct val="107000"/>
                        </a:lnSpc>
                        <a:spcBef>
                          <a:spcPts val="0"/>
                        </a:spcBef>
                        <a:spcAft>
                          <a:spcPts val="0"/>
                        </a:spcAft>
                      </a:pPr>
                      <a:r>
                        <a:rPr lang="en-IN" sz="1000" b="1" dirty="0">
                          <a:effectLst/>
                          <a:latin typeface="Calibri Light" panose="020F0302020204030204" pitchFamily="34" charset="0"/>
                          <a:ea typeface="DengXian" panose="02010600030101010101" pitchFamily="2" charset="-122"/>
                          <a:cs typeface="Calibri Light" panose="020F0302020204030204" pitchFamily="34" charset="0"/>
                        </a:rPr>
                        <a:t>Other Tents</a:t>
                      </a:r>
                      <a:endParaRPr lang="en-IN" sz="1000" dirty="0">
                        <a:effectLst/>
                        <a:latin typeface="Calibri Light" panose="020F0302020204030204" pitchFamily="34" charset="0"/>
                        <a:ea typeface="DengXian" panose="02010600030101010101" pitchFamily="2" charset="-122"/>
                        <a:cs typeface="Calibri Light" panose="020F03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64</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dirty="0">
                          <a:effectLst/>
                          <a:latin typeface="Calibri Light" panose="020F0302020204030204" pitchFamily="34" charset="0"/>
                          <a:ea typeface="DengXian" panose="02010600030101010101" pitchFamily="2" charset="-122"/>
                          <a:cs typeface="Calibri Light" panose="020F0302020204030204" pitchFamily="34" charset="0"/>
                        </a:rPr>
                        <a:t>64</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a:effectLst/>
                          <a:latin typeface="Calibri Light" panose="020F0302020204030204" pitchFamily="34" charset="0"/>
                          <a:ea typeface="DengXian" panose="02010600030101010101" pitchFamily="2" charset="-122"/>
                          <a:cs typeface="Calibri Light" panose="020F0302020204030204" pitchFamily="34" charset="0"/>
                        </a:rPr>
                        <a:t>N/A</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000" dirty="0">
                          <a:effectLst/>
                          <a:latin typeface="Calibri Light" panose="020F0302020204030204" pitchFamily="34" charset="0"/>
                          <a:ea typeface="DengXian" panose="02010600030101010101" pitchFamily="2" charset="-122"/>
                          <a:cs typeface="Calibri Light" panose="020F0302020204030204" pitchFamily="34" charset="0"/>
                        </a:rPr>
                        <a:t>-</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165938431"/>
                  </a:ext>
                </a:extLst>
              </a:tr>
            </a:tbl>
          </a:graphicData>
        </a:graphic>
      </p:graphicFrame>
      <p:sp>
        <p:nvSpPr>
          <p:cNvPr id="2" name="Rectangle 1">
            <a:extLst>
              <a:ext uri="{FF2B5EF4-FFF2-40B4-BE49-F238E27FC236}">
                <a16:creationId xmlns:a16="http://schemas.microsoft.com/office/drawing/2014/main" id="{85E93A2D-2CE2-435D-9008-1074F9BCE6B4}"/>
              </a:ext>
            </a:extLst>
          </p:cNvPr>
          <p:cNvSpPr/>
          <p:nvPr/>
        </p:nvSpPr>
        <p:spPr>
          <a:xfrm>
            <a:off x="114299" y="3604022"/>
            <a:ext cx="4057651" cy="414344"/>
          </a:xfrm>
          <a:prstGeom prst="rect">
            <a:avLst/>
          </a:prstGeom>
        </p:spPr>
        <p:txBody>
          <a:bodyPr wrap="square">
            <a:spAutoFit/>
          </a:bodyPr>
          <a:lstStyle/>
          <a:p>
            <a:pPr>
              <a:lnSpc>
                <a:spcPct val="107000"/>
              </a:lnSpc>
            </a:pPr>
            <a:r>
              <a:rPr lang="en-GB" sz="1000" i="1" dirty="0">
                <a:latin typeface="Calibri" panose="020F0502020204030204" pitchFamily="34" charset="0"/>
                <a:ea typeface="DengXian" panose="02010600030101010101" pitchFamily="2" charset="-122"/>
                <a:cs typeface="Calibri" panose="020F0502020204030204" pitchFamily="34" charset="0"/>
              </a:rPr>
              <a:t>With at least two type of Shelters in each of the following 9 sectors (AAF10, 15, 16, 20, 21, 22, 23, 24 &amp; 26)</a:t>
            </a:r>
            <a:endParaRPr lang="en-IN" sz="1000" dirty="0">
              <a:latin typeface="Calibri" panose="020F0502020204030204" pitchFamily="34" charset="0"/>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6128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13</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 and </a:t>
            </a:r>
            <a:r>
              <a:rPr lang="en-IN" sz="1400" b="0" dirty="0">
                <a:solidFill>
                  <a:schemeClr val="tx1"/>
                </a:solidFill>
                <a:latin typeface="Calibri Light" panose="020F0302020204030204" pitchFamily="34" charset="0"/>
                <a:ea typeface="+mn-ea"/>
                <a:cs typeface="+mn-cs"/>
              </a:rPr>
              <a:t>Partners to update :</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4"/>
              <a:defRPr/>
            </a:pPr>
            <a:r>
              <a:rPr lang="en-IN" sz="1400" b="0" dirty="0">
                <a:solidFill>
                  <a:schemeClr val="tx1"/>
                </a:solidFill>
                <a:latin typeface="Calibri Light" panose="020F0302020204030204" pitchFamily="34" charset="0"/>
                <a:ea typeface="+mn-ea"/>
                <a:cs typeface="Calibri Light" panose="020F0302020204030204" pitchFamily="34" charset="0"/>
              </a:rPr>
              <a:t>Ameriyat Al-Fallujah (AAF) inter cluster mission, findings</a:t>
            </a:r>
            <a:endParaRPr lang="en-US" sz="1400" b="0" dirty="0">
              <a:solidFill>
                <a:schemeClr val="tx1"/>
              </a:solidFill>
              <a:latin typeface="Calibri Light" panose="020F0302020204030204" pitchFamily="34" charset="0"/>
              <a:ea typeface="+mn-ea"/>
              <a:cs typeface="+mn-cs"/>
            </a:endParaRPr>
          </a:p>
        </p:txBody>
      </p:sp>
      <p:sp>
        <p:nvSpPr>
          <p:cNvPr id="3" name="Rectangle 2">
            <a:extLst>
              <a:ext uri="{FF2B5EF4-FFF2-40B4-BE49-F238E27FC236}">
                <a16:creationId xmlns:a16="http://schemas.microsoft.com/office/drawing/2014/main" id="{415DEEAF-27CD-4703-978B-B3C5D9C4C12D}"/>
              </a:ext>
            </a:extLst>
          </p:cNvPr>
          <p:cNvSpPr/>
          <p:nvPr/>
        </p:nvSpPr>
        <p:spPr>
          <a:xfrm>
            <a:off x="28575" y="698158"/>
            <a:ext cx="4572000" cy="3493264"/>
          </a:xfrm>
          <a:prstGeom prst="rect">
            <a:avLst/>
          </a:prstGeom>
          <a:ln>
            <a:noFill/>
          </a:ln>
        </p:spPr>
        <p:txBody>
          <a:bodyPr>
            <a:spAutoFit/>
          </a:bodyPr>
          <a:lstStyle/>
          <a:p>
            <a:r>
              <a:rPr lang="en-IN" sz="850" b="1" dirty="0">
                <a:solidFill>
                  <a:srgbClr val="000000"/>
                </a:solidFill>
                <a:latin typeface="Calibri" panose="020F0502020204030204" pitchFamily="34" charset="0"/>
              </a:rPr>
              <a:t>S/NFI Recommendations:</a:t>
            </a:r>
          </a:p>
          <a:p>
            <a:r>
              <a:rPr lang="en-IN" sz="850" b="1" dirty="0">
                <a:solidFill>
                  <a:srgbClr val="000000"/>
                </a:solidFill>
                <a:latin typeface="Calibri" panose="020F0502020204030204" pitchFamily="34" charset="0"/>
              </a:rPr>
              <a:t> </a:t>
            </a:r>
            <a:endParaRPr lang="en-IN" sz="850" dirty="0">
              <a:solidFill>
                <a:srgbClr val="000000"/>
              </a:solidFill>
              <a:latin typeface="Calibri" panose="020F0502020204030204" pitchFamily="34" charset="0"/>
            </a:endParaRPr>
          </a:p>
          <a:p>
            <a:pPr marL="228600" indent="-228600">
              <a:buFont typeface="+mj-lt"/>
              <a:buAutoNum type="arabicPeriod"/>
            </a:pPr>
            <a:r>
              <a:rPr lang="en-US" sz="850" dirty="0">
                <a:solidFill>
                  <a:srgbClr val="000000"/>
                </a:solidFill>
                <a:highlight>
                  <a:srgbClr val="00FF00"/>
                </a:highlight>
                <a:latin typeface="Calibri" panose="020F0502020204030204" pitchFamily="34" charset="0"/>
              </a:rPr>
              <a:t>Clarify the timeframe for camp closure </a:t>
            </a:r>
            <a:r>
              <a:rPr lang="en-US" sz="850" dirty="0">
                <a:solidFill>
                  <a:srgbClr val="000000"/>
                </a:solidFill>
                <a:latin typeface="Calibri" panose="020F0502020204030204" pitchFamily="34" charset="0"/>
              </a:rPr>
              <a:t>by the Anbar Governorate and the Anbar GRC. There is a risk that the government would close the camp as was done with Kilo 18, </a:t>
            </a:r>
            <a:r>
              <a:rPr lang="en-US" sz="850" dirty="0" err="1">
                <a:solidFill>
                  <a:srgbClr val="000000"/>
                </a:solidFill>
                <a:latin typeface="Calibri" panose="020F0502020204030204" pitchFamily="34" charset="0"/>
              </a:rPr>
              <a:t>Bzebiz</a:t>
            </a:r>
            <a:r>
              <a:rPr lang="en-US" sz="850" dirty="0">
                <a:solidFill>
                  <a:srgbClr val="000000"/>
                </a:solidFill>
                <a:latin typeface="Calibri" panose="020F0502020204030204" pitchFamily="34" charset="0"/>
              </a:rPr>
              <a:t> and HCT. Noting that these camps have transformed into informal settlements, and their remaining residents continue to have high need for external support. Lessons learned from these closures should be applied to AAF. </a:t>
            </a:r>
          </a:p>
          <a:p>
            <a:pPr marL="228600" indent="-228600">
              <a:buFont typeface="+mj-lt"/>
              <a:buAutoNum type="arabicPeriod"/>
            </a:pPr>
            <a:endParaRPr lang="en-IN" sz="850" dirty="0">
              <a:solidFill>
                <a:srgbClr val="000000"/>
              </a:solidFill>
              <a:latin typeface="Calibri" panose="020F0502020204030204" pitchFamily="34" charset="0"/>
            </a:endParaRPr>
          </a:p>
          <a:p>
            <a:pPr marL="228600" indent="-228600">
              <a:buFont typeface="+mj-lt"/>
              <a:buAutoNum type="arabicPeriod"/>
            </a:pPr>
            <a:r>
              <a:rPr lang="en-US" sz="850" dirty="0">
                <a:solidFill>
                  <a:srgbClr val="000000"/>
                </a:solidFill>
                <a:highlight>
                  <a:srgbClr val="FFFF00"/>
                </a:highlight>
                <a:latin typeface="Calibri" panose="020F0502020204030204" pitchFamily="34" charset="0"/>
              </a:rPr>
              <a:t>Urgent need for replacing at least 1,600 shelters in critical conditions </a:t>
            </a:r>
            <a:r>
              <a:rPr lang="en-US" sz="850" dirty="0">
                <a:solidFill>
                  <a:srgbClr val="000000"/>
                </a:solidFill>
                <a:latin typeface="Calibri" panose="020F0502020204030204" pitchFamily="34" charset="0"/>
              </a:rPr>
              <a:t>(especially MOMD tents and plywood houses). The use of tents not deployed in </a:t>
            </a:r>
            <a:r>
              <a:rPr lang="en-US" sz="850" dirty="0" err="1">
                <a:solidFill>
                  <a:srgbClr val="000000"/>
                </a:solidFill>
                <a:latin typeface="Calibri" panose="020F0502020204030204" pitchFamily="34" charset="0"/>
              </a:rPr>
              <a:t>Jad’ah</a:t>
            </a:r>
            <a:r>
              <a:rPr lang="en-US" sz="850" dirty="0">
                <a:solidFill>
                  <a:srgbClr val="000000"/>
                </a:solidFill>
                <a:latin typeface="Calibri" panose="020F0502020204030204" pitchFamily="34" charset="0"/>
              </a:rPr>
              <a:t> and Qayyarah camps (funded by the IHF reserve allocation) could be a </a:t>
            </a:r>
            <a:r>
              <a:rPr lang="en-US" sz="850" b="1" dirty="0">
                <a:solidFill>
                  <a:srgbClr val="000000"/>
                </a:solidFill>
                <a:latin typeface="Calibri" panose="020F0502020204030204" pitchFamily="34" charset="0"/>
              </a:rPr>
              <a:t>last resort</a:t>
            </a:r>
            <a:r>
              <a:rPr lang="en-US" sz="850" dirty="0">
                <a:solidFill>
                  <a:srgbClr val="000000"/>
                </a:solidFill>
                <a:latin typeface="Calibri" panose="020F0502020204030204" pitchFamily="34" charset="0"/>
              </a:rPr>
              <a:t>, although the S/NFI Cluster recommends finding more effective advocacy strategies with the government, to fulfill their mandate to protect their citizens. </a:t>
            </a:r>
          </a:p>
          <a:p>
            <a:pPr marL="228600" indent="-228600">
              <a:buFont typeface="+mj-lt"/>
              <a:buAutoNum type="arabicPeriod"/>
            </a:pPr>
            <a:endParaRPr lang="en-IN" sz="850" dirty="0">
              <a:solidFill>
                <a:srgbClr val="000000"/>
              </a:solidFill>
              <a:latin typeface="Calibri" panose="020F0502020204030204" pitchFamily="34" charset="0"/>
            </a:endParaRPr>
          </a:p>
          <a:p>
            <a:pPr marL="228600" indent="-228600">
              <a:buFont typeface="+mj-lt"/>
              <a:buAutoNum type="arabicPeriod"/>
            </a:pPr>
            <a:r>
              <a:rPr lang="en-US" sz="850" dirty="0">
                <a:solidFill>
                  <a:srgbClr val="000000"/>
                </a:solidFill>
                <a:latin typeface="Calibri" panose="020F0502020204030204" pitchFamily="34" charset="0"/>
              </a:rPr>
              <a:t>Ultimately, the shelter that remain in camps should be the caravans (existing ones) and MOMD tents. </a:t>
            </a:r>
          </a:p>
          <a:p>
            <a:pPr marL="228600" indent="-228600">
              <a:buFont typeface="+mj-lt"/>
              <a:buAutoNum type="arabicPeriod"/>
            </a:pPr>
            <a:endParaRPr lang="en-IN" sz="850" dirty="0">
              <a:solidFill>
                <a:srgbClr val="000000"/>
              </a:solidFill>
              <a:latin typeface="Calibri" panose="020F0502020204030204" pitchFamily="34" charset="0"/>
            </a:endParaRPr>
          </a:p>
          <a:p>
            <a:pPr marL="228600" indent="-228600">
              <a:buFont typeface="+mj-lt"/>
              <a:buAutoNum type="arabicPeriod"/>
            </a:pPr>
            <a:r>
              <a:rPr lang="en-US" sz="850" dirty="0">
                <a:solidFill>
                  <a:srgbClr val="000000"/>
                </a:solidFill>
                <a:latin typeface="Calibri" panose="020F0502020204030204" pitchFamily="34" charset="0"/>
              </a:rPr>
              <a:t>Tent replacement would be more resource-effective in conjunction with the camp consolidation process. Nonetheless, if this will take longer (i.e. not starting before winter 2019), tents should be replaced. </a:t>
            </a:r>
          </a:p>
          <a:p>
            <a:pPr marL="228600" indent="-228600">
              <a:buFont typeface="+mj-lt"/>
              <a:buAutoNum type="arabicPeriod"/>
            </a:pPr>
            <a:endParaRPr lang="en-IN" sz="850" dirty="0">
              <a:solidFill>
                <a:srgbClr val="000000"/>
              </a:solidFill>
              <a:latin typeface="Calibri" panose="020F0502020204030204" pitchFamily="34" charset="0"/>
            </a:endParaRPr>
          </a:p>
          <a:p>
            <a:pPr marL="228600" indent="-228600">
              <a:buFont typeface="+mj-lt"/>
              <a:buAutoNum type="arabicPeriod"/>
            </a:pPr>
            <a:r>
              <a:rPr lang="en-US" sz="850" dirty="0">
                <a:solidFill>
                  <a:srgbClr val="000000"/>
                </a:solidFill>
                <a:latin typeface="Calibri" panose="020F0502020204030204" pitchFamily="34" charset="0"/>
              </a:rPr>
              <a:t>Enforce maintaining vacant caravans inside the camp, for highly vulnerable camp residents currently living in other shelter type. </a:t>
            </a:r>
          </a:p>
          <a:p>
            <a:pPr marL="228600" indent="-228600">
              <a:buFont typeface="+mj-lt"/>
              <a:buAutoNum type="arabicPeriod"/>
            </a:pPr>
            <a:endParaRPr lang="en-IN" sz="850" dirty="0">
              <a:solidFill>
                <a:srgbClr val="000000"/>
              </a:solidFill>
              <a:latin typeface="Calibri" panose="020F0502020204030204" pitchFamily="34" charset="0"/>
            </a:endParaRPr>
          </a:p>
          <a:p>
            <a:pPr marL="228600" indent="-228600">
              <a:buFont typeface="+mj-lt"/>
              <a:buAutoNum type="arabicPeriod"/>
            </a:pPr>
            <a:r>
              <a:rPr lang="en-US" sz="850" dirty="0">
                <a:solidFill>
                  <a:srgbClr val="000000"/>
                </a:solidFill>
                <a:latin typeface="Calibri" panose="020F0502020204030204" pitchFamily="34" charset="0"/>
              </a:rPr>
              <a:t>Advocate with the Government for the continuous provision of AWC including the needed extra water and electricity, and kerosene for both heating and cooking purposes. </a:t>
            </a:r>
          </a:p>
        </p:txBody>
      </p:sp>
      <p:sp>
        <p:nvSpPr>
          <p:cNvPr id="7" name="Rectangle 6">
            <a:extLst>
              <a:ext uri="{FF2B5EF4-FFF2-40B4-BE49-F238E27FC236}">
                <a16:creationId xmlns:a16="http://schemas.microsoft.com/office/drawing/2014/main" id="{73774E4D-DB58-4921-801E-62027BBE4CEE}"/>
              </a:ext>
            </a:extLst>
          </p:cNvPr>
          <p:cNvSpPr/>
          <p:nvPr/>
        </p:nvSpPr>
        <p:spPr>
          <a:xfrm>
            <a:off x="4543425" y="695647"/>
            <a:ext cx="4572000" cy="4278094"/>
          </a:xfrm>
          <a:prstGeom prst="rect">
            <a:avLst/>
          </a:prstGeom>
          <a:ln>
            <a:noFill/>
          </a:ln>
        </p:spPr>
        <p:txBody>
          <a:bodyPr>
            <a:spAutoFit/>
          </a:bodyPr>
          <a:lstStyle/>
          <a:p>
            <a:r>
              <a:rPr lang="en-IN" sz="850" b="1" dirty="0">
                <a:solidFill>
                  <a:srgbClr val="000000"/>
                </a:solidFill>
                <a:latin typeface="Calibri" panose="020F0502020204030204" pitchFamily="34" charset="0"/>
              </a:rPr>
              <a:t>CCCM Recommendations:</a:t>
            </a:r>
          </a:p>
          <a:p>
            <a:r>
              <a:rPr lang="en-IN" sz="850" b="1" dirty="0">
                <a:solidFill>
                  <a:srgbClr val="000000"/>
                </a:solidFill>
                <a:latin typeface="Calibri" panose="020F0502020204030204" pitchFamily="34" charset="0"/>
              </a:rPr>
              <a:t> </a:t>
            </a:r>
            <a:endParaRPr lang="en-IN" sz="850" dirty="0">
              <a:solidFill>
                <a:srgbClr val="000000"/>
              </a:solidFill>
              <a:latin typeface="Calibri" panose="020F0502020204030204" pitchFamily="34" charset="0"/>
            </a:endParaRPr>
          </a:p>
          <a:p>
            <a:pPr marL="228600" indent="-228600">
              <a:buFont typeface="+mj-lt"/>
              <a:buAutoNum type="arabicPeriod"/>
            </a:pPr>
            <a:r>
              <a:rPr lang="en-US" sz="850" dirty="0">
                <a:solidFill>
                  <a:srgbClr val="000000"/>
                </a:solidFill>
                <a:latin typeface="Calibri" panose="020F0502020204030204" pitchFamily="34" charset="0"/>
              </a:rPr>
              <a:t>CCCM Cluster to share the AAF Consolidation Plan (updated May 2019, updated with the latest AAF Camp Sweep and FSMT data) with OCHA for circulation to relevant clusters for feedback. </a:t>
            </a:r>
          </a:p>
          <a:p>
            <a:pPr marL="228600" indent="-228600">
              <a:buFont typeface="+mj-lt"/>
              <a:buAutoNum type="arabicPeriod"/>
            </a:pPr>
            <a:endParaRPr lang="en-IN" sz="850" dirty="0">
              <a:solidFill>
                <a:srgbClr val="000000"/>
              </a:solidFill>
              <a:latin typeface="Calibri" panose="020F0502020204030204" pitchFamily="34" charset="0"/>
            </a:endParaRPr>
          </a:p>
          <a:p>
            <a:pPr marL="228600" indent="-228600">
              <a:buFont typeface="+mj-lt"/>
              <a:buAutoNum type="arabicPeriod"/>
            </a:pPr>
            <a:r>
              <a:rPr lang="en-US" sz="850" dirty="0">
                <a:solidFill>
                  <a:srgbClr val="000000"/>
                </a:solidFill>
                <a:latin typeface="Calibri" panose="020F0502020204030204" pitchFamily="34" charset="0"/>
              </a:rPr>
              <a:t>IOM to update AAF Consolidation Plan based on cluster feedback and develop sensitization and coordination plan to be shared with OCHA, Anbar GRC, CCCM and other relevant clusters in order to begin advocacy with local and national authorities to begin consolidation process in AAF camp. </a:t>
            </a:r>
          </a:p>
          <a:p>
            <a:pPr marL="228600" indent="-228600">
              <a:buFont typeface="+mj-lt"/>
              <a:buAutoNum type="arabicPeriod"/>
            </a:pPr>
            <a:endParaRPr lang="en-IN" sz="850" dirty="0">
              <a:solidFill>
                <a:srgbClr val="000000"/>
              </a:solidFill>
              <a:latin typeface="Calibri" panose="020F0502020204030204" pitchFamily="34" charset="0"/>
            </a:endParaRPr>
          </a:p>
          <a:p>
            <a:pPr marL="228600" indent="-228600">
              <a:buFont typeface="+mj-lt"/>
              <a:buAutoNum type="arabicPeriod"/>
            </a:pPr>
            <a:r>
              <a:rPr lang="en-US" sz="850" dirty="0">
                <a:solidFill>
                  <a:srgbClr val="000000"/>
                </a:solidFill>
                <a:latin typeface="Calibri" panose="020F0502020204030204" pitchFamily="34" charset="0"/>
              </a:rPr>
              <a:t>IOM to coordinate with AAF partners to facilitate regular sharing of updated camp population data in order to inform partner interventions in an effort to reduce waste and possible diversion. </a:t>
            </a:r>
          </a:p>
          <a:p>
            <a:pPr marL="228600" indent="-228600">
              <a:buFont typeface="+mj-lt"/>
              <a:buAutoNum type="arabicPeriod"/>
            </a:pPr>
            <a:endParaRPr lang="en-IN" sz="850" dirty="0">
              <a:solidFill>
                <a:srgbClr val="000000"/>
              </a:solidFill>
              <a:latin typeface="Calibri" panose="020F0502020204030204" pitchFamily="34" charset="0"/>
            </a:endParaRPr>
          </a:p>
          <a:p>
            <a:pPr marL="228600" indent="-228600">
              <a:buFont typeface="+mj-lt"/>
              <a:buAutoNum type="arabicPeriod"/>
            </a:pPr>
            <a:r>
              <a:rPr lang="en-IN" sz="850" dirty="0">
                <a:solidFill>
                  <a:srgbClr val="000000"/>
                </a:solidFill>
                <a:latin typeface="Calibri" panose="020F0502020204030204" pitchFamily="34" charset="0"/>
              </a:rPr>
              <a:t>Ensure representative sampling for assessments (including </a:t>
            </a:r>
            <a:r>
              <a:rPr lang="en-IN" sz="850" dirty="0">
                <a:solidFill>
                  <a:schemeClr val="accent5">
                    <a:lumMod val="50000"/>
                  </a:schemeClr>
                </a:solidFill>
                <a:latin typeface="Calibri" panose="020F0502020204030204" pitchFamily="34" charset="0"/>
              </a:rPr>
              <a:t>MCNA</a:t>
            </a:r>
            <a:r>
              <a:rPr lang="en-IN" sz="850" dirty="0">
                <a:solidFill>
                  <a:srgbClr val="000000"/>
                </a:solidFill>
                <a:latin typeface="Calibri" panose="020F0502020204030204" pitchFamily="34" charset="0"/>
              </a:rPr>
              <a:t>, Camp Profiles, Intention survey, etc.) in AAF and other large camps with sub-camps (HTC and </a:t>
            </a:r>
            <a:r>
              <a:rPr lang="en-IN" sz="850" dirty="0" err="1">
                <a:solidFill>
                  <a:srgbClr val="000000"/>
                </a:solidFill>
                <a:latin typeface="Calibri" panose="020F0502020204030204" pitchFamily="34" charset="0"/>
              </a:rPr>
              <a:t>Jed’dah</a:t>
            </a:r>
            <a:r>
              <a:rPr lang="en-IN" sz="850" dirty="0">
                <a:solidFill>
                  <a:srgbClr val="000000"/>
                </a:solidFill>
                <a:latin typeface="Calibri" panose="020F0502020204030204" pitchFamily="34" charset="0"/>
              </a:rPr>
              <a:t>). CCCM Cluster to continue discussions over necessary resources with IHF. OCHA, AWG and IM colleagues to support CCCM Cluster in discussions and future sampling/assessment exercises with REACH (funded with IHPF funds). </a:t>
            </a:r>
          </a:p>
          <a:p>
            <a:pPr marL="228600" indent="-228600">
              <a:buFont typeface="+mj-lt"/>
              <a:buAutoNum type="arabicPeriod"/>
            </a:pPr>
            <a:endParaRPr lang="en-US" sz="850" dirty="0">
              <a:solidFill>
                <a:srgbClr val="000000"/>
              </a:solidFill>
              <a:latin typeface="Calibri" panose="020F0502020204030204" pitchFamily="34" charset="0"/>
            </a:endParaRPr>
          </a:p>
          <a:p>
            <a:pPr marL="228600" indent="-228600">
              <a:buFont typeface="+mj-lt"/>
              <a:buAutoNum type="arabicPeriod"/>
            </a:pPr>
            <a:r>
              <a:rPr lang="en-US" sz="850" dirty="0">
                <a:solidFill>
                  <a:srgbClr val="000000"/>
                </a:solidFill>
                <a:latin typeface="Calibri" panose="020F0502020204030204" pitchFamily="34" charset="0"/>
              </a:rPr>
              <a:t>IOM (keeping the CCCM Cluster informed) to work closely with Iraq WASH Cluster and AAF WASH partners to agree on joint action plan for addressing WASH gaps in AAF in line with AAF Camp Consolidation plan. </a:t>
            </a:r>
          </a:p>
          <a:p>
            <a:pPr marL="228600" indent="-228600">
              <a:buFont typeface="+mj-lt"/>
              <a:buAutoNum type="arabicPeriod"/>
            </a:pPr>
            <a:endParaRPr lang="en-IN" sz="850" dirty="0">
              <a:solidFill>
                <a:srgbClr val="000000"/>
              </a:solidFill>
              <a:latin typeface="Calibri" panose="020F0502020204030204" pitchFamily="34" charset="0"/>
            </a:endParaRPr>
          </a:p>
          <a:p>
            <a:pPr marL="228600" indent="-228600">
              <a:buFont typeface="+mj-lt"/>
              <a:buAutoNum type="arabicPeriod"/>
            </a:pPr>
            <a:r>
              <a:rPr lang="en-US" sz="850" dirty="0">
                <a:solidFill>
                  <a:srgbClr val="000000"/>
                </a:solidFill>
                <a:latin typeface="Calibri" panose="020F0502020204030204" pitchFamily="34" charset="0"/>
              </a:rPr>
              <a:t>The Shelter Cluster, AAF Shelter partners, CCCM Cluster and IOM to agree on joint action plan for addressing Shelter conditions in AAF in line with AAF Camp Consolidation plan. </a:t>
            </a:r>
          </a:p>
          <a:p>
            <a:pPr lvl="1"/>
            <a:r>
              <a:rPr lang="en-US" sz="850" dirty="0">
                <a:solidFill>
                  <a:srgbClr val="000000"/>
                </a:solidFill>
                <a:latin typeface="Calibri" panose="020F0502020204030204" pitchFamily="34" charset="0"/>
              </a:rPr>
              <a:t>a. </a:t>
            </a:r>
            <a:r>
              <a:rPr lang="en-US" sz="850" dirty="0">
                <a:solidFill>
                  <a:srgbClr val="000000"/>
                </a:solidFill>
                <a:highlight>
                  <a:srgbClr val="FFFF00"/>
                </a:highlight>
                <a:latin typeface="Calibri" panose="020F0502020204030204" pitchFamily="34" charset="0"/>
              </a:rPr>
              <a:t>Recommend replacement of 1,600 shelters in critical condition</a:t>
            </a:r>
            <a:r>
              <a:rPr lang="en-US" sz="850" dirty="0">
                <a:solidFill>
                  <a:srgbClr val="000000"/>
                </a:solidFill>
                <a:latin typeface="Calibri" panose="020F0502020204030204" pitchFamily="34" charset="0"/>
              </a:rPr>
              <a:t>. </a:t>
            </a:r>
          </a:p>
          <a:p>
            <a:pPr marL="228600" indent="-228600">
              <a:buFont typeface="+mj-lt"/>
              <a:buAutoNum type="arabicPeriod"/>
            </a:pPr>
            <a:endParaRPr lang="en-IN" sz="850" dirty="0">
              <a:solidFill>
                <a:srgbClr val="000000"/>
              </a:solidFill>
              <a:latin typeface="Calibri" panose="020F0502020204030204" pitchFamily="34" charset="0"/>
            </a:endParaRPr>
          </a:p>
          <a:p>
            <a:pPr marL="228600" indent="-228600">
              <a:buFont typeface="+mj-lt"/>
              <a:buAutoNum type="arabicPeriod"/>
            </a:pPr>
            <a:r>
              <a:rPr lang="en-US" sz="850" dirty="0">
                <a:solidFill>
                  <a:srgbClr val="000000"/>
                </a:solidFill>
                <a:highlight>
                  <a:srgbClr val="FFFF00"/>
                </a:highlight>
                <a:latin typeface="Calibri" panose="020F0502020204030204" pitchFamily="34" charset="0"/>
              </a:rPr>
              <a:t>Tent replacement should be done in close coordination with implementation of AAF Camp Consolidation Plan</a:t>
            </a:r>
            <a:r>
              <a:rPr lang="en-US" sz="850" dirty="0">
                <a:solidFill>
                  <a:srgbClr val="000000"/>
                </a:solidFill>
                <a:latin typeface="Calibri" panose="020F0502020204030204" pitchFamily="34" charset="0"/>
              </a:rPr>
              <a:t>, but repair and replacement of critical shelters must commence as soon as possible. </a:t>
            </a:r>
          </a:p>
        </p:txBody>
      </p:sp>
    </p:spTree>
    <p:extLst>
      <p:ext uri="{BB962C8B-B14F-4D97-AF65-F5344CB8AC3E}">
        <p14:creationId xmlns:p14="http://schemas.microsoft.com/office/powerpoint/2010/main" val="377497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14</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 and </a:t>
            </a:r>
            <a:r>
              <a:rPr lang="en-IN" sz="1400" b="0" dirty="0">
                <a:solidFill>
                  <a:schemeClr val="tx1"/>
                </a:solidFill>
                <a:latin typeface="Calibri Light" panose="020F0302020204030204" pitchFamily="34" charset="0"/>
                <a:ea typeface="+mn-ea"/>
                <a:cs typeface="+mn-cs"/>
              </a:rPr>
              <a:t>Partners to update :</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4"/>
              <a:defRPr/>
            </a:pPr>
            <a:r>
              <a:rPr lang="en-IN" sz="1400" b="0" dirty="0">
                <a:solidFill>
                  <a:schemeClr val="tx1"/>
                </a:solidFill>
                <a:latin typeface="Calibri Light" panose="020F0302020204030204" pitchFamily="34" charset="0"/>
                <a:ea typeface="+mn-ea"/>
                <a:cs typeface="Calibri Light" panose="020F0302020204030204" pitchFamily="34" charset="0"/>
              </a:rPr>
              <a:t>Ameriyat Al-Fallujah (AAF) inter cluster mission, findings</a:t>
            </a:r>
            <a:endParaRPr lang="en-US" sz="1400" b="0" dirty="0">
              <a:solidFill>
                <a:schemeClr val="tx1"/>
              </a:solidFill>
              <a:latin typeface="Calibri Light" panose="020F0302020204030204" pitchFamily="34" charset="0"/>
              <a:ea typeface="+mn-ea"/>
              <a:cs typeface="+mn-cs"/>
            </a:endParaRPr>
          </a:p>
        </p:txBody>
      </p:sp>
      <p:sp>
        <p:nvSpPr>
          <p:cNvPr id="6" name="Rectangle 5">
            <a:extLst>
              <a:ext uri="{FF2B5EF4-FFF2-40B4-BE49-F238E27FC236}">
                <a16:creationId xmlns:a16="http://schemas.microsoft.com/office/drawing/2014/main" id="{28B73B4F-D30F-4FD4-A329-243D160C0004}"/>
              </a:ext>
            </a:extLst>
          </p:cNvPr>
          <p:cNvSpPr/>
          <p:nvPr/>
        </p:nvSpPr>
        <p:spPr>
          <a:xfrm>
            <a:off x="161925" y="742824"/>
            <a:ext cx="8820150" cy="2523768"/>
          </a:xfrm>
          <a:prstGeom prst="rect">
            <a:avLst/>
          </a:prstGeom>
        </p:spPr>
        <p:txBody>
          <a:bodyPr wrap="square">
            <a:spAutoFit/>
          </a:bodyPr>
          <a:lstStyle/>
          <a:p>
            <a:r>
              <a:rPr lang="en-IN" dirty="0"/>
              <a:t>OVERALL RECOMMENDATIONS </a:t>
            </a:r>
          </a:p>
          <a:p>
            <a:endParaRPr lang="en-US" sz="1400" dirty="0">
              <a:latin typeface="Calibri Light" panose="020F0302020204030204" pitchFamily="34" charset="0"/>
              <a:cs typeface="Calibri Light" panose="020F0302020204030204" pitchFamily="34" charset="0"/>
            </a:endParaRPr>
          </a:p>
          <a:p>
            <a:r>
              <a:rPr lang="en-IN" sz="1400" dirty="0">
                <a:solidFill>
                  <a:srgbClr val="0070C0"/>
                </a:solidFill>
                <a:latin typeface="Calibri Light" panose="020F0302020204030204" pitchFamily="34" charset="0"/>
                <a:cs typeface="Calibri Light" panose="020F0302020204030204" pitchFamily="34" charset="0"/>
              </a:rPr>
              <a:t>Misuse of aid/fraud: </a:t>
            </a:r>
            <a:r>
              <a:rPr lang="en-US" sz="1400" dirty="0">
                <a:latin typeface="Calibri Light" panose="020F0302020204030204" pitchFamily="34" charset="0"/>
                <a:cs typeface="Calibri Light" panose="020F0302020204030204" pitchFamily="34" charset="0"/>
              </a:rPr>
              <a:t>The role of the clusters in monitoring and reporting on diversion of aid is limited, with responsibility resting with the funding recipient and donor. </a:t>
            </a:r>
          </a:p>
          <a:p>
            <a:endParaRPr lang="en-US" sz="1400" dirty="0">
              <a:latin typeface="Calibri Light" panose="020F0302020204030204" pitchFamily="34" charset="0"/>
              <a:cs typeface="Calibri Light" panose="020F0302020204030204" pitchFamily="34" charset="0"/>
            </a:endParaRPr>
          </a:p>
          <a:p>
            <a:r>
              <a:rPr lang="en-IN" sz="1400" dirty="0">
                <a:solidFill>
                  <a:srgbClr val="0070C0"/>
                </a:solidFill>
                <a:latin typeface="Calibri Light" panose="020F0302020204030204" pitchFamily="34" charset="0"/>
                <a:cs typeface="Calibri Light" panose="020F0302020204030204" pitchFamily="34" charset="0"/>
              </a:rPr>
              <a:t>Minimum standards: </a:t>
            </a:r>
            <a:r>
              <a:rPr lang="en-US" sz="1400" dirty="0">
                <a:latin typeface="Calibri Light" panose="020F0302020204030204" pitchFamily="34" charset="0"/>
                <a:cs typeface="Calibri Light" panose="020F0302020204030204" pitchFamily="34" charset="0"/>
              </a:rPr>
              <a:t>Camp consolidation and closure of certain sectors in order to </a:t>
            </a:r>
            <a:r>
              <a:rPr lang="en-US" sz="1400" dirty="0">
                <a:highlight>
                  <a:srgbClr val="FFFF00"/>
                </a:highlight>
                <a:latin typeface="Calibri Light" panose="020F0302020204030204" pitchFamily="34" charset="0"/>
                <a:cs typeface="Calibri Light" panose="020F0302020204030204" pitchFamily="34" charset="0"/>
              </a:rPr>
              <a:t>deliver strengthened services for remaining residents</a:t>
            </a:r>
            <a:r>
              <a:rPr lang="en-US" sz="1400" dirty="0">
                <a:latin typeface="Calibri Light" panose="020F0302020204030204" pitchFamily="34" charset="0"/>
                <a:cs typeface="Calibri Light" panose="020F0302020204030204" pitchFamily="34" charset="0"/>
              </a:rPr>
              <a:t>, while considering protection implications on camp residents if the process would not be in line with protection principles. </a:t>
            </a:r>
          </a:p>
          <a:p>
            <a:endParaRPr lang="en-US" sz="1400" dirty="0">
              <a:latin typeface="Calibri Light" panose="020F0302020204030204" pitchFamily="34" charset="0"/>
              <a:cs typeface="Calibri Light" panose="020F0302020204030204" pitchFamily="34" charset="0"/>
            </a:endParaRPr>
          </a:p>
          <a:p>
            <a:r>
              <a:rPr lang="en-US" sz="1400" dirty="0">
                <a:solidFill>
                  <a:srgbClr val="0070C0"/>
                </a:solidFill>
                <a:latin typeface="Calibri Light" panose="020F0302020204030204" pitchFamily="34" charset="0"/>
                <a:cs typeface="Calibri Light" panose="020F0302020204030204" pitchFamily="34" charset="0"/>
              </a:rPr>
              <a:t>Governorate Return Committees (GRC) and Advocacy: </a:t>
            </a:r>
            <a:r>
              <a:rPr lang="en-US" sz="1400" dirty="0">
                <a:latin typeface="Calibri Light" panose="020F0302020204030204" pitchFamily="34" charset="0"/>
                <a:cs typeface="Calibri Light" panose="020F0302020204030204" pitchFamily="34" charset="0"/>
              </a:rPr>
              <a:t>Mission participants request high-level support to advocate consolidation/closure at GRC level and locally with authorities. </a:t>
            </a:r>
            <a:endParaRPr lang="en-IN" sz="1400" dirty="0">
              <a:latin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209E145F-1EA5-4C7E-ABC7-2BCD926041A0}"/>
              </a:ext>
            </a:extLst>
          </p:cNvPr>
          <p:cNvSpPr/>
          <p:nvPr/>
        </p:nvSpPr>
        <p:spPr>
          <a:xfrm>
            <a:off x="-1" y="4078308"/>
            <a:ext cx="9144002" cy="523220"/>
          </a:xfrm>
          <a:prstGeom prst="rect">
            <a:avLst/>
          </a:prstGeom>
        </p:spPr>
        <p:txBody>
          <a:bodyPr wrap="square">
            <a:spAutoFit/>
          </a:bodyPr>
          <a:lstStyle/>
          <a:p>
            <a:pPr algn="ctr"/>
            <a:r>
              <a:rPr lang="en-US" sz="1400" dirty="0">
                <a:solidFill>
                  <a:srgbClr val="C00000"/>
                </a:solidFill>
                <a:latin typeface="Calibri Light" panose="020F0302020204030204" pitchFamily="34" charset="0"/>
                <a:cs typeface="Calibri Light" panose="020F0302020204030204" pitchFamily="34" charset="0"/>
              </a:rPr>
              <a:t>A total of 2,400 tents are needed in AAF</a:t>
            </a:r>
          </a:p>
          <a:p>
            <a:pPr algn="ctr"/>
            <a:r>
              <a:rPr lang="en-US" sz="1400" dirty="0">
                <a:solidFill>
                  <a:srgbClr val="000000"/>
                </a:solidFill>
                <a:latin typeface="Calibri Light" panose="020F0302020204030204" pitchFamily="34" charset="0"/>
                <a:cs typeface="Calibri Light" panose="020F0302020204030204" pitchFamily="34" charset="0"/>
              </a:rPr>
              <a:t>With </a:t>
            </a:r>
            <a:r>
              <a:rPr lang="en-US" sz="1400" dirty="0">
                <a:solidFill>
                  <a:srgbClr val="C00000"/>
                </a:solidFill>
                <a:latin typeface="Calibri Light" panose="020F0302020204030204" pitchFamily="34" charset="0"/>
                <a:cs typeface="Calibri Light" panose="020F0302020204030204" pitchFamily="34" charset="0"/>
              </a:rPr>
              <a:t>urgent need </a:t>
            </a:r>
            <a:r>
              <a:rPr lang="en-US" sz="1400" dirty="0">
                <a:solidFill>
                  <a:srgbClr val="000000"/>
                </a:solidFill>
                <a:latin typeface="Calibri Light" panose="020F0302020204030204" pitchFamily="34" charset="0"/>
                <a:cs typeface="Calibri Light" panose="020F0302020204030204" pitchFamily="34" charset="0"/>
              </a:rPr>
              <a:t>for replacing at least </a:t>
            </a:r>
            <a:r>
              <a:rPr lang="en-US" sz="1400" dirty="0">
                <a:solidFill>
                  <a:srgbClr val="C00000"/>
                </a:solidFill>
                <a:latin typeface="Calibri Light" panose="020F0302020204030204" pitchFamily="34" charset="0"/>
                <a:cs typeface="Calibri Light" panose="020F0302020204030204" pitchFamily="34" charset="0"/>
              </a:rPr>
              <a:t>1,600 shelters in critical conditions</a:t>
            </a:r>
          </a:p>
        </p:txBody>
      </p:sp>
      <p:sp>
        <p:nvSpPr>
          <p:cNvPr id="8" name="Rectangle 7">
            <a:extLst>
              <a:ext uri="{FF2B5EF4-FFF2-40B4-BE49-F238E27FC236}">
                <a16:creationId xmlns:a16="http://schemas.microsoft.com/office/drawing/2014/main" id="{FB856D49-D441-4C44-9B1E-5E6122BB5009}"/>
              </a:ext>
            </a:extLst>
          </p:cNvPr>
          <p:cNvSpPr/>
          <p:nvPr/>
        </p:nvSpPr>
        <p:spPr>
          <a:xfrm>
            <a:off x="1" y="3545838"/>
            <a:ext cx="9144000" cy="538609"/>
          </a:xfrm>
          <a:prstGeom prst="rect">
            <a:avLst/>
          </a:prstGeom>
        </p:spPr>
        <p:txBody>
          <a:bodyPr wrap="square">
            <a:spAutoFit/>
          </a:bodyPr>
          <a:lstStyle/>
          <a:p>
            <a:pPr algn="ctr"/>
            <a:r>
              <a:rPr lang="en-US" sz="1600" u="sng" dirty="0">
                <a:solidFill>
                  <a:schemeClr val="accent3"/>
                </a:solidFill>
                <a:latin typeface="Calibri Light" panose="020F0302020204030204" pitchFamily="34" charset="0"/>
                <a:cs typeface="Calibri Light" panose="020F0302020204030204" pitchFamily="34" charset="0"/>
              </a:rPr>
              <a:t>S-NFI Cluster</a:t>
            </a:r>
          </a:p>
          <a:p>
            <a:pPr algn="ctr"/>
            <a:r>
              <a:rPr lang="en-US" sz="1300" dirty="0">
                <a:solidFill>
                  <a:srgbClr val="000000"/>
                </a:solidFill>
                <a:latin typeface="Calibri Light" panose="020F0302020204030204" pitchFamily="34" charset="0"/>
                <a:cs typeface="Calibri Light" panose="020F0302020204030204" pitchFamily="34" charset="0"/>
              </a:rPr>
              <a:t>Based on FSMT data analysis and with the aim of reducing the shelter type used in AAF camps to only two (MOMD tents and caravans) </a:t>
            </a:r>
          </a:p>
        </p:txBody>
      </p:sp>
      <p:cxnSp>
        <p:nvCxnSpPr>
          <p:cNvPr id="3" name="Straight Connector 2">
            <a:extLst>
              <a:ext uri="{FF2B5EF4-FFF2-40B4-BE49-F238E27FC236}">
                <a16:creationId xmlns:a16="http://schemas.microsoft.com/office/drawing/2014/main" id="{941DB62F-7DF4-43ED-8A7E-E65A5E5FCC40}"/>
              </a:ext>
            </a:extLst>
          </p:cNvPr>
          <p:cNvCxnSpPr>
            <a:cxnSpLocks/>
          </p:cNvCxnSpPr>
          <p:nvPr/>
        </p:nvCxnSpPr>
        <p:spPr>
          <a:xfrm>
            <a:off x="76200" y="3400425"/>
            <a:ext cx="89725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21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15</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defRPr/>
            </a:pPr>
            <a:r>
              <a:rPr lang="en-IN" sz="1400" b="0" dirty="0">
                <a:solidFill>
                  <a:schemeClr val="tx1"/>
                </a:solidFill>
                <a:latin typeface="Calibri Light" panose="020F0302020204030204" pitchFamily="34" charset="0"/>
                <a:ea typeface="+mn-ea"/>
                <a:cs typeface="Calibri Light" panose="020F0302020204030204" pitchFamily="34" charset="0"/>
              </a:rPr>
              <a:t>Information Management</a:t>
            </a:r>
            <a:r>
              <a:rPr lang="en-US" sz="1400" b="0" dirty="0">
                <a:solidFill>
                  <a:schemeClr val="tx1"/>
                </a:solidFill>
                <a:latin typeface="Calibri Light" panose="020F0302020204030204" pitchFamily="34" charset="0"/>
                <a:ea typeface="+mn-ea"/>
                <a:cs typeface="Calibri Light" panose="020F0302020204030204" pitchFamily="34" charset="0"/>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Update on 2019 assessments (planned, ongoing, completed)</a:t>
            </a:r>
            <a:endParaRPr lang="en-US" sz="1400" b="0" dirty="0">
              <a:solidFill>
                <a:srgbClr val="C00000"/>
              </a:solidFill>
              <a:latin typeface="Calibri Light" panose="020F0302020204030204" pitchFamily="34" charset="0"/>
              <a:ea typeface="+mn-ea"/>
              <a:cs typeface="Calibri Light" panose="020F0302020204030204" pitchFamily="34" charset="0"/>
            </a:endParaRPr>
          </a:p>
        </p:txBody>
      </p:sp>
      <p:sp>
        <p:nvSpPr>
          <p:cNvPr id="2" name="Rectangle 1">
            <a:extLst>
              <a:ext uri="{FF2B5EF4-FFF2-40B4-BE49-F238E27FC236}">
                <a16:creationId xmlns:a16="http://schemas.microsoft.com/office/drawing/2014/main" id="{94F15A62-71C4-49B5-BC5D-10A5E5EC0AAC}"/>
              </a:ext>
            </a:extLst>
          </p:cNvPr>
          <p:cNvSpPr/>
          <p:nvPr/>
        </p:nvSpPr>
        <p:spPr>
          <a:xfrm>
            <a:off x="78760" y="1820681"/>
            <a:ext cx="3693968" cy="1569660"/>
          </a:xfrm>
          <a:prstGeom prst="rect">
            <a:avLst/>
          </a:prstGeom>
        </p:spPr>
        <p:txBody>
          <a:bodyPr wrap="square">
            <a:spAutoFit/>
          </a:bodyPr>
          <a:lstStyle/>
          <a:p>
            <a:pPr marL="285750" indent="-285750">
              <a:buFont typeface="Wingdings" panose="05000000000000000000" pitchFamily="2" charset="2"/>
              <a:buChar char="§"/>
            </a:pPr>
            <a:r>
              <a:rPr lang="en-IN" sz="1200" dirty="0">
                <a:solidFill>
                  <a:srgbClr val="0070C0"/>
                </a:solidFill>
                <a:latin typeface="Calibri Light" panose="020F0302020204030204" pitchFamily="34" charset="0"/>
                <a:cs typeface="Calibri Light" panose="020F0302020204030204" pitchFamily="34" charset="0"/>
              </a:rPr>
              <a:t>MCNA VII Data Collection, June-July 2019</a:t>
            </a:r>
          </a:p>
          <a:p>
            <a:endParaRPr lang="en-US" sz="1200" dirty="0">
              <a:latin typeface="Calibri Light" panose="020F0302020204030204" pitchFamily="34" charset="0"/>
              <a:cs typeface="Calibri Light" panose="020F0302020204030204" pitchFamily="34" charset="0"/>
            </a:endParaRPr>
          </a:p>
          <a:p>
            <a:pPr algn="just"/>
            <a:r>
              <a:rPr lang="en-US" sz="1200" dirty="0">
                <a:latin typeface="Calibri Light" panose="020F0302020204030204" pitchFamily="34" charset="0"/>
                <a:cs typeface="Calibri Light" panose="020F0302020204030204" pitchFamily="34" charset="0"/>
              </a:rPr>
              <a:t>Thanks to all Clusters that have encouraged partners to dedicate their data collection capacities to the Multi-Cluster Needs Assessment (MCNA) Round VII in 2019</a:t>
            </a:r>
          </a:p>
          <a:p>
            <a:pPr algn="just"/>
            <a:endParaRPr lang="en-US" sz="1200" dirty="0">
              <a:solidFill>
                <a:srgbClr val="0070C0"/>
              </a:solidFill>
              <a:latin typeface="Calibri Light" panose="020F0302020204030204" pitchFamily="34" charset="0"/>
              <a:cs typeface="Calibri Light" panose="020F0302020204030204" pitchFamily="34" charset="0"/>
            </a:endParaRPr>
          </a:p>
          <a:p>
            <a:pPr algn="just"/>
            <a:r>
              <a:rPr lang="en-US" sz="1200" dirty="0">
                <a:latin typeface="Calibri Light" panose="020F0302020204030204" pitchFamily="34" charset="0"/>
                <a:cs typeface="Calibri Light" panose="020F0302020204030204" pitchFamily="34" charset="0"/>
              </a:rPr>
              <a:t>However, some substantial </a:t>
            </a:r>
            <a:r>
              <a:rPr lang="en-US" sz="1200" dirty="0">
                <a:solidFill>
                  <a:srgbClr val="C00000"/>
                </a:solidFill>
                <a:latin typeface="Calibri Light" panose="020F0302020204030204" pitchFamily="34" charset="0"/>
                <a:cs typeface="Calibri Light" panose="020F0302020204030204" pitchFamily="34" charset="0"/>
              </a:rPr>
              <a:t>gaps in coverage </a:t>
            </a:r>
            <a:r>
              <a:rPr lang="en-US" sz="1200" dirty="0">
                <a:latin typeface="Calibri Light" panose="020F0302020204030204" pitchFamily="34" charset="0"/>
                <a:cs typeface="Calibri Light" panose="020F0302020204030204" pitchFamily="34" charset="0"/>
              </a:rPr>
              <a:t>remain, particularly in </a:t>
            </a:r>
            <a:r>
              <a:rPr lang="en-US" sz="1200" dirty="0">
                <a:solidFill>
                  <a:srgbClr val="C00000"/>
                </a:solidFill>
                <a:latin typeface="Calibri Light" panose="020F0302020204030204" pitchFamily="34" charset="0"/>
                <a:cs typeface="Calibri Light" panose="020F0302020204030204" pitchFamily="34" charset="0"/>
              </a:rPr>
              <a:t>Anbar</a:t>
            </a:r>
            <a:r>
              <a:rPr lang="en-US" sz="1200" dirty="0">
                <a:latin typeface="Calibri Light" panose="020F0302020204030204" pitchFamily="34" charset="0"/>
                <a:cs typeface="Calibri Light" panose="020F0302020204030204" pitchFamily="34" charset="0"/>
              </a:rPr>
              <a:t>, </a:t>
            </a:r>
            <a:r>
              <a:rPr lang="en-US" sz="1200" dirty="0">
                <a:solidFill>
                  <a:srgbClr val="C00000"/>
                </a:solidFill>
                <a:latin typeface="Calibri Light" panose="020F0302020204030204" pitchFamily="34" charset="0"/>
                <a:cs typeface="Calibri Light" panose="020F0302020204030204" pitchFamily="34" charset="0"/>
              </a:rPr>
              <a:t>Ninewa</a:t>
            </a:r>
            <a:r>
              <a:rPr lang="en-US" sz="1200" dirty="0">
                <a:latin typeface="Calibri Light" panose="020F0302020204030204" pitchFamily="34" charset="0"/>
                <a:cs typeface="Calibri Light" panose="020F0302020204030204" pitchFamily="34" charset="0"/>
              </a:rPr>
              <a:t> and </a:t>
            </a:r>
            <a:r>
              <a:rPr lang="en-US" sz="1200" dirty="0">
                <a:solidFill>
                  <a:srgbClr val="C00000"/>
                </a:solidFill>
                <a:latin typeface="Calibri Light" panose="020F0302020204030204" pitchFamily="34" charset="0"/>
                <a:cs typeface="Calibri Light" panose="020F0302020204030204" pitchFamily="34" charset="0"/>
              </a:rPr>
              <a:t>Salah Al-Din</a:t>
            </a:r>
            <a:r>
              <a:rPr lang="en-US" sz="1200" dirty="0">
                <a:latin typeface="Calibri Light" panose="020F0302020204030204" pitchFamily="34" charset="0"/>
                <a:cs typeface="Calibri Light" panose="020F0302020204030204" pitchFamily="34" charset="0"/>
              </a:rPr>
              <a:t>.</a:t>
            </a:r>
            <a:endParaRPr lang="en-IN" sz="1200" dirty="0">
              <a:solidFill>
                <a:srgbClr val="0070C0"/>
              </a:solidFill>
              <a:latin typeface="Calibri Light" panose="020F0302020204030204" pitchFamily="34" charset="0"/>
              <a:cs typeface="Calibri Light" panose="020F0302020204030204" pitchFamily="34" charset="0"/>
            </a:endParaRPr>
          </a:p>
        </p:txBody>
      </p:sp>
      <p:graphicFrame>
        <p:nvGraphicFramePr>
          <p:cNvPr id="3" name="Table 2">
            <a:extLst>
              <a:ext uri="{FF2B5EF4-FFF2-40B4-BE49-F238E27FC236}">
                <a16:creationId xmlns:a16="http://schemas.microsoft.com/office/drawing/2014/main" id="{AABB5455-E4C6-43F2-A083-7664F0B7D336}"/>
              </a:ext>
            </a:extLst>
          </p:cNvPr>
          <p:cNvGraphicFramePr>
            <a:graphicFrameLocks noGrp="1"/>
          </p:cNvGraphicFramePr>
          <p:nvPr>
            <p:extLst>
              <p:ext uri="{D42A27DB-BD31-4B8C-83A1-F6EECF244321}">
                <p14:modId xmlns:p14="http://schemas.microsoft.com/office/powerpoint/2010/main" val="4231056384"/>
              </p:ext>
            </p:extLst>
          </p:nvPr>
        </p:nvGraphicFramePr>
        <p:xfrm>
          <a:off x="5639628" y="1593499"/>
          <a:ext cx="1955800" cy="2286000"/>
        </p:xfrm>
        <a:graphic>
          <a:graphicData uri="http://schemas.openxmlformats.org/drawingml/2006/table">
            <a:tbl>
              <a:tblPr firstRow="1" firstCol="1" bandRow="1"/>
              <a:tblGrid>
                <a:gridCol w="1130300">
                  <a:extLst>
                    <a:ext uri="{9D8B030D-6E8A-4147-A177-3AD203B41FA5}">
                      <a16:colId xmlns:a16="http://schemas.microsoft.com/office/drawing/2014/main" val="2293127282"/>
                    </a:ext>
                  </a:extLst>
                </a:gridCol>
                <a:gridCol w="825500">
                  <a:extLst>
                    <a:ext uri="{9D8B030D-6E8A-4147-A177-3AD203B41FA5}">
                      <a16:colId xmlns:a16="http://schemas.microsoft.com/office/drawing/2014/main" val="881519347"/>
                    </a:ext>
                  </a:extLst>
                </a:gridCol>
              </a:tblGrid>
              <a:tr h="190500">
                <a:tc>
                  <a:txBody>
                    <a:bodyPr/>
                    <a:lstStyle/>
                    <a:p>
                      <a:pPr marL="0" marR="0">
                        <a:spcBef>
                          <a:spcPts val="0"/>
                        </a:spcBef>
                        <a:spcAft>
                          <a:spcPts val="0"/>
                        </a:spcAft>
                      </a:pPr>
                      <a:r>
                        <a:rPr lang="en-IN" sz="1200" b="1"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Governorate </a:t>
                      </a:r>
                      <a:endParaRPr lang="en-IN"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spcBef>
                          <a:spcPts val="0"/>
                        </a:spcBef>
                        <a:spcAft>
                          <a:spcPts val="0"/>
                        </a:spcAft>
                      </a:pPr>
                      <a:r>
                        <a:rPr lang="en-IN" sz="1200" b="1"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Districts</a:t>
                      </a:r>
                      <a:endParaRPr lang="en-IN"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640629004"/>
                  </a:ext>
                </a:extLst>
              </a:tr>
              <a:tr h="190500">
                <a:tc>
                  <a:txBody>
                    <a:bodyPr/>
                    <a:lstStyle/>
                    <a:p>
                      <a:pPr marL="0" marR="0">
                        <a:spcBef>
                          <a:spcPts val="0"/>
                        </a:spcBef>
                        <a:spcAft>
                          <a:spcPts val="0"/>
                        </a:spcAft>
                      </a:pPr>
                      <a:r>
                        <a:rPr lang="en-IN" sz="1200"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Anbar</a:t>
                      </a:r>
                      <a:endParaRPr lang="en-IN"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dirty="0" err="1">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Ka'im</a:t>
                      </a:r>
                      <a:endParaRPr lang="en-IN"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627800"/>
                  </a:ext>
                </a:extLst>
              </a:tr>
              <a:tr h="190500">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Anbar</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Ana</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746333"/>
                  </a:ext>
                </a:extLst>
              </a:tr>
              <a:tr h="190500">
                <a:tc>
                  <a:txBody>
                    <a:bodyPr/>
                    <a:lstStyle/>
                    <a:p>
                      <a:pPr marL="0" marR="0">
                        <a:spcBef>
                          <a:spcPts val="0"/>
                        </a:spcBef>
                        <a:spcAft>
                          <a:spcPts val="0"/>
                        </a:spcAft>
                      </a:pPr>
                      <a:r>
                        <a:rPr lang="en-IN" sz="1200"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Anbar</a:t>
                      </a:r>
                      <a:endParaRPr lang="en-IN"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Haditha</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603026"/>
                  </a:ext>
                </a:extLst>
              </a:tr>
              <a:tr h="190500">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Anbar</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Heet</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400338"/>
                  </a:ext>
                </a:extLst>
              </a:tr>
              <a:tr h="190500">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Ninewa</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Ba'aj</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374929"/>
                  </a:ext>
                </a:extLst>
              </a:tr>
              <a:tr h="190500">
                <a:tc>
                  <a:txBody>
                    <a:bodyPr/>
                    <a:lstStyle/>
                    <a:p>
                      <a:pPr marL="0" marR="0">
                        <a:spcBef>
                          <a:spcPts val="0"/>
                        </a:spcBef>
                        <a:spcAft>
                          <a:spcPts val="0"/>
                        </a:spcAft>
                      </a:pPr>
                      <a:r>
                        <a:rPr lang="en-IN" sz="1200"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Ninewa</a:t>
                      </a:r>
                      <a:endParaRPr lang="en-IN"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Hatra</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681742"/>
                  </a:ext>
                </a:extLst>
              </a:tr>
              <a:tr h="190500">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Salah Al-Din</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Daur</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886215"/>
                  </a:ext>
                </a:extLst>
              </a:tr>
              <a:tr h="190500">
                <a:tc>
                  <a:txBody>
                    <a:bodyPr/>
                    <a:lstStyle/>
                    <a:p>
                      <a:pPr marL="0" marR="0">
                        <a:spcBef>
                          <a:spcPts val="0"/>
                        </a:spcBef>
                        <a:spcAft>
                          <a:spcPts val="0"/>
                        </a:spcAft>
                      </a:pPr>
                      <a:r>
                        <a:rPr lang="en-IN" sz="1200"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Salah Al-Din</a:t>
                      </a:r>
                      <a:endParaRPr lang="en-IN"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Baiji</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906389"/>
                  </a:ext>
                </a:extLst>
              </a:tr>
              <a:tr h="190500">
                <a:tc>
                  <a:txBody>
                    <a:bodyPr/>
                    <a:lstStyle/>
                    <a:p>
                      <a:pPr marL="0" marR="0">
                        <a:spcBef>
                          <a:spcPts val="0"/>
                        </a:spcBef>
                        <a:spcAft>
                          <a:spcPts val="0"/>
                        </a:spcAft>
                      </a:pPr>
                      <a:r>
                        <a:rPr lang="en-IN" sz="1200"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Salah Al-Din</a:t>
                      </a:r>
                      <a:endParaRPr lang="en-IN"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Balad</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235011"/>
                  </a:ext>
                </a:extLst>
              </a:tr>
              <a:tr h="190500">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Salah Al-Din</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Samarra</a:t>
                      </a:r>
                      <a:endParaRPr lang="en-IN" sz="12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705978"/>
                  </a:ext>
                </a:extLst>
              </a:tr>
              <a:tr h="190500">
                <a:tc>
                  <a:txBody>
                    <a:bodyPr/>
                    <a:lstStyle/>
                    <a:p>
                      <a:pPr marL="0" marR="0">
                        <a:spcBef>
                          <a:spcPts val="0"/>
                        </a:spcBef>
                        <a:spcAft>
                          <a:spcPts val="0"/>
                        </a:spcAft>
                      </a:pPr>
                      <a:r>
                        <a:rPr lang="en-IN" sz="1200"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Salah Al-Din</a:t>
                      </a:r>
                      <a:endParaRPr lang="en-IN"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dirty="0" err="1">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Tuz</a:t>
                      </a:r>
                      <a:endParaRPr lang="en-IN"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96131"/>
                  </a:ext>
                </a:extLst>
              </a:tr>
            </a:tbl>
          </a:graphicData>
        </a:graphic>
      </p:graphicFrame>
      <p:sp>
        <p:nvSpPr>
          <p:cNvPr id="6" name="Rectangle 5">
            <a:extLst>
              <a:ext uri="{FF2B5EF4-FFF2-40B4-BE49-F238E27FC236}">
                <a16:creationId xmlns:a16="http://schemas.microsoft.com/office/drawing/2014/main" id="{1F4BD8CA-753C-4A37-800C-FA043D52B48D}"/>
              </a:ext>
            </a:extLst>
          </p:cNvPr>
          <p:cNvSpPr/>
          <p:nvPr/>
        </p:nvSpPr>
        <p:spPr>
          <a:xfrm>
            <a:off x="1156868" y="3980860"/>
            <a:ext cx="6870023" cy="646331"/>
          </a:xfrm>
          <a:prstGeom prst="rect">
            <a:avLst/>
          </a:prstGeom>
        </p:spPr>
        <p:txBody>
          <a:bodyPr wrap="square">
            <a:spAutoFit/>
          </a:bodyPr>
          <a:lstStyle/>
          <a:p>
            <a:pPr algn="just"/>
            <a:r>
              <a:rPr lang="en-US" sz="1200" dirty="0">
                <a:solidFill>
                  <a:srgbClr val="404040"/>
                </a:solidFill>
                <a:latin typeface="Calibri Light" panose="020F0302020204030204" pitchFamily="34" charset="0"/>
                <a:ea typeface="Calibri" panose="020F0502020204030204" pitchFamily="34" charset="0"/>
                <a:cs typeface="Calibri Light" panose="020F0302020204030204" pitchFamily="34" charset="0"/>
              </a:rPr>
              <a:t>If your organization is interested to support the data collection exercise, please feel free to complete this </a:t>
            </a:r>
            <a:r>
              <a:rPr lang="en-US" sz="1200" u="sng" dirty="0">
                <a:solidFill>
                  <a:srgbClr val="404040"/>
                </a:solidFill>
                <a:latin typeface="Calibri Light" panose="020F0302020204030204" pitchFamily="34" charset="0"/>
                <a:ea typeface="Calibri" panose="020F0502020204030204" pitchFamily="34" charset="0"/>
                <a:cs typeface="Calibri Light" panose="020F0302020204030204" pitchFamily="34" charset="0"/>
                <a:hlinkClick r:id="rId2"/>
              </a:rPr>
              <a:t>form</a:t>
            </a:r>
            <a:r>
              <a:rPr lang="en-US" sz="1200" dirty="0">
                <a:solidFill>
                  <a:srgbClr val="404040"/>
                </a:solidFill>
                <a:latin typeface="Calibri Light" panose="020F0302020204030204" pitchFamily="34" charset="0"/>
                <a:ea typeface="Calibri" panose="020F0502020204030204" pitchFamily="34" charset="0"/>
                <a:cs typeface="Calibri Light" panose="020F0302020204030204" pitchFamily="34" charset="0"/>
              </a:rPr>
              <a:t> (</a:t>
            </a:r>
            <a:r>
              <a:rPr lang="en-US" sz="1200" u="sng" dirty="0">
                <a:solidFill>
                  <a:srgbClr val="404040"/>
                </a:solidFill>
                <a:latin typeface="Calibri Light" panose="020F0302020204030204" pitchFamily="34" charset="0"/>
                <a:ea typeface="Calibri" panose="020F0502020204030204" pitchFamily="34" charset="0"/>
                <a:cs typeface="Calibri Light" panose="020F0302020204030204" pitchFamily="34" charset="0"/>
                <a:hlinkClick r:id="rId3"/>
              </a:rPr>
              <a:t>https://ee.humanitarianresponse.info/x/#RsKMn5Qs</a:t>
            </a:r>
            <a:r>
              <a:rPr lang="en-US" sz="1200" dirty="0">
                <a:solidFill>
                  <a:srgbClr val="404040"/>
                </a:solidFill>
                <a:latin typeface="Calibri Light" panose="020F0302020204030204" pitchFamily="34" charset="0"/>
                <a:ea typeface="Calibri" panose="020F0502020204030204" pitchFamily="34" charset="0"/>
                <a:cs typeface="Calibri Light" panose="020F0302020204030204" pitchFamily="34" charset="0"/>
              </a:rPr>
              <a:t>) to indicate the geographic areas that the organization might be able to cover.</a:t>
            </a:r>
            <a:endParaRPr lang="en-IN" sz="1200" dirty="0">
              <a:latin typeface="Calibri Light" panose="020F0302020204030204" pitchFamily="34" charset="0"/>
              <a:cs typeface="Calibri Light" panose="020F0302020204030204" pitchFamily="34" charset="0"/>
            </a:endParaRPr>
          </a:p>
        </p:txBody>
      </p:sp>
      <p:grpSp>
        <p:nvGrpSpPr>
          <p:cNvPr id="13" name="Group 12">
            <a:extLst>
              <a:ext uri="{FF2B5EF4-FFF2-40B4-BE49-F238E27FC236}">
                <a16:creationId xmlns:a16="http://schemas.microsoft.com/office/drawing/2014/main" id="{CC4F1739-EA41-424C-80D8-F0B0F1035737}"/>
              </a:ext>
            </a:extLst>
          </p:cNvPr>
          <p:cNvGrpSpPr/>
          <p:nvPr/>
        </p:nvGrpSpPr>
        <p:grpSpPr>
          <a:xfrm>
            <a:off x="1048992" y="3160314"/>
            <a:ext cx="4524441" cy="646331"/>
            <a:chOff x="1029114" y="2462094"/>
            <a:chExt cx="4524441" cy="822960"/>
          </a:xfrm>
        </p:grpSpPr>
        <p:sp>
          <p:nvSpPr>
            <p:cNvPr id="8" name="Freeform 86">
              <a:extLst>
                <a:ext uri="{FF2B5EF4-FFF2-40B4-BE49-F238E27FC236}">
                  <a16:creationId xmlns:a16="http://schemas.microsoft.com/office/drawing/2014/main" id="{9BC68ABC-5A4B-476D-B6CF-C62FD513A94A}"/>
                </a:ext>
              </a:extLst>
            </p:cNvPr>
            <p:cNvSpPr/>
            <p:nvPr/>
          </p:nvSpPr>
          <p:spPr>
            <a:xfrm rot="21100170" flipV="1">
              <a:off x="2929630" y="2462094"/>
              <a:ext cx="2623925" cy="822960"/>
            </a:xfrm>
            <a:custGeom>
              <a:avLst/>
              <a:gdLst>
                <a:gd name="connsiteX0" fmla="*/ 0 w 2501900"/>
                <a:gd name="connsiteY0" fmla="*/ 254385 h 254385"/>
                <a:gd name="connsiteX1" fmla="*/ 533400 w 2501900"/>
                <a:gd name="connsiteY1" fmla="*/ 127385 h 254385"/>
                <a:gd name="connsiteX2" fmla="*/ 825500 w 2501900"/>
                <a:gd name="connsiteY2" fmla="*/ 25785 h 254385"/>
                <a:gd name="connsiteX3" fmla="*/ 1092200 w 2501900"/>
                <a:gd name="connsiteY3" fmla="*/ 385 h 254385"/>
                <a:gd name="connsiteX4" fmla="*/ 2032000 w 2501900"/>
                <a:gd name="connsiteY4" fmla="*/ 38485 h 254385"/>
                <a:gd name="connsiteX5" fmla="*/ 2501900 w 2501900"/>
                <a:gd name="connsiteY5" fmla="*/ 89285 h 25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1900" h="254385">
                  <a:moveTo>
                    <a:pt x="0" y="254385"/>
                  </a:moveTo>
                  <a:cubicBezTo>
                    <a:pt x="197908" y="209935"/>
                    <a:pt x="395817" y="165485"/>
                    <a:pt x="533400" y="127385"/>
                  </a:cubicBezTo>
                  <a:cubicBezTo>
                    <a:pt x="670983" y="89285"/>
                    <a:pt x="732367" y="46952"/>
                    <a:pt x="825500" y="25785"/>
                  </a:cubicBezTo>
                  <a:cubicBezTo>
                    <a:pt x="918633" y="4618"/>
                    <a:pt x="891117" y="-1732"/>
                    <a:pt x="1092200" y="385"/>
                  </a:cubicBezTo>
                  <a:cubicBezTo>
                    <a:pt x="1293283" y="2502"/>
                    <a:pt x="1797050" y="23668"/>
                    <a:pt x="2032000" y="38485"/>
                  </a:cubicBezTo>
                  <a:cubicBezTo>
                    <a:pt x="2266950" y="53302"/>
                    <a:pt x="2384425" y="71293"/>
                    <a:pt x="2501900" y="89285"/>
                  </a:cubicBezTo>
                </a:path>
              </a:pathLst>
            </a:custGeom>
            <a:ln>
              <a:tailEnd type="triangle" w="sm" len="sm"/>
            </a:ln>
          </p:spPr>
          <p:style>
            <a:lnRef idx="3">
              <a:schemeClr val="accent3"/>
            </a:lnRef>
            <a:fillRef idx="0">
              <a:schemeClr val="accent3"/>
            </a:fillRef>
            <a:effectRef idx="2">
              <a:schemeClr val="accent3"/>
            </a:effectRef>
            <a:fontRef idx="minor">
              <a:schemeClr val="tx1"/>
            </a:fontRef>
          </p:style>
          <p:txBody>
            <a:bodyPr anchor="ctr"/>
            <a:lstStyle/>
            <a:p>
              <a:pPr algn="ctr" eaLnBrk="1" hangingPunct="1">
                <a:defRPr/>
              </a:pPr>
              <a:endParaRPr lang="en-US"/>
            </a:p>
          </p:txBody>
        </p:sp>
        <p:cxnSp>
          <p:nvCxnSpPr>
            <p:cNvPr id="10" name="Straight Connector 9">
              <a:extLst>
                <a:ext uri="{FF2B5EF4-FFF2-40B4-BE49-F238E27FC236}">
                  <a16:creationId xmlns:a16="http://schemas.microsoft.com/office/drawing/2014/main" id="{83D9D4DE-F35F-4AC4-8D42-9EA5BBB561F8}"/>
                </a:ext>
              </a:extLst>
            </p:cNvPr>
            <p:cNvCxnSpPr>
              <a:cxnSpLocks/>
            </p:cNvCxnSpPr>
            <p:nvPr/>
          </p:nvCxnSpPr>
          <p:spPr>
            <a:xfrm flipV="1">
              <a:off x="1029114" y="2719793"/>
              <a:ext cx="1874206" cy="6958"/>
            </a:xfrm>
            <a:prstGeom prst="line">
              <a:avLst/>
            </a:prstGeom>
          </p:spPr>
          <p:style>
            <a:lnRef idx="3">
              <a:schemeClr val="accent3"/>
            </a:lnRef>
            <a:fillRef idx="0">
              <a:schemeClr val="accent3"/>
            </a:fillRef>
            <a:effectRef idx="2">
              <a:schemeClr val="accent3"/>
            </a:effectRef>
            <a:fontRef idx="minor">
              <a:schemeClr val="tx1"/>
            </a:fontRef>
          </p:style>
        </p:cxnSp>
      </p:grpSp>
      <p:sp>
        <p:nvSpPr>
          <p:cNvPr id="14" name="Rectangle 13">
            <a:extLst>
              <a:ext uri="{FF2B5EF4-FFF2-40B4-BE49-F238E27FC236}">
                <a16:creationId xmlns:a16="http://schemas.microsoft.com/office/drawing/2014/main" id="{E36EE65D-2CBB-4BF3-BA50-00D27D5A3FF2}"/>
              </a:ext>
            </a:extLst>
          </p:cNvPr>
          <p:cNvSpPr/>
          <p:nvPr/>
        </p:nvSpPr>
        <p:spPr>
          <a:xfrm>
            <a:off x="58882" y="636481"/>
            <a:ext cx="8723168" cy="830997"/>
          </a:xfrm>
          <a:prstGeom prst="rect">
            <a:avLst/>
          </a:prstGeom>
        </p:spPr>
        <p:txBody>
          <a:bodyPr wrap="square">
            <a:spAutoFit/>
          </a:bodyPr>
          <a:lstStyle/>
          <a:p>
            <a:pPr marL="285750" indent="-285750">
              <a:buFont typeface="Wingdings" panose="05000000000000000000" pitchFamily="2" charset="2"/>
              <a:buChar char="§"/>
            </a:pPr>
            <a:r>
              <a:rPr lang="en-IN" sz="1200" dirty="0">
                <a:solidFill>
                  <a:prstClr val="black"/>
                </a:solidFill>
                <a:latin typeface="Calibri Light" panose="020F0302020204030204" pitchFamily="34" charset="0"/>
                <a:cs typeface="Calibri Light" panose="020F0302020204030204" pitchFamily="34" charset="0"/>
              </a:rPr>
              <a:t>Great feedback from Medair, Caritas-Iraq, Caritas Czech Republic on their 2019 assessments.</a:t>
            </a:r>
          </a:p>
          <a:p>
            <a:pPr marL="285750" indent="-285750">
              <a:buFont typeface="Wingdings" panose="05000000000000000000" pitchFamily="2" charset="2"/>
              <a:buChar char="§"/>
            </a:pPr>
            <a:endParaRPr lang="en-IN" sz="1200" dirty="0">
              <a:solidFill>
                <a:prstClr val="black"/>
              </a:solidFill>
              <a:latin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
            </a:pPr>
            <a:r>
              <a:rPr lang="en-IN" sz="1200" dirty="0">
                <a:solidFill>
                  <a:prstClr val="black"/>
                </a:solidFill>
                <a:latin typeface="Calibri Light" panose="020F0302020204030204" pitchFamily="34" charset="0"/>
                <a:cs typeface="Calibri Light" panose="020F0302020204030204" pitchFamily="34" charset="0"/>
              </a:rPr>
              <a:t>ILA – IOM in currently carrying out ILA – phase 4 to collect detailed information on IDP (out of camps) and returnees households living in locations identified through the DTM Master List round 109. As of June 12</a:t>
            </a:r>
            <a:r>
              <a:rPr lang="en-IN" sz="1200" baseline="30000" dirty="0">
                <a:solidFill>
                  <a:prstClr val="black"/>
                </a:solidFill>
                <a:latin typeface="Calibri Light" panose="020F0302020204030204" pitchFamily="34" charset="0"/>
                <a:cs typeface="Calibri Light" panose="020F0302020204030204" pitchFamily="34" charset="0"/>
              </a:rPr>
              <a:t>th</a:t>
            </a:r>
            <a:r>
              <a:rPr lang="en-IN" sz="1200" dirty="0">
                <a:solidFill>
                  <a:prstClr val="black"/>
                </a:solidFill>
                <a:latin typeface="Calibri Light" panose="020F0302020204030204" pitchFamily="34" charset="0"/>
                <a:cs typeface="Calibri Light" panose="020F0302020204030204" pitchFamily="34" charset="0"/>
              </a:rPr>
              <a:t>, 70% of locations have been assessed.</a:t>
            </a:r>
            <a:endParaRPr lang="en-US" sz="1200" dirty="0">
              <a:solidFill>
                <a:prstClr val="black"/>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58778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16</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defRPr/>
            </a:pPr>
            <a:r>
              <a:rPr lang="en-IN" sz="1400" b="0" dirty="0">
                <a:solidFill>
                  <a:schemeClr val="tx1"/>
                </a:solidFill>
                <a:latin typeface="Calibri Light" panose="020F0302020204030204" pitchFamily="34" charset="0"/>
                <a:ea typeface="+mn-ea"/>
                <a:cs typeface="+mn-cs"/>
              </a:rPr>
              <a:t>Information Management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2"/>
              <a:defRPr/>
            </a:pPr>
            <a:r>
              <a:rPr lang="en-IN" sz="1400" b="0" dirty="0">
                <a:solidFill>
                  <a:prstClr val="black"/>
                </a:solidFill>
                <a:latin typeface="Calibri Light" panose="020F0302020204030204" pitchFamily="34" charset="0"/>
                <a:ea typeface="+mn-ea"/>
                <a:cs typeface="Calibri Light" panose="020F0302020204030204" pitchFamily="34" charset="0"/>
              </a:rPr>
              <a:t>Final Trainings Plan for Centre and South – with the objective of combining 9</a:t>
            </a:r>
            <a:r>
              <a:rPr lang="en-IN" sz="1400" b="0" baseline="30000" dirty="0">
                <a:solidFill>
                  <a:prstClr val="black"/>
                </a:solidFill>
                <a:latin typeface="Calibri Light" panose="020F0302020204030204" pitchFamily="34" charset="0"/>
                <a:ea typeface="+mn-ea"/>
                <a:cs typeface="Calibri Light" panose="020F0302020204030204" pitchFamily="34" charset="0"/>
              </a:rPr>
              <a:t>th</a:t>
            </a:r>
            <a:r>
              <a:rPr lang="en-IN" sz="1400" b="0" dirty="0">
                <a:solidFill>
                  <a:prstClr val="black"/>
                </a:solidFill>
                <a:latin typeface="Calibri Light" panose="020F0302020204030204" pitchFamily="34" charset="0"/>
                <a:ea typeface="+mn-ea"/>
                <a:cs typeface="Calibri Light" panose="020F0302020204030204" pitchFamily="34" charset="0"/>
              </a:rPr>
              <a:t> &amp;10</a:t>
            </a:r>
            <a:r>
              <a:rPr lang="en-IN" sz="1400" b="0" baseline="30000" dirty="0">
                <a:solidFill>
                  <a:prstClr val="black"/>
                </a:solidFill>
                <a:latin typeface="Calibri Light" panose="020F0302020204030204" pitchFamily="34" charset="0"/>
                <a:ea typeface="+mn-ea"/>
                <a:cs typeface="Calibri Light" panose="020F0302020204030204" pitchFamily="34" charset="0"/>
              </a:rPr>
              <a:t>th</a:t>
            </a:r>
            <a:r>
              <a:rPr lang="en-IN" sz="1400" b="0" dirty="0">
                <a:solidFill>
                  <a:prstClr val="black"/>
                </a:solidFill>
                <a:latin typeface="Calibri Light" panose="020F0302020204030204" pitchFamily="34" charset="0"/>
                <a:ea typeface="+mn-ea"/>
                <a:cs typeface="Calibri Light" panose="020F0302020204030204" pitchFamily="34" charset="0"/>
              </a:rPr>
              <a:t> July Training on 9</a:t>
            </a:r>
            <a:r>
              <a:rPr lang="en-IN" sz="1400" b="0" baseline="30000" dirty="0">
                <a:solidFill>
                  <a:prstClr val="black"/>
                </a:solidFill>
                <a:latin typeface="Calibri Light" panose="020F0302020204030204" pitchFamily="34" charset="0"/>
                <a:ea typeface="+mn-ea"/>
                <a:cs typeface="Calibri Light" panose="020F0302020204030204" pitchFamily="34" charset="0"/>
              </a:rPr>
              <a:t>th</a:t>
            </a:r>
            <a:r>
              <a:rPr lang="en-IN" sz="1400" b="0" dirty="0">
                <a:solidFill>
                  <a:prstClr val="black"/>
                </a:solidFill>
                <a:latin typeface="Calibri Light" panose="020F0302020204030204" pitchFamily="34" charset="0"/>
                <a:ea typeface="+mn-ea"/>
                <a:cs typeface="Calibri Light" panose="020F0302020204030204" pitchFamily="34" charset="0"/>
              </a:rPr>
              <a:t> July 2019</a:t>
            </a:r>
            <a:endParaRPr lang="en-US" sz="1400" b="0" dirty="0">
              <a:solidFill>
                <a:srgbClr val="C00000"/>
              </a:solidFill>
              <a:latin typeface="Calibri Light" panose="020F0302020204030204" pitchFamily="34" charset="0"/>
              <a:ea typeface="+mn-ea"/>
              <a:cs typeface="Calibri Light" panose="020F0302020204030204" pitchFamily="34" charset="0"/>
            </a:endParaRPr>
          </a:p>
        </p:txBody>
      </p:sp>
      <p:sp>
        <p:nvSpPr>
          <p:cNvPr id="2" name="Rectangle 1">
            <a:extLst>
              <a:ext uri="{FF2B5EF4-FFF2-40B4-BE49-F238E27FC236}">
                <a16:creationId xmlns:a16="http://schemas.microsoft.com/office/drawing/2014/main" id="{16281910-B04A-427B-8932-7B06DF4A432D}"/>
              </a:ext>
            </a:extLst>
          </p:cNvPr>
          <p:cNvSpPr/>
          <p:nvPr/>
        </p:nvSpPr>
        <p:spPr>
          <a:xfrm>
            <a:off x="229974" y="653534"/>
            <a:ext cx="3163495" cy="307777"/>
          </a:xfrm>
          <a:prstGeom prst="rect">
            <a:avLst/>
          </a:prstGeom>
        </p:spPr>
        <p:txBody>
          <a:bodyPr wrap="none">
            <a:spAutoFit/>
          </a:bodyPr>
          <a:lstStyle/>
          <a:p>
            <a:r>
              <a:rPr lang="en-GB" sz="1400" dirty="0">
                <a:solidFill>
                  <a:srgbClr val="C00000"/>
                </a:solidFill>
                <a:latin typeface="Calibri Light" panose="020F0302020204030204" pitchFamily="34" charset="0"/>
                <a:cs typeface="Calibri Light" panose="020F0302020204030204" pitchFamily="34" charset="0"/>
              </a:rPr>
              <a:t>New deadline to register: 13th June 2019</a:t>
            </a:r>
            <a:endParaRPr lang="en-IN" sz="1400" dirty="0"/>
          </a:p>
        </p:txBody>
      </p:sp>
      <p:graphicFrame>
        <p:nvGraphicFramePr>
          <p:cNvPr id="7" name="Table 6">
            <a:extLst>
              <a:ext uri="{FF2B5EF4-FFF2-40B4-BE49-F238E27FC236}">
                <a16:creationId xmlns:a16="http://schemas.microsoft.com/office/drawing/2014/main" id="{569FCE4D-A7A3-4C21-A36E-9BF2B95964FE}"/>
              </a:ext>
            </a:extLst>
          </p:cNvPr>
          <p:cNvGraphicFramePr>
            <a:graphicFrameLocks noGrp="1"/>
          </p:cNvGraphicFramePr>
          <p:nvPr>
            <p:extLst>
              <p:ext uri="{D42A27DB-BD31-4B8C-83A1-F6EECF244321}">
                <p14:modId xmlns:p14="http://schemas.microsoft.com/office/powerpoint/2010/main" val="561883676"/>
              </p:ext>
            </p:extLst>
          </p:nvPr>
        </p:nvGraphicFramePr>
        <p:xfrm>
          <a:off x="333374" y="995947"/>
          <a:ext cx="8488507" cy="3535506"/>
        </p:xfrm>
        <a:graphic>
          <a:graphicData uri="http://schemas.openxmlformats.org/drawingml/2006/table">
            <a:tbl>
              <a:tblPr/>
              <a:tblGrid>
                <a:gridCol w="2846244">
                  <a:extLst>
                    <a:ext uri="{9D8B030D-6E8A-4147-A177-3AD203B41FA5}">
                      <a16:colId xmlns:a16="http://schemas.microsoft.com/office/drawing/2014/main" val="2686175296"/>
                    </a:ext>
                  </a:extLst>
                </a:gridCol>
                <a:gridCol w="4083627">
                  <a:extLst>
                    <a:ext uri="{9D8B030D-6E8A-4147-A177-3AD203B41FA5}">
                      <a16:colId xmlns:a16="http://schemas.microsoft.com/office/drawing/2014/main" val="1905915021"/>
                    </a:ext>
                  </a:extLst>
                </a:gridCol>
                <a:gridCol w="893619">
                  <a:extLst>
                    <a:ext uri="{9D8B030D-6E8A-4147-A177-3AD203B41FA5}">
                      <a16:colId xmlns:a16="http://schemas.microsoft.com/office/drawing/2014/main" val="1687888423"/>
                    </a:ext>
                  </a:extLst>
                </a:gridCol>
                <a:gridCol w="665017">
                  <a:extLst>
                    <a:ext uri="{9D8B030D-6E8A-4147-A177-3AD203B41FA5}">
                      <a16:colId xmlns:a16="http://schemas.microsoft.com/office/drawing/2014/main" val="3637841624"/>
                    </a:ext>
                  </a:extLst>
                </a:gridCol>
              </a:tblGrid>
              <a:tr h="354871">
                <a:tc>
                  <a:txBody>
                    <a:bodyPr/>
                    <a:lstStyle/>
                    <a:p>
                      <a:pPr algn="l" fontAlgn="b"/>
                      <a:r>
                        <a:rPr lang="en-IN" sz="1000" b="0" i="0" u="none" strike="noStrike" dirty="0">
                          <a:solidFill>
                            <a:srgbClr val="000000"/>
                          </a:solidFill>
                          <a:effectLst/>
                          <a:latin typeface="Calibri" panose="020F0502020204030204" pitchFamily="34" charset="0"/>
                        </a:rPr>
                        <a:t>Choose time for training</a:t>
                      </a:r>
                    </a:p>
                  </a:txBody>
                  <a:tcPr marL="7527" marR="7527" marT="7527" marB="0" anchor="ctr">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IN" sz="1000" b="0" i="0" u="none" strike="noStrike" dirty="0">
                          <a:solidFill>
                            <a:srgbClr val="000000"/>
                          </a:solidFill>
                          <a:effectLst/>
                          <a:latin typeface="Calibri" panose="020F0502020204030204" pitchFamily="34" charset="0"/>
                        </a:rPr>
                        <a:t>Choose from available training</a:t>
                      </a:r>
                    </a:p>
                  </a:txBody>
                  <a:tcPr marL="7527" marR="7527" marT="7527" marB="0" anchor="ctr">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IN" sz="1000" b="0" i="0" u="none" strike="noStrike">
                          <a:solidFill>
                            <a:srgbClr val="000000"/>
                          </a:solidFill>
                          <a:effectLst/>
                          <a:latin typeface="Calibri" panose="020F0502020204030204" pitchFamily="34" charset="0"/>
                        </a:rPr>
                        <a:t>Organisation</a:t>
                      </a:r>
                    </a:p>
                  </a:txBody>
                  <a:tcPr marL="7527" marR="7527" marT="7527" marB="0" anchor="ctr">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IN" sz="1000" b="0" i="0" u="none" strike="noStrike" dirty="0">
                          <a:solidFill>
                            <a:srgbClr val="000000"/>
                          </a:solidFill>
                          <a:effectLst/>
                          <a:latin typeface="Calibri" panose="020F0502020204030204" pitchFamily="34" charset="0"/>
                        </a:rPr>
                        <a:t># of staff</a:t>
                      </a:r>
                    </a:p>
                  </a:txBody>
                  <a:tcPr marL="7527" marR="7527" marT="7527" marB="0" anchor="ctr">
                    <a:lnL>
                      <a:noFill/>
                    </a:lnL>
                    <a:lnR>
                      <a:noFill/>
                    </a:lnR>
                    <a:lnT>
                      <a:noFill/>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2812423885"/>
                  </a:ext>
                </a:extLst>
              </a:tr>
              <a:tr h="174092">
                <a:tc>
                  <a:txBody>
                    <a:bodyPr/>
                    <a:lstStyle/>
                    <a:p>
                      <a:pPr lvl="1" algn="l" fontAlgn="b"/>
                      <a:r>
                        <a:rPr lang="en-US" sz="1000" b="0" i="0" u="none" strike="noStrike" dirty="0">
                          <a:solidFill>
                            <a:srgbClr val="000000"/>
                          </a:solidFill>
                          <a:effectLst/>
                          <a:latin typeface="Calibri" panose="020F0502020204030204" pitchFamily="34" charset="0"/>
                        </a:rPr>
                        <a:t>10th July 2019 - 1:30pm to 4:00pm - </a:t>
                      </a:r>
                      <a:r>
                        <a:rPr lang="en-US" sz="1000" b="0" i="0" u="none" strike="noStrike" dirty="0">
                          <a:solidFill>
                            <a:srgbClr val="C00000"/>
                          </a:solidFill>
                          <a:effectLst/>
                          <a:latin typeface="Calibri" panose="020F0502020204030204" pitchFamily="34" charset="0"/>
                        </a:rPr>
                        <a:t>English</a:t>
                      </a:r>
                    </a:p>
                  </a:txBody>
                  <a:tcPr marL="7527" marR="7527" marT="7527"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000" b="0" i="0" u="none" strike="noStrike" dirty="0">
                          <a:solidFill>
                            <a:srgbClr val="0070C0"/>
                          </a:solidFill>
                          <a:effectLst/>
                          <a:latin typeface="Calibri" panose="020F0502020204030204" pitchFamily="34" charset="0"/>
                        </a:rPr>
                        <a:t>Reporting tool for WDS repairs on the Shelter Cluster and UN-HABITAT platform</a:t>
                      </a:r>
                    </a:p>
                  </a:txBody>
                  <a:tcPr marL="7527" marR="7527" marT="7527" marB="0" anchor="ctr">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r>
                        <a:rPr lang="en-IN" sz="1000" b="0" i="0" u="none" strike="noStrike" dirty="0">
                          <a:solidFill>
                            <a:srgbClr val="C00000"/>
                          </a:solidFill>
                          <a:effectLst/>
                          <a:latin typeface="Calibri" panose="020F0502020204030204" pitchFamily="34" charset="0"/>
                        </a:rPr>
                        <a:t>DRC</a:t>
                      </a:r>
                    </a:p>
                  </a:txBody>
                  <a:tcPr marL="7527" marR="7527" marT="7527" marB="0" anchor="ctr">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IN" sz="1000" b="0" i="0" u="none" strike="noStrike" dirty="0">
                          <a:solidFill>
                            <a:srgbClr val="C00000"/>
                          </a:solidFill>
                          <a:effectLst/>
                          <a:latin typeface="Calibri" panose="020F0502020204030204" pitchFamily="34" charset="0"/>
                        </a:rPr>
                        <a:t>1</a:t>
                      </a:r>
                    </a:p>
                  </a:txBody>
                  <a:tcPr marL="7527" marR="7527" marT="7527" marB="0" anchor="ctr">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3065729511"/>
                  </a:ext>
                </a:extLst>
              </a:tr>
              <a:tr h="174092">
                <a:tc>
                  <a:txBody>
                    <a:bodyPr/>
                    <a:lstStyle/>
                    <a:p>
                      <a:pPr lvl="1" algn="l" fontAlgn="b"/>
                      <a:r>
                        <a:rPr lang="en-US" sz="1000" b="0" i="0" u="none" strike="noStrike" dirty="0">
                          <a:solidFill>
                            <a:srgbClr val="000000"/>
                          </a:solidFill>
                          <a:effectLst/>
                          <a:latin typeface="Calibri" panose="020F0502020204030204" pitchFamily="34" charset="0"/>
                        </a:rPr>
                        <a:t>10th July 2019 - 9:30am to 1:00pm - </a:t>
                      </a:r>
                      <a:r>
                        <a:rPr lang="en-US" sz="1000" b="0" i="0" u="none" strike="noStrike" dirty="0">
                          <a:solidFill>
                            <a:srgbClr val="C00000"/>
                          </a:solidFill>
                          <a:effectLst/>
                          <a:latin typeface="Calibri" panose="020F0502020204030204" pitchFamily="34" charset="0"/>
                        </a:rPr>
                        <a:t>English</a:t>
                      </a:r>
                    </a:p>
                  </a:txBody>
                  <a:tcPr marL="7527" marR="7527" marT="7527" marB="0" anchor="ctr">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War Damaged Shelter Minimum Standards and the use of BoQ.</a:t>
                      </a:r>
                    </a:p>
                  </a:txBody>
                  <a:tcPr marL="7527" marR="7527" marT="7527" marB="0" anchor="ctr">
                    <a:lnL>
                      <a:noFill/>
                    </a:lnL>
                    <a:lnR>
                      <a:noFill/>
                    </a:lnR>
                    <a:lnT>
                      <a:noFill/>
                    </a:lnT>
                    <a:lnB>
                      <a:noFill/>
                    </a:lnB>
                    <a:solidFill>
                      <a:schemeClr val="accent3">
                        <a:lumMod val="20000"/>
                        <a:lumOff val="80000"/>
                      </a:schemeClr>
                    </a:solidFill>
                  </a:tcPr>
                </a:tc>
                <a:tc>
                  <a:txBody>
                    <a:bodyPr/>
                    <a:lstStyle/>
                    <a:p>
                      <a:pPr algn="l" fontAlgn="b"/>
                      <a:r>
                        <a:rPr lang="en-IN" sz="1000" b="0" i="0" u="none" strike="noStrike" dirty="0">
                          <a:solidFill>
                            <a:srgbClr val="000000"/>
                          </a:solidFill>
                          <a:effectLst/>
                          <a:latin typeface="Calibri" panose="020F0502020204030204" pitchFamily="34" charset="0"/>
                        </a:rPr>
                        <a:t>DRC</a:t>
                      </a:r>
                    </a:p>
                  </a:txBody>
                  <a:tcPr marL="7527" marR="7527" marT="7527" marB="0" anchor="ctr">
                    <a:lnL>
                      <a:noFill/>
                    </a:lnL>
                    <a:lnR>
                      <a:noFill/>
                    </a:lnR>
                    <a:lnT>
                      <a:noFill/>
                    </a:lnT>
                    <a:lnB>
                      <a:noFill/>
                    </a:lnB>
                    <a:solidFill>
                      <a:schemeClr val="accent3">
                        <a:lumMod val="20000"/>
                        <a:lumOff val="80000"/>
                      </a:schemeClr>
                    </a:solidFill>
                  </a:tcPr>
                </a:tc>
                <a:tc>
                  <a:txBody>
                    <a:bodyPr/>
                    <a:lstStyle/>
                    <a:p>
                      <a:pPr algn="ctr" fontAlgn="b"/>
                      <a:r>
                        <a:rPr lang="en-IN" sz="1000" b="0" i="0" u="none" strike="noStrike" dirty="0">
                          <a:solidFill>
                            <a:schemeClr val="tx1"/>
                          </a:solidFill>
                          <a:effectLst/>
                          <a:latin typeface="Calibri" panose="020F0502020204030204" pitchFamily="34" charset="0"/>
                        </a:rPr>
                        <a:t>1</a:t>
                      </a:r>
                    </a:p>
                  </a:txBody>
                  <a:tcPr marL="7527" marR="7527" marT="7527" marB="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795094606"/>
                  </a:ext>
                </a:extLst>
              </a:tr>
              <a:tr h="174092">
                <a:tc>
                  <a:txBody>
                    <a:bodyPr/>
                    <a:lstStyle/>
                    <a:p>
                      <a:pPr algn="l" fontAlgn="b"/>
                      <a:endParaRPr lang="en-IN" sz="1000" b="0" i="0" u="none" strike="noStrike">
                        <a:solidFill>
                          <a:srgbClr val="000000"/>
                        </a:solidFill>
                        <a:effectLst/>
                        <a:latin typeface="Calibri" panose="020F0502020204030204" pitchFamily="34" charset="0"/>
                      </a:endParaRPr>
                    </a:p>
                  </a:txBody>
                  <a:tcPr marL="7527" marR="7527" marT="7527" marB="0" anchor="ctr">
                    <a:lnL>
                      <a:noFill/>
                    </a:lnL>
                    <a:lnR>
                      <a:noFill/>
                    </a:lnR>
                    <a:lnT>
                      <a:noFill/>
                    </a:lnT>
                    <a:lnB w="6350" cap="flat" cmpd="sng" algn="ctr">
                      <a:solidFill>
                        <a:srgbClr val="95B3D7"/>
                      </a:solidFill>
                      <a:prstDash val="solid"/>
                      <a:round/>
                      <a:headEnd type="none" w="med" len="med"/>
                      <a:tailEnd type="none" w="med" len="med"/>
                    </a:lnB>
                    <a:solidFill>
                      <a:schemeClr val="accent3">
                        <a:lumMod val="20000"/>
                        <a:lumOff val="80000"/>
                      </a:schemeClr>
                    </a:solidFill>
                  </a:tcPr>
                </a:tc>
                <a:tc>
                  <a:txBody>
                    <a:bodyPr/>
                    <a:lstStyle/>
                    <a:p>
                      <a:pPr algn="l" fontAlgn="b"/>
                      <a:endParaRPr lang="en-IN" sz="1000" b="0" i="0" u="none" strike="noStrike">
                        <a:solidFill>
                          <a:srgbClr val="000000"/>
                        </a:solidFill>
                        <a:effectLst/>
                        <a:latin typeface="Calibri" panose="020F0502020204030204" pitchFamily="34" charset="0"/>
                      </a:endParaRPr>
                    </a:p>
                  </a:txBody>
                  <a:tcPr marL="7527" marR="7527" marT="7527" marB="0" anchor="ctr">
                    <a:lnL>
                      <a:noFill/>
                    </a:lnL>
                    <a:lnR>
                      <a:noFill/>
                    </a:lnR>
                    <a:lnT>
                      <a:noFill/>
                    </a:lnT>
                    <a:lnB>
                      <a:noFill/>
                    </a:lnB>
                    <a:solidFill>
                      <a:schemeClr val="accent3">
                        <a:lumMod val="20000"/>
                        <a:lumOff val="80000"/>
                      </a:schemeClr>
                    </a:solidFill>
                  </a:tcPr>
                </a:tc>
                <a:tc>
                  <a:txBody>
                    <a:bodyPr/>
                    <a:lstStyle/>
                    <a:p>
                      <a:pPr algn="l" fontAlgn="b"/>
                      <a:r>
                        <a:rPr lang="en-IN" sz="1000" b="0" i="0" u="none" strike="noStrike" dirty="0">
                          <a:solidFill>
                            <a:srgbClr val="000000"/>
                          </a:solidFill>
                          <a:effectLst/>
                          <a:latin typeface="Calibri" panose="020F0502020204030204" pitchFamily="34" charset="0"/>
                        </a:rPr>
                        <a:t>IOM</a:t>
                      </a:r>
                    </a:p>
                  </a:txBody>
                  <a:tcPr marL="7527" marR="7527" marT="7527" marB="0" anchor="ctr">
                    <a:lnL>
                      <a:noFill/>
                    </a:lnL>
                    <a:lnR>
                      <a:noFill/>
                    </a:lnR>
                    <a:lnT>
                      <a:noFill/>
                    </a:lnT>
                    <a:lnB>
                      <a:noFill/>
                    </a:lnB>
                    <a:solidFill>
                      <a:schemeClr val="accent3">
                        <a:lumMod val="20000"/>
                        <a:lumOff val="80000"/>
                      </a:schemeClr>
                    </a:solidFill>
                  </a:tcPr>
                </a:tc>
                <a:tc>
                  <a:txBody>
                    <a:bodyPr/>
                    <a:lstStyle/>
                    <a:p>
                      <a:pPr algn="ctr" fontAlgn="b"/>
                      <a:r>
                        <a:rPr lang="en-IN" sz="1000" b="0" i="0" u="none" strike="noStrike" dirty="0">
                          <a:solidFill>
                            <a:schemeClr val="tx1"/>
                          </a:solidFill>
                          <a:effectLst/>
                          <a:latin typeface="Calibri" panose="020F0502020204030204" pitchFamily="34" charset="0"/>
                        </a:rPr>
                        <a:t>2</a:t>
                      </a:r>
                    </a:p>
                  </a:txBody>
                  <a:tcPr marL="7527" marR="7527" marT="7527" marB="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285937750"/>
                  </a:ext>
                </a:extLst>
              </a:tr>
              <a:tr h="174092">
                <a:tc>
                  <a:txBody>
                    <a:bodyPr/>
                    <a:lstStyle/>
                    <a:p>
                      <a:pPr lvl="1" algn="l" fontAlgn="b"/>
                      <a:r>
                        <a:rPr lang="en-US" sz="1000" b="0" i="0" u="none" strike="noStrike" dirty="0">
                          <a:solidFill>
                            <a:srgbClr val="000000"/>
                          </a:solidFill>
                          <a:effectLst/>
                          <a:latin typeface="Calibri" panose="020F0502020204030204" pitchFamily="34" charset="0"/>
                        </a:rPr>
                        <a:t>11th July 2019 - 1:30pm to 4:30pm</a:t>
                      </a:r>
                    </a:p>
                  </a:txBody>
                  <a:tcPr marL="7527" marR="7527" marT="7527" marB="0" anchor="ctr">
                    <a:lnL>
                      <a:noFill/>
                    </a:lnL>
                    <a:lnR>
                      <a:noFill/>
                    </a:lnR>
                    <a:lnT w="6350" cap="flat" cmpd="sng" algn="ctr">
                      <a:solidFill>
                        <a:srgbClr val="95B3D7"/>
                      </a:solidFill>
                      <a:prstDash val="solid"/>
                      <a:round/>
                      <a:headEnd type="none" w="med" len="med"/>
                      <a:tailEnd type="none" w="med" len="med"/>
                    </a:lnT>
                    <a:lnB>
                      <a:noFill/>
                    </a:lnB>
                    <a:solidFill>
                      <a:schemeClr val="accent4">
                        <a:lumMod val="40000"/>
                        <a:lumOff val="6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Use of the Socio Economic Vulnerability Assessment Tool (SEVAT) for Data Managers</a:t>
                      </a:r>
                    </a:p>
                  </a:txBody>
                  <a:tcPr marL="7527" marR="7527" marT="7527" marB="0" anchor="ctr">
                    <a:lnL>
                      <a:noFill/>
                    </a:lnL>
                    <a:lnR>
                      <a:noFill/>
                    </a:lnR>
                    <a:lnT>
                      <a:noFill/>
                    </a:lnT>
                    <a:lnB>
                      <a:noFill/>
                    </a:lnB>
                    <a:solidFill>
                      <a:schemeClr val="accent4">
                        <a:lumMod val="40000"/>
                        <a:lumOff val="60000"/>
                      </a:schemeClr>
                    </a:solidFill>
                  </a:tcPr>
                </a:tc>
                <a:tc>
                  <a:txBody>
                    <a:bodyPr/>
                    <a:lstStyle/>
                    <a:p>
                      <a:pPr algn="l" fontAlgn="b"/>
                      <a:r>
                        <a:rPr lang="en-IN" sz="1000" b="0" i="0" u="none" strike="noStrike" dirty="0">
                          <a:solidFill>
                            <a:srgbClr val="000000"/>
                          </a:solidFill>
                          <a:effectLst/>
                          <a:latin typeface="Calibri" panose="020F0502020204030204" pitchFamily="34" charset="0"/>
                        </a:rPr>
                        <a:t>DRC</a:t>
                      </a:r>
                    </a:p>
                  </a:txBody>
                  <a:tcPr marL="7527" marR="7527" marT="7527" marB="0" anchor="ctr">
                    <a:lnL>
                      <a:noFill/>
                    </a:lnL>
                    <a:lnR>
                      <a:noFill/>
                    </a:lnR>
                    <a:lnT>
                      <a:noFill/>
                    </a:lnT>
                    <a:lnB>
                      <a:noFill/>
                    </a:lnB>
                    <a:solidFill>
                      <a:schemeClr val="accent4">
                        <a:lumMod val="40000"/>
                        <a:lumOff val="60000"/>
                      </a:schemeClr>
                    </a:solidFill>
                  </a:tcPr>
                </a:tc>
                <a:tc>
                  <a:txBody>
                    <a:bodyPr/>
                    <a:lstStyle/>
                    <a:p>
                      <a:pPr algn="ctr" fontAlgn="b"/>
                      <a:r>
                        <a:rPr lang="en-IN" sz="1000" b="0" i="0" u="none" strike="noStrike" dirty="0">
                          <a:solidFill>
                            <a:schemeClr val="tx1"/>
                          </a:solidFill>
                          <a:effectLst/>
                          <a:latin typeface="Calibri" panose="020F0502020204030204" pitchFamily="34" charset="0"/>
                        </a:rPr>
                        <a:t>3</a:t>
                      </a:r>
                    </a:p>
                  </a:txBody>
                  <a:tcPr marL="7527" marR="7527" marT="7527" marB="0" anchor="ctr">
                    <a:lnL>
                      <a:noFill/>
                    </a:lnL>
                    <a:lnR>
                      <a:noFill/>
                    </a:lnR>
                    <a:lnT>
                      <a:noFill/>
                    </a:lnT>
                    <a:lnB>
                      <a:noFill/>
                    </a:lnB>
                    <a:solidFill>
                      <a:schemeClr val="accent4">
                        <a:lumMod val="40000"/>
                        <a:lumOff val="60000"/>
                      </a:schemeClr>
                    </a:solidFill>
                  </a:tcPr>
                </a:tc>
                <a:extLst>
                  <a:ext uri="{0D108BD9-81ED-4DB2-BD59-A6C34878D82A}">
                    <a16:rowId xmlns:a16="http://schemas.microsoft.com/office/drawing/2014/main" val="3700733806"/>
                  </a:ext>
                </a:extLst>
              </a:tr>
              <a:tr h="174092">
                <a:tc>
                  <a:txBody>
                    <a:bodyPr/>
                    <a:lstStyle/>
                    <a:p>
                      <a:pPr algn="l" fontAlgn="b"/>
                      <a:endParaRPr lang="en-IN" sz="1000" b="0" i="0" u="none" strike="noStrike">
                        <a:solidFill>
                          <a:srgbClr val="000000"/>
                        </a:solidFill>
                        <a:effectLst/>
                        <a:latin typeface="Calibri" panose="020F0502020204030204" pitchFamily="34" charset="0"/>
                      </a:endParaRPr>
                    </a:p>
                  </a:txBody>
                  <a:tcPr marL="7527" marR="7527" marT="7527" marB="0" anchor="ctr">
                    <a:lnL>
                      <a:noFill/>
                    </a:lnL>
                    <a:lnR>
                      <a:noFill/>
                    </a:lnR>
                    <a:lnT>
                      <a:noFill/>
                    </a:lnT>
                    <a:lnB w="6350" cap="flat" cmpd="sng" algn="ctr">
                      <a:solidFill>
                        <a:srgbClr val="95B3D7"/>
                      </a:solidFill>
                      <a:prstDash val="solid"/>
                      <a:round/>
                      <a:headEnd type="none" w="med" len="med"/>
                      <a:tailEnd type="none" w="med" len="med"/>
                    </a:lnB>
                    <a:solidFill>
                      <a:schemeClr val="accent4">
                        <a:lumMod val="40000"/>
                        <a:lumOff val="60000"/>
                      </a:schemeClr>
                    </a:solidFill>
                  </a:tcPr>
                </a:tc>
                <a:tc>
                  <a:txBody>
                    <a:bodyPr/>
                    <a:lstStyle/>
                    <a:p>
                      <a:pPr algn="l" fontAlgn="b"/>
                      <a:endParaRPr lang="en-IN" sz="1000" b="0" i="0" u="none" strike="noStrike" dirty="0">
                        <a:solidFill>
                          <a:srgbClr val="000000"/>
                        </a:solidFill>
                        <a:effectLst/>
                        <a:latin typeface="Calibri" panose="020F0502020204030204" pitchFamily="34" charset="0"/>
                      </a:endParaRPr>
                    </a:p>
                  </a:txBody>
                  <a:tcPr marL="7527" marR="7527" marT="7527" marB="0" anchor="ctr">
                    <a:lnL>
                      <a:noFill/>
                    </a:lnL>
                    <a:lnR>
                      <a:noFill/>
                    </a:lnR>
                    <a:lnT>
                      <a:noFill/>
                    </a:lnT>
                    <a:lnB>
                      <a:noFill/>
                    </a:lnB>
                    <a:solidFill>
                      <a:schemeClr val="accent4">
                        <a:lumMod val="40000"/>
                        <a:lumOff val="60000"/>
                      </a:schemeClr>
                    </a:solidFill>
                  </a:tcPr>
                </a:tc>
                <a:tc>
                  <a:txBody>
                    <a:bodyPr/>
                    <a:lstStyle/>
                    <a:p>
                      <a:pPr algn="l" fontAlgn="b"/>
                      <a:r>
                        <a:rPr lang="en-IN" sz="1000" b="0" i="0" u="none" strike="noStrike" dirty="0">
                          <a:solidFill>
                            <a:srgbClr val="000000"/>
                          </a:solidFill>
                          <a:effectLst/>
                          <a:latin typeface="Calibri" panose="020F0502020204030204" pitchFamily="34" charset="0"/>
                        </a:rPr>
                        <a:t>IOM</a:t>
                      </a:r>
                    </a:p>
                  </a:txBody>
                  <a:tcPr marL="7527" marR="7527" marT="7527" marB="0" anchor="ctr">
                    <a:lnL>
                      <a:noFill/>
                    </a:lnL>
                    <a:lnR>
                      <a:noFill/>
                    </a:lnR>
                    <a:lnT>
                      <a:noFill/>
                    </a:lnT>
                    <a:lnB>
                      <a:noFill/>
                    </a:lnB>
                    <a:solidFill>
                      <a:schemeClr val="accent4">
                        <a:lumMod val="40000"/>
                        <a:lumOff val="60000"/>
                      </a:schemeClr>
                    </a:solidFill>
                  </a:tcPr>
                </a:tc>
                <a:tc>
                  <a:txBody>
                    <a:bodyPr/>
                    <a:lstStyle/>
                    <a:p>
                      <a:pPr algn="ctr" fontAlgn="b"/>
                      <a:r>
                        <a:rPr lang="en-IN" sz="1000" b="0" i="0" u="none" strike="noStrike" dirty="0">
                          <a:solidFill>
                            <a:schemeClr val="tx1"/>
                          </a:solidFill>
                          <a:effectLst/>
                          <a:latin typeface="Calibri" panose="020F0502020204030204" pitchFamily="34" charset="0"/>
                        </a:rPr>
                        <a:t>1</a:t>
                      </a:r>
                    </a:p>
                  </a:txBody>
                  <a:tcPr marL="7527" marR="7527" marT="7527" marB="0" anchor="ctr">
                    <a:lnL>
                      <a:noFill/>
                    </a:lnL>
                    <a:lnR>
                      <a:noFill/>
                    </a:lnR>
                    <a:lnT>
                      <a:noFill/>
                    </a:lnT>
                    <a:lnB>
                      <a:noFill/>
                    </a:lnB>
                    <a:solidFill>
                      <a:schemeClr val="accent4">
                        <a:lumMod val="40000"/>
                        <a:lumOff val="60000"/>
                      </a:schemeClr>
                    </a:solidFill>
                  </a:tcPr>
                </a:tc>
                <a:extLst>
                  <a:ext uri="{0D108BD9-81ED-4DB2-BD59-A6C34878D82A}">
                    <a16:rowId xmlns:a16="http://schemas.microsoft.com/office/drawing/2014/main" val="2630551219"/>
                  </a:ext>
                </a:extLst>
              </a:tr>
              <a:tr h="174092">
                <a:tc>
                  <a:txBody>
                    <a:bodyPr/>
                    <a:lstStyle/>
                    <a:p>
                      <a:pPr lvl="1" algn="l" fontAlgn="b"/>
                      <a:r>
                        <a:rPr lang="en-US" sz="1000" b="0" i="0" u="none" strike="noStrike" dirty="0">
                          <a:solidFill>
                            <a:srgbClr val="000000"/>
                          </a:solidFill>
                          <a:effectLst/>
                          <a:latin typeface="Calibri" panose="020F0502020204030204" pitchFamily="34" charset="0"/>
                        </a:rPr>
                        <a:t>11th July 2019 - 9:30am to 1:00pm</a:t>
                      </a:r>
                    </a:p>
                  </a:txBody>
                  <a:tcPr marL="7527" marR="7527" marT="7527" marB="0" anchor="ctr">
                    <a:lnL>
                      <a:noFill/>
                    </a:lnL>
                    <a:lnR>
                      <a:noFill/>
                    </a:lnR>
                    <a:lnT w="6350" cap="flat" cmpd="sng" algn="ctr">
                      <a:solidFill>
                        <a:srgbClr val="95B3D7"/>
                      </a:solidFill>
                      <a:prstDash val="solid"/>
                      <a:round/>
                      <a:headEnd type="none" w="med" len="med"/>
                      <a:tailEnd type="none" w="med" len="med"/>
                    </a:lnT>
                    <a:lnB>
                      <a:noFill/>
                    </a:lnB>
                    <a:solidFill>
                      <a:schemeClr val="accent4">
                        <a:lumMod val="40000"/>
                        <a:lumOff val="6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Use of the Cash Working Group Socio Economic Vulnerability Assessment Tool (SEVAT)</a:t>
                      </a:r>
                    </a:p>
                  </a:txBody>
                  <a:tcPr marL="7527" marR="7527" marT="7527" marB="0" anchor="ctr">
                    <a:lnL>
                      <a:noFill/>
                    </a:lnL>
                    <a:lnR>
                      <a:noFill/>
                    </a:lnR>
                    <a:lnT>
                      <a:noFill/>
                    </a:lnT>
                    <a:lnB>
                      <a:noFill/>
                    </a:lnB>
                    <a:solidFill>
                      <a:schemeClr val="accent4">
                        <a:lumMod val="40000"/>
                        <a:lumOff val="60000"/>
                      </a:schemeClr>
                    </a:solidFill>
                  </a:tcPr>
                </a:tc>
                <a:tc>
                  <a:txBody>
                    <a:bodyPr/>
                    <a:lstStyle/>
                    <a:p>
                      <a:pPr algn="l" fontAlgn="b"/>
                      <a:r>
                        <a:rPr lang="en-IN" sz="1000" b="0" i="0" u="none" strike="noStrike" dirty="0">
                          <a:solidFill>
                            <a:srgbClr val="000000"/>
                          </a:solidFill>
                          <a:effectLst/>
                          <a:latin typeface="Calibri" panose="020F0502020204030204" pitchFamily="34" charset="0"/>
                        </a:rPr>
                        <a:t>DRC</a:t>
                      </a:r>
                    </a:p>
                  </a:txBody>
                  <a:tcPr marL="7527" marR="7527" marT="7527" marB="0" anchor="ctr">
                    <a:lnL>
                      <a:noFill/>
                    </a:lnL>
                    <a:lnR>
                      <a:noFill/>
                    </a:lnR>
                    <a:lnT>
                      <a:noFill/>
                    </a:lnT>
                    <a:lnB>
                      <a:noFill/>
                    </a:lnB>
                    <a:solidFill>
                      <a:schemeClr val="accent4">
                        <a:lumMod val="40000"/>
                        <a:lumOff val="60000"/>
                      </a:schemeClr>
                    </a:solidFill>
                  </a:tcPr>
                </a:tc>
                <a:tc>
                  <a:txBody>
                    <a:bodyPr/>
                    <a:lstStyle/>
                    <a:p>
                      <a:pPr algn="ctr" fontAlgn="b"/>
                      <a:r>
                        <a:rPr lang="en-IN" sz="1000" b="0" i="0" u="none" strike="noStrike" dirty="0">
                          <a:solidFill>
                            <a:schemeClr val="tx1"/>
                          </a:solidFill>
                          <a:effectLst/>
                          <a:latin typeface="Calibri" panose="020F0502020204030204" pitchFamily="34" charset="0"/>
                        </a:rPr>
                        <a:t>3</a:t>
                      </a:r>
                    </a:p>
                  </a:txBody>
                  <a:tcPr marL="7527" marR="7527" marT="7527" marB="0" anchor="ctr">
                    <a:lnL>
                      <a:noFill/>
                    </a:lnL>
                    <a:lnR>
                      <a:noFill/>
                    </a:lnR>
                    <a:lnT>
                      <a:noFill/>
                    </a:lnT>
                    <a:lnB>
                      <a:noFill/>
                    </a:lnB>
                    <a:solidFill>
                      <a:schemeClr val="accent4">
                        <a:lumMod val="40000"/>
                        <a:lumOff val="60000"/>
                      </a:schemeClr>
                    </a:solidFill>
                  </a:tcPr>
                </a:tc>
                <a:extLst>
                  <a:ext uri="{0D108BD9-81ED-4DB2-BD59-A6C34878D82A}">
                    <a16:rowId xmlns:a16="http://schemas.microsoft.com/office/drawing/2014/main" val="2811042417"/>
                  </a:ext>
                </a:extLst>
              </a:tr>
              <a:tr h="174092">
                <a:tc>
                  <a:txBody>
                    <a:bodyPr/>
                    <a:lstStyle/>
                    <a:p>
                      <a:pPr algn="l" fontAlgn="b"/>
                      <a:endParaRPr lang="en-IN" sz="1000" b="0" i="0" u="none" strike="noStrike">
                        <a:solidFill>
                          <a:srgbClr val="000000"/>
                        </a:solidFill>
                        <a:effectLst/>
                        <a:latin typeface="Calibri" panose="020F0502020204030204" pitchFamily="34" charset="0"/>
                      </a:endParaRPr>
                    </a:p>
                  </a:txBody>
                  <a:tcPr marL="7527" marR="7527" marT="7527" marB="0" anchor="ctr">
                    <a:lnL>
                      <a:noFill/>
                    </a:lnL>
                    <a:lnR>
                      <a:noFill/>
                    </a:lnR>
                    <a:lnT>
                      <a:noFill/>
                    </a:lnT>
                    <a:lnB>
                      <a:noFill/>
                    </a:lnB>
                    <a:solidFill>
                      <a:schemeClr val="accent4">
                        <a:lumMod val="40000"/>
                        <a:lumOff val="60000"/>
                      </a:schemeClr>
                    </a:solidFill>
                  </a:tcPr>
                </a:tc>
                <a:tc>
                  <a:txBody>
                    <a:bodyPr/>
                    <a:lstStyle/>
                    <a:p>
                      <a:pPr algn="l" fontAlgn="b"/>
                      <a:endParaRPr lang="en-IN" sz="1000" b="0" i="0" u="none" strike="noStrike" dirty="0">
                        <a:solidFill>
                          <a:srgbClr val="000000"/>
                        </a:solidFill>
                        <a:effectLst/>
                        <a:latin typeface="Calibri" panose="020F0502020204030204" pitchFamily="34" charset="0"/>
                      </a:endParaRPr>
                    </a:p>
                  </a:txBody>
                  <a:tcPr marL="7527" marR="7527" marT="7527" marB="0" anchor="ctr">
                    <a:lnL>
                      <a:noFill/>
                    </a:lnL>
                    <a:lnR>
                      <a:noFill/>
                    </a:lnR>
                    <a:lnT>
                      <a:noFill/>
                    </a:lnT>
                    <a:lnB>
                      <a:noFill/>
                    </a:lnB>
                    <a:solidFill>
                      <a:schemeClr val="accent4">
                        <a:lumMod val="40000"/>
                        <a:lumOff val="60000"/>
                      </a:schemeClr>
                    </a:solidFill>
                  </a:tcPr>
                </a:tc>
                <a:tc>
                  <a:txBody>
                    <a:bodyPr/>
                    <a:lstStyle/>
                    <a:p>
                      <a:pPr algn="l" fontAlgn="b"/>
                      <a:r>
                        <a:rPr lang="en-IN" sz="1000" b="0" i="0" u="none" strike="noStrike" dirty="0">
                          <a:solidFill>
                            <a:srgbClr val="000000"/>
                          </a:solidFill>
                          <a:effectLst/>
                          <a:latin typeface="Calibri" panose="020F0502020204030204" pitchFamily="34" charset="0"/>
                        </a:rPr>
                        <a:t>IOM</a:t>
                      </a:r>
                    </a:p>
                  </a:txBody>
                  <a:tcPr marL="7527" marR="7527" marT="7527" marB="0" anchor="ctr">
                    <a:lnL>
                      <a:noFill/>
                    </a:lnL>
                    <a:lnR>
                      <a:noFill/>
                    </a:lnR>
                    <a:lnT>
                      <a:noFill/>
                    </a:lnT>
                    <a:lnB>
                      <a:noFill/>
                    </a:lnB>
                    <a:solidFill>
                      <a:schemeClr val="accent4">
                        <a:lumMod val="40000"/>
                        <a:lumOff val="60000"/>
                      </a:schemeClr>
                    </a:solidFill>
                  </a:tcPr>
                </a:tc>
                <a:tc>
                  <a:txBody>
                    <a:bodyPr/>
                    <a:lstStyle/>
                    <a:p>
                      <a:pPr algn="ctr" fontAlgn="b"/>
                      <a:r>
                        <a:rPr lang="en-IN" sz="1000" b="0" i="0" u="none" strike="noStrike" dirty="0">
                          <a:solidFill>
                            <a:schemeClr val="tx1"/>
                          </a:solidFill>
                          <a:effectLst/>
                          <a:latin typeface="Calibri" panose="020F0502020204030204" pitchFamily="34" charset="0"/>
                        </a:rPr>
                        <a:t>1</a:t>
                      </a:r>
                    </a:p>
                  </a:txBody>
                  <a:tcPr marL="7527" marR="7527" marT="7527" marB="0" anchor="ctr">
                    <a:lnL>
                      <a:noFill/>
                    </a:lnL>
                    <a:lnR>
                      <a:noFill/>
                    </a:lnR>
                    <a:lnT>
                      <a:noFill/>
                    </a:lnT>
                    <a:lnB>
                      <a:noFill/>
                    </a:lnB>
                    <a:solidFill>
                      <a:schemeClr val="accent4">
                        <a:lumMod val="40000"/>
                        <a:lumOff val="60000"/>
                      </a:schemeClr>
                    </a:solidFill>
                  </a:tcPr>
                </a:tc>
                <a:extLst>
                  <a:ext uri="{0D108BD9-81ED-4DB2-BD59-A6C34878D82A}">
                    <a16:rowId xmlns:a16="http://schemas.microsoft.com/office/drawing/2014/main" val="3326171661"/>
                  </a:ext>
                </a:extLst>
              </a:tr>
              <a:tr h="174092">
                <a:tc>
                  <a:txBody>
                    <a:bodyPr/>
                    <a:lstStyle/>
                    <a:p>
                      <a:pPr algn="l" fontAlgn="b"/>
                      <a:endParaRPr lang="en-IN" sz="1000" b="0" i="0" u="none" strike="noStrike">
                        <a:solidFill>
                          <a:srgbClr val="000000"/>
                        </a:solidFill>
                        <a:effectLst/>
                        <a:latin typeface="Calibri" panose="020F0502020204030204" pitchFamily="34" charset="0"/>
                      </a:endParaRPr>
                    </a:p>
                  </a:txBody>
                  <a:tcPr marL="7527" marR="7527" marT="7527" marB="0" anchor="ctr">
                    <a:lnL>
                      <a:noFill/>
                    </a:lnL>
                    <a:lnR>
                      <a:noFill/>
                    </a:lnR>
                    <a:lnT>
                      <a:noFill/>
                    </a:lnT>
                    <a:lnB w="6350" cap="flat" cmpd="sng" algn="ctr">
                      <a:solidFill>
                        <a:srgbClr val="95B3D7"/>
                      </a:solidFill>
                      <a:prstDash val="solid"/>
                      <a:round/>
                      <a:headEnd type="none" w="med" len="med"/>
                      <a:tailEnd type="none" w="med" len="med"/>
                    </a:lnB>
                    <a:solidFill>
                      <a:schemeClr val="accent4">
                        <a:lumMod val="40000"/>
                        <a:lumOff val="60000"/>
                      </a:schemeClr>
                    </a:solidFill>
                  </a:tcPr>
                </a:tc>
                <a:tc>
                  <a:txBody>
                    <a:bodyPr/>
                    <a:lstStyle/>
                    <a:p>
                      <a:pPr algn="l" fontAlgn="b"/>
                      <a:endParaRPr lang="en-IN" sz="1000" b="0" i="0" u="none" strike="noStrike">
                        <a:solidFill>
                          <a:srgbClr val="000000"/>
                        </a:solidFill>
                        <a:effectLst/>
                        <a:latin typeface="Calibri" panose="020F0502020204030204" pitchFamily="34" charset="0"/>
                      </a:endParaRPr>
                    </a:p>
                  </a:txBody>
                  <a:tcPr marL="7527" marR="7527" marT="7527" marB="0" anchor="ctr">
                    <a:lnL>
                      <a:noFill/>
                    </a:lnL>
                    <a:lnR>
                      <a:noFill/>
                    </a:lnR>
                    <a:lnT>
                      <a:noFill/>
                    </a:lnT>
                    <a:lnB>
                      <a:noFill/>
                    </a:lnB>
                    <a:solidFill>
                      <a:schemeClr val="accent4">
                        <a:lumMod val="40000"/>
                        <a:lumOff val="60000"/>
                      </a:schemeClr>
                    </a:solidFill>
                  </a:tcPr>
                </a:tc>
                <a:tc>
                  <a:txBody>
                    <a:bodyPr/>
                    <a:lstStyle/>
                    <a:p>
                      <a:pPr algn="l" fontAlgn="b"/>
                      <a:r>
                        <a:rPr lang="en-IN" sz="1000" b="0" i="0" u="none" strike="noStrike" dirty="0">
                          <a:solidFill>
                            <a:srgbClr val="000000"/>
                          </a:solidFill>
                          <a:effectLst/>
                          <a:latin typeface="Calibri" panose="020F0502020204030204" pitchFamily="34" charset="0"/>
                        </a:rPr>
                        <a:t>PUI</a:t>
                      </a:r>
                    </a:p>
                  </a:txBody>
                  <a:tcPr marL="7527" marR="7527" marT="7527" marB="0" anchor="ctr">
                    <a:lnL>
                      <a:noFill/>
                    </a:lnL>
                    <a:lnR>
                      <a:noFill/>
                    </a:lnR>
                    <a:lnT>
                      <a:noFill/>
                    </a:lnT>
                    <a:lnB>
                      <a:noFill/>
                    </a:lnB>
                    <a:solidFill>
                      <a:schemeClr val="accent4">
                        <a:lumMod val="40000"/>
                        <a:lumOff val="60000"/>
                      </a:schemeClr>
                    </a:solidFill>
                  </a:tcPr>
                </a:tc>
                <a:tc>
                  <a:txBody>
                    <a:bodyPr/>
                    <a:lstStyle/>
                    <a:p>
                      <a:pPr algn="ctr" fontAlgn="b"/>
                      <a:r>
                        <a:rPr lang="en-IN" sz="1000" b="0" i="0" u="none" strike="noStrike" dirty="0">
                          <a:solidFill>
                            <a:schemeClr val="tx1"/>
                          </a:solidFill>
                          <a:effectLst/>
                          <a:latin typeface="Calibri" panose="020F0502020204030204" pitchFamily="34" charset="0"/>
                        </a:rPr>
                        <a:t>1</a:t>
                      </a:r>
                    </a:p>
                  </a:txBody>
                  <a:tcPr marL="7527" marR="7527" marT="7527" marB="0" anchor="ctr">
                    <a:lnL>
                      <a:noFill/>
                    </a:lnL>
                    <a:lnR>
                      <a:noFill/>
                    </a:lnR>
                    <a:lnT>
                      <a:noFill/>
                    </a:lnT>
                    <a:lnB>
                      <a:noFill/>
                    </a:lnB>
                    <a:solidFill>
                      <a:schemeClr val="accent4">
                        <a:lumMod val="40000"/>
                        <a:lumOff val="60000"/>
                      </a:schemeClr>
                    </a:solidFill>
                  </a:tcPr>
                </a:tc>
                <a:extLst>
                  <a:ext uri="{0D108BD9-81ED-4DB2-BD59-A6C34878D82A}">
                    <a16:rowId xmlns:a16="http://schemas.microsoft.com/office/drawing/2014/main" val="2113685577"/>
                  </a:ext>
                </a:extLst>
              </a:tr>
              <a:tr h="174092">
                <a:tc>
                  <a:txBody>
                    <a:bodyPr/>
                    <a:lstStyle/>
                    <a:p>
                      <a:pPr lvl="1" algn="l" fontAlgn="b"/>
                      <a:r>
                        <a:rPr lang="en-US" sz="1000" b="0" i="0" u="none" strike="noStrike" dirty="0">
                          <a:solidFill>
                            <a:srgbClr val="000000"/>
                          </a:solidFill>
                          <a:effectLst/>
                          <a:latin typeface="Calibri" panose="020F0502020204030204" pitchFamily="34" charset="0"/>
                        </a:rPr>
                        <a:t>9th July 2019 - 1:30pm to 4:00pm - </a:t>
                      </a:r>
                      <a:r>
                        <a:rPr lang="en-US" sz="1000" b="0" i="0" u="none" strike="noStrike" dirty="0">
                          <a:solidFill>
                            <a:srgbClr val="C00000"/>
                          </a:solidFill>
                          <a:effectLst/>
                          <a:latin typeface="Calibri" panose="020F0502020204030204" pitchFamily="34" charset="0"/>
                        </a:rPr>
                        <a:t>Arabic</a:t>
                      </a:r>
                    </a:p>
                  </a:txBody>
                  <a:tcPr marL="7527" marR="7527" marT="7527"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000" b="0" i="0" u="none" strike="noStrike" dirty="0">
                          <a:solidFill>
                            <a:srgbClr val="0070C0"/>
                          </a:solidFill>
                          <a:effectLst/>
                          <a:latin typeface="Calibri" panose="020F0502020204030204" pitchFamily="34" charset="0"/>
                        </a:rPr>
                        <a:t>Reporting tool for WDS repairs on the Shelter Cluster and UN-HABITAT platform</a:t>
                      </a:r>
                    </a:p>
                  </a:txBody>
                  <a:tcPr marL="7527" marR="7527" marT="7527" marB="0" anchor="ctr">
                    <a:lnL>
                      <a:noFill/>
                    </a:lnL>
                    <a:lnR>
                      <a:noFill/>
                    </a:lnR>
                    <a:lnT>
                      <a:noFill/>
                    </a:lnT>
                    <a:lnB>
                      <a:noFill/>
                    </a:lnB>
                  </a:tcPr>
                </a:tc>
                <a:tc>
                  <a:txBody>
                    <a:bodyPr/>
                    <a:lstStyle/>
                    <a:p>
                      <a:pPr algn="l" fontAlgn="b"/>
                      <a:r>
                        <a:rPr lang="en-IN" sz="1000" b="0" i="0" u="none" strike="noStrike" dirty="0">
                          <a:solidFill>
                            <a:srgbClr val="C00000"/>
                          </a:solidFill>
                          <a:effectLst/>
                          <a:latin typeface="Calibri" panose="020F0502020204030204" pitchFamily="34" charset="0"/>
                        </a:rPr>
                        <a:t>caritas Iraq</a:t>
                      </a:r>
                    </a:p>
                  </a:txBody>
                  <a:tcPr marL="7527" marR="7527" marT="7527" marB="0" anchor="ctr">
                    <a:lnL>
                      <a:noFill/>
                    </a:lnL>
                    <a:lnR>
                      <a:noFill/>
                    </a:lnR>
                    <a:lnT>
                      <a:noFill/>
                    </a:lnT>
                    <a:lnB>
                      <a:noFill/>
                    </a:lnB>
                  </a:tcPr>
                </a:tc>
                <a:tc>
                  <a:txBody>
                    <a:bodyPr/>
                    <a:lstStyle/>
                    <a:p>
                      <a:pPr algn="ctr" fontAlgn="b"/>
                      <a:r>
                        <a:rPr lang="en-IN" sz="1000" b="0" i="0" u="none" strike="noStrike" dirty="0">
                          <a:solidFill>
                            <a:srgbClr val="C00000"/>
                          </a:solidFill>
                          <a:effectLst/>
                          <a:latin typeface="Calibri" panose="020F0502020204030204" pitchFamily="34" charset="0"/>
                        </a:rPr>
                        <a:t>2</a:t>
                      </a:r>
                    </a:p>
                  </a:txBody>
                  <a:tcPr marL="7527" marR="7527" marT="7527" marB="0" anchor="ctr">
                    <a:lnL>
                      <a:noFill/>
                    </a:lnL>
                    <a:lnR>
                      <a:noFill/>
                    </a:lnR>
                    <a:lnT>
                      <a:noFill/>
                    </a:lnT>
                    <a:lnB>
                      <a:noFill/>
                    </a:lnB>
                  </a:tcPr>
                </a:tc>
                <a:extLst>
                  <a:ext uri="{0D108BD9-81ED-4DB2-BD59-A6C34878D82A}">
                    <a16:rowId xmlns:a16="http://schemas.microsoft.com/office/drawing/2014/main" val="528937273"/>
                  </a:ext>
                </a:extLst>
              </a:tr>
              <a:tr h="174092">
                <a:tc>
                  <a:txBody>
                    <a:bodyPr/>
                    <a:lstStyle/>
                    <a:p>
                      <a:pPr lvl="1" algn="l" fontAlgn="b"/>
                      <a:r>
                        <a:rPr lang="en-US" sz="1000" b="0" i="0" u="none" strike="noStrike" dirty="0">
                          <a:solidFill>
                            <a:srgbClr val="000000"/>
                          </a:solidFill>
                          <a:effectLst/>
                          <a:latin typeface="Calibri" panose="020F0502020204030204" pitchFamily="34" charset="0"/>
                        </a:rPr>
                        <a:t>9th July 2019 - 9:30am to 1:00pm - </a:t>
                      </a:r>
                      <a:r>
                        <a:rPr lang="en-US" sz="1000" b="0" i="0" u="none" strike="noStrike" dirty="0">
                          <a:solidFill>
                            <a:srgbClr val="C00000"/>
                          </a:solidFill>
                          <a:effectLst/>
                          <a:latin typeface="Calibri" panose="020F0502020204030204" pitchFamily="34" charset="0"/>
                        </a:rPr>
                        <a:t>Arabic</a:t>
                      </a:r>
                    </a:p>
                  </a:txBody>
                  <a:tcPr marL="7527" marR="7527" marT="7527" marB="0" anchor="ctr">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War Damaged Shelter Minimum Standards and the use of BoQ.</a:t>
                      </a:r>
                    </a:p>
                  </a:txBody>
                  <a:tcPr marL="7527" marR="7527" marT="7527" marB="0" anchor="ctr">
                    <a:lnL>
                      <a:noFill/>
                    </a:lnL>
                    <a:lnR>
                      <a:noFill/>
                    </a:lnR>
                    <a:lnT>
                      <a:noFill/>
                    </a:lnT>
                    <a:lnB>
                      <a:noFill/>
                    </a:lnB>
                    <a:solidFill>
                      <a:schemeClr val="accent3">
                        <a:lumMod val="20000"/>
                        <a:lumOff val="80000"/>
                      </a:schemeClr>
                    </a:solidFill>
                  </a:tcPr>
                </a:tc>
                <a:tc>
                  <a:txBody>
                    <a:bodyPr/>
                    <a:lstStyle/>
                    <a:p>
                      <a:pPr algn="l" fontAlgn="b"/>
                      <a:r>
                        <a:rPr lang="en-IN" sz="1000" b="0" i="0" u="none" strike="noStrike" dirty="0">
                          <a:solidFill>
                            <a:srgbClr val="000000"/>
                          </a:solidFill>
                          <a:effectLst/>
                          <a:latin typeface="Calibri" panose="020F0502020204030204" pitchFamily="34" charset="0"/>
                        </a:rPr>
                        <a:t>caritas Iraq</a:t>
                      </a:r>
                    </a:p>
                  </a:txBody>
                  <a:tcPr marL="7527" marR="7527" marT="7527" marB="0" anchor="ctr">
                    <a:lnL>
                      <a:noFill/>
                    </a:lnL>
                    <a:lnR>
                      <a:noFill/>
                    </a:lnR>
                    <a:lnT>
                      <a:noFill/>
                    </a:lnT>
                    <a:lnB>
                      <a:noFill/>
                    </a:lnB>
                    <a:solidFill>
                      <a:schemeClr val="accent3">
                        <a:lumMod val="20000"/>
                        <a:lumOff val="80000"/>
                      </a:schemeClr>
                    </a:solidFill>
                  </a:tcPr>
                </a:tc>
                <a:tc>
                  <a:txBody>
                    <a:bodyPr/>
                    <a:lstStyle/>
                    <a:p>
                      <a:pPr algn="ctr" fontAlgn="b"/>
                      <a:r>
                        <a:rPr lang="en-IN" sz="1000" b="0" i="0" u="none" strike="noStrike" dirty="0">
                          <a:solidFill>
                            <a:schemeClr val="tx1"/>
                          </a:solidFill>
                          <a:effectLst/>
                          <a:latin typeface="Calibri" panose="020F0502020204030204" pitchFamily="34" charset="0"/>
                        </a:rPr>
                        <a:t>2</a:t>
                      </a:r>
                    </a:p>
                  </a:txBody>
                  <a:tcPr marL="7527" marR="7527" marT="7527" marB="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4145901835"/>
                  </a:ext>
                </a:extLst>
              </a:tr>
              <a:tr h="174092">
                <a:tc>
                  <a:txBody>
                    <a:bodyPr/>
                    <a:lstStyle/>
                    <a:p>
                      <a:pPr algn="l" fontAlgn="b"/>
                      <a:endParaRPr lang="en-IN" sz="1000" b="0" i="0" u="none" strike="noStrike">
                        <a:solidFill>
                          <a:srgbClr val="000000"/>
                        </a:solidFill>
                        <a:effectLst/>
                        <a:latin typeface="Calibri" panose="020F0502020204030204" pitchFamily="34" charset="0"/>
                      </a:endParaRPr>
                    </a:p>
                  </a:txBody>
                  <a:tcPr marL="7527" marR="7527" marT="7527" marB="0" anchor="ctr">
                    <a:lnL>
                      <a:noFill/>
                    </a:lnL>
                    <a:lnR>
                      <a:noFill/>
                    </a:lnR>
                    <a:lnT>
                      <a:noFill/>
                    </a:lnT>
                    <a:lnB>
                      <a:noFill/>
                    </a:lnB>
                    <a:solidFill>
                      <a:schemeClr val="accent3">
                        <a:lumMod val="20000"/>
                        <a:lumOff val="80000"/>
                      </a:schemeClr>
                    </a:solidFill>
                  </a:tcPr>
                </a:tc>
                <a:tc>
                  <a:txBody>
                    <a:bodyPr/>
                    <a:lstStyle/>
                    <a:p>
                      <a:pPr algn="l" fontAlgn="b"/>
                      <a:endParaRPr lang="en-IN" sz="1000" b="0" i="0" u="none" strike="noStrike" dirty="0">
                        <a:solidFill>
                          <a:srgbClr val="000000"/>
                        </a:solidFill>
                        <a:effectLst/>
                        <a:latin typeface="Calibri" panose="020F0502020204030204" pitchFamily="34" charset="0"/>
                      </a:endParaRPr>
                    </a:p>
                  </a:txBody>
                  <a:tcPr marL="7527" marR="7527" marT="7527" marB="0" anchor="ctr">
                    <a:lnL>
                      <a:noFill/>
                    </a:lnL>
                    <a:lnR>
                      <a:noFill/>
                    </a:lnR>
                    <a:lnT>
                      <a:noFill/>
                    </a:lnT>
                    <a:lnB>
                      <a:noFill/>
                    </a:lnB>
                    <a:solidFill>
                      <a:schemeClr val="accent3">
                        <a:lumMod val="20000"/>
                        <a:lumOff val="80000"/>
                      </a:schemeClr>
                    </a:solidFill>
                  </a:tcPr>
                </a:tc>
                <a:tc>
                  <a:txBody>
                    <a:bodyPr/>
                    <a:lstStyle/>
                    <a:p>
                      <a:pPr algn="l" fontAlgn="b"/>
                      <a:r>
                        <a:rPr lang="en-IN" sz="1000" b="0" i="0" u="none" strike="noStrike" dirty="0">
                          <a:solidFill>
                            <a:srgbClr val="000000"/>
                          </a:solidFill>
                          <a:effectLst/>
                          <a:latin typeface="Calibri" panose="020F0502020204030204" pitchFamily="34" charset="0"/>
                        </a:rPr>
                        <a:t>CRS</a:t>
                      </a:r>
                    </a:p>
                  </a:txBody>
                  <a:tcPr marL="7527" marR="7527" marT="7527" marB="0" anchor="ctr">
                    <a:lnL>
                      <a:noFill/>
                    </a:lnL>
                    <a:lnR>
                      <a:noFill/>
                    </a:lnR>
                    <a:lnT>
                      <a:noFill/>
                    </a:lnT>
                    <a:lnB>
                      <a:noFill/>
                    </a:lnB>
                    <a:solidFill>
                      <a:schemeClr val="accent3">
                        <a:lumMod val="20000"/>
                        <a:lumOff val="80000"/>
                      </a:schemeClr>
                    </a:solidFill>
                  </a:tcPr>
                </a:tc>
                <a:tc>
                  <a:txBody>
                    <a:bodyPr/>
                    <a:lstStyle/>
                    <a:p>
                      <a:pPr algn="ctr" fontAlgn="b"/>
                      <a:r>
                        <a:rPr lang="en-IN" sz="1000" b="0" i="0" u="none" strike="noStrike" dirty="0">
                          <a:solidFill>
                            <a:schemeClr val="tx1"/>
                          </a:solidFill>
                          <a:effectLst/>
                          <a:latin typeface="Calibri" panose="020F0502020204030204" pitchFamily="34" charset="0"/>
                        </a:rPr>
                        <a:t>1</a:t>
                      </a:r>
                    </a:p>
                  </a:txBody>
                  <a:tcPr marL="7527" marR="7527" marT="7527" marB="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2243020317"/>
                  </a:ext>
                </a:extLst>
              </a:tr>
              <a:tr h="174092">
                <a:tc>
                  <a:txBody>
                    <a:bodyPr/>
                    <a:lstStyle/>
                    <a:p>
                      <a:pPr algn="l" fontAlgn="b"/>
                      <a:endParaRPr lang="en-IN" sz="1000" b="0" i="0" u="none" strike="noStrike" dirty="0">
                        <a:solidFill>
                          <a:srgbClr val="000000"/>
                        </a:solidFill>
                        <a:effectLst/>
                        <a:latin typeface="Calibri" panose="020F0502020204030204" pitchFamily="34" charset="0"/>
                      </a:endParaRPr>
                    </a:p>
                  </a:txBody>
                  <a:tcPr marL="7527" marR="7527" marT="7527" marB="0" anchor="ctr">
                    <a:lnL>
                      <a:noFill/>
                    </a:lnL>
                    <a:lnR>
                      <a:noFill/>
                    </a:lnR>
                    <a:lnT>
                      <a:noFill/>
                    </a:lnT>
                    <a:lnB>
                      <a:noFill/>
                    </a:lnB>
                    <a:solidFill>
                      <a:schemeClr val="accent3">
                        <a:lumMod val="20000"/>
                        <a:lumOff val="80000"/>
                      </a:schemeClr>
                    </a:solidFill>
                  </a:tcPr>
                </a:tc>
                <a:tc>
                  <a:txBody>
                    <a:bodyPr/>
                    <a:lstStyle/>
                    <a:p>
                      <a:pPr algn="l" fontAlgn="b"/>
                      <a:endParaRPr lang="en-IN" sz="1000" b="0" i="0" u="none" strike="noStrike" dirty="0">
                        <a:solidFill>
                          <a:srgbClr val="000000"/>
                        </a:solidFill>
                        <a:effectLst/>
                        <a:latin typeface="Calibri" panose="020F0502020204030204" pitchFamily="34" charset="0"/>
                      </a:endParaRPr>
                    </a:p>
                  </a:txBody>
                  <a:tcPr marL="7527" marR="7527" marT="7527" marB="0" anchor="ctr">
                    <a:lnL>
                      <a:noFill/>
                    </a:lnL>
                    <a:lnR>
                      <a:noFill/>
                    </a:lnR>
                    <a:lnT>
                      <a:noFill/>
                    </a:lnT>
                    <a:lnB>
                      <a:noFill/>
                    </a:lnB>
                    <a:solidFill>
                      <a:schemeClr val="accent3">
                        <a:lumMod val="20000"/>
                        <a:lumOff val="80000"/>
                      </a:schemeClr>
                    </a:solidFill>
                  </a:tcPr>
                </a:tc>
                <a:tc>
                  <a:txBody>
                    <a:bodyPr/>
                    <a:lstStyle/>
                    <a:p>
                      <a:pPr algn="l" fontAlgn="b"/>
                      <a:r>
                        <a:rPr lang="en-IN" sz="1000" b="0" i="0" u="none" strike="noStrike" dirty="0">
                          <a:solidFill>
                            <a:srgbClr val="000000"/>
                          </a:solidFill>
                          <a:effectLst/>
                          <a:latin typeface="Calibri" panose="020F0502020204030204" pitchFamily="34" charset="0"/>
                        </a:rPr>
                        <a:t>DRC</a:t>
                      </a:r>
                    </a:p>
                  </a:txBody>
                  <a:tcPr marL="7527" marR="7527" marT="7527" marB="0" anchor="ctr">
                    <a:lnL>
                      <a:noFill/>
                    </a:lnL>
                    <a:lnR>
                      <a:noFill/>
                    </a:lnR>
                    <a:lnT>
                      <a:noFill/>
                    </a:lnT>
                    <a:lnB>
                      <a:noFill/>
                    </a:lnB>
                    <a:solidFill>
                      <a:schemeClr val="accent3">
                        <a:lumMod val="20000"/>
                        <a:lumOff val="80000"/>
                      </a:schemeClr>
                    </a:solidFill>
                  </a:tcPr>
                </a:tc>
                <a:tc>
                  <a:txBody>
                    <a:bodyPr/>
                    <a:lstStyle/>
                    <a:p>
                      <a:pPr algn="ctr" fontAlgn="b"/>
                      <a:r>
                        <a:rPr lang="en-IN" sz="1000" b="0" i="0" u="none" strike="noStrike" dirty="0">
                          <a:solidFill>
                            <a:schemeClr val="tx1"/>
                          </a:solidFill>
                          <a:effectLst/>
                          <a:latin typeface="Calibri" panose="020F0502020204030204" pitchFamily="34" charset="0"/>
                        </a:rPr>
                        <a:t>1</a:t>
                      </a:r>
                    </a:p>
                  </a:txBody>
                  <a:tcPr marL="7527" marR="7527" marT="7527" marB="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682091500"/>
                  </a:ext>
                </a:extLst>
              </a:tr>
              <a:tr h="174092">
                <a:tc>
                  <a:txBody>
                    <a:bodyPr/>
                    <a:lstStyle/>
                    <a:p>
                      <a:pPr algn="l" fontAlgn="b"/>
                      <a:endParaRPr lang="en-IN" sz="1000" b="0" i="0" u="none" strike="noStrike">
                        <a:solidFill>
                          <a:srgbClr val="000000"/>
                        </a:solidFill>
                        <a:effectLst/>
                        <a:latin typeface="Calibri" panose="020F0502020204030204" pitchFamily="34" charset="0"/>
                      </a:endParaRPr>
                    </a:p>
                  </a:txBody>
                  <a:tcPr marL="7527" marR="7527" marT="7527" marB="0" anchor="ctr">
                    <a:lnL>
                      <a:noFill/>
                    </a:lnL>
                    <a:lnR>
                      <a:noFill/>
                    </a:lnR>
                    <a:lnT>
                      <a:noFill/>
                    </a:lnT>
                    <a:lnB>
                      <a:noFill/>
                    </a:lnB>
                    <a:solidFill>
                      <a:schemeClr val="accent3">
                        <a:lumMod val="20000"/>
                        <a:lumOff val="80000"/>
                      </a:schemeClr>
                    </a:solidFill>
                  </a:tcPr>
                </a:tc>
                <a:tc>
                  <a:txBody>
                    <a:bodyPr/>
                    <a:lstStyle/>
                    <a:p>
                      <a:pPr algn="l" fontAlgn="b"/>
                      <a:endParaRPr lang="en-IN" sz="1000" b="0" i="0" u="none" strike="noStrike">
                        <a:solidFill>
                          <a:srgbClr val="000000"/>
                        </a:solidFill>
                        <a:effectLst/>
                        <a:latin typeface="Calibri" panose="020F0502020204030204" pitchFamily="34" charset="0"/>
                      </a:endParaRPr>
                    </a:p>
                  </a:txBody>
                  <a:tcPr marL="7527" marR="7527" marT="7527" marB="0" anchor="ctr">
                    <a:lnL>
                      <a:noFill/>
                    </a:lnL>
                    <a:lnR>
                      <a:noFill/>
                    </a:lnR>
                    <a:lnT>
                      <a:noFill/>
                    </a:lnT>
                    <a:lnB>
                      <a:noFill/>
                    </a:lnB>
                    <a:solidFill>
                      <a:schemeClr val="accent3">
                        <a:lumMod val="20000"/>
                        <a:lumOff val="80000"/>
                      </a:schemeClr>
                    </a:solidFill>
                  </a:tcPr>
                </a:tc>
                <a:tc>
                  <a:txBody>
                    <a:bodyPr/>
                    <a:lstStyle/>
                    <a:p>
                      <a:pPr algn="l" fontAlgn="b"/>
                      <a:r>
                        <a:rPr lang="en-IN" sz="1000" b="0" i="0" u="none" strike="noStrike" dirty="0">
                          <a:solidFill>
                            <a:srgbClr val="000000"/>
                          </a:solidFill>
                          <a:effectLst/>
                          <a:latin typeface="Calibri" panose="020F0502020204030204" pitchFamily="34" charset="0"/>
                        </a:rPr>
                        <a:t>IOM</a:t>
                      </a:r>
                    </a:p>
                  </a:txBody>
                  <a:tcPr marL="7527" marR="7527" marT="7527" marB="0" anchor="ctr">
                    <a:lnL>
                      <a:noFill/>
                    </a:lnL>
                    <a:lnR>
                      <a:noFill/>
                    </a:lnR>
                    <a:lnT>
                      <a:noFill/>
                    </a:lnT>
                    <a:lnB>
                      <a:noFill/>
                    </a:lnB>
                    <a:solidFill>
                      <a:schemeClr val="accent3">
                        <a:lumMod val="20000"/>
                        <a:lumOff val="80000"/>
                      </a:schemeClr>
                    </a:solidFill>
                  </a:tcPr>
                </a:tc>
                <a:tc>
                  <a:txBody>
                    <a:bodyPr/>
                    <a:lstStyle/>
                    <a:p>
                      <a:pPr algn="ctr" fontAlgn="b"/>
                      <a:r>
                        <a:rPr lang="en-IN" sz="1000" b="0" i="0" u="none" strike="noStrike" dirty="0">
                          <a:solidFill>
                            <a:schemeClr val="tx1"/>
                          </a:solidFill>
                          <a:effectLst/>
                          <a:latin typeface="Calibri" panose="020F0502020204030204" pitchFamily="34" charset="0"/>
                        </a:rPr>
                        <a:t>1</a:t>
                      </a:r>
                    </a:p>
                  </a:txBody>
                  <a:tcPr marL="7527" marR="7527" marT="7527" marB="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2119869855"/>
                  </a:ext>
                </a:extLst>
              </a:tr>
              <a:tr h="174092">
                <a:tc>
                  <a:txBody>
                    <a:bodyPr/>
                    <a:lstStyle/>
                    <a:p>
                      <a:pPr algn="l" fontAlgn="b"/>
                      <a:endParaRPr lang="en-IN" sz="1000" b="0" i="0" u="none" strike="noStrike">
                        <a:solidFill>
                          <a:srgbClr val="000000"/>
                        </a:solidFill>
                        <a:effectLst/>
                        <a:latin typeface="Calibri" panose="020F0502020204030204" pitchFamily="34" charset="0"/>
                      </a:endParaRPr>
                    </a:p>
                  </a:txBody>
                  <a:tcPr marL="7527" marR="7527" marT="7527" marB="0" anchor="ctr">
                    <a:lnL>
                      <a:noFill/>
                    </a:lnL>
                    <a:lnR>
                      <a:noFill/>
                    </a:lnR>
                    <a:lnT>
                      <a:noFill/>
                    </a:lnT>
                    <a:lnB w="6350" cap="flat" cmpd="sng" algn="ctr">
                      <a:solidFill>
                        <a:srgbClr val="95B3D7"/>
                      </a:solidFill>
                      <a:prstDash val="solid"/>
                      <a:round/>
                      <a:headEnd type="none" w="med" len="med"/>
                      <a:tailEnd type="none" w="med" len="med"/>
                    </a:lnB>
                    <a:solidFill>
                      <a:schemeClr val="accent3">
                        <a:lumMod val="20000"/>
                        <a:lumOff val="80000"/>
                      </a:schemeClr>
                    </a:solidFill>
                  </a:tcPr>
                </a:tc>
                <a:tc>
                  <a:txBody>
                    <a:bodyPr/>
                    <a:lstStyle/>
                    <a:p>
                      <a:pPr algn="l" fontAlgn="b"/>
                      <a:endParaRPr lang="en-IN" sz="1000" b="0" i="0" u="none" strike="noStrike">
                        <a:solidFill>
                          <a:srgbClr val="000000"/>
                        </a:solidFill>
                        <a:effectLst/>
                        <a:latin typeface="Calibri" panose="020F0502020204030204" pitchFamily="34" charset="0"/>
                      </a:endParaRPr>
                    </a:p>
                  </a:txBody>
                  <a:tcPr marL="7527" marR="7527" marT="7527" marB="0" anchor="ctr">
                    <a:lnL>
                      <a:noFill/>
                    </a:lnL>
                    <a:lnR>
                      <a:noFill/>
                    </a:lnR>
                    <a:lnT>
                      <a:noFill/>
                    </a:lnT>
                    <a:lnB w="6350" cap="flat" cmpd="sng" algn="ctr">
                      <a:solidFill>
                        <a:srgbClr val="95B3D7"/>
                      </a:solidFill>
                      <a:prstDash val="solid"/>
                      <a:round/>
                      <a:headEnd type="none" w="med" len="med"/>
                      <a:tailEnd type="none" w="med" len="med"/>
                    </a:lnB>
                    <a:solidFill>
                      <a:schemeClr val="accent3">
                        <a:lumMod val="20000"/>
                        <a:lumOff val="80000"/>
                      </a:schemeClr>
                    </a:solidFill>
                  </a:tcPr>
                </a:tc>
                <a:tc>
                  <a:txBody>
                    <a:bodyPr/>
                    <a:lstStyle/>
                    <a:p>
                      <a:pPr algn="l" fontAlgn="b"/>
                      <a:r>
                        <a:rPr lang="en-IN" sz="1000" b="0" i="0" u="none" strike="noStrike" dirty="0">
                          <a:solidFill>
                            <a:srgbClr val="000000"/>
                          </a:solidFill>
                          <a:effectLst/>
                          <a:latin typeface="Calibri" panose="020F0502020204030204" pitchFamily="34" charset="0"/>
                        </a:rPr>
                        <a:t>NRC</a:t>
                      </a:r>
                    </a:p>
                  </a:txBody>
                  <a:tcPr marL="7527" marR="7527" marT="7527" marB="0" anchor="ctr">
                    <a:lnL>
                      <a:noFill/>
                    </a:lnL>
                    <a:lnR>
                      <a:noFill/>
                    </a:lnR>
                    <a:lnT>
                      <a:noFill/>
                    </a:lnT>
                    <a:lnB w="6350" cap="flat" cmpd="sng" algn="ctr">
                      <a:solidFill>
                        <a:srgbClr val="95B3D7"/>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0" i="0" u="none" strike="noStrike" dirty="0">
                          <a:solidFill>
                            <a:schemeClr val="tx1"/>
                          </a:solidFill>
                          <a:effectLst/>
                          <a:latin typeface="Calibri" panose="020F0502020204030204" pitchFamily="34" charset="0"/>
                        </a:rPr>
                        <a:t>1</a:t>
                      </a:r>
                    </a:p>
                  </a:txBody>
                  <a:tcPr marL="7527" marR="7527" marT="7527" marB="0" anchor="ctr">
                    <a:lnL>
                      <a:noFill/>
                    </a:lnL>
                    <a:lnR>
                      <a:noFill/>
                    </a:lnR>
                    <a:lnT>
                      <a:noFill/>
                    </a:lnT>
                    <a:lnB w="6350" cap="flat" cmpd="sng" algn="ctr">
                      <a:solidFill>
                        <a:srgbClr val="95B3D7"/>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65733422"/>
                  </a:ext>
                </a:extLst>
              </a:tr>
              <a:tr h="174092">
                <a:tc>
                  <a:txBody>
                    <a:bodyPr/>
                    <a:lstStyle/>
                    <a:p>
                      <a:pPr algn="l" fontAlgn="b"/>
                      <a:r>
                        <a:rPr lang="en-IN" sz="1000" b="0" i="0" u="none" strike="noStrike">
                          <a:solidFill>
                            <a:srgbClr val="000000"/>
                          </a:solidFill>
                          <a:effectLst/>
                          <a:latin typeface="Calibri" panose="020F0502020204030204" pitchFamily="34" charset="0"/>
                        </a:rPr>
                        <a:t>Grand Total</a:t>
                      </a:r>
                    </a:p>
                  </a:txBody>
                  <a:tcPr marL="7527" marR="7527" marT="7527" marB="0" anchor="ctr">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endParaRPr lang="en-IN" sz="1000" b="0" i="0" u="none" strike="noStrike">
                        <a:solidFill>
                          <a:srgbClr val="000000"/>
                        </a:solidFill>
                        <a:effectLst/>
                        <a:latin typeface="Calibri" panose="020F0502020204030204" pitchFamily="34" charset="0"/>
                      </a:endParaRPr>
                    </a:p>
                  </a:txBody>
                  <a:tcPr marL="7527" marR="7527" marT="7527" marB="0" anchor="ctr">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endParaRPr lang="en-IN" sz="1000" b="0" i="0" u="none" strike="noStrike">
                        <a:solidFill>
                          <a:srgbClr val="000000"/>
                        </a:solidFill>
                        <a:effectLst/>
                        <a:latin typeface="Calibri" panose="020F0502020204030204" pitchFamily="34" charset="0"/>
                      </a:endParaRPr>
                    </a:p>
                  </a:txBody>
                  <a:tcPr marL="7527" marR="7527" marT="7527" marB="0" anchor="ctr">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IN" sz="1200" b="0" i="0" u="none" strike="noStrike" dirty="0">
                          <a:solidFill>
                            <a:schemeClr val="tx1"/>
                          </a:solidFill>
                          <a:effectLst/>
                          <a:latin typeface="Calibri" panose="020F0502020204030204" pitchFamily="34" charset="0"/>
                        </a:rPr>
                        <a:t>21</a:t>
                      </a:r>
                    </a:p>
                  </a:txBody>
                  <a:tcPr marL="7527" marR="7527" marT="7527" marB="0" anchor="ctr">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1804795647"/>
                  </a:ext>
                </a:extLst>
              </a:tr>
            </a:tbl>
          </a:graphicData>
        </a:graphic>
      </p:graphicFrame>
    </p:spTree>
    <p:extLst>
      <p:ext uri="{BB962C8B-B14F-4D97-AF65-F5344CB8AC3E}">
        <p14:creationId xmlns:p14="http://schemas.microsoft.com/office/powerpoint/2010/main" val="200880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17</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defRPr/>
            </a:pPr>
            <a:r>
              <a:rPr lang="en-IN" sz="1400" b="0" dirty="0">
                <a:solidFill>
                  <a:schemeClr val="tx1"/>
                </a:solidFill>
                <a:latin typeface="Calibri Light" panose="020F0302020204030204" pitchFamily="34" charset="0"/>
                <a:ea typeface="+mn-ea"/>
                <a:cs typeface="+mn-cs"/>
              </a:rPr>
              <a:t>Information Management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3"/>
              <a:defRPr/>
            </a:pPr>
            <a:r>
              <a:rPr lang="en-US" sz="1400" b="0" dirty="0">
                <a:solidFill>
                  <a:prstClr val="black"/>
                </a:solidFill>
                <a:latin typeface="Calibri Light" panose="020F0302020204030204" pitchFamily="34" charset="0"/>
                <a:ea typeface="+mn-ea"/>
                <a:cs typeface="Calibri Light" panose="020F0302020204030204" pitchFamily="34" charset="0"/>
              </a:rPr>
              <a:t>ActivityInfo reporting</a:t>
            </a:r>
            <a:endParaRPr lang="en-US" sz="1400" b="0" dirty="0">
              <a:solidFill>
                <a:schemeClr val="tx1"/>
              </a:solidFill>
              <a:latin typeface="Calibri Light" panose="020F0302020204030204" pitchFamily="34" charset="0"/>
              <a:ea typeface="+mn-ea"/>
              <a:cs typeface="+mn-cs"/>
            </a:endParaRPr>
          </a:p>
        </p:txBody>
      </p:sp>
      <p:sp>
        <p:nvSpPr>
          <p:cNvPr id="6" name="Rectangle 5">
            <a:extLst>
              <a:ext uri="{FF2B5EF4-FFF2-40B4-BE49-F238E27FC236}">
                <a16:creationId xmlns:a16="http://schemas.microsoft.com/office/drawing/2014/main" id="{94721BE5-3BC8-4A05-803B-158EC2C10797}"/>
              </a:ext>
            </a:extLst>
          </p:cNvPr>
          <p:cNvSpPr/>
          <p:nvPr/>
        </p:nvSpPr>
        <p:spPr bwMode="auto">
          <a:xfrm>
            <a:off x="750860" y="3118236"/>
            <a:ext cx="3338574" cy="590670"/>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anchor="ctr"/>
          <a:lstStyle/>
          <a:p>
            <a:pPr algn="ctr" eaLnBrk="1" fontAlgn="auto" hangingPunct="1">
              <a:spcBef>
                <a:spcPts val="0"/>
              </a:spcBef>
              <a:spcAft>
                <a:spcPts val="0"/>
              </a:spcAft>
              <a:defRPr/>
            </a:pPr>
            <a:r>
              <a:rPr lang="en-US" sz="1200" dirty="0">
                <a:solidFill>
                  <a:schemeClr val="accent6">
                    <a:lumMod val="75000"/>
                  </a:schemeClr>
                </a:solidFill>
                <a:latin typeface="Calibri Light" panose="020F0302020204030204" pitchFamily="34" charset="0"/>
                <a:cs typeface="Calibri Light" panose="020F0302020204030204" pitchFamily="34" charset="0"/>
              </a:rPr>
              <a:t>Reporting window of the given month is open.</a:t>
            </a:r>
          </a:p>
          <a:p>
            <a:pPr algn="ctr" eaLnBrk="1" fontAlgn="auto" hangingPunct="1">
              <a:spcBef>
                <a:spcPts val="0"/>
              </a:spcBef>
              <a:spcAft>
                <a:spcPts val="0"/>
              </a:spcAft>
              <a:defRPr/>
            </a:pPr>
            <a:r>
              <a:rPr lang="en-US" sz="1200" dirty="0">
                <a:solidFill>
                  <a:schemeClr val="accent6">
                    <a:lumMod val="75000"/>
                  </a:schemeClr>
                </a:solidFill>
                <a:latin typeface="Calibri Light" panose="020F0302020204030204" pitchFamily="34" charset="0"/>
                <a:cs typeface="Calibri Light" panose="020F0302020204030204" pitchFamily="34" charset="0"/>
              </a:rPr>
              <a:t>Partners to </a:t>
            </a:r>
            <a:r>
              <a:rPr lang="en-US" sz="1200" dirty="0">
                <a:solidFill>
                  <a:schemeClr val="bg1">
                    <a:lumMod val="50000"/>
                  </a:schemeClr>
                </a:solidFill>
                <a:latin typeface="Calibri Light" panose="020F0302020204030204" pitchFamily="34" charset="0"/>
                <a:cs typeface="Calibri Light" panose="020F0302020204030204" pitchFamily="34" charset="0"/>
              </a:rPr>
              <a:t>report</a:t>
            </a:r>
            <a:r>
              <a:rPr lang="en-US" sz="1200" dirty="0">
                <a:solidFill>
                  <a:schemeClr val="accent6">
                    <a:lumMod val="75000"/>
                  </a:schemeClr>
                </a:solidFill>
                <a:latin typeface="Calibri Light" panose="020F0302020204030204" pitchFamily="34" charset="0"/>
                <a:cs typeface="Calibri Light" panose="020F0302020204030204" pitchFamily="34" charset="0"/>
              </a:rPr>
              <a:t> </a:t>
            </a:r>
            <a:r>
              <a:rPr lang="en-US" sz="1200" dirty="0">
                <a:solidFill>
                  <a:schemeClr val="tx1">
                    <a:lumMod val="50000"/>
                    <a:lumOff val="50000"/>
                  </a:schemeClr>
                </a:solidFill>
                <a:latin typeface="Calibri Light" panose="020F0302020204030204" pitchFamily="34" charset="0"/>
                <a:cs typeface="Calibri Light" panose="020F0302020204030204" pitchFamily="34" charset="0"/>
              </a:rPr>
              <a:t>achievements / planning of the given month in ActivityInfo</a:t>
            </a:r>
          </a:p>
        </p:txBody>
      </p:sp>
      <p:sp>
        <p:nvSpPr>
          <p:cNvPr id="7" name="Rectangle 6">
            <a:extLst>
              <a:ext uri="{FF2B5EF4-FFF2-40B4-BE49-F238E27FC236}">
                <a16:creationId xmlns:a16="http://schemas.microsoft.com/office/drawing/2014/main" id="{A0E7E56F-2E15-4F37-A51D-6C77AD805803}"/>
              </a:ext>
            </a:extLst>
          </p:cNvPr>
          <p:cNvSpPr/>
          <p:nvPr/>
        </p:nvSpPr>
        <p:spPr bwMode="auto">
          <a:xfrm>
            <a:off x="750860" y="2748361"/>
            <a:ext cx="3338574" cy="36860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anchor="ctr"/>
          <a:lstStyle/>
          <a:p>
            <a:pPr algn="ctr" eaLnBrk="1" fontAlgn="auto" hangingPunct="1">
              <a:spcBef>
                <a:spcPts val="0"/>
              </a:spcBef>
              <a:spcAft>
                <a:spcPts val="0"/>
              </a:spcAft>
              <a:defRPr/>
            </a:pPr>
            <a:r>
              <a:rPr lang="en-US" sz="1200" dirty="0">
                <a:solidFill>
                  <a:srgbClr val="FF0000"/>
                </a:solidFill>
                <a:latin typeface="Calibri Light" panose="020F0302020204030204" pitchFamily="34" charset="0"/>
                <a:cs typeface="Calibri Light" panose="020F0302020204030204" pitchFamily="34" charset="0"/>
              </a:rPr>
              <a:t>1</a:t>
            </a:r>
            <a:r>
              <a:rPr lang="en-US" sz="1200" baseline="30000" dirty="0">
                <a:solidFill>
                  <a:srgbClr val="FF0000"/>
                </a:solidFill>
                <a:latin typeface="Calibri Light" panose="020F0302020204030204" pitchFamily="34" charset="0"/>
                <a:cs typeface="Calibri Light" panose="020F0302020204030204" pitchFamily="34" charset="0"/>
              </a:rPr>
              <a:t>st</a:t>
            </a:r>
            <a:r>
              <a:rPr lang="en-US" sz="1200" dirty="0">
                <a:solidFill>
                  <a:srgbClr val="FF0000"/>
                </a:solidFill>
                <a:latin typeface="Calibri Light" panose="020F0302020204030204" pitchFamily="34" charset="0"/>
                <a:cs typeface="Calibri Light" panose="020F0302020204030204" pitchFamily="34" charset="0"/>
              </a:rPr>
              <a:t> of a given month – 5</a:t>
            </a:r>
            <a:r>
              <a:rPr lang="en-US" sz="1200" baseline="30000" dirty="0">
                <a:solidFill>
                  <a:srgbClr val="FF0000"/>
                </a:solidFill>
                <a:latin typeface="Calibri Light" panose="020F0302020204030204" pitchFamily="34" charset="0"/>
                <a:cs typeface="Calibri Light" panose="020F0302020204030204" pitchFamily="34" charset="0"/>
              </a:rPr>
              <a:t>th</a:t>
            </a:r>
            <a:r>
              <a:rPr lang="en-US" sz="1200" dirty="0">
                <a:solidFill>
                  <a:srgbClr val="FF0000"/>
                </a:solidFill>
                <a:latin typeface="Calibri Light" panose="020F0302020204030204" pitchFamily="34" charset="0"/>
                <a:cs typeface="Calibri Light" panose="020F0302020204030204" pitchFamily="34" charset="0"/>
              </a:rPr>
              <a:t> of following month</a:t>
            </a:r>
            <a:endParaRPr lang="en-US" sz="12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9" name="Rectangle 8">
            <a:extLst>
              <a:ext uri="{FF2B5EF4-FFF2-40B4-BE49-F238E27FC236}">
                <a16:creationId xmlns:a16="http://schemas.microsoft.com/office/drawing/2014/main" id="{FC39BA18-C80E-45C9-85A3-BFE1A344FC01}"/>
              </a:ext>
            </a:extLst>
          </p:cNvPr>
          <p:cNvSpPr/>
          <p:nvPr/>
        </p:nvSpPr>
        <p:spPr bwMode="auto">
          <a:xfrm>
            <a:off x="3376183" y="1588962"/>
            <a:ext cx="2532062" cy="777170"/>
          </a:xfrm>
          <a:prstGeom prst="rect">
            <a:avLst/>
          </a:prstGeom>
          <a:solidFill>
            <a:schemeClr val="accent6">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75000"/>
                  </a:schemeClr>
                </a:solidFill>
                <a:latin typeface="Calibri Light" panose="020F0302020204030204" pitchFamily="34" charset="0"/>
                <a:cs typeface="Calibri Light" panose="020F0302020204030204" pitchFamily="34" charset="0"/>
              </a:rPr>
              <a:t>Cluster IMOs / Cluster Coordinators </a:t>
            </a:r>
            <a:r>
              <a:rPr lang="en-US" sz="1200" dirty="0">
                <a:solidFill>
                  <a:schemeClr val="bg1">
                    <a:lumMod val="50000"/>
                  </a:schemeClr>
                </a:solidFill>
                <a:latin typeface="Calibri Light" panose="020F0302020204030204" pitchFamily="34" charset="0"/>
                <a:cs typeface="Calibri Light" panose="020F0302020204030204" pitchFamily="34" charset="0"/>
              </a:rPr>
              <a:t>liaise with partners on day to day basis to clean / adjust the data been reported in ActivityInfo</a:t>
            </a:r>
          </a:p>
        </p:txBody>
      </p:sp>
      <p:sp>
        <p:nvSpPr>
          <p:cNvPr id="10" name="Rectangle 9">
            <a:extLst>
              <a:ext uri="{FF2B5EF4-FFF2-40B4-BE49-F238E27FC236}">
                <a16:creationId xmlns:a16="http://schemas.microsoft.com/office/drawing/2014/main" id="{D2566146-3881-4654-81AD-0D4D2B989B4D}"/>
              </a:ext>
            </a:extLst>
          </p:cNvPr>
          <p:cNvSpPr/>
          <p:nvPr/>
        </p:nvSpPr>
        <p:spPr bwMode="auto">
          <a:xfrm>
            <a:off x="3371510" y="1161065"/>
            <a:ext cx="2516187" cy="40772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0000"/>
                </a:solidFill>
                <a:latin typeface="Calibri Light" panose="020F0302020204030204" pitchFamily="34" charset="0"/>
                <a:cs typeface="Calibri Light" panose="020F0302020204030204" pitchFamily="34" charset="0"/>
              </a:rPr>
              <a:t>1</a:t>
            </a:r>
            <a:r>
              <a:rPr lang="en-US" sz="1200" baseline="30000" dirty="0">
                <a:solidFill>
                  <a:srgbClr val="FF0000"/>
                </a:solidFill>
                <a:latin typeface="Calibri Light" panose="020F0302020204030204" pitchFamily="34" charset="0"/>
                <a:cs typeface="Calibri Light" panose="020F0302020204030204" pitchFamily="34" charset="0"/>
              </a:rPr>
              <a:t>st</a:t>
            </a:r>
            <a:r>
              <a:rPr lang="en-US" sz="1200" dirty="0">
                <a:solidFill>
                  <a:srgbClr val="FF0000"/>
                </a:solidFill>
                <a:latin typeface="Calibri Light" panose="020F0302020204030204" pitchFamily="34" charset="0"/>
                <a:cs typeface="Calibri Light" panose="020F0302020204030204" pitchFamily="34" charset="0"/>
              </a:rPr>
              <a:t> of a given month – 5</a:t>
            </a:r>
            <a:r>
              <a:rPr lang="en-US" sz="1200" baseline="30000" dirty="0">
                <a:solidFill>
                  <a:srgbClr val="FF0000"/>
                </a:solidFill>
                <a:latin typeface="Calibri Light" panose="020F0302020204030204" pitchFamily="34" charset="0"/>
                <a:cs typeface="Calibri Light" panose="020F0302020204030204" pitchFamily="34" charset="0"/>
              </a:rPr>
              <a:t>th</a:t>
            </a:r>
            <a:r>
              <a:rPr lang="en-US" sz="1200" dirty="0">
                <a:solidFill>
                  <a:srgbClr val="FF0000"/>
                </a:solidFill>
                <a:latin typeface="Calibri Light" panose="020F0302020204030204" pitchFamily="34" charset="0"/>
                <a:cs typeface="Calibri Light" panose="020F0302020204030204" pitchFamily="34" charset="0"/>
              </a:rPr>
              <a:t> of following month</a:t>
            </a:r>
            <a:endParaRPr lang="en-US" sz="12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11" name="Oval 10">
            <a:extLst>
              <a:ext uri="{FF2B5EF4-FFF2-40B4-BE49-F238E27FC236}">
                <a16:creationId xmlns:a16="http://schemas.microsoft.com/office/drawing/2014/main" id="{D636A3B3-D633-4EAC-9702-DCE39181EAFA}"/>
              </a:ext>
            </a:extLst>
          </p:cNvPr>
          <p:cNvSpPr/>
          <p:nvPr/>
        </p:nvSpPr>
        <p:spPr>
          <a:xfrm>
            <a:off x="4253495" y="599716"/>
            <a:ext cx="568325" cy="55086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latin typeface="Calibri Light" panose="020F0302020204030204" pitchFamily="34" charset="0"/>
                <a:cs typeface="Calibri Light" panose="020F0302020204030204" pitchFamily="34" charset="0"/>
              </a:rPr>
              <a:t>2</a:t>
            </a:r>
          </a:p>
        </p:txBody>
      </p:sp>
      <p:sp>
        <p:nvSpPr>
          <p:cNvPr id="12" name="Oval 11">
            <a:extLst>
              <a:ext uri="{FF2B5EF4-FFF2-40B4-BE49-F238E27FC236}">
                <a16:creationId xmlns:a16="http://schemas.microsoft.com/office/drawing/2014/main" id="{47324D86-03CD-452D-AAF8-10CF2E93900C}"/>
              </a:ext>
            </a:extLst>
          </p:cNvPr>
          <p:cNvSpPr/>
          <p:nvPr/>
        </p:nvSpPr>
        <p:spPr>
          <a:xfrm>
            <a:off x="2151305" y="2177388"/>
            <a:ext cx="568325" cy="55086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latin typeface="Calibri Light" panose="020F0302020204030204" pitchFamily="34" charset="0"/>
                <a:cs typeface="Calibri Light" panose="020F0302020204030204" pitchFamily="34" charset="0"/>
              </a:rPr>
              <a:t>1</a:t>
            </a:r>
          </a:p>
        </p:txBody>
      </p:sp>
      <p:sp>
        <p:nvSpPr>
          <p:cNvPr id="2" name="Rectangle 1">
            <a:extLst>
              <a:ext uri="{FF2B5EF4-FFF2-40B4-BE49-F238E27FC236}">
                <a16:creationId xmlns:a16="http://schemas.microsoft.com/office/drawing/2014/main" id="{4B8C10C8-70EB-4E96-9A4B-770A41C16358}"/>
              </a:ext>
            </a:extLst>
          </p:cNvPr>
          <p:cNvSpPr/>
          <p:nvPr/>
        </p:nvSpPr>
        <p:spPr>
          <a:xfrm>
            <a:off x="297138" y="4022668"/>
            <a:ext cx="2860347" cy="646331"/>
          </a:xfrm>
          <a:prstGeom prst="rect">
            <a:avLst/>
          </a:prstGeom>
          <a:solidFill>
            <a:schemeClr val="accent3">
              <a:lumMod val="20000"/>
              <a:lumOff val="80000"/>
            </a:schemeClr>
          </a:solidFill>
        </p:spPr>
        <p:txBody>
          <a:bodyPr wrap="square">
            <a:spAutoFit/>
          </a:bodyPr>
          <a:lstStyle/>
          <a:p>
            <a:pPr algn="ctr"/>
            <a:r>
              <a:rPr lang="en-US" sz="1200" b="1" dirty="0">
                <a:solidFill>
                  <a:schemeClr val="tx1">
                    <a:lumMod val="50000"/>
                    <a:lumOff val="50000"/>
                  </a:schemeClr>
                </a:solidFill>
                <a:latin typeface="Calibri Light" panose="020F0302020204030204" pitchFamily="34" charset="0"/>
                <a:cs typeface="Calibri Light" panose="020F0302020204030204" pitchFamily="34" charset="0"/>
              </a:rPr>
              <a:t>Planning</a:t>
            </a:r>
            <a:r>
              <a:rPr lang="en-US" sz="1200" dirty="0">
                <a:solidFill>
                  <a:schemeClr val="tx1">
                    <a:lumMod val="50000"/>
                    <a:lumOff val="50000"/>
                  </a:schemeClr>
                </a:solidFill>
                <a:latin typeface="Calibri Light" panose="020F0302020204030204" pitchFamily="34" charset="0"/>
                <a:cs typeface="Calibri Light" panose="020F0302020204030204" pitchFamily="34" charset="0"/>
              </a:rPr>
              <a:t> (</a:t>
            </a:r>
            <a:r>
              <a:rPr lang="en-US" sz="1200" dirty="0">
                <a:solidFill>
                  <a:schemeClr val="bg1">
                    <a:lumMod val="50000"/>
                  </a:schemeClr>
                </a:solidFill>
                <a:latin typeface="Calibri Light" panose="020F0302020204030204" pitchFamily="34" charset="0"/>
                <a:cs typeface="Calibri Light" panose="020F0302020204030204" pitchFamily="34" charset="0"/>
              </a:rPr>
              <a:t>new 4W) </a:t>
            </a:r>
            <a:r>
              <a:rPr lang="en-US" sz="1200" dirty="0">
                <a:solidFill>
                  <a:schemeClr val="tx1">
                    <a:lumMod val="50000"/>
                    <a:lumOff val="50000"/>
                  </a:schemeClr>
                </a:solidFill>
                <a:latin typeface="Calibri Light" panose="020F0302020204030204" pitchFamily="34" charset="0"/>
                <a:cs typeface="Calibri Light" panose="020F0302020204030204" pitchFamily="34" charset="0"/>
              </a:rPr>
              <a:t>of the given month </a:t>
            </a:r>
            <a:r>
              <a:rPr lang="en-US" sz="1200" dirty="0">
                <a:solidFill>
                  <a:schemeClr val="bg1">
                    <a:lumMod val="50000"/>
                  </a:schemeClr>
                </a:solidFill>
                <a:latin typeface="Calibri Light" panose="020F0302020204030204" pitchFamily="34" charset="0"/>
                <a:cs typeface="Calibri Light" panose="020F0302020204030204" pitchFamily="34" charset="0"/>
              </a:rPr>
              <a:t>will help the sub-national Cluster Coordinators in their day to day coordination.</a:t>
            </a:r>
            <a:endParaRPr lang="en-IN" sz="1200" dirty="0">
              <a:solidFill>
                <a:schemeClr val="bg1">
                  <a:lumMod val="50000"/>
                </a:schemeClr>
              </a:solidFill>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6EB22B88-48F5-4119-9ECF-4472FC73D88E}"/>
              </a:ext>
            </a:extLst>
          </p:cNvPr>
          <p:cNvSpPr/>
          <p:nvPr/>
        </p:nvSpPr>
        <p:spPr bwMode="auto">
          <a:xfrm>
            <a:off x="5239951" y="3460617"/>
            <a:ext cx="3391479" cy="45878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rgbClr val="FF0000"/>
                </a:solidFill>
                <a:latin typeface="Calibri Light" panose="020F0302020204030204" pitchFamily="34" charset="0"/>
                <a:cs typeface="Calibri Light" panose="020F0302020204030204" pitchFamily="34" charset="0"/>
              </a:rPr>
              <a:t>Reporting window of a given month will be locked on 6</a:t>
            </a:r>
            <a:r>
              <a:rPr lang="en-US" sz="1200" baseline="30000" dirty="0">
                <a:solidFill>
                  <a:srgbClr val="FF0000"/>
                </a:solidFill>
                <a:latin typeface="Calibri Light" panose="020F0302020204030204" pitchFamily="34" charset="0"/>
                <a:cs typeface="Calibri Light" panose="020F0302020204030204" pitchFamily="34" charset="0"/>
              </a:rPr>
              <a:t>th</a:t>
            </a:r>
            <a:r>
              <a:rPr lang="en-US" sz="1200" dirty="0">
                <a:solidFill>
                  <a:srgbClr val="FF0000"/>
                </a:solidFill>
                <a:latin typeface="Calibri Light" panose="020F0302020204030204" pitchFamily="34" charset="0"/>
                <a:cs typeface="Calibri Light" panose="020F0302020204030204" pitchFamily="34" charset="0"/>
              </a:rPr>
              <a:t> of the following month</a:t>
            </a:r>
            <a:endParaRPr lang="en-US" sz="12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15" name="Rectangle 14">
            <a:extLst>
              <a:ext uri="{FF2B5EF4-FFF2-40B4-BE49-F238E27FC236}">
                <a16:creationId xmlns:a16="http://schemas.microsoft.com/office/drawing/2014/main" id="{EA660C34-D2D9-40CD-A52E-08DE7A323FF6}"/>
              </a:ext>
            </a:extLst>
          </p:cNvPr>
          <p:cNvSpPr/>
          <p:nvPr/>
        </p:nvSpPr>
        <p:spPr bwMode="auto">
          <a:xfrm>
            <a:off x="5239952" y="3932264"/>
            <a:ext cx="3391477" cy="7018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accent6">
                    <a:lumMod val="75000"/>
                  </a:schemeClr>
                </a:solidFill>
                <a:latin typeface="Calibri Light" panose="020F0302020204030204" pitchFamily="34" charset="0"/>
                <a:cs typeface="Calibri Light" panose="020F0302020204030204" pitchFamily="34" charset="0"/>
              </a:rPr>
              <a:t>Partners will not be able to edit their own data of that given month – </a:t>
            </a:r>
            <a:r>
              <a:rPr lang="en-US" sz="1200" dirty="0">
                <a:solidFill>
                  <a:schemeClr val="bg1">
                    <a:lumMod val="50000"/>
                  </a:schemeClr>
                </a:solidFill>
                <a:latin typeface="Calibri Light" panose="020F0302020204030204" pitchFamily="34" charset="0"/>
                <a:cs typeface="Calibri Light" panose="020F0302020204030204" pitchFamily="34" charset="0"/>
              </a:rPr>
              <a:t>Final monthly Inter-Cluster achievements are presented to the ICCG.</a:t>
            </a:r>
            <a:endParaRPr lang="en-US" sz="12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16" name="Oval 15">
            <a:extLst>
              <a:ext uri="{FF2B5EF4-FFF2-40B4-BE49-F238E27FC236}">
                <a16:creationId xmlns:a16="http://schemas.microsoft.com/office/drawing/2014/main" id="{04DE9867-8BCB-49C3-A0BC-07699C5035E9}"/>
              </a:ext>
            </a:extLst>
          </p:cNvPr>
          <p:cNvSpPr/>
          <p:nvPr/>
        </p:nvSpPr>
        <p:spPr>
          <a:xfrm>
            <a:off x="6236127" y="2877555"/>
            <a:ext cx="568325" cy="55086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latin typeface="Calibri Light" panose="020F0302020204030204" pitchFamily="34" charset="0"/>
                <a:cs typeface="Calibri Light" panose="020F0302020204030204" pitchFamily="34" charset="0"/>
              </a:rPr>
              <a:t>3</a:t>
            </a:r>
          </a:p>
        </p:txBody>
      </p:sp>
      <p:sp>
        <p:nvSpPr>
          <p:cNvPr id="17" name="Rectangle 16">
            <a:extLst>
              <a:ext uri="{FF2B5EF4-FFF2-40B4-BE49-F238E27FC236}">
                <a16:creationId xmlns:a16="http://schemas.microsoft.com/office/drawing/2014/main" id="{B524257D-77E5-4012-BFE4-E9A38119301B}"/>
              </a:ext>
            </a:extLst>
          </p:cNvPr>
          <p:cNvSpPr/>
          <p:nvPr/>
        </p:nvSpPr>
        <p:spPr>
          <a:xfrm>
            <a:off x="6822014" y="1359128"/>
            <a:ext cx="2230450" cy="984885"/>
          </a:xfrm>
          <a:prstGeom prst="rect">
            <a:avLst/>
          </a:prstGeom>
          <a:solidFill>
            <a:schemeClr val="accent4">
              <a:lumMod val="20000"/>
              <a:lumOff val="80000"/>
            </a:schemeClr>
          </a:solidFill>
        </p:spPr>
        <p:txBody>
          <a:bodyPr wrap="square">
            <a:spAutoFit/>
          </a:bodyPr>
          <a:lstStyle/>
          <a:p>
            <a:pPr algn="ctr"/>
            <a:r>
              <a:rPr lang="en-IN" sz="1400" dirty="0">
                <a:latin typeface="Calibri Light" panose="020F0302020204030204" pitchFamily="34" charset="0"/>
                <a:cs typeface="Calibri Light" panose="020F0302020204030204" pitchFamily="34" charset="0"/>
              </a:rPr>
              <a:t>2019 Interactive dashboard</a:t>
            </a:r>
            <a:endParaRPr lang="en-IN" dirty="0">
              <a:latin typeface="Calibri Light" panose="020F0302020204030204" pitchFamily="34" charset="0"/>
              <a:cs typeface="Calibri Light" panose="020F0302020204030204" pitchFamily="34" charset="0"/>
            </a:endParaRPr>
          </a:p>
          <a:p>
            <a:pPr algn="ctr"/>
            <a:endParaRPr lang="en-IN" sz="1100" dirty="0">
              <a:latin typeface="Calibri Light" panose="020F0302020204030204" pitchFamily="34" charset="0"/>
              <a:cs typeface="Calibri Light" panose="020F0302020204030204" pitchFamily="34" charset="0"/>
              <a:hlinkClick r:id="rId2"/>
            </a:endParaRPr>
          </a:p>
          <a:p>
            <a:pPr algn="ctr"/>
            <a:r>
              <a:rPr lang="en-IN" sz="1100" dirty="0">
                <a:latin typeface="Calibri Light" panose="020F0302020204030204" pitchFamily="34" charset="0"/>
                <a:cs typeface="Calibri Light" panose="020F0302020204030204" pitchFamily="34" charset="0"/>
                <a:hlinkClick r:id="rId2"/>
              </a:rPr>
              <a:t>https://www.humanitarianresponse.info/en/operations/iraq/2019-dashboard</a:t>
            </a:r>
            <a:endParaRPr lang="en-IN" sz="1100" dirty="0">
              <a:latin typeface="Calibri Light" panose="020F0302020204030204" pitchFamily="34" charset="0"/>
              <a:cs typeface="Calibri Light" panose="020F0302020204030204" pitchFamily="34" charset="0"/>
            </a:endParaRPr>
          </a:p>
        </p:txBody>
      </p:sp>
      <p:sp>
        <p:nvSpPr>
          <p:cNvPr id="18" name="Freeform 86">
            <a:extLst>
              <a:ext uri="{FF2B5EF4-FFF2-40B4-BE49-F238E27FC236}">
                <a16:creationId xmlns:a16="http://schemas.microsoft.com/office/drawing/2014/main" id="{21653405-3F1A-4E15-92E9-1ECF86E6CB9C}"/>
              </a:ext>
            </a:extLst>
          </p:cNvPr>
          <p:cNvSpPr/>
          <p:nvPr/>
        </p:nvSpPr>
        <p:spPr>
          <a:xfrm rot="19759363">
            <a:off x="2236639" y="1215965"/>
            <a:ext cx="1988187" cy="320849"/>
          </a:xfrm>
          <a:custGeom>
            <a:avLst/>
            <a:gdLst>
              <a:gd name="connsiteX0" fmla="*/ 0 w 2501900"/>
              <a:gd name="connsiteY0" fmla="*/ 254385 h 254385"/>
              <a:gd name="connsiteX1" fmla="*/ 533400 w 2501900"/>
              <a:gd name="connsiteY1" fmla="*/ 127385 h 254385"/>
              <a:gd name="connsiteX2" fmla="*/ 825500 w 2501900"/>
              <a:gd name="connsiteY2" fmla="*/ 25785 h 254385"/>
              <a:gd name="connsiteX3" fmla="*/ 1092200 w 2501900"/>
              <a:gd name="connsiteY3" fmla="*/ 385 h 254385"/>
              <a:gd name="connsiteX4" fmla="*/ 2032000 w 2501900"/>
              <a:gd name="connsiteY4" fmla="*/ 38485 h 254385"/>
              <a:gd name="connsiteX5" fmla="*/ 2501900 w 2501900"/>
              <a:gd name="connsiteY5" fmla="*/ 89285 h 25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1900" h="254385">
                <a:moveTo>
                  <a:pt x="0" y="254385"/>
                </a:moveTo>
                <a:cubicBezTo>
                  <a:pt x="197908" y="209935"/>
                  <a:pt x="395817" y="165485"/>
                  <a:pt x="533400" y="127385"/>
                </a:cubicBezTo>
                <a:cubicBezTo>
                  <a:pt x="670983" y="89285"/>
                  <a:pt x="732367" y="46952"/>
                  <a:pt x="825500" y="25785"/>
                </a:cubicBezTo>
                <a:cubicBezTo>
                  <a:pt x="918633" y="4618"/>
                  <a:pt x="891117" y="-1732"/>
                  <a:pt x="1092200" y="385"/>
                </a:cubicBezTo>
                <a:cubicBezTo>
                  <a:pt x="1293283" y="2502"/>
                  <a:pt x="1797050" y="23668"/>
                  <a:pt x="2032000" y="38485"/>
                </a:cubicBezTo>
                <a:cubicBezTo>
                  <a:pt x="2266950" y="53302"/>
                  <a:pt x="2384425" y="71293"/>
                  <a:pt x="2501900" y="89285"/>
                </a:cubicBezTo>
              </a:path>
            </a:pathLst>
          </a:custGeom>
          <a:noFill/>
          <a:ln w="381000">
            <a:solidFill>
              <a:schemeClr val="accent1">
                <a:shade val="50000"/>
                <a:alpha val="10000"/>
              </a:schemeClr>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Freeform 86">
            <a:extLst>
              <a:ext uri="{FF2B5EF4-FFF2-40B4-BE49-F238E27FC236}">
                <a16:creationId xmlns:a16="http://schemas.microsoft.com/office/drawing/2014/main" id="{6C0C923D-464D-4359-B011-9FA26EA717A4}"/>
              </a:ext>
            </a:extLst>
          </p:cNvPr>
          <p:cNvSpPr/>
          <p:nvPr/>
        </p:nvSpPr>
        <p:spPr>
          <a:xfrm rot="12029519">
            <a:off x="2980730" y="3787782"/>
            <a:ext cx="2162615" cy="490495"/>
          </a:xfrm>
          <a:custGeom>
            <a:avLst/>
            <a:gdLst>
              <a:gd name="connsiteX0" fmla="*/ 0 w 2501900"/>
              <a:gd name="connsiteY0" fmla="*/ 254385 h 254385"/>
              <a:gd name="connsiteX1" fmla="*/ 533400 w 2501900"/>
              <a:gd name="connsiteY1" fmla="*/ 127385 h 254385"/>
              <a:gd name="connsiteX2" fmla="*/ 825500 w 2501900"/>
              <a:gd name="connsiteY2" fmla="*/ 25785 h 254385"/>
              <a:gd name="connsiteX3" fmla="*/ 1092200 w 2501900"/>
              <a:gd name="connsiteY3" fmla="*/ 385 h 254385"/>
              <a:gd name="connsiteX4" fmla="*/ 2032000 w 2501900"/>
              <a:gd name="connsiteY4" fmla="*/ 38485 h 254385"/>
              <a:gd name="connsiteX5" fmla="*/ 2501900 w 2501900"/>
              <a:gd name="connsiteY5" fmla="*/ 89285 h 25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1900" h="254385">
                <a:moveTo>
                  <a:pt x="0" y="254385"/>
                </a:moveTo>
                <a:cubicBezTo>
                  <a:pt x="197908" y="209935"/>
                  <a:pt x="395817" y="165485"/>
                  <a:pt x="533400" y="127385"/>
                </a:cubicBezTo>
                <a:cubicBezTo>
                  <a:pt x="670983" y="89285"/>
                  <a:pt x="732367" y="46952"/>
                  <a:pt x="825500" y="25785"/>
                </a:cubicBezTo>
                <a:cubicBezTo>
                  <a:pt x="918633" y="4618"/>
                  <a:pt x="891117" y="-1732"/>
                  <a:pt x="1092200" y="385"/>
                </a:cubicBezTo>
                <a:cubicBezTo>
                  <a:pt x="1293283" y="2502"/>
                  <a:pt x="1797050" y="23668"/>
                  <a:pt x="2032000" y="38485"/>
                </a:cubicBezTo>
                <a:cubicBezTo>
                  <a:pt x="2266950" y="53302"/>
                  <a:pt x="2384425" y="71293"/>
                  <a:pt x="2501900" y="89285"/>
                </a:cubicBezTo>
              </a:path>
            </a:pathLst>
          </a:custGeom>
          <a:noFill/>
          <a:ln w="381000">
            <a:solidFill>
              <a:schemeClr val="accent1">
                <a:shade val="50000"/>
                <a:alpha val="10000"/>
              </a:schemeClr>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20F5388E-105B-4818-82D2-9F5AC258FE70}"/>
              </a:ext>
            </a:extLst>
          </p:cNvPr>
          <p:cNvSpPr/>
          <p:nvPr/>
        </p:nvSpPr>
        <p:spPr>
          <a:xfrm>
            <a:off x="6560270" y="522066"/>
            <a:ext cx="568325" cy="55086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latin typeface="Calibri Light" panose="020F0302020204030204" pitchFamily="34" charset="0"/>
                <a:cs typeface="Calibri Light" panose="020F0302020204030204" pitchFamily="34" charset="0"/>
              </a:rPr>
              <a:t>4</a:t>
            </a:r>
          </a:p>
        </p:txBody>
      </p:sp>
      <p:sp>
        <p:nvSpPr>
          <p:cNvPr id="22" name="Freeform 88">
            <a:extLst>
              <a:ext uri="{FF2B5EF4-FFF2-40B4-BE49-F238E27FC236}">
                <a16:creationId xmlns:a16="http://schemas.microsoft.com/office/drawing/2014/main" id="{E9CB324C-10BC-426F-B70A-842C2D5F5623}"/>
              </a:ext>
            </a:extLst>
          </p:cNvPr>
          <p:cNvSpPr/>
          <p:nvPr/>
        </p:nvSpPr>
        <p:spPr>
          <a:xfrm rot="18034655">
            <a:off x="5588863" y="1384204"/>
            <a:ext cx="538200" cy="1566416"/>
          </a:xfrm>
          <a:custGeom>
            <a:avLst/>
            <a:gdLst>
              <a:gd name="connsiteX0" fmla="*/ 647700 w 647700"/>
              <a:gd name="connsiteY0" fmla="*/ 0 h 1257300"/>
              <a:gd name="connsiteX1" fmla="*/ 533400 w 647700"/>
              <a:gd name="connsiteY1" fmla="*/ 660400 h 1257300"/>
              <a:gd name="connsiteX2" fmla="*/ 330200 w 647700"/>
              <a:gd name="connsiteY2" fmla="*/ 990600 h 1257300"/>
              <a:gd name="connsiteX3" fmla="*/ 139700 w 647700"/>
              <a:gd name="connsiteY3" fmla="*/ 1155700 h 1257300"/>
              <a:gd name="connsiteX4" fmla="*/ 0 w 647700"/>
              <a:gd name="connsiteY4" fmla="*/ 1257300 h 1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1257300">
                <a:moveTo>
                  <a:pt x="647700" y="0"/>
                </a:moveTo>
                <a:cubicBezTo>
                  <a:pt x="617008" y="247650"/>
                  <a:pt x="586317" y="495300"/>
                  <a:pt x="533400" y="660400"/>
                </a:cubicBezTo>
                <a:cubicBezTo>
                  <a:pt x="480483" y="825500"/>
                  <a:pt x="395817" y="908050"/>
                  <a:pt x="330200" y="990600"/>
                </a:cubicBezTo>
                <a:cubicBezTo>
                  <a:pt x="264583" y="1073150"/>
                  <a:pt x="194733" y="1111250"/>
                  <a:pt x="139700" y="1155700"/>
                </a:cubicBezTo>
                <a:cubicBezTo>
                  <a:pt x="84667" y="1200150"/>
                  <a:pt x="42333" y="1228725"/>
                  <a:pt x="0" y="1257300"/>
                </a:cubicBezTo>
              </a:path>
            </a:pathLst>
          </a:custGeom>
          <a:noFill/>
          <a:ln w="381000">
            <a:solidFill>
              <a:schemeClr val="accent1">
                <a:shade val="50000"/>
                <a:alpha val="10000"/>
              </a:schemeClr>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Freeform 89">
            <a:extLst>
              <a:ext uri="{FF2B5EF4-FFF2-40B4-BE49-F238E27FC236}">
                <a16:creationId xmlns:a16="http://schemas.microsoft.com/office/drawing/2014/main" id="{30315ECB-6FDB-4EA4-B09C-7B007D43AF3B}"/>
              </a:ext>
            </a:extLst>
          </p:cNvPr>
          <p:cNvSpPr/>
          <p:nvPr/>
        </p:nvSpPr>
        <p:spPr>
          <a:xfrm rot="7909421" flipV="1">
            <a:off x="6725559" y="2661749"/>
            <a:ext cx="1316277" cy="342942"/>
          </a:xfrm>
          <a:custGeom>
            <a:avLst/>
            <a:gdLst>
              <a:gd name="connsiteX0" fmla="*/ 2667000 w 2667000"/>
              <a:gd name="connsiteY0" fmla="*/ 12700 h 50800"/>
              <a:gd name="connsiteX1" fmla="*/ 1511300 w 2667000"/>
              <a:gd name="connsiteY1" fmla="*/ 50800 h 50800"/>
              <a:gd name="connsiteX2" fmla="*/ 330200 w 2667000"/>
              <a:gd name="connsiteY2" fmla="*/ 12700 h 50800"/>
              <a:gd name="connsiteX3" fmla="*/ 0 w 2667000"/>
              <a:gd name="connsiteY3" fmla="*/ 0 h 50800"/>
            </a:gdLst>
            <a:ahLst/>
            <a:cxnLst>
              <a:cxn ang="0">
                <a:pos x="connsiteX0" y="connsiteY0"/>
              </a:cxn>
              <a:cxn ang="0">
                <a:pos x="connsiteX1" y="connsiteY1"/>
              </a:cxn>
              <a:cxn ang="0">
                <a:pos x="connsiteX2" y="connsiteY2"/>
              </a:cxn>
              <a:cxn ang="0">
                <a:pos x="connsiteX3" y="connsiteY3"/>
              </a:cxn>
            </a:cxnLst>
            <a:rect l="l" t="t" r="r" b="b"/>
            <a:pathLst>
              <a:path w="2667000" h="50800">
                <a:moveTo>
                  <a:pt x="2667000" y="12700"/>
                </a:moveTo>
                <a:cubicBezTo>
                  <a:pt x="2283883" y="31750"/>
                  <a:pt x="1900767" y="50800"/>
                  <a:pt x="1511300" y="50800"/>
                </a:cubicBezTo>
                <a:cubicBezTo>
                  <a:pt x="1121833" y="50800"/>
                  <a:pt x="330200" y="12700"/>
                  <a:pt x="330200" y="12700"/>
                </a:cubicBezTo>
                <a:cubicBezTo>
                  <a:pt x="78317" y="4233"/>
                  <a:pt x="213783" y="2117"/>
                  <a:pt x="0" y="0"/>
                </a:cubicBezTo>
              </a:path>
            </a:pathLst>
          </a:custGeom>
          <a:noFill/>
          <a:ln w="381000">
            <a:solidFill>
              <a:schemeClr val="accent1">
                <a:shade val="50000"/>
                <a:alpha val="10000"/>
              </a:schemeClr>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Freeform 86">
            <a:extLst>
              <a:ext uri="{FF2B5EF4-FFF2-40B4-BE49-F238E27FC236}">
                <a16:creationId xmlns:a16="http://schemas.microsoft.com/office/drawing/2014/main" id="{46FB88D4-C9CB-459E-BF36-8B781AFE2BA9}"/>
              </a:ext>
            </a:extLst>
          </p:cNvPr>
          <p:cNvSpPr/>
          <p:nvPr/>
        </p:nvSpPr>
        <p:spPr>
          <a:xfrm>
            <a:off x="4953975" y="729545"/>
            <a:ext cx="1553484" cy="45719"/>
          </a:xfrm>
          <a:custGeom>
            <a:avLst/>
            <a:gdLst>
              <a:gd name="connsiteX0" fmla="*/ 0 w 2501900"/>
              <a:gd name="connsiteY0" fmla="*/ 254385 h 254385"/>
              <a:gd name="connsiteX1" fmla="*/ 533400 w 2501900"/>
              <a:gd name="connsiteY1" fmla="*/ 127385 h 254385"/>
              <a:gd name="connsiteX2" fmla="*/ 825500 w 2501900"/>
              <a:gd name="connsiteY2" fmla="*/ 25785 h 254385"/>
              <a:gd name="connsiteX3" fmla="*/ 1092200 w 2501900"/>
              <a:gd name="connsiteY3" fmla="*/ 385 h 254385"/>
              <a:gd name="connsiteX4" fmla="*/ 2032000 w 2501900"/>
              <a:gd name="connsiteY4" fmla="*/ 38485 h 254385"/>
              <a:gd name="connsiteX5" fmla="*/ 2501900 w 2501900"/>
              <a:gd name="connsiteY5" fmla="*/ 89285 h 25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1900" h="254385">
                <a:moveTo>
                  <a:pt x="0" y="254385"/>
                </a:moveTo>
                <a:cubicBezTo>
                  <a:pt x="197908" y="209935"/>
                  <a:pt x="395817" y="165485"/>
                  <a:pt x="533400" y="127385"/>
                </a:cubicBezTo>
                <a:cubicBezTo>
                  <a:pt x="670983" y="89285"/>
                  <a:pt x="732367" y="46952"/>
                  <a:pt x="825500" y="25785"/>
                </a:cubicBezTo>
                <a:cubicBezTo>
                  <a:pt x="918633" y="4618"/>
                  <a:pt x="891117" y="-1732"/>
                  <a:pt x="1092200" y="385"/>
                </a:cubicBezTo>
                <a:cubicBezTo>
                  <a:pt x="1293283" y="2502"/>
                  <a:pt x="1797050" y="23668"/>
                  <a:pt x="2032000" y="38485"/>
                </a:cubicBezTo>
                <a:cubicBezTo>
                  <a:pt x="2266950" y="53302"/>
                  <a:pt x="2384425" y="71293"/>
                  <a:pt x="2501900" y="89285"/>
                </a:cubicBezTo>
              </a:path>
            </a:pathLst>
          </a:custGeom>
          <a:noFill/>
          <a:ln w="381000">
            <a:solidFill>
              <a:schemeClr val="accent1">
                <a:shade val="50000"/>
                <a:alpha val="10000"/>
              </a:schemeClr>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Rectangle 27">
            <a:extLst>
              <a:ext uri="{FF2B5EF4-FFF2-40B4-BE49-F238E27FC236}">
                <a16:creationId xmlns:a16="http://schemas.microsoft.com/office/drawing/2014/main" id="{38C7A286-5537-437C-9107-F2D2CF7D6EC9}"/>
              </a:ext>
            </a:extLst>
          </p:cNvPr>
          <p:cNvSpPr/>
          <p:nvPr/>
        </p:nvSpPr>
        <p:spPr>
          <a:xfrm rot="19329070">
            <a:off x="-56175" y="1541146"/>
            <a:ext cx="3029997" cy="338554"/>
          </a:xfrm>
          <a:prstGeom prst="rect">
            <a:avLst/>
          </a:prstGeom>
        </p:spPr>
        <p:txBody>
          <a:bodyPr wrap="none">
            <a:spAutoFit/>
          </a:bodyPr>
          <a:lstStyle/>
          <a:p>
            <a:r>
              <a:rPr lang="en-US" sz="1600" dirty="0">
                <a:solidFill>
                  <a:schemeClr val="bg1">
                    <a:lumMod val="50000"/>
                  </a:schemeClr>
                </a:solidFill>
                <a:latin typeface="Calibri Light" panose="020F0302020204030204" pitchFamily="34" charset="0"/>
                <a:cs typeface="Calibri Light" panose="020F0302020204030204" pitchFamily="34" charset="0"/>
              </a:rPr>
              <a:t>Timeframes for monthly reporting </a:t>
            </a:r>
            <a:endParaRPr lang="en-IN" sz="1600" dirty="0">
              <a:latin typeface="Calibri Light" panose="020F0302020204030204" pitchFamily="34" charset="0"/>
              <a:cs typeface="Calibri Light" panose="020F0302020204030204" pitchFamily="34" charset="0"/>
            </a:endParaRPr>
          </a:p>
        </p:txBody>
      </p:sp>
      <p:pic>
        <p:nvPicPr>
          <p:cNvPr id="29" name="Picture 2" descr="C:\Users\UNHCRuser\Desktop\AI\logo.png">
            <a:extLst>
              <a:ext uri="{FF2B5EF4-FFF2-40B4-BE49-F238E27FC236}">
                <a16:creationId xmlns:a16="http://schemas.microsoft.com/office/drawing/2014/main" id="{10A1810E-B421-42F2-ABB9-8C4B4D159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52506">
            <a:off x="381571" y="1217592"/>
            <a:ext cx="15303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screenshot of a cell phone&#10;&#10;Description generated with high confidence">
            <a:extLst>
              <a:ext uri="{FF2B5EF4-FFF2-40B4-BE49-F238E27FC236}">
                <a16:creationId xmlns:a16="http://schemas.microsoft.com/office/drawing/2014/main" id="{DABEFCFE-0445-4CA3-A39E-7E7164A9C285}"/>
              </a:ext>
            </a:extLst>
          </p:cNvPr>
          <p:cNvPicPr>
            <a:picLocks noChangeAspect="1"/>
          </p:cNvPicPr>
          <p:nvPr/>
        </p:nvPicPr>
        <p:blipFill>
          <a:blip r:embed="rId4"/>
          <a:stretch>
            <a:fillRect/>
          </a:stretch>
        </p:blipFill>
        <p:spPr>
          <a:xfrm>
            <a:off x="7140696" y="107725"/>
            <a:ext cx="1898459" cy="1209578"/>
          </a:xfrm>
          <a:prstGeom prst="rect">
            <a:avLst/>
          </a:prstGeom>
        </p:spPr>
      </p:pic>
    </p:spTree>
    <p:extLst>
      <p:ext uri="{BB962C8B-B14F-4D97-AF65-F5344CB8AC3E}">
        <p14:creationId xmlns:p14="http://schemas.microsoft.com/office/powerpoint/2010/main" val="45933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18</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4"/>
              <a:defRPr/>
            </a:pPr>
            <a:r>
              <a:rPr lang="en-IN" sz="1400" b="0" dirty="0">
                <a:solidFill>
                  <a:schemeClr val="tx1"/>
                </a:solidFill>
                <a:latin typeface="Calibri Light" panose="020F0302020204030204" pitchFamily="34" charset="0"/>
                <a:ea typeface="+mn-ea"/>
                <a:cs typeface="+mn-cs"/>
              </a:rPr>
              <a:t>AOB</a:t>
            </a:r>
            <a:endParaRPr lang="en-US" sz="1400" b="0" dirty="0">
              <a:solidFill>
                <a:schemeClr val="tx1"/>
              </a:solidFill>
              <a:latin typeface="Calibri Light" panose="020F0302020204030204" pitchFamily="34" charset="0"/>
              <a:ea typeface="+mn-ea"/>
              <a:cs typeface="+mn-cs"/>
            </a:endParaRPr>
          </a:p>
        </p:txBody>
      </p:sp>
      <p:sp>
        <p:nvSpPr>
          <p:cNvPr id="2" name="Rectangle 1">
            <a:extLst>
              <a:ext uri="{FF2B5EF4-FFF2-40B4-BE49-F238E27FC236}">
                <a16:creationId xmlns:a16="http://schemas.microsoft.com/office/drawing/2014/main" id="{212E0F04-460A-4A52-9A92-8F18D0BE15EB}"/>
              </a:ext>
            </a:extLst>
          </p:cNvPr>
          <p:cNvSpPr/>
          <p:nvPr/>
        </p:nvSpPr>
        <p:spPr>
          <a:xfrm>
            <a:off x="762000" y="586085"/>
            <a:ext cx="7505700" cy="523220"/>
          </a:xfrm>
          <a:prstGeom prst="rect">
            <a:avLst/>
          </a:prstGeom>
        </p:spPr>
        <p:txBody>
          <a:bodyPr wrap="square">
            <a:spAutoFit/>
          </a:bodyPr>
          <a:lstStyle/>
          <a:p>
            <a:pPr algn="just"/>
            <a:r>
              <a:rPr lang="en-IN" sz="1400" i="1" dirty="0">
                <a:latin typeface="Calibri Light" panose="020F0302020204030204" pitchFamily="34" charset="0"/>
                <a:ea typeface="Calibri" panose="020F0502020204030204" pitchFamily="34" charset="0"/>
                <a:cs typeface="Calibri Light" panose="020F0302020204030204" pitchFamily="34" charset="0"/>
              </a:rPr>
              <a:t>Note: Next sub-national Cluster coordination meeting for Centre and South will be on </a:t>
            </a:r>
            <a:r>
              <a:rPr lang="en-IN" sz="1400" i="1" dirty="0">
                <a:solidFill>
                  <a:srgbClr val="0070C0"/>
                </a:solidFill>
                <a:latin typeface="Calibri Light" panose="020F0302020204030204" pitchFamily="34" charset="0"/>
                <a:ea typeface="Calibri" panose="020F0502020204030204" pitchFamily="34" charset="0"/>
                <a:cs typeface="Calibri Light" panose="020F0302020204030204" pitchFamily="34" charset="0"/>
              </a:rPr>
              <a:t>July 10</a:t>
            </a:r>
            <a:r>
              <a:rPr lang="en-IN" sz="1400" i="1" baseline="30000" dirty="0">
                <a:solidFill>
                  <a:srgbClr val="0070C0"/>
                </a:solidFill>
                <a:latin typeface="Calibri Light" panose="020F0302020204030204" pitchFamily="34" charset="0"/>
                <a:ea typeface="Calibri" panose="020F0502020204030204" pitchFamily="34" charset="0"/>
                <a:cs typeface="Calibri Light" panose="020F0302020204030204" pitchFamily="34" charset="0"/>
              </a:rPr>
              <a:t>th</a:t>
            </a:r>
            <a:r>
              <a:rPr lang="en-IN" sz="1400" i="1" dirty="0">
                <a:solidFill>
                  <a:srgbClr val="0070C0"/>
                </a:solidFill>
                <a:latin typeface="Calibri Light" panose="020F0302020204030204" pitchFamily="34" charset="0"/>
                <a:ea typeface="Calibri" panose="020F0502020204030204" pitchFamily="34" charset="0"/>
                <a:cs typeface="Calibri Light" panose="020F0302020204030204" pitchFamily="34" charset="0"/>
              </a:rPr>
              <a:t>, 2019</a:t>
            </a:r>
            <a:r>
              <a:rPr lang="en-IN" sz="1400" i="1" dirty="0">
                <a:latin typeface="Calibri Light" panose="020F0302020204030204" pitchFamily="34" charset="0"/>
                <a:ea typeface="Calibri" panose="020F0502020204030204" pitchFamily="34" charset="0"/>
                <a:cs typeface="Calibri Light" panose="020F0302020204030204" pitchFamily="34" charset="0"/>
              </a:rPr>
              <a:t>;</a:t>
            </a:r>
          </a:p>
          <a:p>
            <a:pPr algn="just"/>
            <a:r>
              <a:rPr lang="en-IN" sz="1400" i="1" dirty="0">
                <a:latin typeface="Calibri Light" panose="020F0302020204030204" pitchFamily="34" charset="0"/>
                <a:ea typeface="Calibri" panose="020F0502020204030204" pitchFamily="34" charset="0"/>
                <a:cs typeface="Calibri Light" panose="020F0302020204030204" pitchFamily="34" charset="0"/>
              </a:rPr>
              <a:t>Invitation will be sent out on due time.</a:t>
            </a:r>
          </a:p>
        </p:txBody>
      </p:sp>
    </p:spTree>
    <p:extLst>
      <p:ext uri="{BB962C8B-B14F-4D97-AF65-F5344CB8AC3E}">
        <p14:creationId xmlns:p14="http://schemas.microsoft.com/office/powerpoint/2010/main" val="3348365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078CDF-ED27-4626-B263-BD4D64686563}"/>
              </a:ext>
            </a:extLst>
          </p:cNvPr>
          <p:cNvSpPr>
            <a:spLocks noGrp="1"/>
          </p:cNvSpPr>
          <p:nvPr>
            <p:ph type="sldNum" sz="quarter" idx="12"/>
          </p:nvPr>
        </p:nvSpPr>
        <p:spPr/>
        <p:txBody>
          <a:bodyPr/>
          <a:lstStyle/>
          <a:p>
            <a:fld id="{1327C452-0D12-48F3-BB65-BBA3E6350F2C}" type="slidenum">
              <a:rPr lang="en-GB" smtClean="0">
                <a:latin typeface="Calibri"/>
              </a:rPr>
              <a:pPr/>
              <a:t>19</a:t>
            </a:fld>
            <a:endParaRPr lang="en-GB">
              <a:latin typeface="Calibri"/>
            </a:endParaRPr>
          </a:p>
        </p:txBody>
      </p:sp>
      <p:sp>
        <p:nvSpPr>
          <p:cNvPr id="9" name="Rectangle 8">
            <a:extLst>
              <a:ext uri="{FF2B5EF4-FFF2-40B4-BE49-F238E27FC236}">
                <a16:creationId xmlns:a16="http://schemas.microsoft.com/office/drawing/2014/main" id="{3A738298-14AF-4219-95EC-4E1084198221}"/>
              </a:ext>
            </a:extLst>
          </p:cNvPr>
          <p:cNvSpPr/>
          <p:nvPr/>
        </p:nvSpPr>
        <p:spPr>
          <a:xfrm>
            <a:off x="257174" y="4301222"/>
            <a:ext cx="4314825" cy="307777"/>
          </a:xfrm>
          <a:prstGeom prst="rect">
            <a:avLst/>
          </a:prstGeom>
        </p:spPr>
        <p:txBody>
          <a:bodyPr wrap="square">
            <a:spAutoFit/>
          </a:bodyPr>
          <a:lstStyle/>
          <a:p>
            <a:pPr algn="ctr" defTabSz="914400">
              <a:spcBef>
                <a:spcPct val="0"/>
              </a:spcBef>
            </a:pPr>
            <a:r>
              <a:rPr lang="en-US" sz="1400" dirty="0">
                <a:latin typeface="Calibri Light" panose="020F0302020204030204" pitchFamily="34" charset="0"/>
                <a:ea typeface="Verdana" pitchFamily="34" charset="0"/>
                <a:cs typeface="Verdana" pitchFamily="34" charset="0"/>
              </a:rPr>
              <a:t>Plywood shelters in AAF</a:t>
            </a:r>
          </a:p>
        </p:txBody>
      </p:sp>
      <p:pic>
        <p:nvPicPr>
          <p:cNvPr id="4" name="Picture 3">
            <a:extLst>
              <a:ext uri="{FF2B5EF4-FFF2-40B4-BE49-F238E27FC236}">
                <a16:creationId xmlns:a16="http://schemas.microsoft.com/office/drawing/2014/main" id="{552299D5-2792-4DAA-897C-B4BC8916DD0E}"/>
              </a:ext>
            </a:extLst>
          </p:cNvPr>
          <p:cNvPicPr>
            <a:picLocks noChangeAspect="1"/>
          </p:cNvPicPr>
          <p:nvPr/>
        </p:nvPicPr>
        <p:blipFill>
          <a:blip r:embed="rId2"/>
          <a:stretch>
            <a:fillRect/>
          </a:stretch>
        </p:blipFill>
        <p:spPr>
          <a:xfrm>
            <a:off x="5029200" y="126347"/>
            <a:ext cx="4000500" cy="3000375"/>
          </a:xfrm>
          <a:prstGeom prst="rect">
            <a:avLst/>
          </a:prstGeom>
        </p:spPr>
      </p:pic>
      <p:pic>
        <p:nvPicPr>
          <p:cNvPr id="5" name="Picture 4">
            <a:extLst>
              <a:ext uri="{FF2B5EF4-FFF2-40B4-BE49-F238E27FC236}">
                <a16:creationId xmlns:a16="http://schemas.microsoft.com/office/drawing/2014/main" id="{1C141525-616B-4DE1-B5ED-50678AA83E2C}"/>
              </a:ext>
            </a:extLst>
          </p:cNvPr>
          <p:cNvPicPr>
            <a:picLocks noChangeAspect="1"/>
          </p:cNvPicPr>
          <p:nvPr/>
        </p:nvPicPr>
        <p:blipFill>
          <a:blip r:embed="rId3"/>
          <a:stretch>
            <a:fillRect/>
          </a:stretch>
        </p:blipFill>
        <p:spPr>
          <a:xfrm>
            <a:off x="228600" y="1023387"/>
            <a:ext cx="4343400" cy="3257550"/>
          </a:xfrm>
          <a:prstGeom prst="rect">
            <a:avLst/>
          </a:prstGeom>
        </p:spPr>
      </p:pic>
      <p:sp>
        <p:nvSpPr>
          <p:cNvPr id="10" name="Rectangle 9">
            <a:extLst>
              <a:ext uri="{FF2B5EF4-FFF2-40B4-BE49-F238E27FC236}">
                <a16:creationId xmlns:a16="http://schemas.microsoft.com/office/drawing/2014/main" id="{D94CB83E-454E-43A7-A97F-406C74809795}"/>
              </a:ext>
            </a:extLst>
          </p:cNvPr>
          <p:cNvSpPr/>
          <p:nvPr/>
        </p:nvSpPr>
        <p:spPr>
          <a:xfrm>
            <a:off x="5029200" y="3147007"/>
            <a:ext cx="4000500" cy="307777"/>
          </a:xfrm>
          <a:prstGeom prst="rect">
            <a:avLst/>
          </a:prstGeom>
        </p:spPr>
        <p:txBody>
          <a:bodyPr wrap="square">
            <a:spAutoFit/>
          </a:bodyPr>
          <a:lstStyle/>
          <a:p>
            <a:pPr algn="ctr" defTabSz="914400">
              <a:spcBef>
                <a:spcPct val="0"/>
              </a:spcBef>
            </a:pPr>
            <a:r>
              <a:rPr lang="en-US" sz="1400" dirty="0">
                <a:latin typeface="Calibri Light" panose="020F0302020204030204" pitchFamily="34" charset="0"/>
                <a:ea typeface="Verdana" pitchFamily="34" charset="0"/>
                <a:cs typeface="Verdana" pitchFamily="34" charset="0"/>
              </a:rPr>
              <a:t>UNHCR tent in AAF</a:t>
            </a:r>
          </a:p>
        </p:txBody>
      </p:sp>
      <p:sp>
        <p:nvSpPr>
          <p:cNvPr id="11" name="Rectangle 10">
            <a:extLst>
              <a:ext uri="{FF2B5EF4-FFF2-40B4-BE49-F238E27FC236}">
                <a16:creationId xmlns:a16="http://schemas.microsoft.com/office/drawing/2014/main" id="{0C727573-4678-4D7C-8DB3-86FBAF919BB8}"/>
              </a:ext>
            </a:extLst>
          </p:cNvPr>
          <p:cNvSpPr/>
          <p:nvPr/>
        </p:nvSpPr>
        <p:spPr>
          <a:xfrm>
            <a:off x="257175" y="119747"/>
            <a:ext cx="4314825" cy="830997"/>
          </a:xfrm>
          <a:prstGeom prst="rect">
            <a:avLst/>
          </a:prstGeom>
        </p:spPr>
        <p:txBody>
          <a:bodyPr wrap="square">
            <a:spAutoFit/>
          </a:bodyPr>
          <a:lstStyle/>
          <a:p>
            <a:pPr algn="ctr" defTabSz="914400">
              <a:spcBef>
                <a:spcPct val="0"/>
              </a:spcBef>
            </a:pPr>
            <a:r>
              <a:rPr lang="en-US" sz="2400" dirty="0">
                <a:latin typeface="Calibri Light" panose="020F0302020204030204" pitchFamily="34" charset="0"/>
                <a:ea typeface="Verdana" pitchFamily="34" charset="0"/>
                <a:cs typeface="Verdana" pitchFamily="34" charset="0"/>
              </a:rPr>
              <a:t>THANK YOU VERY MUCH FOR YOUR GREAT CONTRIBUTIONS</a:t>
            </a:r>
          </a:p>
        </p:txBody>
      </p:sp>
    </p:spTree>
    <p:extLst>
      <p:ext uri="{BB962C8B-B14F-4D97-AF65-F5344CB8AC3E}">
        <p14:creationId xmlns:p14="http://schemas.microsoft.com/office/powerpoint/2010/main" val="233801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04EA5D-80FA-43A4-A9B5-D9CEC17DF4C7}"/>
              </a:ext>
            </a:extLst>
          </p:cNvPr>
          <p:cNvSpPr/>
          <p:nvPr/>
        </p:nvSpPr>
        <p:spPr>
          <a:xfrm>
            <a:off x="1104899" y="346220"/>
            <a:ext cx="7153275" cy="4247317"/>
          </a:xfrm>
          <a:prstGeom prst="rect">
            <a:avLst/>
          </a:prstGeom>
        </p:spPr>
        <p:txBody>
          <a:bodyPr wrap="square">
            <a:spAutoFit/>
          </a:bodyPr>
          <a:lstStyle/>
          <a:p>
            <a:r>
              <a:rPr lang="en-US" sz="2800" b="1" cap="all" dirty="0">
                <a:ln w="15875">
                  <a:solidFill>
                    <a:sysClr val="window" lastClr="FFFFFF"/>
                  </a:solidFill>
                </a:ln>
                <a:solidFill>
                  <a:srgbClr val="0070C0"/>
                </a:solidFill>
                <a:latin typeface="Corbel" panose="020B0503020204020204"/>
              </a:rPr>
              <a:t>AGENDA</a:t>
            </a:r>
          </a:p>
          <a:p>
            <a:endParaRPr lang="en-US" sz="14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US" sz="1400" dirty="0">
                <a:latin typeface="Calibri Light" panose="020F0302020204030204" pitchFamily="34" charset="0"/>
                <a:cs typeface="Calibri Light" panose="020F0302020204030204" pitchFamily="34" charset="0"/>
              </a:rPr>
              <a:t>Review of action points from minutes of previous meeting;</a:t>
            </a:r>
          </a:p>
          <a:p>
            <a:pPr marL="342900" indent="-342900">
              <a:buFont typeface="+mj-lt"/>
              <a:buAutoNum type="arabicPeriod"/>
            </a:pPr>
            <a:endParaRPr lang="en-US" sz="14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US" sz="1400" dirty="0">
                <a:latin typeface="Calibri Light" panose="020F0302020204030204" pitchFamily="34" charset="0"/>
                <a:cs typeface="Calibri Light" panose="020F0302020204030204" pitchFamily="34" charset="0"/>
              </a:rPr>
              <a:t>Key issues and </a:t>
            </a:r>
            <a:r>
              <a:rPr lang="en-IN" sz="1400" dirty="0">
                <a:latin typeface="Calibri Light" panose="020F0302020204030204" pitchFamily="34" charset="0"/>
                <a:cs typeface="Calibri Light" panose="020F0302020204030204" pitchFamily="34" charset="0"/>
              </a:rPr>
              <a:t>Partners to update :</a:t>
            </a:r>
          </a:p>
          <a:p>
            <a:pPr marL="342900" indent="-342900">
              <a:buFont typeface="+mj-lt"/>
              <a:buAutoNum type="arabicPeriod"/>
            </a:pPr>
            <a:endParaRPr lang="en-US" sz="1400" dirty="0">
              <a:latin typeface="Calibri Light" panose="020F0302020204030204" pitchFamily="34" charset="0"/>
              <a:cs typeface="Calibri Light" panose="020F0302020204030204" pitchFamily="34" charset="0"/>
            </a:endParaRP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Housing Rehabilitation Interventions; </a:t>
            </a: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Shelter Cluster position paper on Summer Assistance; </a:t>
            </a: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Tent replacement needs from FSMT &amp; Camp profiling;</a:t>
            </a:r>
            <a:endParaRPr lang="en-US" sz="1400" dirty="0">
              <a:latin typeface="Calibri Light" panose="020F0302020204030204" pitchFamily="34" charset="0"/>
              <a:cs typeface="Calibri Light" panose="020F0302020204030204" pitchFamily="34" charset="0"/>
            </a:endParaRP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AAF inter cluster mission - findings; </a:t>
            </a:r>
          </a:p>
          <a:p>
            <a:pPr lvl="1"/>
            <a:endParaRPr lang="en-US" sz="14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IN" sz="1400" dirty="0">
                <a:latin typeface="Calibri Light" panose="020F0302020204030204" pitchFamily="34" charset="0"/>
                <a:cs typeface="Calibri Light" panose="020F0302020204030204" pitchFamily="34" charset="0"/>
              </a:rPr>
              <a:t>Information Management</a:t>
            </a:r>
          </a:p>
          <a:p>
            <a:r>
              <a:rPr lang="en-IN" sz="1400" dirty="0">
                <a:latin typeface="Calibri Light" panose="020F0302020204030204" pitchFamily="34" charset="0"/>
                <a:cs typeface="Calibri Light" panose="020F0302020204030204" pitchFamily="34" charset="0"/>
              </a:rPr>
              <a:t> </a:t>
            </a: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Update on 2019 assessments (planned, ongoing, completed); </a:t>
            </a: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Final Trainings Plan for Centre and South;</a:t>
            </a:r>
          </a:p>
          <a:p>
            <a:pPr marL="800100" lvl="1" indent="-342900">
              <a:buFont typeface="+mj-lt"/>
              <a:buAutoNum type="alphaLcParenR"/>
            </a:pPr>
            <a:r>
              <a:rPr lang="en-US" sz="1400" dirty="0">
                <a:latin typeface="Calibri Light" panose="020F0302020204030204" pitchFamily="34" charset="0"/>
                <a:cs typeface="Calibri Light" panose="020F0302020204030204" pitchFamily="34" charset="0"/>
              </a:rPr>
              <a:t>ActivityInfo reporting;</a:t>
            </a:r>
            <a:endParaRPr lang="en-IN" sz="1400" dirty="0">
              <a:latin typeface="Calibri Light" panose="020F0302020204030204" pitchFamily="34" charset="0"/>
              <a:cs typeface="Calibri Light" panose="020F0302020204030204" pitchFamily="34" charset="0"/>
            </a:endParaRPr>
          </a:p>
          <a:p>
            <a:pPr marL="800100" lvl="1" indent="-342900">
              <a:buFont typeface="+mj-lt"/>
              <a:buAutoNum type="alphaLcParenR"/>
            </a:pPr>
            <a:endParaRPr lang="en-US" sz="1400" dirty="0">
              <a:latin typeface="Calibri Light" panose="020F0302020204030204" pitchFamily="34" charset="0"/>
              <a:cs typeface="Calibri Light" panose="020F0302020204030204" pitchFamily="34" charset="0"/>
            </a:endParaRPr>
          </a:p>
          <a:p>
            <a:pPr marL="342900" indent="-342900">
              <a:buFont typeface="+mj-lt"/>
              <a:buAutoNum type="arabicPeriod" startAt="4"/>
            </a:pPr>
            <a:r>
              <a:rPr lang="en-US" sz="1400" dirty="0">
                <a:latin typeface="Calibri Light" panose="020F0302020204030204" pitchFamily="34" charset="0"/>
                <a:cs typeface="Calibri Light" panose="020F0302020204030204" pitchFamily="34" charset="0"/>
              </a:rPr>
              <a:t>AOB</a:t>
            </a:r>
          </a:p>
        </p:txBody>
      </p:sp>
    </p:spTree>
    <p:extLst>
      <p:ext uri="{BB962C8B-B14F-4D97-AF65-F5344CB8AC3E}">
        <p14:creationId xmlns:p14="http://schemas.microsoft.com/office/powerpoint/2010/main" val="309218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65791A-F703-47D2-851C-D070F02914D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27C452-0D12-48F3-BB65-BBA3E6350F2C}" type="slidenum">
              <a:rPr kumimoji="0" lang="en-GB" sz="1200" b="0" i="0" u="none" strike="noStrike" kern="1200" cap="none" spc="0" normalizeH="0" baseline="0" noProof="0" smtClean="0">
                <a:ln>
                  <a:noFill/>
                </a:ln>
                <a:solidFill>
                  <a:srgbClr val="7F1416"/>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7F1416"/>
              </a:solidFill>
              <a:effectLst/>
              <a:uLnTx/>
              <a:uFillTx/>
              <a:latin typeface="Calibri"/>
              <a:ea typeface="+mn-ea"/>
              <a:cs typeface="+mn-cs"/>
            </a:endParaRPr>
          </a:p>
        </p:txBody>
      </p:sp>
      <p:sp>
        <p:nvSpPr>
          <p:cNvPr id="8" name="Title 1">
            <a:extLst>
              <a:ext uri="{FF2B5EF4-FFF2-40B4-BE49-F238E27FC236}">
                <a16:creationId xmlns:a16="http://schemas.microsoft.com/office/drawing/2014/main" id="{440BBE41-43EA-41EC-8508-8C977E628E75}"/>
              </a:ext>
            </a:extLst>
          </p:cNvPr>
          <p:cNvSpPr txBox="1">
            <a:spLocks/>
          </p:cNvSpPr>
          <p:nvPr/>
        </p:nvSpPr>
        <p:spPr>
          <a:xfrm>
            <a:off x="0" y="116599"/>
            <a:ext cx="9144000" cy="2997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a:pPr>
            <a:r>
              <a:rPr lang="en-US" sz="1400" b="0" dirty="0">
                <a:solidFill>
                  <a:schemeClr val="tx1"/>
                </a:solidFill>
                <a:latin typeface="Calibri Light" panose="020F0302020204030204" pitchFamily="34" charset="0"/>
                <a:ea typeface="+mn-ea"/>
                <a:cs typeface="+mn-cs"/>
              </a:rPr>
              <a:t>Review of action points from minutes of previous meeting</a:t>
            </a:r>
          </a:p>
        </p:txBody>
      </p:sp>
      <p:graphicFrame>
        <p:nvGraphicFramePr>
          <p:cNvPr id="2" name="Table 1">
            <a:extLst>
              <a:ext uri="{FF2B5EF4-FFF2-40B4-BE49-F238E27FC236}">
                <a16:creationId xmlns:a16="http://schemas.microsoft.com/office/drawing/2014/main" id="{E9A31EF7-B735-4DF9-B372-60B01C3D27EF}"/>
              </a:ext>
            </a:extLst>
          </p:cNvPr>
          <p:cNvGraphicFramePr>
            <a:graphicFrameLocks noGrp="1"/>
          </p:cNvGraphicFramePr>
          <p:nvPr>
            <p:extLst>
              <p:ext uri="{D42A27DB-BD31-4B8C-83A1-F6EECF244321}">
                <p14:modId xmlns:p14="http://schemas.microsoft.com/office/powerpoint/2010/main" val="3308547302"/>
              </p:ext>
            </p:extLst>
          </p:nvPr>
        </p:nvGraphicFramePr>
        <p:xfrm>
          <a:off x="257175" y="513326"/>
          <a:ext cx="8629650" cy="4180019"/>
        </p:xfrm>
        <a:graphic>
          <a:graphicData uri="http://schemas.openxmlformats.org/drawingml/2006/table">
            <a:tbl>
              <a:tblPr firstRow="1" firstCol="1" bandRow="1"/>
              <a:tblGrid>
                <a:gridCol w="500717">
                  <a:extLst>
                    <a:ext uri="{9D8B030D-6E8A-4147-A177-3AD203B41FA5}">
                      <a16:colId xmlns:a16="http://schemas.microsoft.com/office/drawing/2014/main" val="1516136114"/>
                    </a:ext>
                  </a:extLst>
                </a:gridCol>
                <a:gridCol w="5547543">
                  <a:extLst>
                    <a:ext uri="{9D8B030D-6E8A-4147-A177-3AD203B41FA5}">
                      <a16:colId xmlns:a16="http://schemas.microsoft.com/office/drawing/2014/main" val="1050207995"/>
                    </a:ext>
                  </a:extLst>
                </a:gridCol>
                <a:gridCol w="1140246">
                  <a:extLst>
                    <a:ext uri="{9D8B030D-6E8A-4147-A177-3AD203B41FA5}">
                      <a16:colId xmlns:a16="http://schemas.microsoft.com/office/drawing/2014/main" val="1771962207"/>
                    </a:ext>
                  </a:extLst>
                </a:gridCol>
                <a:gridCol w="1441144">
                  <a:extLst>
                    <a:ext uri="{9D8B030D-6E8A-4147-A177-3AD203B41FA5}">
                      <a16:colId xmlns:a16="http://schemas.microsoft.com/office/drawing/2014/main" val="4129282749"/>
                    </a:ext>
                  </a:extLst>
                </a:gridCol>
              </a:tblGrid>
              <a:tr h="388735">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0" marR="0" algn="just">
                        <a:lnSpc>
                          <a:spcPct val="115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Action Points</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0" marR="0" algn="just">
                        <a:lnSpc>
                          <a:spcPct val="115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Focal Point</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0" marR="0" algn="just">
                        <a:lnSpc>
                          <a:spcPct val="115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Status</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a16="http://schemas.microsoft.com/office/drawing/2014/main" val="3784590427"/>
                  </a:ext>
                </a:extLst>
              </a:tr>
              <a:tr h="666541">
                <a:tc>
                  <a:txBody>
                    <a:bodyPr/>
                    <a:lstStyle/>
                    <a:p>
                      <a:pPr marL="0" marR="0" algn="ctr">
                        <a:lnSpc>
                          <a:spcPct val="115000"/>
                        </a:lnSpc>
                        <a:spcBef>
                          <a:spcPts val="0"/>
                        </a:spcBef>
                        <a:spcAft>
                          <a:spcPts val="0"/>
                        </a:spcAft>
                      </a:pPr>
                      <a:r>
                        <a:rPr lang="en-US" sz="1000">
                          <a:solidFill>
                            <a:srgbClr val="40404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1</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b="1">
                          <a:solidFill>
                            <a:srgbClr val="404040"/>
                          </a:solidFill>
                          <a:effectLst/>
                          <a:latin typeface="Calibri" panose="020F0502020204030204" pitchFamily="34" charset="0"/>
                          <a:ea typeface="Calibri" panose="020F0502020204030204" pitchFamily="34" charset="0"/>
                          <a:cs typeface="Calibri" panose="020F0502020204030204" pitchFamily="34" charset="0"/>
                        </a:rPr>
                        <a:t>Housing rehabilitation</a:t>
                      </a:r>
                      <a:r>
                        <a:rPr lang="en-US" sz="1000">
                          <a:solidFill>
                            <a:srgbClr val="404040"/>
                          </a:solidFill>
                          <a:effectLst/>
                          <a:latin typeface="Calibri" panose="020F0502020204030204" pitchFamily="34" charset="0"/>
                          <a:ea typeface="Calibri" panose="020F0502020204030204" pitchFamily="34" charset="0"/>
                          <a:cs typeface="Calibri" panose="020F0502020204030204" pitchFamily="34" charset="0"/>
                        </a:rPr>
                        <a:t>: Shelter Cluster to continuously follow up with partners, to support collecting their latest interventions details. Partners can reach out to the WDS IM Unit for support if needed (Emmanuel </a:t>
                      </a:r>
                      <a:r>
                        <a:rPr lang="en-US" sz="100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en-US" sz="1000" u="none" strike="noStrike">
                          <a:solidFill>
                            <a:srgbClr val="026CB6"/>
                          </a:solidFill>
                          <a:effectLst/>
                          <a:latin typeface="Calibri" panose="020F0502020204030204" pitchFamily="34" charset="0"/>
                          <a:ea typeface="Calibri" panose="020F0502020204030204" pitchFamily="34" charset="0"/>
                          <a:cs typeface="Calibri" panose="020F0502020204030204" pitchFamily="34" charset="0"/>
                          <a:hlinkClick r:id="rId2"/>
                        </a:rPr>
                        <a:t>im3.iraq@sheltercluster.org</a:t>
                      </a:r>
                      <a:r>
                        <a:rPr lang="en-US" sz="1000">
                          <a:solidFill>
                            <a:srgbClr val="404040"/>
                          </a:solidFill>
                          <a:effectLst/>
                          <a:latin typeface="Calibri" panose="020F0502020204030204" pitchFamily="34" charset="0"/>
                          <a:ea typeface="Calibri" panose="020F0502020204030204" pitchFamily="34" charset="0"/>
                          <a:cs typeface="Calibri" panose="020F0502020204030204" pitchFamily="34" charset="0"/>
                        </a:rPr>
                        <a:t> and Hoveen - </a:t>
                      </a:r>
                      <a:r>
                        <a:rPr lang="en-US" sz="1000" u="none" strike="noStrike">
                          <a:solidFill>
                            <a:srgbClr val="026CB6"/>
                          </a:solidFill>
                          <a:effectLst/>
                          <a:latin typeface="Calibri" panose="020F0502020204030204" pitchFamily="34" charset="0"/>
                          <a:ea typeface="Calibri" panose="020F0502020204030204" pitchFamily="34" charset="0"/>
                          <a:cs typeface="Calibri" panose="020F0502020204030204" pitchFamily="34" charset="0"/>
                          <a:hlinkClick r:id="rId3"/>
                        </a:rPr>
                        <a:t>hoveen.yaseen@un.org</a:t>
                      </a:r>
                      <a:r>
                        <a:rPr lang="en-US" sz="1000">
                          <a:solidFill>
                            <a:srgbClr val="404040"/>
                          </a:solidFill>
                          <a:effectLst/>
                          <a:latin typeface="Calibri" panose="020F0502020204030204" pitchFamily="34" charset="0"/>
                          <a:ea typeface="Calibri" panose="020F0502020204030204" pitchFamily="34" charset="0"/>
                          <a:cs typeface="Calibri" panose="020F0502020204030204" pitchFamily="34" charset="0"/>
                        </a:rPr>
                        <a:t>).</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D0D0D"/>
                          </a:solidFill>
                          <a:effectLst/>
                          <a:latin typeface="Calibri" panose="020F0502020204030204" pitchFamily="34" charset="0"/>
                          <a:ea typeface="Calibri" panose="020F0502020204030204" pitchFamily="34" charset="0"/>
                          <a:cs typeface="Calibri" panose="020F0502020204030204" pitchFamily="34" charset="0"/>
                        </a:rPr>
                        <a:t>Shelter Cluster</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a:solidFill>
                            <a:srgbClr val="0D0D0D"/>
                          </a:solidFill>
                          <a:effectLst/>
                          <a:latin typeface="Calibri" panose="020F0502020204030204" pitchFamily="34" charset="0"/>
                          <a:ea typeface="Calibri" panose="020F0502020204030204" pitchFamily="34" charset="0"/>
                          <a:cs typeface="Calibri" panose="020F0502020204030204" pitchFamily="34" charset="0"/>
                        </a:rPr>
                        <a:t>Ongoing process</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463249"/>
                  </a:ext>
                </a:extLst>
              </a:tr>
              <a:tr h="224360">
                <a:tc>
                  <a:txBody>
                    <a:bodyPr/>
                    <a:lstStyle/>
                    <a:p>
                      <a:pPr marL="0" marR="0" algn="ctr">
                        <a:lnSpc>
                          <a:spcPct val="115000"/>
                        </a:lnSpc>
                        <a:spcBef>
                          <a:spcPts val="0"/>
                        </a:spcBef>
                        <a:spcAft>
                          <a:spcPts val="0"/>
                        </a:spcAft>
                      </a:pPr>
                      <a:r>
                        <a:rPr lang="en-US" sz="1000">
                          <a:solidFill>
                            <a:srgbClr val="40404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2</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Housing rehabilitation</a:t>
                      </a:r>
                      <a:r>
                        <a:rPr lang="en-US"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UNHCR to share their housing and rehabilitation area-based approach once ready.</a:t>
                      </a:r>
                      <a:endParaRPr lang="en-IN"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D0D0D"/>
                          </a:solidFill>
                          <a:effectLst/>
                          <a:latin typeface="Calibri" panose="020F0502020204030204" pitchFamily="34" charset="0"/>
                          <a:ea typeface="Calibri" panose="020F0502020204030204" pitchFamily="34" charset="0"/>
                          <a:cs typeface="Calibri" panose="020F0502020204030204" pitchFamily="34" charset="0"/>
                        </a:rPr>
                        <a:t>UNHCR – Baghdad</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a:solidFill>
                            <a:srgbClr val="0D0D0D"/>
                          </a:solidFill>
                          <a:effectLst/>
                          <a:latin typeface="Calibri" panose="020F0502020204030204" pitchFamily="34" charset="0"/>
                          <a:ea typeface="Calibri" panose="020F0502020204030204" pitchFamily="34" charset="0"/>
                          <a:cs typeface="Calibri" panose="020F0502020204030204" pitchFamily="34" charset="0"/>
                        </a:rPr>
                        <a:t>Follow up</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732178"/>
                  </a:ext>
                </a:extLst>
              </a:tr>
              <a:tr h="224360">
                <a:tc>
                  <a:txBody>
                    <a:bodyPr/>
                    <a:lstStyle/>
                    <a:p>
                      <a:pPr marL="0" marR="0" algn="ctr">
                        <a:lnSpc>
                          <a:spcPct val="115000"/>
                        </a:lnSpc>
                        <a:spcBef>
                          <a:spcPts val="0"/>
                        </a:spcBef>
                        <a:spcAft>
                          <a:spcPts val="0"/>
                        </a:spcAft>
                      </a:pPr>
                      <a:r>
                        <a:rPr lang="en-US" sz="1000">
                          <a:solidFill>
                            <a:srgbClr val="40404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3</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2019 Summer response plan</a:t>
                      </a:r>
                      <a:r>
                        <a:rPr lang="en-US"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Support Partners summer response plan.</a:t>
                      </a:r>
                      <a:endParaRPr lang="en-IN"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D0D0D"/>
                          </a:solidFill>
                          <a:effectLst/>
                          <a:latin typeface="Calibri" panose="020F0502020204030204" pitchFamily="34" charset="0"/>
                          <a:ea typeface="Calibri" panose="020F0502020204030204" pitchFamily="34" charset="0"/>
                          <a:cs typeface="Calibri" panose="020F0502020204030204" pitchFamily="34" charset="0"/>
                        </a:rPr>
                        <a:t>Shelter Cluster</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Completed</a:t>
                      </a:r>
                      <a:r>
                        <a:rPr lang="en-US"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 with Cluster position paper</a:t>
                      </a:r>
                      <a:endParaRPr lang="en-IN"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96493"/>
                  </a:ext>
                </a:extLst>
              </a:tr>
              <a:tr h="443467">
                <a:tc>
                  <a:txBody>
                    <a:bodyPr/>
                    <a:lstStyle/>
                    <a:p>
                      <a:pPr marL="0" marR="0" algn="ctr">
                        <a:lnSpc>
                          <a:spcPct val="115000"/>
                        </a:lnSpc>
                        <a:spcBef>
                          <a:spcPts val="0"/>
                        </a:spcBef>
                        <a:spcAft>
                          <a:spcPts val="0"/>
                        </a:spcAft>
                      </a:pPr>
                      <a:r>
                        <a:rPr lang="en-US" sz="1000">
                          <a:solidFill>
                            <a:srgbClr val="40404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4</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IN" sz="10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SEVAT - Socio-Economic Vulnerability Assessment Tool</a:t>
                      </a:r>
                      <a:r>
                        <a:rPr lang="en-IN"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Interested partners to liaise with the Cluster Hub Coordinator for guidance.</a:t>
                      </a:r>
                      <a:endParaRPr lang="en-IN"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Partners</a:t>
                      </a:r>
                      <a:endParaRPr lang="en-IN"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Completed</a:t>
                      </a:r>
                      <a:r>
                        <a:rPr lang="en-US"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 with upcoming Trainings</a:t>
                      </a:r>
                      <a:endParaRPr lang="en-IN"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90034"/>
                  </a:ext>
                </a:extLst>
              </a:tr>
              <a:tr h="443467">
                <a:tc>
                  <a:txBody>
                    <a:bodyPr/>
                    <a:lstStyle/>
                    <a:p>
                      <a:pPr marL="0" marR="0" algn="ctr">
                        <a:lnSpc>
                          <a:spcPct val="115000"/>
                        </a:lnSpc>
                        <a:spcBef>
                          <a:spcPts val="0"/>
                        </a:spcBef>
                        <a:spcAft>
                          <a:spcPts val="0"/>
                        </a:spcAft>
                      </a:pPr>
                      <a:r>
                        <a:rPr lang="en-US" sz="1000">
                          <a:solidFill>
                            <a:srgbClr val="404040"/>
                          </a:solidFill>
                          <a:effectLst/>
                          <a:latin typeface="Calibri" panose="020F0502020204030204" pitchFamily="34" charset="0"/>
                          <a:ea typeface="Calibri" panose="020F0502020204030204" pitchFamily="34" charset="0"/>
                          <a:cs typeface="Calibri" panose="020F0502020204030204" pitchFamily="34" charset="0"/>
                        </a:rPr>
                        <a:t>5</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0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Interactive dashboard on Iraq Housing Rehabilitation Interventions: Five partners volunteered to share feedback / comments to help the cluster IMOs improve the dashboard.</a:t>
                      </a:r>
                      <a:endParaRPr lang="en-IN"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0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UNHCR, CRS, UNDP, OXFAM and IOM</a:t>
                      </a:r>
                      <a:endParaRPr lang="en-IN"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Completed</a:t>
                      </a: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422626"/>
                  </a:ext>
                </a:extLst>
              </a:tr>
              <a:tr h="666541">
                <a:tc>
                  <a:txBody>
                    <a:bodyPr/>
                    <a:lstStyle/>
                    <a:p>
                      <a:pPr marL="0" marR="0" algn="ctr">
                        <a:lnSpc>
                          <a:spcPct val="115000"/>
                        </a:lnSpc>
                        <a:spcBef>
                          <a:spcPts val="0"/>
                        </a:spcBef>
                        <a:spcAft>
                          <a:spcPts val="0"/>
                        </a:spcAft>
                      </a:pPr>
                      <a:r>
                        <a:rPr lang="en-US" sz="1000">
                          <a:solidFill>
                            <a:srgbClr val="404040"/>
                          </a:solidFill>
                          <a:effectLst/>
                          <a:latin typeface="Calibri" panose="020F0502020204030204" pitchFamily="34" charset="0"/>
                          <a:ea typeface="Calibri" panose="020F0502020204030204" pitchFamily="34" charset="0"/>
                          <a:cs typeface="Calibri" panose="020F0502020204030204" pitchFamily="34" charset="0"/>
                        </a:rPr>
                        <a:t>6</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00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From the update been presented during the meeting, partners will be sharing the full details of their </a:t>
                      </a:r>
                      <a:r>
                        <a:rPr lang="en-IN" sz="1000" b="1">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Housing Rehabilitation Interventions</a:t>
                      </a:r>
                      <a:r>
                        <a:rPr lang="en-IN" sz="100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and </a:t>
                      </a:r>
                      <a:r>
                        <a:rPr lang="en-IN" sz="1000" b="1">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RHU plans,</a:t>
                      </a:r>
                      <a:r>
                        <a:rPr lang="en-IN" sz="100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with the SNFI Cluster &amp; UN-Habitat IMOs in charge of the concerned database &amp; platforms.</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UNHCR</a:t>
                      </a:r>
                      <a:r>
                        <a:rPr lang="en-IN"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en-IN" sz="1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UNDP</a:t>
                      </a:r>
                      <a:r>
                        <a:rPr lang="en-IN"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en-IN" sz="1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CRS</a:t>
                      </a:r>
                      <a:r>
                        <a:rPr lang="en-IN"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en-IN" sz="1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DRC</a:t>
                      </a: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IN" sz="1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Completed</a:t>
                      </a:r>
                    </a:p>
                    <a:p>
                      <a:pPr marL="0" marR="0" algn="just">
                        <a:lnSpc>
                          <a:spcPct val="115000"/>
                        </a:lnSpc>
                        <a:spcBef>
                          <a:spcPts val="0"/>
                        </a:spcBef>
                        <a:spcAft>
                          <a:spcPts val="0"/>
                        </a:spcAft>
                      </a:pPr>
                      <a:r>
                        <a:rPr lang="en-IN" sz="1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Ongoing process</a:t>
                      </a: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270490"/>
                  </a:ext>
                </a:extLst>
              </a:tr>
              <a:tr h="443467">
                <a:tc>
                  <a:txBody>
                    <a:bodyPr/>
                    <a:lstStyle/>
                    <a:p>
                      <a:pPr marL="0" marR="0" algn="ctr">
                        <a:lnSpc>
                          <a:spcPct val="115000"/>
                        </a:lnSpc>
                        <a:spcBef>
                          <a:spcPts val="0"/>
                        </a:spcBef>
                        <a:spcAft>
                          <a:spcPts val="0"/>
                        </a:spcAft>
                      </a:pPr>
                      <a:r>
                        <a:rPr lang="en-US" sz="1000">
                          <a:solidFill>
                            <a:srgbClr val="404040"/>
                          </a:solidFill>
                          <a:effectLst/>
                          <a:latin typeface="Calibri" panose="020F0502020204030204" pitchFamily="34" charset="0"/>
                          <a:ea typeface="Calibri" panose="020F0502020204030204" pitchFamily="34" charset="0"/>
                          <a:cs typeface="Calibri" panose="020F0502020204030204" pitchFamily="34" charset="0"/>
                        </a:rPr>
                        <a:t>7</a:t>
                      </a:r>
                      <a:endParaRPr lang="en-IN"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dirty="0">
                          <a:solidFill>
                            <a:srgbClr val="0D0D0D"/>
                          </a:solidFill>
                          <a:effectLst/>
                          <a:latin typeface="Calibri" panose="020F0502020204030204" pitchFamily="34" charset="0"/>
                          <a:ea typeface="SimSun" panose="02010600030101010101" pitchFamily="2" charset="-122"/>
                          <a:cs typeface="Calibri" panose="020F0502020204030204" pitchFamily="34" charset="0"/>
                        </a:rPr>
                        <a:t>Update on 2019 assessments (planned, ongoing, completed): </a:t>
                      </a:r>
                      <a:r>
                        <a:rPr lang="en-US" sz="1000" dirty="0">
                          <a:solidFill>
                            <a:srgbClr val="404040"/>
                          </a:solidFill>
                          <a:effectLst/>
                          <a:latin typeface="Calibri" panose="020F0502020204030204" pitchFamily="34" charset="0"/>
                          <a:ea typeface="SimSun" panose="02010600030101010101" pitchFamily="2" charset="-122"/>
                          <a:cs typeface="Calibri" panose="020F0502020204030204" pitchFamily="34" charset="0"/>
                        </a:rPr>
                        <a:t>Since this point was not covered due to time, the Hub Coordinator will follow up with partners.</a:t>
                      </a:r>
                      <a:endParaRPr lang="en-IN"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IN"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Cluster </a:t>
                      </a:r>
                      <a:r>
                        <a:rPr lang="en-US" sz="1000" dirty="0">
                          <a:solidFill>
                            <a:srgbClr val="0D0D0D"/>
                          </a:solidFill>
                          <a:effectLst/>
                          <a:latin typeface="Calibri" panose="020F0502020204030204" pitchFamily="34" charset="0"/>
                          <a:ea typeface="SimSun" panose="02010600030101010101" pitchFamily="2" charset="-122"/>
                          <a:cs typeface="Calibri" panose="020F0502020204030204" pitchFamily="34" charset="0"/>
                        </a:rPr>
                        <a:t>Hub Coordinator</a:t>
                      </a:r>
                    </a:p>
                    <a:p>
                      <a:pPr marL="0" marR="0" lvl="0" indent="0" algn="l" defTabSz="914400" rtl="0" eaLnBrk="1" fontAlgn="auto" latinLnBrk="0" hangingPunct="1">
                        <a:lnSpc>
                          <a:spcPct val="115000"/>
                        </a:lnSpc>
                        <a:spcBef>
                          <a:spcPts val="0"/>
                        </a:spcBef>
                        <a:spcAft>
                          <a:spcPts val="0"/>
                        </a:spcAft>
                        <a:buClrTx/>
                        <a:buSzTx/>
                        <a:buFontTx/>
                        <a:buNone/>
                        <a:tabLst/>
                        <a:defRPr/>
                      </a:pPr>
                      <a:r>
                        <a:rPr lang="en-IN" sz="1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Medair</a:t>
                      </a:r>
                      <a:r>
                        <a:rPr lang="en-IN"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en-IN" sz="1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Caritas-Iraq</a:t>
                      </a:r>
                      <a:r>
                        <a:rPr lang="en-IN"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en-IN" sz="1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Caritas Czech Republic</a:t>
                      </a:r>
                      <a:r>
                        <a:rPr lang="en-IN"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en-IN" sz="1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PUI</a:t>
                      </a: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IN" sz="1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Completed</a:t>
                      </a:r>
                    </a:p>
                    <a:p>
                      <a:pPr marL="0" marR="0" lvl="0" indent="0" algn="just" defTabSz="914400" rtl="0" eaLnBrk="1" fontAlgn="auto" latinLnBrk="0" hangingPunct="1">
                        <a:lnSpc>
                          <a:spcPct val="115000"/>
                        </a:lnSpc>
                        <a:spcBef>
                          <a:spcPts val="0"/>
                        </a:spcBef>
                        <a:spcAft>
                          <a:spcPts val="0"/>
                        </a:spcAft>
                        <a:buClrTx/>
                        <a:buSzTx/>
                        <a:buFontTx/>
                        <a:buNone/>
                        <a:tabLst/>
                        <a:defRPr/>
                      </a:pPr>
                      <a:r>
                        <a:rPr lang="en-IN" sz="1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No feedback</a:t>
                      </a: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9398336"/>
                  </a:ext>
                </a:extLst>
              </a:tr>
            </a:tbl>
          </a:graphicData>
        </a:graphic>
      </p:graphicFrame>
    </p:spTree>
    <p:extLst>
      <p:ext uri="{BB962C8B-B14F-4D97-AF65-F5344CB8AC3E}">
        <p14:creationId xmlns:p14="http://schemas.microsoft.com/office/powerpoint/2010/main" val="318402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4</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 and </a:t>
            </a:r>
            <a:r>
              <a:rPr lang="en-IN" sz="1400" b="0" dirty="0">
                <a:solidFill>
                  <a:schemeClr val="tx1"/>
                </a:solidFill>
                <a:latin typeface="Calibri Light" panose="020F0302020204030204" pitchFamily="34" charset="0"/>
                <a:ea typeface="+mn-ea"/>
                <a:cs typeface="+mn-cs"/>
              </a:rPr>
              <a:t>Partners to update :</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Housing Rehabilitation Interventions – Tour de table</a:t>
            </a:r>
            <a:endParaRPr lang="en-US" sz="1400" b="0" dirty="0">
              <a:solidFill>
                <a:schemeClr val="tx1"/>
              </a:solidFill>
              <a:latin typeface="Calibri Light" panose="020F0302020204030204" pitchFamily="34" charset="0"/>
              <a:ea typeface="+mn-ea"/>
              <a:cs typeface="+mn-cs"/>
            </a:endParaRPr>
          </a:p>
        </p:txBody>
      </p:sp>
      <p:sp>
        <p:nvSpPr>
          <p:cNvPr id="2" name="Rectangle 1">
            <a:extLst>
              <a:ext uri="{FF2B5EF4-FFF2-40B4-BE49-F238E27FC236}">
                <a16:creationId xmlns:a16="http://schemas.microsoft.com/office/drawing/2014/main" id="{AB2BBFAB-9718-483A-9EAC-2FFC86BE8A2E}"/>
              </a:ext>
            </a:extLst>
          </p:cNvPr>
          <p:cNvSpPr/>
          <p:nvPr/>
        </p:nvSpPr>
        <p:spPr>
          <a:xfrm>
            <a:off x="799854" y="1156811"/>
            <a:ext cx="3010146" cy="2462213"/>
          </a:xfrm>
          <a:prstGeom prst="rect">
            <a:avLst/>
          </a:prstGeom>
        </p:spPr>
        <p:txBody>
          <a:bodyPr wrap="square">
            <a:spAutoFit/>
          </a:bodyPr>
          <a:lstStyle/>
          <a:p>
            <a:r>
              <a:rPr lang="en-IN" sz="1400" dirty="0">
                <a:solidFill>
                  <a:srgbClr val="C00000"/>
                </a:solidFill>
                <a:latin typeface="Calibri Light" panose="020F0302020204030204" pitchFamily="34" charset="0"/>
                <a:cs typeface="Calibri Light" panose="020F0302020204030204" pitchFamily="34" charset="0"/>
              </a:rPr>
              <a:t>ACTED	</a:t>
            </a:r>
            <a:endParaRPr lang="en-IN" sz="1400" dirty="0">
              <a:latin typeface="Calibri Light" panose="020F0302020204030204" pitchFamily="34" charset="0"/>
              <a:cs typeface="Calibri Light" panose="020F0302020204030204" pitchFamily="34" charset="0"/>
            </a:endParaRPr>
          </a:p>
          <a:p>
            <a:r>
              <a:rPr lang="en-IN" sz="1400" dirty="0">
                <a:latin typeface="Calibri Light" panose="020F0302020204030204" pitchFamily="34" charset="0"/>
                <a:cs typeface="Calibri Light" panose="020F0302020204030204" pitchFamily="34" charset="0"/>
              </a:rPr>
              <a:t>Caritas</a:t>
            </a:r>
          </a:p>
          <a:p>
            <a:r>
              <a:rPr lang="en-IN" sz="1400" dirty="0">
                <a:latin typeface="Calibri Light" panose="020F0302020204030204" pitchFamily="34" charset="0"/>
                <a:cs typeface="Calibri Light" panose="020F0302020204030204" pitchFamily="34" charset="0"/>
              </a:rPr>
              <a:t>CRS</a:t>
            </a:r>
          </a:p>
          <a:p>
            <a:r>
              <a:rPr lang="en-IN" sz="1400" dirty="0">
                <a:latin typeface="Calibri Light" panose="020F0302020204030204" pitchFamily="34" charset="0"/>
                <a:cs typeface="Calibri Light" panose="020F0302020204030204" pitchFamily="34" charset="0"/>
              </a:rPr>
              <a:t>DRC</a:t>
            </a:r>
          </a:p>
          <a:p>
            <a:r>
              <a:rPr lang="en-IN" sz="1400" dirty="0">
                <a:latin typeface="Calibri Light" panose="020F0302020204030204" pitchFamily="34" charset="0"/>
                <a:cs typeface="Calibri Light" panose="020F0302020204030204" pitchFamily="34" charset="0"/>
              </a:rPr>
              <a:t>IOM</a:t>
            </a:r>
          </a:p>
          <a:p>
            <a:r>
              <a:rPr lang="en-IN" sz="1400" dirty="0">
                <a:latin typeface="Calibri Light" panose="020F0302020204030204" pitchFamily="34" charset="0"/>
                <a:cs typeface="Calibri Light" panose="020F0302020204030204" pitchFamily="34" charset="0"/>
              </a:rPr>
              <a:t>ICRC</a:t>
            </a:r>
          </a:p>
          <a:p>
            <a:r>
              <a:rPr lang="en-IN" sz="1400" dirty="0">
                <a:solidFill>
                  <a:srgbClr val="C00000"/>
                </a:solidFill>
                <a:latin typeface="Calibri Light" panose="020F0302020204030204" pitchFamily="34" charset="0"/>
                <a:cs typeface="Calibri Light" panose="020F0302020204030204" pitchFamily="34" charset="0"/>
              </a:rPr>
              <a:t>PUI		</a:t>
            </a:r>
            <a:endParaRPr lang="en-IN" sz="1400" dirty="0">
              <a:latin typeface="Calibri Light" panose="020F0302020204030204" pitchFamily="34" charset="0"/>
              <a:cs typeface="Calibri Light" panose="020F0302020204030204" pitchFamily="34" charset="0"/>
            </a:endParaRPr>
          </a:p>
          <a:p>
            <a:r>
              <a:rPr lang="en-IN" sz="1400" dirty="0">
                <a:solidFill>
                  <a:srgbClr val="0D0D0D"/>
                </a:solidFill>
                <a:latin typeface="Calibri Light" panose="020F0302020204030204" pitchFamily="34" charset="0"/>
                <a:ea typeface="Calibri" panose="020F0502020204030204" pitchFamily="34" charset="0"/>
                <a:cs typeface="Calibri Light" panose="020F0302020204030204" pitchFamily="34" charset="0"/>
              </a:rPr>
              <a:t>UNDP</a:t>
            </a:r>
          </a:p>
          <a:p>
            <a:r>
              <a:rPr lang="en-IN" sz="1400" dirty="0">
                <a:latin typeface="Calibri Light" panose="020F0302020204030204" pitchFamily="34" charset="0"/>
                <a:cs typeface="Calibri Light" panose="020F0302020204030204" pitchFamily="34" charset="0"/>
              </a:rPr>
              <a:t>UNHCR</a:t>
            </a:r>
          </a:p>
          <a:p>
            <a:r>
              <a:rPr lang="en-IN" sz="1400" dirty="0">
                <a:solidFill>
                  <a:srgbClr val="C00000"/>
                </a:solidFill>
                <a:latin typeface="Calibri Light" panose="020F0302020204030204" pitchFamily="34" charset="0"/>
                <a:cs typeface="Calibri Light" panose="020F0302020204030204" pitchFamily="34" charset="0"/>
              </a:rPr>
              <a:t>UN-Habitat	</a:t>
            </a:r>
          </a:p>
          <a:p>
            <a:r>
              <a:rPr lang="en-IN" sz="1400" dirty="0">
                <a:solidFill>
                  <a:srgbClr val="C00000"/>
                </a:solidFill>
                <a:latin typeface="Calibri Light" panose="020F0302020204030204" pitchFamily="34" charset="0"/>
                <a:cs typeface="Calibri Light" panose="020F0302020204030204" pitchFamily="34" charset="0"/>
              </a:rPr>
              <a:t>ZOA		</a:t>
            </a:r>
          </a:p>
        </p:txBody>
      </p:sp>
    </p:spTree>
    <p:extLst>
      <p:ext uri="{BB962C8B-B14F-4D97-AF65-F5344CB8AC3E}">
        <p14:creationId xmlns:p14="http://schemas.microsoft.com/office/powerpoint/2010/main" val="121897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5</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 and </a:t>
            </a:r>
            <a:r>
              <a:rPr lang="en-IN" sz="1400" b="0" dirty="0">
                <a:solidFill>
                  <a:schemeClr val="tx1"/>
                </a:solidFill>
                <a:latin typeface="Calibri Light" panose="020F0302020204030204" pitchFamily="34" charset="0"/>
                <a:ea typeface="+mn-ea"/>
                <a:cs typeface="+mn-cs"/>
              </a:rPr>
              <a:t>Partners to update :</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Housing Rehabilitation Interventions – Tour de table – </a:t>
            </a:r>
            <a:r>
              <a:rPr lang="en-IN" sz="1400" b="0" dirty="0">
                <a:solidFill>
                  <a:srgbClr val="0070C0"/>
                </a:solidFill>
                <a:latin typeface="Calibri Light" panose="020F0302020204030204" pitchFamily="34" charset="0"/>
                <a:ea typeface="+mn-ea"/>
                <a:cs typeface="Calibri Light" panose="020F0302020204030204" pitchFamily="34" charset="0"/>
              </a:rPr>
              <a:t>update from UNDP</a:t>
            </a:r>
            <a:endParaRPr lang="en-US" sz="1400" b="0" dirty="0">
              <a:solidFill>
                <a:srgbClr val="0070C0"/>
              </a:solidFill>
              <a:latin typeface="Calibri Light" panose="020F0302020204030204" pitchFamily="34" charset="0"/>
              <a:ea typeface="+mn-ea"/>
              <a:cs typeface="+mn-cs"/>
            </a:endParaRPr>
          </a:p>
        </p:txBody>
      </p:sp>
      <p:graphicFrame>
        <p:nvGraphicFramePr>
          <p:cNvPr id="6" name="Table 5">
            <a:extLst>
              <a:ext uri="{FF2B5EF4-FFF2-40B4-BE49-F238E27FC236}">
                <a16:creationId xmlns:a16="http://schemas.microsoft.com/office/drawing/2014/main" id="{E3C329E6-E33C-459A-969B-2FAB442B160C}"/>
              </a:ext>
            </a:extLst>
          </p:cNvPr>
          <p:cNvGraphicFramePr>
            <a:graphicFrameLocks noGrp="1"/>
          </p:cNvGraphicFramePr>
          <p:nvPr>
            <p:extLst>
              <p:ext uri="{D42A27DB-BD31-4B8C-83A1-F6EECF244321}">
                <p14:modId xmlns:p14="http://schemas.microsoft.com/office/powerpoint/2010/main" val="1576831769"/>
              </p:ext>
            </p:extLst>
          </p:nvPr>
        </p:nvGraphicFramePr>
        <p:xfrm>
          <a:off x="238539" y="735497"/>
          <a:ext cx="8666920" cy="3772701"/>
        </p:xfrm>
        <a:graphic>
          <a:graphicData uri="http://schemas.openxmlformats.org/drawingml/2006/table">
            <a:tbl>
              <a:tblPr firstRow="1" firstCol="1" bandRow="1"/>
              <a:tblGrid>
                <a:gridCol w="944741">
                  <a:extLst>
                    <a:ext uri="{9D8B030D-6E8A-4147-A177-3AD203B41FA5}">
                      <a16:colId xmlns:a16="http://schemas.microsoft.com/office/drawing/2014/main" val="719267044"/>
                    </a:ext>
                  </a:extLst>
                </a:gridCol>
                <a:gridCol w="955475">
                  <a:extLst>
                    <a:ext uri="{9D8B030D-6E8A-4147-A177-3AD203B41FA5}">
                      <a16:colId xmlns:a16="http://schemas.microsoft.com/office/drawing/2014/main" val="1732180049"/>
                    </a:ext>
                  </a:extLst>
                </a:gridCol>
                <a:gridCol w="3705452">
                  <a:extLst>
                    <a:ext uri="{9D8B030D-6E8A-4147-A177-3AD203B41FA5}">
                      <a16:colId xmlns:a16="http://schemas.microsoft.com/office/drawing/2014/main" val="316146810"/>
                    </a:ext>
                  </a:extLst>
                </a:gridCol>
                <a:gridCol w="864704">
                  <a:extLst>
                    <a:ext uri="{9D8B030D-6E8A-4147-A177-3AD203B41FA5}">
                      <a16:colId xmlns:a16="http://schemas.microsoft.com/office/drawing/2014/main" val="321052770"/>
                    </a:ext>
                  </a:extLst>
                </a:gridCol>
                <a:gridCol w="2196548">
                  <a:extLst>
                    <a:ext uri="{9D8B030D-6E8A-4147-A177-3AD203B41FA5}">
                      <a16:colId xmlns:a16="http://schemas.microsoft.com/office/drawing/2014/main" val="1576467706"/>
                    </a:ext>
                  </a:extLst>
                </a:gridCol>
              </a:tblGrid>
              <a:tr h="300573">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Governorate</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Area</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Project (Case) Name</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 of Units</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Status</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04560671"/>
                  </a:ext>
                </a:extLst>
              </a:tr>
              <a:tr h="182232">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Anbar</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Khairat</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dirty="0">
                          <a:effectLst/>
                          <a:latin typeface="Calibri Light" panose="020F0302020204030204" pitchFamily="34" charset="0"/>
                          <a:ea typeface="Calibri" panose="020F0502020204030204" pitchFamily="34" charset="0"/>
                          <a:cs typeface="Calibri Light" panose="020F0302020204030204" pitchFamily="34" charset="0"/>
                        </a:rPr>
                        <a:t>Rehabilitation 241 houses in </a:t>
                      </a:r>
                      <a:r>
                        <a:rPr lang="en-IN" sz="1200" b="0" dirty="0" err="1">
                          <a:effectLst/>
                          <a:latin typeface="Calibri Light" panose="020F0302020204030204" pitchFamily="34" charset="0"/>
                          <a:ea typeface="Calibri" panose="020F0502020204030204" pitchFamily="34" charset="0"/>
                          <a:cs typeface="Calibri Light" panose="020F0302020204030204" pitchFamily="34" charset="0"/>
                        </a:rPr>
                        <a:t>Khairat</a:t>
                      </a:r>
                      <a:endParaRPr lang="en-IN" sz="12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241</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solidFill>
                            <a:srgbClr val="0070C0"/>
                          </a:solidFill>
                          <a:effectLst/>
                          <a:latin typeface="Calibri Light" panose="020F0302020204030204" pitchFamily="34" charset="0"/>
                          <a:ea typeface="Calibri" panose="020F0502020204030204" pitchFamily="34" charset="0"/>
                          <a:cs typeface="Calibri Light" panose="020F0302020204030204" pitchFamily="34" charset="0"/>
                        </a:rPr>
                        <a:t>Assessment just starting</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725674"/>
                  </a:ext>
                </a:extLst>
              </a:tr>
              <a:tr h="455580">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Anbar</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Haqlaniya</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Rehabilitation  Housing Works of 214 Units in Haqlaniya in two villages (Khasfa and Zawia) Villages in Haditha</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214</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Under implementation</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955059"/>
                  </a:ext>
                </a:extLst>
              </a:tr>
              <a:tr h="364464">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Anbar</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Barawanh</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dirty="0">
                          <a:effectLst/>
                          <a:latin typeface="Calibri Light" panose="020F0302020204030204" pitchFamily="34" charset="0"/>
                          <a:ea typeface="Calibri" panose="020F0502020204030204" pitchFamily="34" charset="0"/>
                          <a:cs typeface="Calibri Light" panose="020F0302020204030204" pitchFamily="34" charset="0"/>
                        </a:rPr>
                        <a:t>Rehabilitation  Housing Works of 187 Units in </a:t>
                      </a:r>
                      <a:r>
                        <a:rPr lang="en-IN" sz="1200" b="0" dirty="0" err="1">
                          <a:effectLst/>
                          <a:latin typeface="Calibri Light" panose="020F0302020204030204" pitchFamily="34" charset="0"/>
                          <a:ea typeface="Calibri" panose="020F0502020204030204" pitchFamily="34" charset="0"/>
                          <a:cs typeface="Calibri Light" panose="020F0302020204030204" pitchFamily="34" charset="0"/>
                        </a:rPr>
                        <a:t>Barwanah</a:t>
                      </a:r>
                      <a:r>
                        <a:rPr lang="en-IN" sz="1200" b="0" dirty="0">
                          <a:effectLst/>
                          <a:latin typeface="Calibri Light" panose="020F0302020204030204" pitchFamily="34" charset="0"/>
                          <a:ea typeface="Calibri" panose="020F0502020204030204" pitchFamily="34" charset="0"/>
                          <a:cs typeface="Calibri Light" panose="020F0302020204030204" pitchFamily="34" charset="0"/>
                        </a:rPr>
                        <a:t> District (Al-</a:t>
                      </a:r>
                      <a:r>
                        <a:rPr lang="en-IN" sz="1200" b="0" dirty="0" err="1">
                          <a:effectLst/>
                          <a:latin typeface="Calibri Light" panose="020F0302020204030204" pitchFamily="34" charset="0"/>
                          <a:ea typeface="Calibri" panose="020F0502020204030204" pitchFamily="34" charset="0"/>
                          <a:cs typeface="Calibri Light" panose="020F0302020204030204" pitchFamily="34" charset="0"/>
                        </a:rPr>
                        <a:t>Sumood</a:t>
                      </a:r>
                      <a:r>
                        <a:rPr lang="en-IN" sz="1200" b="0" dirty="0">
                          <a:effectLst/>
                          <a:latin typeface="Calibri Light" panose="020F0302020204030204" pitchFamily="34" charset="0"/>
                          <a:ea typeface="Calibri" panose="020F0502020204030204" pitchFamily="34" charset="0"/>
                          <a:cs typeface="Calibri Light" panose="020F0302020204030204" pitchFamily="34" charset="0"/>
                        </a:rPr>
                        <a:t>)</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187</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Under implementation</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1222729"/>
                  </a:ext>
                </a:extLst>
              </a:tr>
              <a:tr h="364464">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Anbar</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dirty="0" err="1">
                          <a:effectLst/>
                          <a:latin typeface="Calibri Light" panose="020F0302020204030204" pitchFamily="34" charset="0"/>
                          <a:ea typeface="Calibri" panose="020F0502020204030204" pitchFamily="34" charset="0"/>
                          <a:cs typeface="Calibri Light" panose="020F0302020204030204" pitchFamily="34" charset="0"/>
                        </a:rPr>
                        <a:t>Haqlaniya</a:t>
                      </a:r>
                      <a:endParaRPr lang="en-IN" sz="12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Rehabilitation of Housing Works of 136 Units in Haqlaniya (Al-BoHayat) Village in Haditha</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136</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Under implementation</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822129"/>
                  </a:ext>
                </a:extLst>
              </a:tr>
              <a:tr h="364464">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Anbar</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Barawanh</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Rehabilitation  Housing Works of 137 Units in Barwanah District (Al-Ata'a) in Haditha</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137</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Under implementation</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926704"/>
                  </a:ext>
                </a:extLst>
              </a:tr>
              <a:tr h="182232">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Anbar</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Rawa</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Rehabilitation of 600 houses units in Rawa (Two lots)</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1200" b="0">
                        <a:effectLst/>
                        <a:latin typeface="Calibri Light" panose="020F03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On hold for coordination purpose</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20370"/>
                  </a:ext>
                </a:extLst>
              </a:tr>
              <a:tr h="273348">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Anbar</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Qaim</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Rehabilitation of 800 houses units in Qaim (Hay Seka, 12 Rabee Awal and Risala)</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800</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dirty="0">
                          <a:solidFill>
                            <a:srgbClr val="0070C0"/>
                          </a:solidFill>
                          <a:effectLst/>
                          <a:latin typeface="Calibri Light" panose="020F0302020204030204" pitchFamily="34" charset="0"/>
                          <a:ea typeface="Calibri" panose="020F0502020204030204" pitchFamily="34" charset="0"/>
                          <a:cs typeface="Calibri Light" panose="020F0302020204030204" pitchFamily="34" charset="0"/>
                        </a:rPr>
                        <a:t>Assessment just starting</a:t>
                      </a:r>
                      <a:endParaRPr lang="en-IN" sz="12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8602353"/>
                  </a:ext>
                </a:extLst>
              </a:tr>
              <a:tr h="273348">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Anbar</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Sagrah</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Rehabilitation  of 241 houses units in Sagrah village in Anah District</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241</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Under implementation</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749032"/>
                  </a:ext>
                </a:extLst>
              </a:tr>
              <a:tr h="182232">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Anbar</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Anah</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Rehabilitation of 560 houses units in Anah</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1200" b="0">
                        <a:effectLst/>
                        <a:latin typeface="Calibri Light" panose="020F03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On hold for coordination purpose</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201401"/>
                  </a:ext>
                </a:extLst>
              </a:tr>
              <a:tr h="182232">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Anbar</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Rehanna</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Rehabilitation 350 houses in Rehanna</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1200" b="0">
                        <a:effectLst/>
                        <a:latin typeface="Calibri Light" panose="020F03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On hold for coordination purpose</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243920"/>
                  </a:ext>
                </a:extLst>
              </a:tr>
              <a:tr h="182232">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Anbar</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Hasa</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Rehabilitation 200 houses in Hasa</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200</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solidFill>
                            <a:srgbClr val="0070C0"/>
                          </a:solidFill>
                          <a:effectLst/>
                          <a:latin typeface="Calibri Light" panose="020F0302020204030204" pitchFamily="34" charset="0"/>
                          <a:ea typeface="Calibri" panose="020F0502020204030204" pitchFamily="34" charset="0"/>
                          <a:cs typeface="Calibri Light" panose="020F0302020204030204" pitchFamily="34" charset="0"/>
                        </a:rPr>
                        <a:t>Assessment just starting</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737699"/>
                  </a:ext>
                </a:extLst>
              </a:tr>
              <a:tr h="273348">
                <a:tc>
                  <a:txBody>
                    <a:bodyPr/>
                    <a:lstStyle/>
                    <a:p>
                      <a:pPr marL="0" marR="0">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Salah</a:t>
                      </a:r>
                      <a:r>
                        <a:rPr lang="en-IN" sz="1200" b="0">
                          <a:effectLst/>
                          <a:latin typeface="Calibri Light" panose="020F0302020204030204" pitchFamily="34" charset="0"/>
                          <a:ea typeface="Calibri" panose="020F0502020204030204" pitchFamily="34" charset="0"/>
                          <a:cs typeface="Calibri Light" panose="020F0302020204030204" pitchFamily="34" charset="0"/>
                        </a:rPr>
                        <a:t> A</a:t>
                      </a: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l</a:t>
                      </a:r>
                      <a:r>
                        <a:rPr lang="en-IN" sz="1200" b="0">
                          <a:effectLst/>
                          <a:latin typeface="Calibri Light" panose="020F0302020204030204" pitchFamily="34" charset="0"/>
                          <a:ea typeface="Calibri" panose="020F0502020204030204" pitchFamily="34" charset="0"/>
                          <a:cs typeface="Calibri Light" panose="020F0302020204030204" pitchFamily="34" charset="0"/>
                        </a:rPr>
                        <a:t>-Din</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Baiji</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a:effectLst/>
                          <a:latin typeface="Calibri Light" panose="020F0302020204030204" pitchFamily="34" charset="0"/>
                          <a:ea typeface="Calibri" panose="020F0502020204030204" pitchFamily="34" charset="0"/>
                          <a:cs typeface="Calibri Light" panose="020F0302020204030204" pitchFamily="34" charset="0"/>
                        </a:rPr>
                        <a:t>Rehabilitation of 1000 housing units in Baiji (Four lots)</a:t>
                      </a: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1</a:t>
                      </a:r>
                      <a:r>
                        <a:rPr lang="en-IN" sz="1200" b="0">
                          <a:effectLst/>
                          <a:latin typeface="Calibri Light" panose="020F0302020204030204" pitchFamily="34" charset="0"/>
                          <a:ea typeface="Calibri" panose="020F0502020204030204" pitchFamily="34" charset="0"/>
                          <a:cs typeface="Calibri Light" panose="020F0302020204030204" pitchFamily="34" charset="0"/>
                        </a:rPr>
                        <a:t>,</a:t>
                      </a:r>
                      <a:r>
                        <a:rPr lang="en-IN" sz="1200" b="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000</a:t>
                      </a:r>
                      <a:endParaRPr lang="en-IN" sz="1200" b="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200" b="0" dirty="0">
                          <a:solidFill>
                            <a:srgbClr val="0070C0"/>
                          </a:solidFill>
                          <a:effectLst/>
                          <a:latin typeface="Calibri Light" panose="020F0302020204030204" pitchFamily="34" charset="0"/>
                          <a:ea typeface="Calibri" panose="020F0502020204030204" pitchFamily="34" charset="0"/>
                          <a:cs typeface="Calibri Light" panose="020F0302020204030204" pitchFamily="34" charset="0"/>
                        </a:rPr>
                        <a:t>Assessment just starting</a:t>
                      </a:r>
                      <a:endParaRPr lang="en-IN" sz="12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41002" marR="41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898020"/>
                  </a:ext>
                </a:extLst>
              </a:tr>
            </a:tbl>
          </a:graphicData>
        </a:graphic>
      </p:graphicFrame>
    </p:spTree>
    <p:extLst>
      <p:ext uri="{BB962C8B-B14F-4D97-AF65-F5344CB8AC3E}">
        <p14:creationId xmlns:p14="http://schemas.microsoft.com/office/powerpoint/2010/main" val="333830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6</a:t>
            </a:fld>
            <a:endParaRPr lang="en-GB" dirty="0">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 and </a:t>
            </a:r>
            <a:r>
              <a:rPr lang="en-IN" sz="1400" b="0" dirty="0">
                <a:solidFill>
                  <a:schemeClr val="tx1"/>
                </a:solidFill>
                <a:latin typeface="Calibri Light" panose="020F0302020204030204" pitchFamily="34" charset="0"/>
                <a:ea typeface="+mn-ea"/>
                <a:cs typeface="+mn-cs"/>
              </a:rPr>
              <a:t>Partners to update :</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2"/>
              <a:defRPr/>
            </a:pPr>
            <a:r>
              <a:rPr lang="en-IN" sz="1400" b="0" dirty="0">
                <a:solidFill>
                  <a:prstClr val="black"/>
                </a:solidFill>
                <a:latin typeface="Calibri Light" panose="020F0302020204030204" pitchFamily="34" charset="0"/>
                <a:ea typeface="+mn-ea"/>
                <a:cs typeface="Calibri Light" panose="020F0302020204030204" pitchFamily="34" charset="0"/>
              </a:rPr>
              <a:t>Shelter Cluster position paper on Summer Assistance – </a:t>
            </a:r>
            <a:r>
              <a:rPr lang="en-IN" sz="1400" b="0" dirty="0">
                <a:solidFill>
                  <a:schemeClr val="accent5">
                    <a:lumMod val="50000"/>
                  </a:schemeClr>
                </a:solidFill>
                <a:latin typeface="Calibri Light" panose="020F0302020204030204" pitchFamily="34" charset="0"/>
                <a:ea typeface="+mn-ea"/>
                <a:cs typeface="Calibri Light" panose="020F0302020204030204" pitchFamily="34" charset="0"/>
              </a:rPr>
              <a:t>Been shared with the HCT on 9</a:t>
            </a:r>
            <a:r>
              <a:rPr lang="en-IN" sz="1400" b="0" baseline="30000" dirty="0">
                <a:solidFill>
                  <a:schemeClr val="accent5">
                    <a:lumMod val="50000"/>
                  </a:schemeClr>
                </a:solidFill>
                <a:latin typeface="Calibri Light" panose="020F0302020204030204" pitchFamily="34" charset="0"/>
                <a:ea typeface="+mn-ea"/>
                <a:cs typeface="Calibri Light" panose="020F0302020204030204" pitchFamily="34" charset="0"/>
              </a:rPr>
              <a:t>th</a:t>
            </a:r>
            <a:r>
              <a:rPr lang="en-IN" sz="1400" b="0" dirty="0">
                <a:solidFill>
                  <a:schemeClr val="accent5">
                    <a:lumMod val="50000"/>
                  </a:schemeClr>
                </a:solidFill>
                <a:latin typeface="Calibri Light" panose="020F0302020204030204" pitchFamily="34" charset="0"/>
                <a:ea typeface="+mn-ea"/>
                <a:cs typeface="Calibri Light" panose="020F0302020204030204" pitchFamily="34" charset="0"/>
              </a:rPr>
              <a:t> June 2019.</a:t>
            </a:r>
            <a:endParaRPr lang="en-US" sz="1400" b="0" dirty="0">
              <a:solidFill>
                <a:schemeClr val="accent5">
                  <a:lumMod val="50000"/>
                </a:schemeClr>
              </a:solidFill>
              <a:latin typeface="Calibri Light" panose="020F0302020204030204" pitchFamily="34" charset="0"/>
              <a:ea typeface="+mn-ea"/>
              <a:cs typeface="+mn-cs"/>
            </a:endParaRPr>
          </a:p>
        </p:txBody>
      </p:sp>
      <p:sp>
        <p:nvSpPr>
          <p:cNvPr id="2" name="Rectangle 1">
            <a:extLst>
              <a:ext uri="{FF2B5EF4-FFF2-40B4-BE49-F238E27FC236}">
                <a16:creationId xmlns:a16="http://schemas.microsoft.com/office/drawing/2014/main" id="{99F21007-55ED-489C-96B1-75A4E6FD6B9A}"/>
              </a:ext>
            </a:extLst>
          </p:cNvPr>
          <p:cNvSpPr/>
          <p:nvPr/>
        </p:nvSpPr>
        <p:spPr>
          <a:xfrm>
            <a:off x="247650" y="859215"/>
            <a:ext cx="8553450" cy="3323987"/>
          </a:xfrm>
          <a:prstGeom prst="rect">
            <a:avLst/>
          </a:prstGeom>
        </p:spPr>
        <p:txBody>
          <a:bodyPr wrap="square">
            <a:spAutoFit/>
          </a:bodyPr>
          <a:lstStyle/>
          <a:p>
            <a:r>
              <a:rPr lang="en-IN" sz="1400" dirty="0">
                <a:solidFill>
                  <a:srgbClr val="0070C0"/>
                </a:solidFill>
                <a:latin typeface="Calibri Light" panose="020F0302020204030204" pitchFamily="34" charset="0"/>
                <a:cs typeface="Calibri Light" panose="020F0302020204030204" pitchFamily="34" charset="0"/>
              </a:rPr>
              <a:t>ADVOCACY WITH THE GOVERNMENT</a:t>
            </a:r>
          </a:p>
          <a:p>
            <a:r>
              <a:rPr lang="en-IN" sz="1400" b="1" dirty="0">
                <a:solidFill>
                  <a:srgbClr val="000000"/>
                </a:solidFill>
                <a:latin typeface="Calibri Light" panose="020F0302020204030204" pitchFamily="34" charset="0"/>
                <a:cs typeface="Calibri Light" panose="020F0302020204030204" pitchFamily="34" charset="0"/>
              </a:rPr>
              <a:t> </a:t>
            </a:r>
            <a:endParaRPr lang="en-IN" sz="1400" dirty="0">
              <a:solidFill>
                <a:srgbClr val="000000"/>
              </a:solidFill>
              <a:latin typeface="Calibri Light" panose="020F0302020204030204" pitchFamily="34" charset="0"/>
              <a:cs typeface="Calibri Light" panose="020F0302020204030204" pitchFamily="34" charset="0"/>
            </a:endParaRPr>
          </a:p>
          <a:p>
            <a:pPr marL="342900" indent="-342900">
              <a:buFont typeface="+mj-lt"/>
              <a:buAutoNum type="arabicPeriod"/>
            </a:pPr>
            <a:r>
              <a:rPr lang="en-US" sz="1400" dirty="0">
                <a:solidFill>
                  <a:srgbClr val="000000"/>
                </a:solidFill>
                <a:latin typeface="Calibri Light" panose="020F0302020204030204" pitchFamily="34" charset="0"/>
                <a:cs typeface="Calibri Light" panose="020F0302020204030204" pitchFamily="34" charset="0"/>
              </a:rPr>
              <a:t>Humanitarian partners have been supporting most vulnerable people affected by the recent conflict through the distribution of emergency summer non-food items (cool box, extra water jerry can and fans), which have proven useful during the very acute emergency phase of its response.</a:t>
            </a:r>
          </a:p>
          <a:p>
            <a:pPr marL="342900" indent="-342900">
              <a:buFont typeface="+mj-lt"/>
              <a:buAutoNum type="arabicPeriod"/>
            </a:pPr>
            <a:endParaRPr lang="en-US" sz="1400" dirty="0">
              <a:solidFill>
                <a:srgbClr val="000000"/>
              </a:solidFill>
              <a:latin typeface="Calibri Light" panose="020F0302020204030204" pitchFamily="34" charset="0"/>
              <a:cs typeface="Calibri Light" panose="020F0302020204030204" pitchFamily="34" charset="0"/>
            </a:endParaRPr>
          </a:p>
          <a:p>
            <a:pPr marL="342900" indent="-342900">
              <a:buFont typeface="+mj-lt"/>
              <a:buAutoNum type="arabicPeriod"/>
            </a:pPr>
            <a:r>
              <a:rPr lang="en-US" sz="1400" dirty="0">
                <a:solidFill>
                  <a:srgbClr val="0070C0"/>
                </a:solidFill>
                <a:latin typeface="Calibri Light" panose="020F0302020204030204" pitchFamily="34" charset="0"/>
                <a:cs typeface="Calibri Light" panose="020F0302020204030204" pitchFamily="34" charset="0"/>
              </a:rPr>
              <a:t>Mechanical cooling remains the best way </a:t>
            </a:r>
            <a:r>
              <a:rPr lang="en-US" sz="1400" dirty="0">
                <a:solidFill>
                  <a:srgbClr val="C00000"/>
                </a:solidFill>
                <a:latin typeface="Calibri Light" panose="020F0302020204030204" pitchFamily="34" charset="0"/>
                <a:cs typeface="Calibri Light" panose="020F0302020204030204" pitchFamily="34" charset="0"/>
              </a:rPr>
              <a:t>to mitigate </a:t>
            </a:r>
            <a:r>
              <a:rPr lang="en-US" sz="1400" dirty="0">
                <a:solidFill>
                  <a:srgbClr val="000000"/>
                </a:solidFill>
                <a:latin typeface="Calibri Light" panose="020F0302020204030204" pitchFamily="34" charset="0"/>
                <a:cs typeface="Calibri Light" panose="020F0302020204030204" pitchFamily="34" charset="0"/>
              </a:rPr>
              <a:t>thermal discomfort during hottest months of the year. </a:t>
            </a:r>
          </a:p>
          <a:p>
            <a:pPr marL="342900" indent="-342900">
              <a:buFont typeface="+mj-lt"/>
              <a:buAutoNum type="arabicPeriod"/>
            </a:pPr>
            <a:endParaRPr lang="en-US" sz="1400" dirty="0">
              <a:solidFill>
                <a:srgbClr val="000000"/>
              </a:solidFill>
              <a:latin typeface="Calibri Light" panose="020F0302020204030204" pitchFamily="34" charset="0"/>
              <a:cs typeface="Calibri Light" panose="020F0302020204030204" pitchFamily="34" charset="0"/>
            </a:endParaRPr>
          </a:p>
          <a:p>
            <a:pPr marL="342900" indent="-342900">
              <a:buFont typeface="+mj-lt"/>
              <a:buAutoNum type="arabicPeriod"/>
            </a:pPr>
            <a:r>
              <a:rPr lang="en-US" sz="1400" dirty="0">
                <a:solidFill>
                  <a:srgbClr val="000000"/>
                </a:solidFill>
                <a:latin typeface="Calibri Light" panose="020F0302020204030204" pitchFamily="34" charset="0"/>
                <a:cs typeface="Calibri Light" panose="020F0302020204030204" pitchFamily="34" charset="0"/>
              </a:rPr>
              <a:t>Around </a:t>
            </a:r>
            <a:r>
              <a:rPr lang="en-US" sz="1400" dirty="0">
                <a:solidFill>
                  <a:srgbClr val="C00000"/>
                </a:solidFill>
                <a:latin typeface="Calibri Light" panose="020F0302020204030204" pitchFamily="34" charset="0"/>
                <a:cs typeface="Calibri Light" panose="020F0302020204030204" pitchFamily="34" charset="0"/>
              </a:rPr>
              <a:t>10,000 IDP families </a:t>
            </a:r>
            <a:r>
              <a:rPr lang="en-US" sz="1400" dirty="0">
                <a:solidFill>
                  <a:srgbClr val="000000"/>
                </a:solidFill>
                <a:latin typeface="Calibri Light" panose="020F0302020204030204" pitchFamily="34" charset="0"/>
                <a:cs typeface="Calibri Light" panose="020F0302020204030204" pitchFamily="34" charset="0"/>
              </a:rPr>
              <a:t>living in camps </a:t>
            </a:r>
            <a:r>
              <a:rPr lang="en-US" sz="1400" dirty="0">
                <a:solidFill>
                  <a:srgbClr val="C00000"/>
                </a:solidFill>
                <a:latin typeface="Calibri Light" panose="020F0302020204030204" pitchFamily="34" charset="0"/>
                <a:cs typeface="Calibri Light" panose="020F0302020204030204" pitchFamily="34" charset="0"/>
              </a:rPr>
              <a:t>are in need of AWC</a:t>
            </a:r>
            <a:r>
              <a:rPr lang="en-US" sz="1400" dirty="0">
                <a:solidFill>
                  <a:srgbClr val="000000"/>
                </a:solidFill>
                <a:latin typeface="Calibri Light" panose="020F0302020204030204" pitchFamily="34" charset="0"/>
                <a:cs typeface="Calibri Light" panose="020F0302020204030204" pitchFamily="34" charset="0"/>
              </a:rPr>
              <a:t>. At a cost of around 150 USD/AWC, the budget to purchase those units would amount at </a:t>
            </a:r>
            <a:r>
              <a:rPr lang="en-US" sz="1400" dirty="0">
                <a:solidFill>
                  <a:srgbClr val="C00000"/>
                </a:solidFill>
                <a:latin typeface="Calibri Light" panose="020F0302020204030204" pitchFamily="34" charset="0"/>
                <a:cs typeface="Calibri Light" panose="020F0302020204030204" pitchFamily="34" charset="0"/>
              </a:rPr>
              <a:t>1,5 million USD</a:t>
            </a:r>
            <a:r>
              <a:rPr lang="en-US" sz="1400" dirty="0">
                <a:solidFill>
                  <a:srgbClr val="000000"/>
                </a:solidFill>
                <a:latin typeface="Calibri Light" panose="020F0302020204030204" pitchFamily="34" charset="0"/>
                <a:cs typeface="Calibri Light" panose="020F0302020204030204" pitchFamily="34" charset="0"/>
              </a:rPr>
              <a:t>. </a:t>
            </a:r>
            <a:r>
              <a:rPr lang="en-US" sz="1400" dirty="0">
                <a:solidFill>
                  <a:srgbClr val="0070C0"/>
                </a:solidFill>
                <a:latin typeface="Calibri Light" panose="020F0302020204030204" pitchFamily="34" charset="0"/>
                <a:cs typeface="Calibri Light" panose="020F0302020204030204" pitchFamily="34" charset="0"/>
              </a:rPr>
              <a:t>The SNFI Cluster therefore advocates that the GoI covers these needs out of their regular budget allocations for seasonal support</a:t>
            </a:r>
            <a:r>
              <a:rPr lang="en-US" sz="1400" dirty="0">
                <a:solidFill>
                  <a:srgbClr val="000000"/>
                </a:solidFill>
                <a:latin typeface="Calibri Light" panose="020F0302020204030204" pitchFamily="34" charset="0"/>
                <a:cs typeface="Calibri Light" panose="020F0302020204030204" pitchFamily="34" charset="0"/>
              </a:rPr>
              <a:t>. </a:t>
            </a:r>
          </a:p>
          <a:p>
            <a:pPr marL="342900" indent="-342900">
              <a:buFont typeface="+mj-lt"/>
              <a:buAutoNum type="arabicPeriod"/>
            </a:pPr>
            <a:endParaRPr lang="en-US" sz="1400" dirty="0">
              <a:solidFill>
                <a:srgbClr val="000000"/>
              </a:solidFill>
              <a:latin typeface="Calibri Light" panose="020F0302020204030204" pitchFamily="34" charset="0"/>
              <a:cs typeface="Calibri Light" panose="020F0302020204030204" pitchFamily="34" charset="0"/>
            </a:endParaRPr>
          </a:p>
          <a:p>
            <a:pPr marL="342900" indent="-342900">
              <a:buFont typeface="+mj-lt"/>
              <a:buAutoNum type="arabicPeriod"/>
            </a:pPr>
            <a:r>
              <a:rPr lang="en-US" sz="1400" dirty="0">
                <a:solidFill>
                  <a:srgbClr val="C00000"/>
                </a:solidFill>
                <a:latin typeface="Calibri Light" panose="020F0302020204030204" pitchFamily="34" charset="0"/>
                <a:cs typeface="Calibri Light" panose="020F0302020204030204" pitchFamily="34" charset="0"/>
              </a:rPr>
              <a:t>As increased water supply and electricity are key to the function of mechanical cooling devices such as AWC</a:t>
            </a:r>
            <a:r>
              <a:rPr lang="en-US" sz="1400" dirty="0">
                <a:solidFill>
                  <a:srgbClr val="000000"/>
                </a:solidFill>
                <a:latin typeface="Calibri Light" panose="020F0302020204030204" pitchFamily="34" charset="0"/>
                <a:cs typeface="Calibri Light" panose="020F0302020204030204" pitchFamily="34" charset="0"/>
              </a:rPr>
              <a:t>, the SNFI Cluster supports CCCM actors and the GoI to </a:t>
            </a:r>
            <a:r>
              <a:rPr lang="en-US" sz="1400" dirty="0">
                <a:solidFill>
                  <a:srgbClr val="0070C0"/>
                </a:solidFill>
                <a:latin typeface="Calibri Light" panose="020F0302020204030204" pitchFamily="34" charset="0"/>
                <a:cs typeface="Calibri Light" panose="020F0302020204030204" pitchFamily="34" charset="0"/>
              </a:rPr>
              <a:t>ensure that adequate water is supplied for both drinking and AWC</a:t>
            </a:r>
            <a:r>
              <a:rPr lang="en-US" sz="1400" dirty="0">
                <a:solidFill>
                  <a:srgbClr val="000000"/>
                </a:solidFill>
                <a:latin typeface="Calibri Light" panose="020F0302020204030204" pitchFamily="34" charset="0"/>
                <a:cs typeface="Calibri Light" panose="020F0302020204030204" pitchFamily="34" charset="0"/>
              </a:rPr>
              <a:t> operation during summer months, and </a:t>
            </a:r>
            <a:r>
              <a:rPr lang="en-US" sz="1400" dirty="0">
                <a:solidFill>
                  <a:srgbClr val="0070C0"/>
                </a:solidFill>
                <a:latin typeface="Calibri Light" panose="020F0302020204030204" pitchFamily="34" charset="0"/>
                <a:cs typeface="Calibri Light" panose="020F0302020204030204" pitchFamily="34" charset="0"/>
              </a:rPr>
              <a:t>that electricity is available at least 8 hours per day</a:t>
            </a:r>
            <a:r>
              <a:rPr lang="en-US" sz="1400" dirty="0">
                <a:solidFill>
                  <a:srgbClr val="000000"/>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67986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7</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 and </a:t>
            </a:r>
            <a:r>
              <a:rPr lang="en-IN" sz="1400" b="0" dirty="0">
                <a:solidFill>
                  <a:schemeClr val="tx1"/>
                </a:solidFill>
                <a:latin typeface="Calibri Light" panose="020F0302020204030204" pitchFamily="34" charset="0"/>
                <a:ea typeface="+mn-ea"/>
                <a:cs typeface="+mn-cs"/>
              </a:rPr>
              <a:t>Partners to update :</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3"/>
              <a:defRPr/>
            </a:pPr>
            <a:r>
              <a:rPr lang="en-IN" sz="1400" b="0" dirty="0">
                <a:solidFill>
                  <a:prstClr val="black"/>
                </a:solidFill>
                <a:latin typeface="Calibri Light" panose="020F0302020204030204" pitchFamily="34" charset="0"/>
                <a:ea typeface="+mn-ea"/>
                <a:cs typeface="Calibri Light" panose="020F0302020204030204" pitchFamily="34" charset="0"/>
              </a:rPr>
              <a:t>Tent replacement needs from FSMT &amp; Camp profiling</a:t>
            </a:r>
            <a:r>
              <a:rPr lang="en-IN" sz="1400" b="0" dirty="0">
                <a:solidFill>
                  <a:schemeClr val="tx1"/>
                </a:solidFill>
                <a:latin typeface="Calibri Light" panose="020F0302020204030204" pitchFamily="34" charset="0"/>
              </a:rPr>
              <a:t> </a:t>
            </a:r>
            <a:endParaRPr lang="en-US" sz="1400" b="0" dirty="0">
              <a:solidFill>
                <a:schemeClr val="tx1"/>
              </a:solidFill>
              <a:latin typeface="Calibri Light" panose="020F0302020204030204" pitchFamily="34" charset="0"/>
            </a:endParaRPr>
          </a:p>
        </p:txBody>
      </p:sp>
      <p:sp>
        <p:nvSpPr>
          <p:cNvPr id="3" name="Rectangle 2">
            <a:extLst>
              <a:ext uri="{FF2B5EF4-FFF2-40B4-BE49-F238E27FC236}">
                <a16:creationId xmlns:a16="http://schemas.microsoft.com/office/drawing/2014/main" id="{A33FE376-AD3A-4AB1-84A1-EA910118AA7F}"/>
              </a:ext>
            </a:extLst>
          </p:cNvPr>
          <p:cNvSpPr/>
          <p:nvPr/>
        </p:nvSpPr>
        <p:spPr>
          <a:xfrm>
            <a:off x="415638" y="1267390"/>
            <a:ext cx="8312727" cy="2031325"/>
          </a:xfrm>
          <a:prstGeom prst="rect">
            <a:avLst/>
          </a:prstGeom>
        </p:spPr>
        <p:txBody>
          <a:bodyPr wrap="square">
            <a:spAutoFit/>
          </a:bodyPr>
          <a:lstStyle/>
          <a:p>
            <a:pPr marL="342900" indent="-342900" algn="just">
              <a:buFont typeface="+mj-lt"/>
              <a:buAutoNum type="arabicPeriod"/>
            </a:pPr>
            <a:r>
              <a:rPr lang="en-IN" sz="1400" dirty="0">
                <a:solidFill>
                  <a:srgbClr val="0070C0"/>
                </a:solidFill>
                <a:latin typeface="Calibri Light" panose="020F0302020204030204" pitchFamily="34" charset="0"/>
                <a:cs typeface="Calibri Light" panose="020F0302020204030204" pitchFamily="34" charset="0"/>
              </a:rPr>
              <a:t>Camp profiling</a:t>
            </a:r>
            <a:r>
              <a:rPr lang="en-IN" sz="1400" dirty="0">
                <a:latin typeface="Calibri Light" panose="020F0302020204030204" pitchFamily="34" charset="0"/>
                <a:cs typeface="Calibri Light" panose="020F0302020204030204" pitchFamily="34" charset="0"/>
              </a:rPr>
              <a:t>: Household data collection took place from 30 January till 27 February 2019. </a:t>
            </a:r>
          </a:p>
          <a:p>
            <a:pPr algn="just"/>
            <a:r>
              <a:rPr lang="en-IN" sz="1400" dirty="0">
                <a:latin typeface="Calibri Light" panose="020F0302020204030204" pitchFamily="34" charset="0"/>
                <a:cs typeface="Calibri Light" panose="020F0302020204030204" pitchFamily="34" charset="0"/>
              </a:rPr>
              <a:t>In total, 4,248 households, composed of 21,135 individuals, were assessed across 49 camps.</a:t>
            </a:r>
          </a:p>
          <a:p>
            <a:pPr algn="just"/>
            <a:endParaRPr lang="en-US" sz="1400" dirty="0">
              <a:solidFill>
                <a:prstClr val="black"/>
              </a:solidFill>
              <a:latin typeface="Calibri Light" panose="020F0302020204030204" pitchFamily="34" charset="0"/>
              <a:cs typeface="Calibri Light" panose="020F0302020204030204" pitchFamily="34" charset="0"/>
            </a:endParaRPr>
          </a:p>
          <a:p>
            <a:pPr algn="just"/>
            <a:r>
              <a:rPr lang="en-US" sz="1400" dirty="0">
                <a:solidFill>
                  <a:prstClr val="black"/>
                </a:solidFill>
                <a:latin typeface="Calibri Light" panose="020F0302020204030204" pitchFamily="34" charset="0"/>
                <a:cs typeface="Calibri Light" panose="020F0302020204030204" pitchFamily="34" charset="0"/>
              </a:rPr>
              <a:t>A stratified </a:t>
            </a:r>
            <a:r>
              <a:rPr lang="en-US" sz="1400" dirty="0">
                <a:solidFill>
                  <a:schemeClr val="accent5">
                    <a:lumMod val="50000"/>
                  </a:schemeClr>
                </a:solidFill>
                <a:latin typeface="Calibri Light" panose="020F0302020204030204" pitchFamily="34" charset="0"/>
                <a:cs typeface="Calibri Light" panose="020F0302020204030204" pitchFamily="34" charset="0"/>
              </a:rPr>
              <a:t>random sampling </a:t>
            </a:r>
            <a:r>
              <a:rPr lang="en-US" sz="1400" dirty="0">
                <a:solidFill>
                  <a:prstClr val="black"/>
                </a:solidFill>
                <a:latin typeface="Calibri Light" panose="020F0302020204030204" pitchFamily="34" charset="0"/>
                <a:cs typeface="Calibri Light" panose="020F0302020204030204" pitchFamily="34" charset="0"/>
              </a:rPr>
              <a:t>methodology was used, to achieve representativeness at a 95% level of confidence and 10% margin of error, at the camp level.</a:t>
            </a:r>
            <a:endParaRPr lang="en-IN" sz="1400" dirty="0">
              <a:solidFill>
                <a:prstClr val="black"/>
              </a:solidFill>
              <a:latin typeface="Calibri Light" panose="020F0302020204030204" pitchFamily="34" charset="0"/>
              <a:cs typeface="Calibri Light" panose="020F0302020204030204" pitchFamily="34" charset="0"/>
            </a:endParaRPr>
          </a:p>
          <a:p>
            <a:pPr algn="just"/>
            <a:endParaRPr lang="en-IN" sz="1400" dirty="0">
              <a:solidFill>
                <a:prstClr val="black"/>
              </a:solidFill>
              <a:latin typeface="Calibri Light" panose="020F0302020204030204" pitchFamily="34" charset="0"/>
              <a:cs typeface="Calibri Light" panose="020F0302020204030204" pitchFamily="34" charset="0"/>
            </a:endParaRPr>
          </a:p>
          <a:p>
            <a:pPr algn="just"/>
            <a:endParaRPr lang="en-IN" sz="1400" dirty="0">
              <a:solidFill>
                <a:prstClr val="black"/>
              </a:solidFill>
              <a:latin typeface="Calibri Light" panose="020F0302020204030204" pitchFamily="34" charset="0"/>
              <a:cs typeface="Calibri Light" panose="020F0302020204030204" pitchFamily="34" charset="0"/>
            </a:endParaRPr>
          </a:p>
          <a:p>
            <a:pPr marL="342900" indent="-342900" algn="just">
              <a:buFont typeface="+mj-lt"/>
              <a:buAutoNum type="arabicPeriod" startAt="2"/>
            </a:pPr>
            <a:r>
              <a:rPr lang="en-IN" sz="1400" dirty="0">
                <a:solidFill>
                  <a:srgbClr val="0070C0"/>
                </a:solidFill>
                <a:latin typeface="Calibri Light" panose="020F0302020204030204" pitchFamily="34" charset="0"/>
                <a:cs typeface="Calibri Light" panose="020F0302020204030204" pitchFamily="34" charset="0"/>
              </a:rPr>
              <a:t>FSMT</a:t>
            </a:r>
            <a:r>
              <a:rPr lang="en-IN" sz="1400" dirty="0">
                <a:solidFill>
                  <a:prstClr val="black"/>
                </a:solidFill>
                <a:latin typeface="Calibri Light" panose="020F0302020204030204" pitchFamily="34" charset="0"/>
                <a:cs typeface="Calibri Light" panose="020F0302020204030204" pitchFamily="34" charset="0"/>
              </a:rPr>
              <a:t>: D</a:t>
            </a:r>
            <a:r>
              <a:rPr lang="en-IN" sz="1400" dirty="0">
                <a:latin typeface="Calibri Light" panose="020F0302020204030204" pitchFamily="34" charset="0"/>
                <a:cs typeface="Calibri Light" panose="020F0302020204030204" pitchFamily="34" charset="0"/>
              </a:rPr>
              <a:t>ata collection took place  from 15 – 23 May 2019.</a:t>
            </a:r>
          </a:p>
          <a:p>
            <a:pPr algn="just"/>
            <a:r>
              <a:rPr lang="en-IN" sz="1400" dirty="0">
                <a:solidFill>
                  <a:prstClr val="black"/>
                </a:solidFill>
                <a:latin typeface="Calibri Light" panose="020F0302020204030204" pitchFamily="34" charset="0"/>
                <a:cs typeface="Calibri Light" panose="020F0302020204030204" pitchFamily="34" charset="0"/>
              </a:rPr>
              <a:t>In total, 95 out of 97 formal camps completed the assessment. 83,346 households / 402,530 Individuals.</a:t>
            </a:r>
          </a:p>
        </p:txBody>
      </p:sp>
    </p:spTree>
    <p:extLst>
      <p:ext uri="{BB962C8B-B14F-4D97-AF65-F5344CB8AC3E}">
        <p14:creationId xmlns:p14="http://schemas.microsoft.com/office/powerpoint/2010/main" val="112739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8</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 and </a:t>
            </a:r>
            <a:r>
              <a:rPr lang="en-IN" sz="1400" b="0" dirty="0">
                <a:solidFill>
                  <a:schemeClr val="tx1"/>
                </a:solidFill>
                <a:latin typeface="Calibri Light" panose="020F0302020204030204" pitchFamily="34" charset="0"/>
                <a:ea typeface="+mn-ea"/>
                <a:cs typeface="+mn-cs"/>
              </a:rPr>
              <a:t>Partners to update :</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3"/>
              <a:defRPr/>
            </a:pPr>
            <a:r>
              <a:rPr lang="en-IN" sz="1400" b="0" dirty="0">
                <a:solidFill>
                  <a:prstClr val="black"/>
                </a:solidFill>
                <a:latin typeface="Calibri Light" panose="020F0302020204030204" pitchFamily="34" charset="0"/>
                <a:ea typeface="+mn-ea"/>
                <a:cs typeface="Calibri Light" panose="020F0302020204030204" pitchFamily="34" charset="0"/>
              </a:rPr>
              <a:t>Tent replacement needs from FSMT </a:t>
            </a:r>
            <a:endParaRPr lang="en-US" sz="1400" b="0" dirty="0">
              <a:solidFill>
                <a:schemeClr val="tx1"/>
              </a:solidFill>
              <a:latin typeface="Calibri Light" panose="020F0302020204030204" pitchFamily="34" charset="0"/>
            </a:endParaRPr>
          </a:p>
        </p:txBody>
      </p:sp>
      <p:graphicFrame>
        <p:nvGraphicFramePr>
          <p:cNvPr id="6" name="Chart 5">
            <a:extLst>
              <a:ext uri="{FF2B5EF4-FFF2-40B4-BE49-F238E27FC236}">
                <a16:creationId xmlns:a16="http://schemas.microsoft.com/office/drawing/2014/main" id="{7124A606-CB59-4CD9-95C1-21A720AA3727}"/>
              </a:ext>
            </a:extLst>
          </p:cNvPr>
          <p:cNvGraphicFramePr>
            <a:graphicFrameLocks/>
          </p:cNvGraphicFramePr>
          <p:nvPr>
            <p:extLst>
              <p:ext uri="{D42A27DB-BD31-4B8C-83A1-F6EECF244321}">
                <p14:modId xmlns:p14="http://schemas.microsoft.com/office/powerpoint/2010/main" val="2290988363"/>
              </p:ext>
            </p:extLst>
          </p:nvPr>
        </p:nvGraphicFramePr>
        <p:xfrm>
          <a:off x="212652" y="712381"/>
          <a:ext cx="4359348" cy="3955312"/>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37DD09F3-111A-452F-B35B-D8CE839DDB59}"/>
              </a:ext>
            </a:extLst>
          </p:cNvPr>
          <p:cNvPicPr>
            <a:picLocks noChangeAspect="1"/>
          </p:cNvPicPr>
          <p:nvPr/>
        </p:nvPicPr>
        <p:blipFill>
          <a:blip r:embed="rId3"/>
          <a:stretch>
            <a:fillRect/>
          </a:stretch>
        </p:blipFill>
        <p:spPr>
          <a:xfrm rot="2301012">
            <a:off x="4091605" y="1856109"/>
            <a:ext cx="5159297" cy="1357445"/>
          </a:xfrm>
          <a:prstGeom prst="rect">
            <a:avLst/>
          </a:prstGeom>
        </p:spPr>
      </p:pic>
    </p:spTree>
    <p:extLst>
      <p:ext uri="{BB962C8B-B14F-4D97-AF65-F5344CB8AC3E}">
        <p14:creationId xmlns:p14="http://schemas.microsoft.com/office/powerpoint/2010/main" val="77546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9</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 and </a:t>
            </a:r>
            <a:r>
              <a:rPr lang="en-IN" sz="1400" b="0" dirty="0">
                <a:solidFill>
                  <a:schemeClr val="tx1"/>
                </a:solidFill>
                <a:latin typeface="Calibri Light" panose="020F0302020204030204" pitchFamily="34" charset="0"/>
                <a:ea typeface="+mn-ea"/>
                <a:cs typeface="+mn-cs"/>
              </a:rPr>
              <a:t>Partners to update :</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3"/>
              <a:defRPr/>
            </a:pPr>
            <a:r>
              <a:rPr lang="en-IN" sz="1400" b="0" dirty="0">
                <a:solidFill>
                  <a:prstClr val="black"/>
                </a:solidFill>
                <a:latin typeface="Calibri Light" panose="020F0302020204030204" pitchFamily="34" charset="0"/>
                <a:ea typeface="+mn-ea"/>
                <a:cs typeface="Calibri Light" panose="020F0302020204030204" pitchFamily="34" charset="0"/>
              </a:rPr>
              <a:t>Tent replacement needs from FSMT </a:t>
            </a:r>
            <a:endParaRPr lang="en-US" sz="1400" b="0" dirty="0">
              <a:solidFill>
                <a:schemeClr val="tx1"/>
              </a:solidFill>
              <a:latin typeface="Calibri Light" panose="020F0302020204030204" pitchFamily="34" charset="0"/>
            </a:endParaRPr>
          </a:p>
        </p:txBody>
      </p:sp>
      <p:graphicFrame>
        <p:nvGraphicFramePr>
          <p:cNvPr id="8" name="Chart 7">
            <a:extLst>
              <a:ext uri="{FF2B5EF4-FFF2-40B4-BE49-F238E27FC236}">
                <a16:creationId xmlns:a16="http://schemas.microsoft.com/office/drawing/2014/main" id="{22F10143-3642-438C-B541-C0E53F8EC2DE}"/>
              </a:ext>
            </a:extLst>
          </p:cNvPr>
          <p:cNvGraphicFramePr>
            <a:graphicFrameLocks/>
          </p:cNvGraphicFramePr>
          <p:nvPr>
            <p:extLst>
              <p:ext uri="{D42A27DB-BD31-4B8C-83A1-F6EECF244321}">
                <p14:modId xmlns:p14="http://schemas.microsoft.com/office/powerpoint/2010/main" val="398377442"/>
              </p:ext>
            </p:extLst>
          </p:nvPr>
        </p:nvGraphicFramePr>
        <p:xfrm>
          <a:off x="178399" y="754730"/>
          <a:ext cx="8508401" cy="42454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203184"/>
      </p:ext>
    </p:extLst>
  </p:cSld>
  <p:clrMapOvr>
    <a:masterClrMapping/>
  </p:clrMapOvr>
</p:sld>
</file>

<file path=ppt/theme/theme1.xml><?xml version="1.0" encoding="utf-8"?>
<a:theme xmlns:a="http://schemas.openxmlformats.org/drawingml/2006/main" name="Shelter Cluster Red Theme">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helter Cluster Red Theme">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D2A9EA0-4CE9-4A25-B809-D1F4F74731F1}">
  <ds:schemaRefs>
    <ds:schemaRef ds:uri="ESRI.ArcGIS.Mapping.OfficeIntegration.PowerPointInfo"/>
  </ds:schemaRefs>
</ds:datastoreItem>
</file>

<file path=customXml/itemProps2.xml><?xml version="1.0" encoding="utf-8"?>
<ds:datastoreItem xmlns:ds="http://schemas.openxmlformats.org/officeDocument/2006/customXml" ds:itemID="{145E2856-19BA-425F-803A-C89D2B7302B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38831</TotalTime>
  <Words>2508</Words>
  <Application>Microsoft Office PowerPoint</Application>
  <PresentationFormat>On-screen Show (16:9)</PresentationFormat>
  <Paragraphs>419</Paragraphs>
  <Slides>19</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DengXian</vt:lpstr>
      <vt:lpstr>MS PGothic</vt:lpstr>
      <vt:lpstr>SimSun</vt:lpstr>
      <vt:lpstr>Arial</vt:lpstr>
      <vt:lpstr>Calibri</vt:lpstr>
      <vt:lpstr>Calibri Light</vt:lpstr>
      <vt:lpstr>Corbel</vt:lpstr>
      <vt:lpstr>Times New Roman</vt:lpstr>
      <vt:lpstr>Verdana</vt:lpstr>
      <vt:lpstr>Wingdings</vt:lpstr>
      <vt:lpstr>Shelter Cluster Red Theme</vt:lpstr>
      <vt:lpstr>1_Shelter Cluster Red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Winterization Kits</dc:title>
  <dc:creator>TIA Michel</dc:creator>
  <cp:lastModifiedBy>TIA Michel</cp:lastModifiedBy>
  <cp:revision>3325</cp:revision>
  <cp:lastPrinted>2017-10-23T07:30:35Z</cp:lastPrinted>
  <dcterms:created xsi:type="dcterms:W3CDTF">2014-10-08T08:24:30Z</dcterms:created>
  <dcterms:modified xsi:type="dcterms:W3CDTF">2019-07-07T15:31:37Z</dcterms:modified>
</cp:coreProperties>
</file>