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3"/>
    <p:sldMasterId id="2147483672" r:id="rId4"/>
  </p:sldMasterIdLst>
  <p:notesMasterIdLst>
    <p:notesMasterId r:id="rId23"/>
  </p:notesMasterIdLst>
  <p:sldIdLst>
    <p:sldId id="702" r:id="rId5"/>
    <p:sldId id="265" r:id="rId6"/>
    <p:sldId id="709" r:id="rId7"/>
    <p:sldId id="768" r:id="rId8"/>
    <p:sldId id="769" r:id="rId9"/>
    <p:sldId id="770" r:id="rId10"/>
    <p:sldId id="771" r:id="rId11"/>
    <p:sldId id="761" r:id="rId12"/>
    <p:sldId id="742" r:id="rId13"/>
    <p:sldId id="772" r:id="rId14"/>
    <p:sldId id="760" r:id="rId15"/>
    <p:sldId id="767" r:id="rId16"/>
    <p:sldId id="773" r:id="rId17"/>
    <p:sldId id="758" r:id="rId18"/>
    <p:sldId id="757" r:id="rId19"/>
    <p:sldId id="756" r:id="rId20"/>
    <p:sldId id="759" r:id="rId21"/>
    <p:sldId id="753" r:id="rId22"/>
  </p:sldIdLst>
  <p:sldSz cx="9144000" cy="5143500" type="screen16x9"/>
  <p:notesSz cx="6950075"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NHCRuser" initials="U" lastIdx="2" clrIdx="0"/>
  <p:cmAuthor id="1" name="Michael Gloeckle" initials="MG" lastIdx="1" clrIdx="1">
    <p:extLst/>
  </p:cmAuthor>
  <p:cmAuthor id="2" name="Michael Gloeckle" initials="MG [2]" lastIdx="1" clrIdx="2">
    <p:extLst/>
  </p:cmAuthor>
  <p:cmAuthor id="3" name="WEIRA Cornelius - ET" initials="WC-E" lastIdx="2" clrIdx="3">
    <p:extLst/>
  </p:cmAuthor>
  <p:cmAuthor id="4" name="Andrea" initials="A" lastIdx="0" clrIdx="4">
    <p:extLst>
      <p:ext uri="{19B8F6BF-5375-455C-9EA6-DF929625EA0E}">
        <p15:presenceInfo xmlns:p15="http://schemas.microsoft.com/office/powerpoint/2012/main" userId="Andre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74" autoAdjust="0"/>
    <p:restoredTop sz="92358" autoAdjust="0"/>
  </p:normalViewPr>
  <p:slideViewPr>
    <p:cSldViewPr snapToGrid="0" snapToObjects="1">
      <p:cViewPr>
        <p:scale>
          <a:sx n="100" d="100"/>
          <a:sy n="100" d="100"/>
        </p:scale>
        <p:origin x="84" y="78"/>
      </p:cViewPr>
      <p:guideLst>
        <p:guide orient="horz" pos="2160"/>
        <p:guide pos="2880"/>
        <p:guide orient="horz" pos="16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slideMaster" Target="slideMasters/slideMaster1.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700" cy="461804"/>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3936767" y="0"/>
            <a:ext cx="3011700" cy="461804"/>
          </a:xfrm>
          <a:prstGeom prst="rect">
            <a:avLst/>
          </a:prstGeom>
        </p:spPr>
        <p:txBody>
          <a:bodyPr vert="horz" lIns="96661" tIns="48331" rIns="96661" bIns="48331" rtlCol="0"/>
          <a:lstStyle>
            <a:lvl1pPr algn="r">
              <a:defRPr sz="1300"/>
            </a:lvl1pPr>
          </a:lstStyle>
          <a:p>
            <a:fld id="{3149DE7A-1A12-4746-8822-E7131700A1BD}" type="datetimeFigureOut">
              <a:rPr lang="en-US" smtClean="0"/>
              <a:t>7/15/2019</a:t>
            </a:fld>
            <a:endParaRPr lang="en-US"/>
          </a:p>
        </p:txBody>
      </p:sp>
      <p:sp>
        <p:nvSpPr>
          <p:cNvPr id="4" name="Slide Image Placeholder 3"/>
          <p:cNvSpPr>
            <a:spLocks noGrp="1" noRot="1" noChangeAspect="1"/>
          </p:cNvSpPr>
          <p:nvPr>
            <p:ph type="sldImg" idx="2"/>
          </p:nvPr>
        </p:nvSpPr>
        <p:spPr>
          <a:xfrm>
            <a:off x="396875" y="693738"/>
            <a:ext cx="6156325" cy="3462337"/>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6661" tIns="48331" rIns="96661" bIns="48331" rtlCol="0"/>
          <a:lstStyle/>
          <a:p>
            <a:pPr lvl="0"/>
            <a:r>
              <a:rPr lang="nl-NL"/>
              <a:t>Click to edit Master text styles</a:t>
            </a:r>
          </a:p>
          <a:p>
            <a:pPr lvl="1"/>
            <a:r>
              <a:rPr lang="nl-NL"/>
              <a:t>Second level</a:t>
            </a:r>
          </a:p>
          <a:p>
            <a:pPr lvl="2"/>
            <a:r>
              <a:rPr lang="nl-NL"/>
              <a:t>Third level</a:t>
            </a:r>
          </a:p>
          <a:p>
            <a:pPr lvl="3"/>
            <a:r>
              <a:rPr lang="nl-NL"/>
              <a:t>Fourth level</a:t>
            </a:r>
          </a:p>
          <a:p>
            <a:pPr lvl="4"/>
            <a:r>
              <a:rPr lang="nl-NL"/>
              <a:t>Fifth level</a:t>
            </a:r>
            <a:endParaRPr lang="en-US"/>
          </a:p>
        </p:txBody>
      </p:sp>
      <p:sp>
        <p:nvSpPr>
          <p:cNvPr id="6" name="Footer Placeholder 5"/>
          <p:cNvSpPr>
            <a:spLocks noGrp="1"/>
          </p:cNvSpPr>
          <p:nvPr>
            <p:ph type="ftr" sz="quarter" idx="4"/>
          </p:nvPr>
        </p:nvSpPr>
        <p:spPr>
          <a:xfrm>
            <a:off x="0" y="8772668"/>
            <a:ext cx="3011700" cy="461804"/>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3936767" y="8772668"/>
            <a:ext cx="3011700" cy="461804"/>
          </a:xfrm>
          <a:prstGeom prst="rect">
            <a:avLst/>
          </a:prstGeom>
        </p:spPr>
        <p:txBody>
          <a:bodyPr vert="horz" lIns="96661" tIns="48331" rIns="96661" bIns="48331" rtlCol="0" anchor="b"/>
          <a:lstStyle>
            <a:lvl1pPr algn="r">
              <a:defRPr sz="1300"/>
            </a:lvl1pPr>
          </a:lstStyle>
          <a:p>
            <a:fld id="{6B69D276-5C27-0048-BF36-4302BA85142B}" type="slidenum">
              <a:rPr lang="en-US" smtClean="0"/>
              <a:t>‹#›</a:t>
            </a:fld>
            <a:endParaRPr lang="en-US"/>
          </a:p>
        </p:txBody>
      </p:sp>
    </p:spTree>
    <p:extLst>
      <p:ext uri="{BB962C8B-B14F-4D97-AF65-F5344CB8AC3E}">
        <p14:creationId xmlns:p14="http://schemas.microsoft.com/office/powerpoint/2010/main" val="11305307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bwMode="auto">
          <a:xfrm>
            <a:off x="396875" y="693738"/>
            <a:ext cx="6156325"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12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sz="1200" kern="1200" baseline="0" dirty="0">
              <a:solidFill>
                <a:schemeClr val="tx1"/>
              </a:solidFill>
              <a:latin typeface="+mn-lt"/>
              <a:ea typeface="+mn-ea"/>
              <a:cs typeface="+mn-cs"/>
            </a:endParaRPr>
          </a:p>
        </p:txBody>
      </p:sp>
      <p:sp>
        <p:nvSpPr>
          <p:cNvPr id="1126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charset="0"/>
                <a:ea typeface="MS PGothic" charset="0"/>
                <a:cs typeface="MS PGothic" charset="0"/>
              </a:defRPr>
            </a:lvl1pPr>
            <a:lvl2pPr marL="785372" indent="-302066" eaLnBrk="0" hangingPunct="0">
              <a:defRPr>
                <a:solidFill>
                  <a:schemeClr val="tx1"/>
                </a:solidFill>
                <a:latin typeface="Calibri" charset="0"/>
                <a:ea typeface="MS PGothic" charset="0"/>
                <a:cs typeface="MS PGothic" charset="0"/>
              </a:defRPr>
            </a:lvl2pPr>
            <a:lvl3pPr marL="1208265" indent="-241653" eaLnBrk="0" hangingPunct="0">
              <a:defRPr>
                <a:solidFill>
                  <a:schemeClr val="tx1"/>
                </a:solidFill>
                <a:latin typeface="Calibri" charset="0"/>
                <a:ea typeface="MS PGothic" charset="0"/>
                <a:cs typeface="MS PGothic" charset="0"/>
              </a:defRPr>
            </a:lvl3pPr>
            <a:lvl4pPr marL="1691571" indent="-241653" eaLnBrk="0" hangingPunct="0">
              <a:defRPr>
                <a:solidFill>
                  <a:schemeClr val="tx1"/>
                </a:solidFill>
                <a:latin typeface="Calibri" charset="0"/>
                <a:ea typeface="MS PGothic" charset="0"/>
                <a:cs typeface="MS PGothic" charset="0"/>
              </a:defRPr>
            </a:lvl4pPr>
            <a:lvl5pPr marL="2174878" indent="-241653" eaLnBrk="0" hangingPunct="0">
              <a:defRPr>
                <a:solidFill>
                  <a:schemeClr val="tx1"/>
                </a:solidFill>
                <a:latin typeface="Calibri" charset="0"/>
                <a:ea typeface="MS PGothic" charset="0"/>
                <a:cs typeface="MS PGothic" charset="0"/>
              </a:defRPr>
            </a:lvl5pPr>
            <a:lvl6pPr marL="2658184" indent="-241653" eaLnBrk="0" fontAlgn="base" hangingPunct="0">
              <a:spcBef>
                <a:spcPct val="0"/>
              </a:spcBef>
              <a:spcAft>
                <a:spcPct val="0"/>
              </a:spcAft>
              <a:defRPr>
                <a:solidFill>
                  <a:schemeClr val="tx1"/>
                </a:solidFill>
                <a:latin typeface="Calibri" charset="0"/>
                <a:ea typeface="MS PGothic" charset="0"/>
                <a:cs typeface="MS PGothic" charset="0"/>
              </a:defRPr>
            </a:lvl6pPr>
            <a:lvl7pPr marL="3141490" indent="-241653" eaLnBrk="0" fontAlgn="base" hangingPunct="0">
              <a:spcBef>
                <a:spcPct val="0"/>
              </a:spcBef>
              <a:spcAft>
                <a:spcPct val="0"/>
              </a:spcAft>
              <a:defRPr>
                <a:solidFill>
                  <a:schemeClr val="tx1"/>
                </a:solidFill>
                <a:latin typeface="Calibri" charset="0"/>
                <a:ea typeface="MS PGothic" charset="0"/>
                <a:cs typeface="MS PGothic" charset="0"/>
              </a:defRPr>
            </a:lvl7pPr>
            <a:lvl8pPr marL="3624796" indent="-241653" eaLnBrk="0" fontAlgn="base" hangingPunct="0">
              <a:spcBef>
                <a:spcPct val="0"/>
              </a:spcBef>
              <a:spcAft>
                <a:spcPct val="0"/>
              </a:spcAft>
              <a:defRPr>
                <a:solidFill>
                  <a:schemeClr val="tx1"/>
                </a:solidFill>
                <a:latin typeface="Calibri" charset="0"/>
                <a:ea typeface="MS PGothic" charset="0"/>
                <a:cs typeface="MS PGothic" charset="0"/>
              </a:defRPr>
            </a:lvl8pPr>
            <a:lvl9pPr marL="4108102" indent="-241653" eaLnBrk="0" fontAlgn="base" hangingPunct="0">
              <a:spcBef>
                <a:spcPct val="0"/>
              </a:spcBef>
              <a:spcAft>
                <a:spcPct val="0"/>
              </a:spcAft>
              <a:defRPr>
                <a:solidFill>
                  <a:schemeClr val="tx1"/>
                </a:solidFill>
                <a:latin typeface="Calibri" charset="0"/>
                <a:ea typeface="MS PGothic" charset="0"/>
                <a:cs typeface="MS PGothic" charset="0"/>
              </a:defRPr>
            </a:lvl9pPr>
          </a:lstStyle>
          <a:p>
            <a:pPr eaLnBrk="1" hangingPunct="1"/>
            <a:fld id="{C98BEABF-5B6D-7540-9E2C-8D799685E515}" type="slidenum">
              <a:rPr lang="en-GB">
                <a:solidFill>
                  <a:srgbClr val="000000"/>
                </a:solidFill>
              </a:rPr>
              <a:pPr eaLnBrk="1" hangingPunct="1"/>
              <a:t>2</a:t>
            </a:fld>
            <a:endParaRPr lang="en-GB" dirty="0">
              <a:solidFill>
                <a:srgbClr val="000000"/>
              </a:solidFill>
            </a:endParaRPr>
          </a:p>
        </p:txBody>
      </p:sp>
    </p:spTree>
    <p:extLst>
      <p:ext uri="{BB962C8B-B14F-4D97-AF65-F5344CB8AC3E}">
        <p14:creationId xmlns:p14="http://schemas.microsoft.com/office/powerpoint/2010/main" val="10599613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30611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07656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6712790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1560" y="1383620"/>
            <a:ext cx="7772400" cy="1102519"/>
          </a:xfrm>
        </p:spPr>
        <p:txBody>
          <a:bodyPr/>
          <a:lstStyle/>
          <a:p>
            <a:r>
              <a:rPr lang="en-US"/>
              <a:t>Click to edit Master title style</a:t>
            </a:r>
            <a:endParaRPr lang="en-GB"/>
          </a:p>
        </p:txBody>
      </p:sp>
      <p:sp>
        <p:nvSpPr>
          <p:cNvPr id="3" name="Subtitle 2"/>
          <p:cNvSpPr>
            <a:spLocks noGrp="1"/>
          </p:cNvSpPr>
          <p:nvPr>
            <p:ph type="subTitle" idx="1"/>
          </p:nvPr>
        </p:nvSpPr>
        <p:spPr>
          <a:xfrm>
            <a:off x="1371600" y="2752632"/>
            <a:ext cx="6400800" cy="953244"/>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9903543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0128591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574872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6156069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72969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250204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3034859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309161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3815953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41156069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4116599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543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01578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695548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30"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Slide Number Placeholder 8"/>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224255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3982457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190263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9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29667257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402550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1327C452-0D12-48F3-BB65-BBA3E6350F2C}" type="slidenum">
              <a:rPr lang="en-GB" smtClean="0">
                <a:latin typeface="Calibri"/>
              </a:rPr>
              <a:pPr/>
              <a:t>‹#›</a:t>
            </a:fld>
            <a:endParaRPr lang="en-GB">
              <a:latin typeface="Calibri"/>
            </a:endParaRPr>
          </a:p>
        </p:txBody>
      </p:sp>
    </p:spTree>
    <p:extLst>
      <p:ext uri="{BB962C8B-B14F-4D97-AF65-F5344CB8AC3E}">
        <p14:creationId xmlns:p14="http://schemas.microsoft.com/office/powerpoint/2010/main" val="1028806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66227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Slide Number Placeholder 5"/>
          <p:cNvSpPr>
            <a:spLocks noGrp="1"/>
          </p:cNvSpPr>
          <p:nvPr>
            <p:ph type="sldNum" sz="quarter" idx="4"/>
          </p:nvPr>
        </p:nvSpPr>
        <p:spPr>
          <a:xfrm>
            <a:off x="6553200" y="4743309"/>
            <a:ext cx="2133600" cy="273844"/>
          </a:xfrm>
          <a:prstGeom prst="rect">
            <a:avLst/>
          </a:prstGeom>
        </p:spPr>
        <p:txBody>
          <a:bodyPr vert="horz" lIns="91440" tIns="45720" rIns="91440" bIns="45720" rtlCol="0" anchor="ctr"/>
          <a:lstStyle>
            <a:lvl1pPr algn="r">
              <a:defRPr sz="1200">
                <a:solidFill>
                  <a:srgbClr val="7F1416"/>
                </a:solidFill>
              </a:defRPr>
            </a:lvl1pPr>
          </a:lstStyle>
          <a:p>
            <a:pPr defTabSz="914400"/>
            <a:fld id="{1327C452-0D12-48F3-BB65-BBA3E6350F2C}" type="slidenum">
              <a:rPr lang="en-GB" smtClean="0">
                <a:latin typeface="Calibri"/>
              </a:rPr>
              <a:pPr defTabSz="914400"/>
              <a:t>‹#›</a:t>
            </a:fld>
            <a:endParaRPr lang="en-GB" dirty="0">
              <a:latin typeface="Calibri"/>
            </a:endParaRPr>
          </a:p>
        </p:txBody>
      </p:sp>
      <p:sp>
        <p:nvSpPr>
          <p:cNvPr id="7" name="Rectangle 2"/>
          <p:cNvSpPr>
            <a:spLocks noChangeArrowheads="1"/>
          </p:cNvSpPr>
          <p:nvPr/>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grpSp>
        <p:nvGrpSpPr>
          <p:cNvPr id="31" name="Group 30"/>
          <p:cNvGrpSpPr/>
          <p:nvPr userDrawn="1"/>
        </p:nvGrpSpPr>
        <p:grpSpPr>
          <a:xfrm>
            <a:off x="467544" y="4681985"/>
            <a:ext cx="1908720" cy="400110"/>
            <a:chOff x="3671392" y="6274576"/>
            <a:chExt cx="1908720" cy="533478"/>
          </a:xfrm>
        </p:grpSpPr>
        <p:pic>
          <p:nvPicPr>
            <p:cNvPr id="2049" name="Picture 3" descr="Logo-small"/>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3671392" y="6381328"/>
              <a:ext cx="360040" cy="315480"/>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3"/>
            <p:cNvSpPr>
              <a:spLocks noChangeArrowheads="1"/>
            </p:cNvSpPr>
            <p:nvPr/>
          </p:nvSpPr>
          <p:spPr bwMode="auto">
            <a:xfrm>
              <a:off x="3995936" y="6274576"/>
              <a:ext cx="1584176" cy="53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fontAlgn="base">
                <a:spcBef>
                  <a:spcPct val="0"/>
                </a:spcBef>
                <a:spcAft>
                  <a:spcPct val="0"/>
                </a:spcAft>
              </a:pPr>
              <a:r>
                <a:rPr lang="en-GB" sz="800" b="1" dirty="0">
                  <a:solidFill>
                    <a:srgbClr val="7F1416"/>
                  </a:solidFill>
                  <a:latin typeface="Verdana" pitchFamily="34" charset="0"/>
                  <a:ea typeface="Times New Roman" pitchFamily="18" charset="0"/>
                  <a:cs typeface="Times New Roman" pitchFamily="18" charset="0"/>
                </a:rPr>
                <a:t>Shelter Cluster – Iraq</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err="1">
                  <a:solidFill>
                    <a:srgbClr val="7F1416"/>
                  </a:solidFill>
                  <a:latin typeface="Verdana" pitchFamily="34" charset="0"/>
                  <a:ea typeface="Times New Roman" pitchFamily="18" charset="0"/>
                  <a:cs typeface="Times New Roman" pitchFamily="18" charset="0"/>
                </a:rPr>
                <a:t>sheltercluster.org</a:t>
              </a:r>
              <a:endParaRPr lang="en-GB" sz="600" dirty="0">
                <a:solidFill>
                  <a:prstClr val="black"/>
                </a:solidFill>
                <a:latin typeface="Arial" pitchFamily="34" charset="0"/>
                <a:cs typeface="Arial" pitchFamily="34" charset="0"/>
              </a:endParaRPr>
            </a:p>
            <a:p>
              <a:pPr defTabSz="914400" eaLnBrk="0" fontAlgn="base" hangingPunct="0">
                <a:spcBef>
                  <a:spcPct val="0"/>
                </a:spcBef>
                <a:spcAft>
                  <a:spcPct val="0"/>
                </a:spcAft>
              </a:pPr>
              <a:r>
                <a:rPr lang="en-GB" sz="600" dirty="0">
                  <a:solidFill>
                    <a:srgbClr val="595959"/>
                  </a:solidFill>
                  <a:latin typeface="Verdana" pitchFamily="34" charset="0"/>
                  <a:ea typeface="Times New Roman" pitchFamily="18" charset="0"/>
                  <a:cs typeface="Times New Roman" pitchFamily="18" charset="0"/>
                </a:rPr>
                <a:t>Coordinating Humanitarian Shelter</a:t>
              </a:r>
              <a:endParaRPr lang="en-GB" dirty="0">
                <a:solidFill>
                  <a:prstClr val="black"/>
                </a:solidFill>
                <a:latin typeface="Arial" pitchFamily="34" charset="0"/>
                <a:cs typeface="Arial" pitchFamily="34" charset="0"/>
              </a:endParaRPr>
            </a:p>
          </p:txBody>
        </p:sp>
      </p:grpSp>
      <p:sp>
        <p:nvSpPr>
          <p:cNvPr id="11" name="Rectangle 10"/>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12" name="Rectangle 2"/>
          <p:cNvSpPr>
            <a:spLocks noChangeArrowheads="1"/>
          </p:cNvSpPr>
          <p:nvPr userDrawn="1"/>
        </p:nvSpPr>
        <p:spPr bwMode="auto">
          <a:xfrm>
            <a:off x="4" y="-1321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defTabSz="914400"/>
            <a:endParaRPr lang="en-GB">
              <a:solidFill>
                <a:prstClr val="black"/>
              </a:solidFill>
              <a:latin typeface="Calibri"/>
            </a:endParaRPr>
          </a:p>
        </p:txBody>
      </p:sp>
      <p:sp>
        <p:nvSpPr>
          <p:cNvPr id="16" name="Rectangle 15"/>
          <p:cNvSpPr/>
          <p:nvPr userDrawn="1"/>
        </p:nvSpPr>
        <p:spPr>
          <a:xfrm>
            <a:off x="0" y="0"/>
            <a:ext cx="9144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white"/>
              </a:solidFill>
              <a:latin typeface="Calibri"/>
            </a:endParaRPr>
          </a:p>
        </p:txBody>
      </p:sp>
      <p:sp>
        <p:nvSpPr>
          <p:cNvPr id="20" name="Rectangle 19"/>
          <p:cNvSpPr/>
          <p:nvPr userDrawn="1"/>
        </p:nvSpPr>
        <p:spPr>
          <a:xfrm>
            <a:off x="0"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7" name="Rectangle 26"/>
          <p:cNvSpPr/>
          <p:nvPr userDrawn="1"/>
        </p:nvSpPr>
        <p:spPr>
          <a:xfrm>
            <a:off x="1836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8" name="Rectangle 27"/>
          <p:cNvSpPr/>
          <p:nvPr userDrawn="1"/>
        </p:nvSpPr>
        <p:spPr>
          <a:xfrm>
            <a:off x="3672000" y="5056026"/>
            <a:ext cx="1836000" cy="87474"/>
          </a:xfrm>
          <a:prstGeom prst="rect">
            <a:avLst/>
          </a:prstGeom>
          <a:solidFill>
            <a:srgbClr val="7F1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29" name="Rectangle 28"/>
          <p:cNvSpPr/>
          <p:nvPr userDrawn="1"/>
        </p:nvSpPr>
        <p:spPr>
          <a:xfrm>
            <a:off x="5508000" y="5056026"/>
            <a:ext cx="1836000" cy="87474"/>
          </a:xfrm>
          <a:prstGeom prst="rect">
            <a:avLst/>
          </a:prstGeom>
          <a:solidFill>
            <a:srgbClr val="459F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
        <p:nvSpPr>
          <p:cNvPr id="30" name="Rectangle 29"/>
          <p:cNvSpPr/>
          <p:nvPr userDrawn="1"/>
        </p:nvSpPr>
        <p:spPr>
          <a:xfrm>
            <a:off x="7326256" y="5056026"/>
            <a:ext cx="1836000" cy="87474"/>
          </a:xfrm>
          <a:prstGeom prst="rect">
            <a:avLst/>
          </a:prstGeom>
          <a:solidFill>
            <a:srgbClr val="0431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GB">
              <a:solidFill>
                <a:prstClr val="black"/>
              </a:solidFill>
              <a:latin typeface="Calibri"/>
            </a:endParaRPr>
          </a:p>
        </p:txBody>
      </p:sp>
    </p:spTree>
    <p:extLst>
      <p:ext uri="{BB962C8B-B14F-4D97-AF65-F5344CB8AC3E}">
        <p14:creationId xmlns:p14="http://schemas.microsoft.com/office/powerpoint/2010/main" val="244059939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p:txStyles>
    <p:title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p:titleStyle>
    <p:bodyStyle>
      <a:lvl1pPr marL="342900" indent="-342900" algn="l" defTabSz="914400" rtl="0" eaLnBrk="1" latinLnBrk="0" hangingPunct="1">
        <a:spcBef>
          <a:spcPct val="20000"/>
        </a:spcBef>
        <a:buClr>
          <a:srgbClr val="7F1416"/>
        </a:buClr>
        <a:buFont typeface="Wingdings" pitchFamily="2" charset="2"/>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7F1416"/>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7F1416"/>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7F1416"/>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humanitarianresponse.info/en/operations/iraq/2019-dashboard" TargetMode="Externa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hyperlink" Target="mailto:hoveen.yaseen@un.org" TargetMode="External"/><Relationship Id="rId2" Type="http://schemas.openxmlformats.org/officeDocument/2006/relationships/hyperlink" Target="mailto:im3.iraq@sheltercluster.or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1327C452-0D12-48F3-BB65-BBA3E6350F2C}" type="slidenum">
              <a:rPr lang="en-GB" smtClean="0">
                <a:latin typeface="Calibri"/>
              </a:rPr>
              <a:pPr/>
              <a:t>1</a:t>
            </a:fld>
            <a:endParaRPr lang="en-GB">
              <a:latin typeface="Calibri"/>
            </a:endParaRPr>
          </a:p>
        </p:txBody>
      </p:sp>
      <p:sp>
        <p:nvSpPr>
          <p:cNvPr id="8" name="Title 1">
            <a:extLst>
              <a:ext uri="{FF2B5EF4-FFF2-40B4-BE49-F238E27FC236}">
                <a16:creationId xmlns:a16="http://schemas.microsoft.com/office/drawing/2014/main" id="{281E204A-8134-4F91-909D-C47C78BBC3C8}"/>
              </a:ext>
            </a:extLst>
          </p:cNvPr>
          <p:cNvSpPr txBox="1">
            <a:spLocks/>
          </p:cNvSpPr>
          <p:nvPr/>
        </p:nvSpPr>
        <p:spPr>
          <a:xfrm>
            <a:off x="613064" y="1007232"/>
            <a:ext cx="7938653" cy="2108137"/>
          </a:xfrm>
          <a:prstGeom prst="rect">
            <a:avLst/>
          </a:prstGeom>
        </p:spPr>
        <p:txBody>
          <a:bodyPr vert="horz" lIns="91440" tIns="45720" rIns="91440" bIns="45720" rtlCol="0" anchor="b">
            <a:noAutofit/>
          </a:bodyPr>
          <a:lstStyle>
            <a:lvl1pPr algn="ctr" defTabSz="914400" rtl="0" eaLnBrk="1" latinLnBrk="0" hangingPunct="1">
              <a:lnSpc>
                <a:spcPct val="85000"/>
              </a:lnSpc>
              <a:spcBef>
                <a:spcPct val="0"/>
              </a:spcBef>
              <a:buNone/>
              <a:defRPr kumimoji="0" lang="en-US" sz="7200" b="1" i="0" u="none" strike="noStrike" kern="1200" cap="all" spc="0" normalizeH="0" baseline="0" dirty="0">
                <a:ln w="15875">
                  <a:solidFill>
                    <a:sysClr val="window" lastClr="FFFFFF"/>
                  </a:solidFill>
                </a:ln>
                <a:solidFill>
                  <a:srgbClr val="DF5327"/>
                </a:solidFill>
                <a:effectLst>
                  <a:outerShdw dist="38100" dir="2700000" algn="tl" rotWithShape="0">
                    <a:srgbClr val="DF5327"/>
                  </a:outerShdw>
                </a:effectLst>
                <a:uLnTx/>
                <a:uFillTx/>
                <a:latin typeface="+mj-lt"/>
                <a:ea typeface="+mn-ea"/>
                <a:cs typeface="+mn-cs"/>
              </a:defRPr>
            </a:lvl1pPr>
          </a:lstStyle>
          <a:p>
            <a:pPr lvl="0"/>
            <a:r>
              <a:rPr kumimoji="0" lang="en-GB" sz="36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t>Iraq humanitarian response</a:t>
            </a:r>
            <a:br>
              <a:rPr kumimoji="0" lang="en-GB" sz="4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br>
            <a:br>
              <a:rPr kumimoji="0" lang="en-GB" sz="4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br>
            <a:r>
              <a:rPr kumimoji="0" lang="en-GB" sz="28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rPr>
              <a:t>Centre and south </a:t>
            </a:r>
            <a:r>
              <a:rPr lang="en-US" sz="2800" dirty="0">
                <a:effectLst/>
                <a:latin typeface="Corbel" panose="020B0503020204020204"/>
              </a:rPr>
              <a:t>Shelter Cluster Hub Coordination meeting</a:t>
            </a:r>
          </a:p>
          <a:p>
            <a:pPr lvl="0"/>
            <a:r>
              <a:rPr lang="en-US" sz="2800" dirty="0">
                <a:effectLst/>
                <a:latin typeface="Corbel" panose="020B0503020204020204"/>
              </a:rPr>
              <a:t>Baghdad </a:t>
            </a:r>
            <a:endParaRPr kumimoji="0" lang="en-GB" sz="3600" b="1" i="0" u="none" strike="noStrike" kern="1200" cap="all" spc="0" normalizeH="0" baseline="0" noProof="0" dirty="0">
              <a:ln w="15875">
                <a:solidFill>
                  <a:sysClr val="window" lastClr="FFFFFF"/>
                </a:solidFill>
              </a:ln>
              <a:solidFill>
                <a:srgbClr val="DF5327"/>
              </a:solidFill>
              <a:effectLst/>
              <a:uLnTx/>
              <a:uFillTx/>
              <a:latin typeface="Corbel" panose="020B0503020204020204"/>
              <a:ea typeface="+mn-ea"/>
              <a:cs typeface="+mn-cs"/>
            </a:endParaRPr>
          </a:p>
        </p:txBody>
      </p:sp>
      <p:sp>
        <p:nvSpPr>
          <p:cNvPr id="10" name="Subtitle 2">
            <a:extLst>
              <a:ext uri="{FF2B5EF4-FFF2-40B4-BE49-F238E27FC236}">
                <a16:creationId xmlns:a16="http://schemas.microsoft.com/office/drawing/2014/main" id="{4FF74260-2D31-411B-8920-59D89DEF5A38}"/>
              </a:ext>
            </a:extLst>
          </p:cNvPr>
          <p:cNvSpPr txBox="1">
            <a:spLocks/>
          </p:cNvSpPr>
          <p:nvPr/>
        </p:nvSpPr>
        <p:spPr>
          <a:xfrm>
            <a:off x="188070" y="3504853"/>
            <a:ext cx="8767860" cy="50232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400"/>
              </a:spcBef>
              <a:buClr>
                <a:schemeClr val="accent1"/>
              </a:buClr>
              <a:buSzPct val="80000"/>
              <a:buFont typeface="Corbel" pitchFamily="34" charset="0"/>
              <a:buNone/>
              <a:defRPr sz="2200" kern="1200">
                <a:solidFill>
                  <a:schemeClr val="accent1"/>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200" kern="1200">
                <a:solidFill>
                  <a:schemeClr val="accent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SzPct val="80000"/>
              <a:buFont typeface="Corbel" pitchFamily="34" charset="0"/>
              <a:buNone/>
              <a:defRPr sz="2000" kern="1200">
                <a:solidFill>
                  <a:schemeClr val="accent1"/>
                </a:solidFill>
                <a:latin typeface="+mn-lt"/>
                <a:ea typeface="+mn-ea"/>
                <a:cs typeface="+mn-cs"/>
              </a:defRPr>
            </a:lvl9pPr>
          </a:lstStyle>
          <a:p>
            <a:pPr marL="0" marR="0" lvl="0" indent="0" algn="ctr" defTabSz="914400" rtl="0" eaLnBrk="1" fontAlgn="auto" latinLnBrk="0" hangingPunct="1">
              <a:lnSpc>
                <a:spcPct val="90000"/>
              </a:lnSpc>
              <a:spcBef>
                <a:spcPts val="1400"/>
              </a:spcBef>
              <a:spcAft>
                <a:spcPts val="0"/>
              </a:spcAft>
              <a:buClr>
                <a:srgbClr val="DF5327"/>
              </a:buClr>
              <a:buSzPct val="80000"/>
              <a:buFont typeface="Corbel" pitchFamily="34" charset="0"/>
              <a:buNone/>
              <a:tabLst/>
              <a:defRPr/>
            </a:pPr>
            <a:r>
              <a:rPr kumimoji="0" lang="en-GB" sz="2200" b="1" i="0" u="none" strike="noStrike" kern="1200" cap="none" spc="0" normalizeH="0" baseline="0" noProof="0" dirty="0">
                <a:ln>
                  <a:noFill/>
                </a:ln>
                <a:solidFill>
                  <a:srgbClr val="DF5327"/>
                </a:solidFill>
                <a:effectLst/>
                <a:uLnTx/>
                <a:uFillTx/>
                <a:latin typeface="Corbel" panose="020B0503020204020204"/>
                <a:ea typeface="+mn-ea"/>
                <a:cs typeface="+mn-cs"/>
              </a:rPr>
              <a:t>July 10</a:t>
            </a:r>
            <a:r>
              <a:rPr kumimoji="0" lang="en-GB" sz="2200" b="1" i="0" u="none" strike="noStrike" kern="1200" cap="none" spc="0" normalizeH="0" baseline="30000" noProof="0" dirty="0">
                <a:ln>
                  <a:noFill/>
                </a:ln>
                <a:solidFill>
                  <a:srgbClr val="DF5327"/>
                </a:solidFill>
                <a:effectLst/>
                <a:uLnTx/>
                <a:uFillTx/>
                <a:latin typeface="Corbel" panose="020B0503020204020204"/>
                <a:ea typeface="+mn-ea"/>
                <a:cs typeface="+mn-cs"/>
              </a:rPr>
              <a:t>th</a:t>
            </a:r>
            <a:r>
              <a:rPr kumimoji="0" lang="en-GB" sz="2200" b="1" i="0" u="none" strike="noStrike" kern="1200" cap="none" spc="0" normalizeH="0" baseline="0" noProof="0" dirty="0">
                <a:ln>
                  <a:noFill/>
                </a:ln>
                <a:solidFill>
                  <a:srgbClr val="DF5327"/>
                </a:solidFill>
                <a:effectLst/>
                <a:uLnTx/>
                <a:uFillTx/>
                <a:latin typeface="Corbel" panose="020B0503020204020204"/>
                <a:ea typeface="+mn-ea"/>
                <a:cs typeface="+mn-cs"/>
              </a:rPr>
              <a:t>, 2019</a:t>
            </a:r>
            <a:endParaRPr kumimoji="0" lang="en-GB" sz="2200" b="0" i="0" u="none" strike="noStrike" kern="1200" cap="none" spc="0" normalizeH="0" baseline="0" noProof="0" dirty="0">
              <a:ln>
                <a:noFill/>
              </a:ln>
              <a:solidFill>
                <a:srgbClr val="DF5327"/>
              </a:solidFill>
              <a:effectLst/>
              <a:uLnTx/>
              <a:uFillTx/>
              <a:latin typeface="Corbel" panose="020B0503020204020204"/>
              <a:ea typeface="+mn-ea"/>
              <a:cs typeface="+mn-cs"/>
            </a:endParaRPr>
          </a:p>
        </p:txBody>
      </p:sp>
    </p:spTree>
    <p:extLst>
      <p:ext uri="{BB962C8B-B14F-4D97-AF65-F5344CB8AC3E}">
        <p14:creationId xmlns:p14="http://schemas.microsoft.com/office/powerpoint/2010/main" val="18488525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10</a:t>
            </a:fld>
            <a:endParaRPr lang="en-GB" dirty="0">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2"/>
              <a:defRPr/>
            </a:pPr>
            <a:r>
              <a:rPr lang="en-IN" sz="1400" b="0" dirty="0">
                <a:solidFill>
                  <a:schemeClr val="tx1"/>
                </a:solidFill>
                <a:latin typeface="Calibri Light" panose="020F0302020204030204" pitchFamily="34" charset="0"/>
                <a:ea typeface="+mn-ea"/>
                <a:cs typeface="+mn-cs"/>
              </a:rPr>
              <a:t>Partners to update on their summer distributions – Tour de table </a:t>
            </a:r>
            <a:endParaRPr lang="en-US" sz="1400" b="0" dirty="0">
              <a:solidFill>
                <a:schemeClr val="tx1"/>
              </a:solidFill>
              <a:latin typeface="Calibri Light" panose="020F0302020204030204" pitchFamily="34" charset="0"/>
              <a:ea typeface="+mn-ea"/>
              <a:cs typeface="+mn-cs"/>
            </a:endParaRPr>
          </a:p>
        </p:txBody>
      </p:sp>
      <p:sp>
        <p:nvSpPr>
          <p:cNvPr id="2" name="Rectangle 1">
            <a:extLst>
              <a:ext uri="{FF2B5EF4-FFF2-40B4-BE49-F238E27FC236}">
                <a16:creationId xmlns:a16="http://schemas.microsoft.com/office/drawing/2014/main" id="{99F21007-55ED-489C-96B1-75A4E6FD6B9A}"/>
              </a:ext>
            </a:extLst>
          </p:cNvPr>
          <p:cNvSpPr/>
          <p:nvPr/>
        </p:nvSpPr>
        <p:spPr>
          <a:xfrm>
            <a:off x="171450" y="725865"/>
            <a:ext cx="8782050" cy="2862322"/>
          </a:xfrm>
          <a:prstGeom prst="rect">
            <a:avLst/>
          </a:prstGeom>
        </p:spPr>
        <p:txBody>
          <a:bodyPr wrap="square">
            <a:spAutoFit/>
          </a:bodyPr>
          <a:lstStyle/>
          <a:p>
            <a:r>
              <a:rPr lang="en-IN" sz="1200" dirty="0">
                <a:solidFill>
                  <a:srgbClr val="0070C0"/>
                </a:solidFill>
                <a:latin typeface="Calibri Light" panose="020F0302020204030204" pitchFamily="34" charset="0"/>
                <a:cs typeface="Calibri Light" panose="020F0302020204030204" pitchFamily="34" charset="0"/>
              </a:rPr>
              <a:t>IOM – Completed </a:t>
            </a:r>
            <a:r>
              <a:rPr lang="en-US" sz="1200" dirty="0">
                <a:latin typeface="Calibri Light" panose="020F0302020204030204" pitchFamily="34" charset="0"/>
                <a:cs typeface="Calibri Light" panose="020F0302020204030204" pitchFamily="34" charset="0"/>
              </a:rPr>
              <a:t>basic NFI kits distributions </a:t>
            </a:r>
            <a:r>
              <a:rPr lang="en-IN" sz="1200" dirty="0">
                <a:solidFill>
                  <a:srgbClr val="0070C0"/>
                </a:solidFill>
                <a:latin typeface="Calibri Light" panose="020F0302020204030204" pitchFamily="34" charset="0"/>
                <a:cs typeface="Calibri Light" panose="020F0302020204030204" pitchFamily="34" charset="0"/>
              </a:rPr>
              <a:t> </a:t>
            </a:r>
          </a:p>
          <a:p>
            <a:pPr lvl="0"/>
            <a:r>
              <a:rPr lang="en-US" sz="1200" dirty="0">
                <a:latin typeface="Calibri Light" panose="020F0302020204030204" pitchFamily="34" charset="0"/>
                <a:cs typeface="Calibri Light" panose="020F0302020204030204" pitchFamily="34" charset="0"/>
              </a:rPr>
              <a:t>200 HHs (Returnee) assisted in Khanaqin – Al-</a:t>
            </a:r>
            <a:r>
              <a:rPr lang="en-US" sz="1200" dirty="0" err="1">
                <a:latin typeface="Calibri Light" panose="020F0302020204030204" pitchFamily="34" charset="0"/>
                <a:cs typeface="Calibri Light" panose="020F0302020204030204" pitchFamily="34" charset="0"/>
              </a:rPr>
              <a:t>Tajneed</a:t>
            </a:r>
            <a:r>
              <a:rPr lang="en-US" sz="1200" dirty="0">
                <a:latin typeface="Calibri Light" panose="020F0302020204030204" pitchFamily="34" charset="0"/>
                <a:cs typeface="Calibri Light" panose="020F0302020204030204" pitchFamily="34" charset="0"/>
              </a:rPr>
              <a:t> Neighborhood</a:t>
            </a:r>
            <a:endParaRPr lang="en-IN" sz="1200" dirty="0">
              <a:latin typeface="Calibri Light" panose="020F0302020204030204" pitchFamily="34" charset="0"/>
              <a:cs typeface="Calibri Light" panose="020F0302020204030204" pitchFamily="34" charset="0"/>
            </a:endParaRPr>
          </a:p>
          <a:p>
            <a:pPr lvl="0"/>
            <a:r>
              <a:rPr lang="en-US" sz="1200" dirty="0">
                <a:latin typeface="Calibri Light" panose="020F0302020204030204" pitchFamily="34" charset="0"/>
                <a:cs typeface="Calibri Light" panose="020F0302020204030204" pitchFamily="34" charset="0"/>
              </a:rPr>
              <a:t>200 HHs (Returnee) assisted in Al-</a:t>
            </a:r>
            <a:r>
              <a:rPr lang="en-US" sz="1200" dirty="0" err="1">
                <a:latin typeface="Calibri Light" panose="020F0302020204030204" pitchFamily="34" charset="0"/>
                <a:cs typeface="Calibri Light" panose="020F0302020204030204" pitchFamily="34" charset="0"/>
              </a:rPr>
              <a:t>Tarmiya</a:t>
            </a:r>
            <a:r>
              <a:rPr lang="en-US" sz="1200" dirty="0">
                <a:latin typeface="Calibri Light" panose="020F0302020204030204" pitchFamily="34" charset="0"/>
                <a:cs typeface="Calibri Light" panose="020F0302020204030204" pitchFamily="34" charset="0"/>
              </a:rPr>
              <a:t> </a:t>
            </a:r>
            <a:endParaRPr lang="en-IN" sz="1200" dirty="0">
              <a:latin typeface="Calibri Light" panose="020F0302020204030204" pitchFamily="34" charset="0"/>
              <a:cs typeface="Calibri Light" panose="020F0302020204030204" pitchFamily="34" charset="0"/>
            </a:endParaRPr>
          </a:p>
          <a:p>
            <a:endParaRPr lang="en-IN" sz="1200" dirty="0">
              <a:solidFill>
                <a:srgbClr val="0070C0"/>
              </a:solidFill>
              <a:latin typeface="Calibri Light" panose="020F0302020204030204" pitchFamily="34" charset="0"/>
              <a:cs typeface="Calibri Light" panose="020F0302020204030204" pitchFamily="34" charset="0"/>
            </a:endParaRPr>
          </a:p>
          <a:p>
            <a:r>
              <a:rPr lang="en-IN" sz="1200" dirty="0">
                <a:solidFill>
                  <a:srgbClr val="0070C0"/>
                </a:solidFill>
                <a:latin typeface="Calibri Light" panose="020F0302020204030204" pitchFamily="34" charset="0"/>
                <a:cs typeface="Calibri Light" panose="020F0302020204030204" pitchFamily="34" charset="0"/>
              </a:rPr>
              <a:t>OXFAM - Basic NFI kits – </a:t>
            </a:r>
            <a:r>
              <a:rPr lang="en-IN" sz="1200" dirty="0">
                <a:solidFill>
                  <a:srgbClr val="FF0000"/>
                </a:solidFill>
                <a:latin typeface="Calibri Light" panose="020F0302020204030204" pitchFamily="34" charset="0"/>
                <a:cs typeface="Calibri Light" panose="020F0302020204030204" pitchFamily="34" charset="0"/>
              </a:rPr>
              <a:t>May update</a:t>
            </a:r>
          </a:p>
          <a:p>
            <a:r>
              <a:rPr lang="en-IN" sz="1200" dirty="0">
                <a:latin typeface="Calibri Light" panose="020F0302020204030204" pitchFamily="34" charset="0"/>
                <a:cs typeface="Calibri Light" panose="020F0302020204030204" pitchFamily="34" charset="0"/>
              </a:rPr>
              <a:t>More locations in Anbar areas will also be assessed for NFI distributions.</a:t>
            </a:r>
          </a:p>
          <a:p>
            <a:endParaRPr lang="en-IN" sz="1200" dirty="0">
              <a:latin typeface="Calibri Light" panose="020F0302020204030204" pitchFamily="34" charset="0"/>
              <a:cs typeface="Calibri Light" panose="020F0302020204030204" pitchFamily="34" charset="0"/>
            </a:endParaRPr>
          </a:p>
          <a:p>
            <a:r>
              <a:rPr lang="en-IN" sz="1200" dirty="0">
                <a:solidFill>
                  <a:srgbClr val="0070C0"/>
                </a:solidFill>
                <a:latin typeface="Calibri Light" panose="020F0302020204030204" pitchFamily="34" charset="0"/>
                <a:cs typeface="Calibri Light" panose="020F0302020204030204" pitchFamily="34" charset="0"/>
              </a:rPr>
              <a:t>CRS / Caritas – current update</a:t>
            </a:r>
          </a:p>
          <a:p>
            <a:r>
              <a:rPr lang="en-IN" sz="1200" dirty="0">
                <a:latin typeface="Calibri Light" panose="020F0302020204030204" pitchFamily="34" charset="0"/>
                <a:cs typeface="Calibri Light" panose="020F0302020204030204" pitchFamily="34" charset="0"/>
              </a:rPr>
              <a:t>NFI – Summer kit distributions – in Fallujah</a:t>
            </a:r>
          </a:p>
          <a:p>
            <a:r>
              <a:rPr lang="en-IN" sz="1200" dirty="0">
                <a:latin typeface="Calibri Light" panose="020F0302020204030204" pitchFamily="34" charset="0"/>
                <a:cs typeface="Calibri Light" panose="020F0302020204030204" pitchFamily="34" charset="0"/>
              </a:rPr>
              <a:t>Urge discrepancy in list received from Camp Manager (1,550 HHs) and IOM (less than 1,000 HHs) for targeted area in AAF camps. So the partner will be doing tent by tent verification in coming week to confirm/finalise list of beneficiaries. </a:t>
            </a:r>
          </a:p>
          <a:p>
            <a:endParaRPr lang="en-IN" sz="1200" dirty="0">
              <a:latin typeface="Calibri Light" panose="020F0302020204030204" pitchFamily="34" charset="0"/>
              <a:cs typeface="Calibri Light" panose="020F0302020204030204" pitchFamily="34" charset="0"/>
            </a:endParaRPr>
          </a:p>
          <a:p>
            <a:r>
              <a:rPr lang="en-IN" sz="1200" dirty="0">
                <a:latin typeface="Calibri Light" panose="020F0302020204030204" pitchFamily="34" charset="0"/>
                <a:cs typeface="Calibri Light" panose="020F0302020204030204" pitchFamily="34" charset="0"/>
              </a:rPr>
              <a:t> </a:t>
            </a:r>
            <a:r>
              <a:rPr lang="en-IN" sz="1200" dirty="0">
                <a:solidFill>
                  <a:srgbClr val="0070C0"/>
                </a:solidFill>
                <a:latin typeface="Calibri Light" panose="020F0302020204030204" pitchFamily="34" charset="0"/>
                <a:cs typeface="Calibri Light" panose="020F0302020204030204" pitchFamily="34" charset="0"/>
              </a:rPr>
              <a:t>DRC – current update</a:t>
            </a:r>
          </a:p>
          <a:p>
            <a:r>
              <a:rPr lang="en-IN" sz="1200" dirty="0">
                <a:latin typeface="Calibri Light" panose="020F0302020204030204" pitchFamily="34" charset="0"/>
                <a:cs typeface="Calibri Light" panose="020F0302020204030204" pitchFamily="34" charset="0"/>
              </a:rPr>
              <a:t>Ongoing NFI distributions – in Anbar, Diyala and Salah al-Din – details can be found in ActivityInfo 4W form.</a:t>
            </a:r>
          </a:p>
          <a:p>
            <a:endParaRPr lang="en-IN"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05553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11</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3"/>
              <a:defRPr/>
            </a:pPr>
            <a:r>
              <a:rPr lang="en-IN" sz="1400" b="0" dirty="0">
                <a:solidFill>
                  <a:prstClr val="black"/>
                </a:solidFill>
                <a:latin typeface="Calibri Light" panose="020F0302020204030204" pitchFamily="34" charset="0"/>
                <a:ea typeface="+mn-ea"/>
                <a:cs typeface="Calibri Light" panose="020F0302020204030204" pitchFamily="34" charset="0"/>
              </a:rPr>
              <a:t>Tents replacement / maintenance needs &amp; Camps Closure / Consolidations problematics - </a:t>
            </a:r>
            <a:r>
              <a:rPr lang="en-IN" sz="1400" b="0" dirty="0">
                <a:solidFill>
                  <a:srgbClr val="0070C0"/>
                </a:solidFill>
                <a:latin typeface="Calibri Light" panose="020F0302020204030204" pitchFamily="34" charset="0"/>
                <a:ea typeface="+mn-ea"/>
                <a:cs typeface="Calibri Light" panose="020F0302020204030204" pitchFamily="34" charset="0"/>
              </a:rPr>
              <a:t>Open discussion</a:t>
            </a:r>
          </a:p>
        </p:txBody>
      </p:sp>
      <p:sp>
        <p:nvSpPr>
          <p:cNvPr id="6" name="Rectangle 5">
            <a:extLst>
              <a:ext uri="{FF2B5EF4-FFF2-40B4-BE49-F238E27FC236}">
                <a16:creationId xmlns:a16="http://schemas.microsoft.com/office/drawing/2014/main" id="{09A5C42D-87DE-4CBC-AB3C-9A444847F26F}"/>
              </a:ext>
            </a:extLst>
          </p:cNvPr>
          <p:cNvSpPr/>
          <p:nvPr/>
        </p:nvSpPr>
        <p:spPr>
          <a:xfrm>
            <a:off x="247650" y="859215"/>
            <a:ext cx="8553450" cy="1815882"/>
          </a:xfrm>
          <a:prstGeom prst="rect">
            <a:avLst/>
          </a:prstGeom>
        </p:spPr>
        <p:txBody>
          <a:bodyPr wrap="square">
            <a:spAutoFit/>
          </a:bodyPr>
          <a:lstStyle/>
          <a:p>
            <a:r>
              <a:rPr lang="en-IN" sz="1400" dirty="0">
                <a:solidFill>
                  <a:srgbClr val="0070C0"/>
                </a:solidFill>
                <a:latin typeface="Calibri Light" panose="020F0302020204030204" pitchFamily="34" charset="0"/>
                <a:cs typeface="Calibri Light" panose="020F0302020204030204" pitchFamily="34" charset="0"/>
              </a:rPr>
              <a:t>Agreed points</a:t>
            </a:r>
          </a:p>
          <a:p>
            <a:endParaRPr lang="en-IN" sz="1400" dirty="0">
              <a:solidFill>
                <a:srgbClr val="0070C0"/>
              </a:solidFill>
              <a:latin typeface="Calibri Light" panose="020F0302020204030204" pitchFamily="34" charset="0"/>
              <a:cs typeface="Calibri Light" panose="020F0302020204030204" pitchFamily="34" charset="0"/>
            </a:endParaRPr>
          </a:p>
          <a:p>
            <a:r>
              <a:rPr lang="en-IN" sz="1400" dirty="0">
                <a:latin typeface="Calibri Light" panose="020F0302020204030204" pitchFamily="34" charset="0"/>
                <a:cs typeface="Calibri Light" panose="020F0302020204030204" pitchFamily="34" charset="0"/>
              </a:rPr>
              <a:t>UNHCR has a plan for tents replacement and RHU in camps. </a:t>
            </a:r>
          </a:p>
          <a:p>
            <a:endParaRPr lang="en-IN" sz="1400" dirty="0">
              <a:latin typeface="Calibri Light" panose="020F0302020204030204" pitchFamily="34" charset="0"/>
              <a:cs typeface="Calibri Light" panose="020F0302020204030204" pitchFamily="34" charset="0"/>
            </a:endParaRPr>
          </a:p>
          <a:p>
            <a:r>
              <a:rPr lang="en-IN" sz="1400" dirty="0">
                <a:latin typeface="Calibri Light" panose="020F0302020204030204" pitchFamily="34" charset="0"/>
                <a:cs typeface="Calibri Light" panose="020F0302020204030204" pitchFamily="34" charset="0"/>
              </a:rPr>
              <a:t>Remaining tents from the IHF 1</a:t>
            </a:r>
            <a:r>
              <a:rPr lang="en-IN" sz="1400" baseline="30000" dirty="0">
                <a:latin typeface="Calibri Light" panose="020F0302020204030204" pitchFamily="34" charset="0"/>
                <a:cs typeface="Calibri Light" panose="020F0302020204030204" pitchFamily="34" charset="0"/>
              </a:rPr>
              <a:t>st</a:t>
            </a:r>
            <a:r>
              <a:rPr lang="en-IN" sz="1400" dirty="0">
                <a:latin typeface="Calibri Light" panose="020F0302020204030204" pitchFamily="34" charset="0"/>
                <a:cs typeface="Calibri Light" panose="020F0302020204030204" pitchFamily="34" charset="0"/>
              </a:rPr>
              <a:t> allocation can be considered (if possible) for tents replacement in AAF. This is to be discussed and well-coordinated with IOM.</a:t>
            </a:r>
          </a:p>
          <a:p>
            <a:endParaRPr lang="en-IN" sz="1400" dirty="0">
              <a:latin typeface="Calibri Light" panose="020F0302020204030204" pitchFamily="34" charset="0"/>
              <a:cs typeface="Calibri Light" panose="020F0302020204030204" pitchFamily="34" charset="0"/>
            </a:endParaRPr>
          </a:p>
          <a:p>
            <a:r>
              <a:rPr lang="en-IN" sz="1400" dirty="0">
                <a:latin typeface="Calibri Light" panose="020F0302020204030204" pitchFamily="34" charset="0"/>
                <a:cs typeface="Calibri Light" panose="020F0302020204030204" pitchFamily="34" charset="0"/>
              </a:rPr>
              <a:t>However, this has to be in line with the ongoing camp consolidation / closure.  </a:t>
            </a:r>
            <a:endParaRPr lang="en-US" sz="14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273951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12</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4"/>
              <a:defRPr/>
            </a:pPr>
            <a:r>
              <a:rPr lang="en-IN" sz="1400" b="0" dirty="0">
                <a:solidFill>
                  <a:prstClr val="black"/>
                </a:solidFill>
                <a:latin typeface="Calibri Light" panose="020F0302020204030204" pitchFamily="34" charset="0"/>
                <a:ea typeface="+mn-ea"/>
                <a:cs typeface="Calibri Light" panose="020F0302020204030204" pitchFamily="34" charset="0"/>
              </a:rPr>
              <a:t>2019 IHF - Second Allocation - T</a:t>
            </a:r>
            <a:r>
              <a:rPr lang="en-US" sz="1400" b="0" dirty="0">
                <a:solidFill>
                  <a:prstClr val="black"/>
                </a:solidFill>
                <a:latin typeface="Calibri Light" panose="020F0302020204030204" pitchFamily="34" charset="0"/>
                <a:ea typeface="+mn-ea"/>
                <a:cs typeface="Calibri Light" panose="020F0302020204030204" pitchFamily="34" charset="0"/>
              </a:rPr>
              <a:t>he timeline as endorsed by the HC</a:t>
            </a:r>
            <a:r>
              <a:rPr lang="en-IN" sz="1400" b="0" dirty="0">
                <a:solidFill>
                  <a:prstClr val="black"/>
                </a:solidFill>
                <a:latin typeface="Calibri Light" panose="020F0302020204030204" pitchFamily="34" charset="0"/>
                <a:ea typeface="+mn-ea"/>
                <a:cs typeface="Calibri Light" panose="020F0302020204030204" pitchFamily="34" charset="0"/>
              </a:rPr>
              <a:t> </a:t>
            </a:r>
            <a:endParaRPr lang="en-US" sz="1400" b="0" dirty="0">
              <a:solidFill>
                <a:schemeClr val="tx1"/>
              </a:solidFill>
              <a:latin typeface="Calibri Light" panose="020F0302020204030204" pitchFamily="34" charset="0"/>
            </a:endParaRPr>
          </a:p>
        </p:txBody>
      </p:sp>
      <p:sp>
        <p:nvSpPr>
          <p:cNvPr id="7" name="Rectangle 6">
            <a:extLst>
              <a:ext uri="{FF2B5EF4-FFF2-40B4-BE49-F238E27FC236}">
                <a16:creationId xmlns:a16="http://schemas.microsoft.com/office/drawing/2014/main" id="{0E7AA5AA-8114-4DDD-B130-F8BB78F4F249}"/>
              </a:ext>
            </a:extLst>
          </p:cNvPr>
          <p:cNvSpPr/>
          <p:nvPr/>
        </p:nvSpPr>
        <p:spPr>
          <a:xfrm>
            <a:off x="1943960" y="681867"/>
            <a:ext cx="4800602" cy="276999"/>
          </a:xfrm>
          <a:prstGeom prst="rect">
            <a:avLst/>
          </a:prstGeom>
        </p:spPr>
        <p:txBody>
          <a:bodyPr wrap="square">
            <a:spAutoFit/>
          </a:bodyPr>
          <a:lstStyle/>
          <a:p>
            <a:r>
              <a:rPr lang="en-US" sz="1200" dirty="0">
                <a:latin typeface="Calibri Light" panose="020F0302020204030204" pitchFamily="34" charset="0"/>
                <a:cs typeface="Calibri Light" panose="020F0302020204030204" pitchFamily="34" charset="0"/>
              </a:rPr>
              <a:t>July 14</a:t>
            </a:r>
            <a:r>
              <a:rPr lang="en-US" sz="1200" baseline="30000" dirty="0">
                <a:latin typeface="Calibri Light" panose="020F0302020204030204" pitchFamily="34" charset="0"/>
                <a:cs typeface="Calibri Light" panose="020F0302020204030204" pitchFamily="34" charset="0"/>
              </a:rPr>
              <a:t>th</a:t>
            </a:r>
            <a:r>
              <a:rPr lang="en-US" sz="1200" dirty="0">
                <a:latin typeface="Calibri Light" panose="020F0302020204030204" pitchFamily="34" charset="0"/>
                <a:cs typeface="Calibri Light" panose="020F0302020204030204" pitchFamily="34" charset="0"/>
              </a:rPr>
              <a:t> – August 8</a:t>
            </a:r>
            <a:r>
              <a:rPr lang="en-US" sz="1200" baseline="30000" dirty="0">
                <a:latin typeface="Calibri Light" panose="020F0302020204030204" pitchFamily="34" charset="0"/>
                <a:cs typeface="Calibri Light" panose="020F0302020204030204" pitchFamily="34" charset="0"/>
              </a:rPr>
              <a:t>th</a:t>
            </a:r>
            <a:r>
              <a:rPr lang="en-US" sz="1200" dirty="0">
                <a:latin typeface="Calibri Light" panose="020F0302020204030204" pitchFamily="34" charset="0"/>
                <a:cs typeface="Calibri Light" panose="020F0302020204030204" pitchFamily="34" charset="0"/>
              </a:rPr>
              <a:t> : </a:t>
            </a:r>
            <a:r>
              <a:rPr lang="en-IN" sz="1200" dirty="0">
                <a:latin typeface="Calibri Light" panose="020F0302020204030204" pitchFamily="34" charset="0"/>
                <a:cs typeface="Calibri Light" panose="020F0302020204030204" pitchFamily="34" charset="0"/>
              </a:rPr>
              <a:t>ALLOCATION PRIORITY &amp; STRATEGY DEVELOPMENT 	</a:t>
            </a:r>
          </a:p>
        </p:txBody>
      </p:sp>
      <p:pic>
        <p:nvPicPr>
          <p:cNvPr id="10" name="Picture 9" descr="A screenshot of a cell phone&#10;&#10;Description generated with very high confidence">
            <a:extLst>
              <a:ext uri="{FF2B5EF4-FFF2-40B4-BE49-F238E27FC236}">
                <a16:creationId xmlns:a16="http://schemas.microsoft.com/office/drawing/2014/main" id="{F30EEFFF-2815-40DB-9375-D08BBD3132C2}"/>
              </a:ext>
            </a:extLst>
          </p:cNvPr>
          <p:cNvPicPr>
            <a:picLocks noChangeAspect="1"/>
          </p:cNvPicPr>
          <p:nvPr/>
        </p:nvPicPr>
        <p:blipFill>
          <a:blip r:embed="rId2"/>
          <a:stretch>
            <a:fillRect/>
          </a:stretch>
        </p:blipFill>
        <p:spPr>
          <a:xfrm>
            <a:off x="1934436" y="1061289"/>
            <a:ext cx="3669441" cy="744128"/>
          </a:xfrm>
          <a:prstGeom prst="rect">
            <a:avLst/>
          </a:prstGeom>
        </p:spPr>
      </p:pic>
      <p:pic>
        <p:nvPicPr>
          <p:cNvPr id="12" name="Picture 11" descr="A screenshot of a cell phone&#10;&#10;Description generated with very high confidence">
            <a:extLst>
              <a:ext uri="{FF2B5EF4-FFF2-40B4-BE49-F238E27FC236}">
                <a16:creationId xmlns:a16="http://schemas.microsoft.com/office/drawing/2014/main" id="{A5DE3B9A-96E2-476A-BAD0-6134F426E1E5}"/>
              </a:ext>
            </a:extLst>
          </p:cNvPr>
          <p:cNvPicPr>
            <a:picLocks noChangeAspect="1"/>
          </p:cNvPicPr>
          <p:nvPr/>
        </p:nvPicPr>
        <p:blipFill>
          <a:blip r:embed="rId3"/>
          <a:stretch>
            <a:fillRect/>
          </a:stretch>
        </p:blipFill>
        <p:spPr>
          <a:xfrm>
            <a:off x="2620236" y="1906295"/>
            <a:ext cx="3669441" cy="746847"/>
          </a:xfrm>
          <a:prstGeom prst="rect">
            <a:avLst/>
          </a:prstGeom>
        </p:spPr>
      </p:pic>
      <p:pic>
        <p:nvPicPr>
          <p:cNvPr id="14" name="Picture 13" descr="A screenshot of a cell phone&#10;&#10;Description generated with very high confidence">
            <a:extLst>
              <a:ext uri="{FF2B5EF4-FFF2-40B4-BE49-F238E27FC236}">
                <a16:creationId xmlns:a16="http://schemas.microsoft.com/office/drawing/2014/main" id="{6B5FA6CE-A340-4597-A0D6-2C9B871BD7E6}"/>
              </a:ext>
            </a:extLst>
          </p:cNvPr>
          <p:cNvPicPr>
            <a:picLocks noChangeAspect="1"/>
          </p:cNvPicPr>
          <p:nvPr/>
        </p:nvPicPr>
        <p:blipFill>
          <a:blip r:embed="rId4"/>
          <a:stretch>
            <a:fillRect/>
          </a:stretch>
        </p:blipFill>
        <p:spPr>
          <a:xfrm>
            <a:off x="3296511" y="2757917"/>
            <a:ext cx="3669441" cy="994234"/>
          </a:xfrm>
          <a:prstGeom prst="rect">
            <a:avLst/>
          </a:prstGeom>
        </p:spPr>
      </p:pic>
      <p:pic>
        <p:nvPicPr>
          <p:cNvPr id="16" name="Picture 15" descr="A picture containing screenshot&#10;&#10;Description generated with very high confidence">
            <a:extLst>
              <a:ext uri="{FF2B5EF4-FFF2-40B4-BE49-F238E27FC236}">
                <a16:creationId xmlns:a16="http://schemas.microsoft.com/office/drawing/2014/main" id="{A3BC95FE-B2E0-4304-996A-549BEAB7A767}"/>
              </a:ext>
            </a:extLst>
          </p:cNvPr>
          <p:cNvPicPr>
            <a:picLocks noChangeAspect="1"/>
          </p:cNvPicPr>
          <p:nvPr/>
        </p:nvPicPr>
        <p:blipFill>
          <a:blip r:embed="rId5"/>
          <a:stretch>
            <a:fillRect/>
          </a:stretch>
        </p:blipFill>
        <p:spPr>
          <a:xfrm>
            <a:off x="3939234" y="3899810"/>
            <a:ext cx="3719728" cy="505191"/>
          </a:xfrm>
          <a:prstGeom prst="rect">
            <a:avLst/>
          </a:prstGeom>
        </p:spPr>
      </p:pic>
      <p:sp>
        <p:nvSpPr>
          <p:cNvPr id="19" name="Heptagon 18">
            <a:extLst>
              <a:ext uri="{FF2B5EF4-FFF2-40B4-BE49-F238E27FC236}">
                <a16:creationId xmlns:a16="http://schemas.microsoft.com/office/drawing/2014/main" id="{AB42AE01-BAFB-4DF1-B878-6AC2CCC72854}"/>
              </a:ext>
            </a:extLst>
          </p:cNvPr>
          <p:cNvSpPr/>
          <p:nvPr/>
        </p:nvSpPr>
        <p:spPr>
          <a:xfrm>
            <a:off x="1343886" y="1152812"/>
            <a:ext cx="523875" cy="520716"/>
          </a:xfrm>
          <a:prstGeom prst="heptag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Calibri Light" panose="020F0302020204030204" pitchFamily="34" charset="0"/>
                <a:cs typeface="Calibri Light" panose="020F0302020204030204" pitchFamily="34" charset="0"/>
              </a:rPr>
              <a:t>1</a:t>
            </a:r>
          </a:p>
        </p:txBody>
      </p:sp>
      <p:sp>
        <p:nvSpPr>
          <p:cNvPr id="20" name="Heptagon 19">
            <a:extLst>
              <a:ext uri="{FF2B5EF4-FFF2-40B4-BE49-F238E27FC236}">
                <a16:creationId xmlns:a16="http://schemas.microsoft.com/office/drawing/2014/main" id="{CA9AB063-A751-4AB7-8BD5-5FDADF4698C7}"/>
              </a:ext>
            </a:extLst>
          </p:cNvPr>
          <p:cNvSpPr/>
          <p:nvPr/>
        </p:nvSpPr>
        <p:spPr>
          <a:xfrm>
            <a:off x="2029685" y="2031984"/>
            <a:ext cx="523875" cy="520716"/>
          </a:xfrm>
          <a:prstGeom prst="heptag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Calibri Light" panose="020F0302020204030204" pitchFamily="34" charset="0"/>
                <a:cs typeface="Calibri Light" panose="020F0302020204030204" pitchFamily="34" charset="0"/>
              </a:rPr>
              <a:t>2</a:t>
            </a:r>
          </a:p>
        </p:txBody>
      </p:sp>
      <p:sp>
        <p:nvSpPr>
          <p:cNvPr id="21" name="Heptagon 20">
            <a:extLst>
              <a:ext uri="{FF2B5EF4-FFF2-40B4-BE49-F238E27FC236}">
                <a16:creationId xmlns:a16="http://schemas.microsoft.com/office/drawing/2014/main" id="{DA3EDB57-720B-4DA4-846C-B7C0D887EAED}"/>
              </a:ext>
            </a:extLst>
          </p:cNvPr>
          <p:cNvSpPr/>
          <p:nvPr/>
        </p:nvSpPr>
        <p:spPr>
          <a:xfrm>
            <a:off x="2705960" y="2994676"/>
            <a:ext cx="523875" cy="520716"/>
          </a:xfrm>
          <a:prstGeom prst="heptag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Calibri Light" panose="020F0302020204030204" pitchFamily="34" charset="0"/>
                <a:cs typeface="Calibri Light" panose="020F0302020204030204" pitchFamily="34" charset="0"/>
              </a:rPr>
              <a:t>3</a:t>
            </a:r>
          </a:p>
        </p:txBody>
      </p:sp>
      <p:sp>
        <p:nvSpPr>
          <p:cNvPr id="22" name="Heptagon 21">
            <a:extLst>
              <a:ext uri="{FF2B5EF4-FFF2-40B4-BE49-F238E27FC236}">
                <a16:creationId xmlns:a16="http://schemas.microsoft.com/office/drawing/2014/main" id="{5963AD34-DAB9-48DF-A801-DEB722954590}"/>
              </a:ext>
            </a:extLst>
          </p:cNvPr>
          <p:cNvSpPr/>
          <p:nvPr/>
        </p:nvSpPr>
        <p:spPr>
          <a:xfrm>
            <a:off x="3340529" y="3894044"/>
            <a:ext cx="523875" cy="520716"/>
          </a:xfrm>
          <a:prstGeom prst="heptagon">
            <a:avLst/>
          </a:prstGeom>
          <a:solidFill>
            <a:schemeClr val="bg1">
              <a:lumMod val="9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N" sz="1600" dirty="0">
                <a:solidFill>
                  <a:schemeClr val="tx1"/>
                </a:solidFill>
                <a:latin typeface="Calibri Light" panose="020F0302020204030204" pitchFamily="34" charset="0"/>
                <a:cs typeface="Calibri Light" panose="020F0302020204030204" pitchFamily="34" charset="0"/>
              </a:rPr>
              <a:t>4</a:t>
            </a:r>
          </a:p>
        </p:txBody>
      </p:sp>
    </p:spTree>
    <p:extLst>
      <p:ext uri="{BB962C8B-B14F-4D97-AF65-F5344CB8AC3E}">
        <p14:creationId xmlns:p14="http://schemas.microsoft.com/office/powerpoint/2010/main" val="775469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animEffect transition="in" filter="fade">
                                      <p:cBhvr>
                                        <p:cTn id="16" dur="500"/>
                                        <p:tgtEl>
                                          <p:spTgt spid="19"/>
                                        </p:tgtEl>
                                      </p:cBhvr>
                                    </p:animEffect>
                                  </p:childTnLst>
                                </p:cTn>
                              </p:par>
                              <p:par>
                                <p:cTn id="17" presetID="53" presetClass="entr" presetSubtype="16"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par>
                                <p:cTn id="29" presetID="53" presetClass="entr" presetSubtype="16" fill="hold" nodeType="with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par>
                                <p:cTn id="41" presetID="53" presetClass="entr" presetSubtype="16" fill="hold"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Effect transition="in" filter="fade">
                                      <p:cBhvr>
                                        <p:cTn id="45" dur="500"/>
                                        <p:tgtEl>
                                          <p:spTgt spid="14"/>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22"/>
                                        </p:tgtEl>
                                        <p:attrNameLst>
                                          <p:attrName>style.visibility</p:attrName>
                                        </p:attrNameLst>
                                      </p:cBhvr>
                                      <p:to>
                                        <p:strVal val="visible"/>
                                      </p:to>
                                    </p:set>
                                    <p:anim calcmode="lin" valueType="num">
                                      <p:cBhvr>
                                        <p:cTn id="50" dur="500" fill="hold"/>
                                        <p:tgtEl>
                                          <p:spTgt spid="22"/>
                                        </p:tgtEl>
                                        <p:attrNameLst>
                                          <p:attrName>ppt_w</p:attrName>
                                        </p:attrNameLst>
                                      </p:cBhvr>
                                      <p:tavLst>
                                        <p:tav tm="0">
                                          <p:val>
                                            <p:fltVal val="0"/>
                                          </p:val>
                                        </p:tav>
                                        <p:tav tm="100000">
                                          <p:val>
                                            <p:strVal val="#ppt_w"/>
                                          </p:val>
                                        </p:tav>
                                      </p:tavLst>
                                    </p:anim>
                                    <p:anim calcmode="lin" valueType="num">
                                      <p:cBhvr>
                                        <p:cTn id="51" dur="500" fill="hold"/>
                                        <p:tgtEl>
                                          <p:spTgt spid="22"/>
                                        </p:tgtEl>
                                        <p:attrNameLst>
                                          <p:attrName>ppt_h</p:attrName>
                                        </p:attrNameLst>
                                      </p:cBhvr>
                                      <p:tavLst>
                                        <p:tav tm="0">
                                          <p:val>
                                            <p:fltVal val="0"/>
                                          </p:val>
                                        </p:tav>
                                        <p:tav tm="100000">
                                          <p:val>
                                            <p:strVal val="#ppt_h"/>
                                          </p:val>
                                        </p:tav>
                                      </p:tavLst>
                                    </p:anim>
                                    <p:animEffect transition="in" filter="fade">
                                      <p:cBhvr>
                                        <p:cTn id="52" dur="500"/>
                                        <p:tgtEl>
                                          <p:spTgt spid="22"/>
                                        </p:tgtEl>
                                      </p:cBhvr>
                                    </p:animEffect>
                                  </p:childTnLst>
                                </p:cTn>
                              </p:par>
                              <p:par>
                                <p:cTn id="53" presetID="53" presetClass="entr" presetSubtype="16" fill="hold"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13</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4"/>
              <a:defRPr/>
            </a:pPr>
            <a:r>
              <a:rPr lang="en-IN" sz="1400" b="0" dirty="0">
                <a:solidFill>
                  <a:prstClr val="black"/>
                </a:solidFill>
                <a:latin typeface="Calibri Light" panose="020F0302020204030204" pitchFamily="34" charset="0"/>
                <a:ea typeface="+mn-ea"/>
                <a:cs typeface="Calibri Light" panose="020F0302020204030204" pitchFamily="34" charset="0"/>
              </a:rPr>
              <a:t>2019 HRP - </a:t>
            </a:r>
            <a:r>
              <a:rPr lang="en-IN" sz="1400" b="0" dirty="0">
                <a:solidFill>
                  <a:schemeClr val="tx1"/>
                </a:solidFill>
                <a:latin typeface="Calibri Light" panose="020F0302020204030204" pitchFamily="34" charset="0"/>
                <a:cs typeface="Calibri Light" panose="020F0302020204030204" pitchFamily="34" charset="0"/>
              </a:rPr>
              <a:t>Funding progress as of July 10</a:t>
            </a:r>
            <a:r>
              <a:rPr lang="en-IN" sz="1400" b="0" baseline="30000" dirty="0">
                <a:solidFill>
                  <a:schemeClr val="tx1"/>
                </a:solidFill>
                <a:latin typeface="Calibri Light" panose="020F0302020204030204" pitchFamily="34" charset="0"/>
                <a:cs typeface="Calibri Light" panose="020F0302020204030204" pitchFamily="34" charset="0"/>
              </a:rPr>
              <a:t>th</a:t>
            </a:r>
            <a:r>
              <a:rPr lang="en-IN" sz="1400" b="0" dirty="0">
                <a:solidFill>
                  <a:schemeClr val="tx1"/>
                </a:solidFill>
                <a:latin typeface="Calibri Light" panose="020F0302020204030204" pitchFamily="34" charset="0"/>
                <a:cs typeface="Calibri Light" panose="020F0302020204030204" pitchFamily="34" charset="0"/>
              </a:rPr>
              <a:t>, 2019 – from FTS</a:t>
            </a:r>
            <a:endParaRPr lang="en-US" sz="1400" b="0" dirty="0">
              <a:solidFill>
                <a:schemeClr val="tx1"/>
              </a:solidFill>
              <a:latin typeface="Calibri Light" panose="020F0302020204030204" pitchFamily="34" charset="0"/>
            </a:endParaRPr>
          </a:p>
        </p:txBody>
      </p:sp>
      <p:graphicFrame>
        <p:nvGraphicFramePr>
          <p:cNvPr id="2" name="Table 1">
            <a:extLst>
              <a:ext uri="{FF2B5EF4-FFF2-40B4-BE49-F238E27FC236}">
                <a16:creationId xmlns:a16="http://schemas.microsoft.com/office/drawing/2014/main" id="{59759F38-F29A-4C32-840D-49AFAC57880B}"/>
              </a:ext>
            </a:extLst>
          </p:cNvPr>
          <p:cNvGraphicFramePr>
            <a:graphicFrameLocks noGrp="1"/>
          </p:cNvGraphicFramePr>
          <p:nvPr>
            <p:extLst>
              <p:ext uri="{D42A27DB-BD31-4B8C-83A1-F6EECF244321}">
                <p14:modId xmlns:p14="http://schemas.microsoft.com/office/powerpoint/2010/main" val="2388255478"/>
              </p:ext>
            </p:extLst>
          </p:nvPr>
        </p:nvGraphicFramePr>
        <p:xfrm>
          <a:off x="643081" y="690116"/>
          <a:ext cx="7939810" cy="1171853"/>
        </p:xfrm>
        <a:graphic>
          <a:graphicData uri="http://schemas.openxmlformats.org/drawingml/2006/table">
            <a:tbl>
              <a:tblPr/>
              <a:tblGrid>
                <a:gridCol w="1545916">
                  <a:extLst>
                    <a:ext uri="{9D8B030D-6E8A-4147-A177-3AD203B41FA5}">
                      <a16:colId xmlns:a16="http://schemas.microsoft.com/office/drawing/2014/main" val="1730879390"/>
                    </a:ext>
                  </a:extLst>
                </a:gridCol>
                <a:gridCol w="2102448">
                  <a:extLst>
                    <a:ext uri="{9D8B030D-6E8A-4147-A177-3AD203B41FA5}">
                      <a16:colId xmlns:a16="http://schemas.microsoft.com/office/drawing/2014/main" val="2019079308"/>
                    </a:ext>
                  </a:extLst>
                </a:gridCol>
                <a:gridCol w="2083690">
                  <a:extLst>
                    <a:ext uri="{9D8B030D-6E8A-4147-A177-3AD203B41FA5}">
                      <a16:colId xmlns:a16="http://schemas.microsoft.com/office/drawing/2014/main" val="2116010903"/>
                    </a:ext>
                  </a:extLst>
                </a:gridCol>
                <a:gridCol w="2207756">
                  <a:extLst>
                    <a:ext uri="{9D8B030D-6E8A-4147-A177-3AD203B41FA5}">
                      <a16:colId xmlns:a16="http://schemas.microsoft.com/office/drawing/2014/main" val="2667946515"/>
                    </a:ext>
                  </a:extLst>
                </a:gridCol>
              </a:tblGrid>
              <a:tr h="306335">
                <a:tc gridSpan="4">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IN" sz="1400" b="0" dirty="0">
                          <a:effectLst/>
                          <a:latin typeface="Calibri Light" panose="020F0302020204030204" pitchFamily="34" charset="0"/>
                          <a:cs typeface="Calibri Light" panose="020F0302020204030204" pitchFamily="34" charset="0"/>
                        </a:rPr>
                        <a:t>S-NFI 2019 HRP : 17 approved projects from 16 Partners </a:t>
                      </a:r>
                      <a:endParaRPr lang="en-IN" sz="1400" b="0" kern="1200" dirty="0">
                        <a:solidFill>
                          <a:schemeClr val="tx1"/>
                        </a:solidFill>
                        <a:effectLst/>
                        <a:latin typeface="Calibri Light" panose="020F0302020204030204" pitchFamily="34" charset="0"/>
                        <a:ea typeface="+mn-ea"/>
                        <a:cs typeface="Calibri Light" panose="020F0302020204030204" pitchFamily="34" charset="0"/>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pPr algn="l" fontAlgn="b"/>
                      <a:endParaRPr lang="en-IN" sz="1200" b="0" dirty="0">
                        <a:effectLst/>
                        <a:latin typeface="Calibri Light" panose="020F0302020204030204" pitchFamily="34" charset="0"/>
                        <a:cs typeface="Calibri Light" panose="020F0302020204030204" pitchFamily="34" charset="0"/>
                      </a:endParaRPr>
                    </a:p>
                  </a:txBody>
                  <a:tcPr marL="76200" marR="76200" marT="76200" marB="76200" anchor="b">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pPr algn="l" fontAlgn="t"/>
                      <a:endParaRPr lang="en-IN" sz="1200" b="0" dirty="0">
                        <a:effectLst/>
                        <a:latin typeface="Calibri Light" panose="020F0302020204030204" pitchFamily="34" charset="0"/>
                        <a:cs typeface="Calibri Light" panose="020F0302020204030204" pitchFamily="34"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hMerge="1">
                  <a:txBody>
                    <a:bodyPr/>
                    <a:lstStyle/>
                    <a:p>
                      <a:pPr algn="l" fontAlgn="t"/>
                      <a:endParaRPr lang="en-IN" sz="1200" b="0" dirty="0">
                        <a:effectLst/>
                        <a:latin typeface="Calibri Light" panose="020F0302020204030204" pitchFamily="34" charset="0"/>
                        <a:cs typeface="Calibri Light" panose="020F0302020204030204" pitchFamily="34" charset="0"/>
                      </a:endParaRPr>
                    </a:p>
                  </a:txBody>
                  <a:tcPr marL="76200" marR="76200" marT="76200" marB="76200">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4100057018"/>
                  </a:ext>
                </a:extLst>
              </a:tr>
              <a:tr h="440333">
                <a:tc>
                  <a:txBody>
                    <a:bodyPr/>
                    <a:lstStyle/>
                    <a:p>
                      <a:pPr algn="l" fontAlgn="t"/>
                      <a:endParaRPr lang="en-IN" sz="1200" b="0" dirty="0">
                        <a:effectLst/>
                        <a:latin typeface="Calibri Light" panose="020F0302020204030204" pitchFamily="34" charset="0"/>
                        <a:cs typeface="Calibri Light" panose="020F0302020204030204" pitchFamily="34" charset="0"/>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b"/>
                      <a:r>
                        <a:rPr lang="en-IN" sz="1200" b="0" dirty="0">
                          <a:effectLst/>
                          <a:latin typeface="Calibri Light" panose="020F0302020204030204" pitchFamily="34" charset="0"/>
                          <a:cs typeface="Calibri Light" panose="020F0302020204030204" pitchFamily="34" charset="0"/>
                        </a:rPr>
                        <a:t>Required (US $ m)</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IN" sz="1200" b="0" i="0" kern="1200" dirty="0">
                          <a:solidFill>
                            <a:schemeClr val="tx1"/>
                          </a:solidFill>
                          <a:effectLst/>
                          <a:latin typeface="Calibri Light" panose="020F0302020204030204" pitchFamily="34" charset="0"/>
                          <a:ea typeface="+mn-ea"/>
                          <a:cs typeface="Calibri Light" panose="020F0302020204030204" pitchFamily="34" charset="0"/>
                        </a:rPr>
                        <a:t>Funded (US $ m)</a:t>
                      </a:r>
                      <a:endParaRPr lang="en-IN" sz="1200" b="0" dirty="0">
                        <a:effectLst/>
                        <a:latin typeface="Calibri Light" panose="020F0302020204030204" pitchFamily="34" charset="0"/>
                        <a:cs typeface="Calibri Light" panose="020F0302020204030204" pitchFamily="34" charset="0"/>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tc>
                  <a:txBody>
                    <a:bodyPr/>
                    <a:lstStyle/>
                    <a:p>
                      <a:pPr algn="l" fontAlgn="t"/>
                      <a:r>
                        <a:rPr lang="en-IN" sz="1200" b="0" i="0" kern="1200" dirty="0">
                          <a:solidFill>
                            <a:schemeClr val="tx1"/>
                          </a:solidFill>
                          <a:effectLst/>
                          <a:latin typeface="Calibri Light" panose="020F0302020204030204" pitchFamily="34" charset="0"/>
                          <a:ea typeface="+mn-ea"/>
                          <a:cs typeface="Calibri Light" panose="020F0302020204030204" pitchFamily="34" charset="0"/>
                        </a:rPr>
                        <a:t>Coverage (%)</a:t>
                      </a:r>
                      <a:endParaRPr lang="en-IN" sz="1200" b="0" dirty="0">
                        <a:effectLst/>
                        <a:latin typeface="Calibri Light" panose="020F0302020204030204" pitchFamily="34" charset="0"/>
                        <a:cs typeface="Calibri Light" panose="020F0302020204030204" pitchFamily="34" charset="0"/>
                      </a:endParaRP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rgbClr val="F7F7F7"/>
                    </a:solidFill>
                  </a:tcPr>
                </a:tc>
                <a:extLst>
                  <a:ext uri="{0D108BD9-81ED-4DB2-BD59-A6C34878D82A}">
                    <a16:rowId xmlns:a16="http://schemas.microsoft.com/office/drawing/2014/main" val="3665370121"/>
                  </a:ext>
                </a:extLst>
              </a:tr>
              <a:tr h="345076">
                <a:tc>
                  <a:txBody>
                    <a:bodyPr/>
                    <a:lstStyle/>
                    <a:p>
                      <a:pPr algn="l" fontAlgn="t"/>
                      <a:r>
                        <a:rPr lang="en-IN" sz="1400" b="0" dirty="0">
                          <a:effectLst/>
                          <a:latin typeface="Calibri Light" panose="020F0302020204030204" pitchFamily="34" charset="0"/>
                          <a:cs typeface="Calibri Light" panose="020F0302020204030204" pitchFamily="34" charset="0"/>
                        </a:rPr>
                        <a:t>TOTAL</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40000"/>
                        <a:lumOff val="60000"/>
                      </a:schemeClr>
                    </a:solidFill>
                  </a:tcPr>
                </a:tc>
                <a:tc>
                  <a:txBody>
                    <a:bodyPr/>
                    <a:lstStyle/>
                    <a:p>
                      <a:pPr algn="r" fontAlgn="t"/>
                      <a:r>
                        <a:rPr lang="en-IN" sz="1400" b="0" dirty="0">
                          <a:effectLst/>
                          <a:latin typeface="Calibri Light" panose="020F0302020204030204" pitchFamily="34" charset="0"/>
                          <a:cs typeface="Calibri Light" panose="020F0302020204030204" pitchFamily="34" charset="0"/>
                        </a:rPr>
                        <a:t>74.4</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40000"/>
                        <a:lumOff val="60000"/>
                      </a:schemeClr>
                    </a:solidFill>
                  </a:tcPr>
                </a:tc>
                <a:tc>
                  <a:txBody>
                    <a:bodyPr/>
                    <a:lstStyle/>
                    <a:p>
                      <a:pPr algn="r" fontAlgn="t"/>
                      <a:r>
                        <a:rPr lang="en-IN" sz="1400" b="0" dirty="0">
                          <a:effectLst/>
                          <a:latin typeface="Calibri Light" panose="020F0302020204030204" pitchFamily="34" charset="0"/>
                          <a:cs typeface="Calibri Light" panose="020F0302020204030204" pitchFamily="34" charset="0"/>
                        </a:rPr>
                        <a:t>28.4</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40000"/>
                        <a:lumOff val="60000"/>
                      </a:schemeClr>
                    </a:solidFill>
                  </a:tcPr>
                </a:tc>
                <a:tc>
                  <a:txBody>
                    <a:bodyPr/>
                    <a:lstStyle/>
                    <a:p>
                      <a:pPr algn="r" fontAlgn="t"/>
                      <a:r>
                        <a:rPr lang="en-IN" sz="1400" b="0" dirty="0">
                          <a:effectLst/>
                          <a:latin typeface="Calibri Light" panose="020F0302020204030204" pitchFamily="34" charset="0"/>
                          <a:cs typeface="Calibri Light" panose="020F0302020204030204" pitchFamily="34" charset="0"/>
                        </a:rPr>
                        <a:t>38.2%</a:t>
                      </a:r>
                    </a:p>
                  </a:txBody>
                  <a:tcPr marL="76200" marR="76200" marT="76200" marB="76200" anchor="ctr">
                    <a:lnL w="9525" cap="flat" cmpd="sng" algn="ctr">
                      <a:solidFill>
                        <a:srgbClr val="DDDDDD"/>
                      </a:solidFill>
                      <a:prstDash val="solid"/>
                      <a:round/>
                      <a:headEnd type="none" w="med" len="med"/>
                      <a:tailEnd type="none" w="med" len="med"/>
                    </a:lnL>
                    <a:lnR w="9525" cap="flat" cmpd="sng" algn="ctr">
                      <a:solidFill>
                        <a:srgbClr val="DDDDDD"/>
                      </a:solidFill>
                      <a:prstDash val="solid"/>
                      <a:round/>
                      <a:headEnd type="none" w="med" len="med"/>
                      <a:tailEnd type="none" w="med" len="med"/>
                    </a:lnR>
                    <a:lnT w="9525" cap="flat" cmpd="sng" algn="ctr">
                      <a:solidFill>
                        <a:srgbClr val="DDDDDD"/>
                      </a:solidFill>
                      <a:prstDash val="solid"/>
                      <a:round/>
                      <a:headEnd type="none" w="med" len="med"/>
                      <a:tailEnd type="none" w="med" len="med"/>
                    </a:lnT>
                    <a:lnB w="9525" cap="flat" cmpd="sng" algn="ctr">
                      <a:solidFill>
                        <a:srgbClr val="DDDDDD"/>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45023940"/>
                  </a:ext>
                </a:extLst>
              </a:tr>
            </a:tbl>
          </a:graphicData>
        </a:graphic>
      </p:graphicFrame>
      <p:graphicFrame>
        <p:nvGraphicFramePr>
          <p:cNvPr id="3" name="Table 2">
            <a:extLst>
              <a:ext uri="{FF2B5EF4-FFF2-40B4-BE49-F238E27FC236}">
                <a16:creationId xmlns:a16="http://schemas.microsoft.com/office/drawing/2014/main" id="{076D8F35-ED99-4BE9-8A7F-F44E28D480FE}"/>
              </a:ext>
            </a:extLst>
          </p:cNvPr>
          <p:cNvGraphicFramePr>
            <a:graphicFrameLocks noGrp="1"/>
          </p:cNvGraphicFramePr>
          <p:nvPr>
            <p:extLst>
              <p:ext uri="{D42A27DB-BD31-4B8C-83A1-F6EECF244321}">
                <p14:modId xmlns:p14="http://schemas.microsoft.com/office/powerpoint/2010/main" val="3045378376"/>
              </p:ext>
            </p:extLst>
          </p:nvPr>
        </p:nvGraphicFramePr>
        <p:xfrm>
          <a:off x="643081" y="1962627"/>
          <a:ext cx="7939810" cy="2634722"/>
        </p:xfrm>
        <a:graphic>
          <a:graphicData uri="http://schemas.openxmlformats.org/drawingml/2006/table">
            <a:tbl>
              <a:tblPr/>
              <a:tblGrid>
                <a:gridCol w="3658755">
                  <a:extLst>
                    <a:ext uri="{9D8B030D-6E8A-4147-A177-3AD203B41FA5}">
                      <a16:colId xmlns:a16="http://schemas.microsoft.com/office/drawing/2014/main" val="3870285151"/>
                    </a:ext>
                  </a:extLst>
                </a:gridCol>
                <a:gridCol w="2078182">
                  <a:extLst>
                    <a:ext uri="{9D8B030D-6E8A-4147-A177-3AD203B41FA5}">
                      <a16:colId xmlns:a16="http://schemas.microsoft.com/office/drawing/2014/main" val="285698604"/>
                    </a:ext>
                  </a:extLst>
                </a:gridCol>
                <a:gridCol w="2202873">
                  <a:extLst>
                    <a:ext uri="{9D8B030D-6E8A-4147-A177-3AD203B41FA5}">
                      <a16:colId xmlns:a16="http://schemas.microsoft.com/office/drawing/2014/main" val="1375906347"/>
                    </a:ext>
                  </a:extLst>
                </a:gridCol>
              </a:tblGrid>
              <a:tr h="297275">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Destination org.</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1">
                        <a:lumMod val="75000"/>
                      </a:schemeClr>
                    </a:solidFill>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Funded Projects codes</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rgbClr val="92D050"/>
                    </a:solidFill>
                  </a:tcPr>
                </a:tc>
                <a:tc>
                  <a:txBody>
                    <a:bodyPr/>
                    <a:lstStyle/>
                    <a:p>
                      <a:pPr algn="ctr"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Sum of Amount (US$)</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336497017"/>
                  </a:ext>
                </a:extLst>
              </a:tr>
              <a:tr h="333921">
                <a:tc>
                  <a:txBody>
                    <a:bodyPr/>
                    <a:lstStyle/>
                    <a:p>
                      <a:pPr lvl="1" algn="l" fontAlgn="ctr"/>
                      <a:r>
                        <a:rPr lang="en-US" sz="1200" b="0" i="0" u="none" strike="noStrike" dirty="0">
                          <a:solidFill>
                            <a:srgbClr val="000000"/>
                          </a:solidFill>
                          <a:effectLst/>
                          <a:latin typeface="Calibri Light" panose="020F0302020204030204" pitchFamily="34" charset="0"/>
                          <a:cs typeface="Calibri Light" panose="020F0302020204030204" pitchFamily="34" charset="0"/>
                        </a:rPr>
                        <a:t>Agency for Technical Cooperation and Development</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HIRQ19-SHL-154743-1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0"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2,544,618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1769326461"/>
                  </a:ext>
                </a:extLst>
              </a:tr>
              <a:tr h="333921">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Danish Refugee Council</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HIRQ19-SHL-154837-1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963,054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148812269"/>
                  </a:ext>
                </a:extLst>
              </a:tr>
              <a:tr h="333921">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International Organization for Migration</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HIRQ19-SHL-154503-1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15,709,825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2988006169"/>
                  </a:ext>
                </a:extLst>
              </a:tr>
              <a:tr h="333921">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TEARFUND</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HIRQ19-SHL-153813-1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601,964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964326190"/>
                  </a:ext>
                </a:extLst>
              </a:tr>
              <a:tr h="333921">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United Nations Children's Fund</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HIRQ19-SHL-154446-1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1,596,387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648548972"/>
                  </a:ext>
                </a:extLst>
              </a:tr>
              <a:tr h="333921">
                <a:tc>
                  <a:txBody>
                    <a:bodyPr/>
                    <a:lstStyle/>
                    <a:p>
                      <a:pPr lvl="1" algn="l" fontAlgn="ctr"/>
                      <a:r>
                        <a:rPr lang="en-US" sz="1200" b="0" i="0" u="none" strike="noStrike" dirty="0">
                          <a:solidFill>
                            <a:srgbClr val="000000"/>
                          </a:solidFill>
                          <a:effectLst/>
                          <a:latin typeface="Calibri Light" panose="020F0302020204030204" pitchFamily="34" charset="0"/>
                          <a:cs typeface="Calibri Light" panose="020F0302020204030204" pitchFamily="34" charset="0"/>
                        </a:rPr>
                        <a:t>United Nations High Commissioner for Refugees</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lvl="1"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HIRQ19-SHL-154792-1</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tc>
                  <a:txBody>
                    <a:bodyPr/>
                    <a:lstStyle/>
                    <a:p>
                      <a:pPr algn="l" fontAlgn="ctr"/>
                      <a:r>
                        <a:rPr lang="en-IN" sz="1200" b="0" i="0" u="none" strike="noStrike" dirty="0">
                          <a:solidFill>
                            <a:srgbClr val="000000"/>
                          </a:solidFill>
                          <a:effectLst/>
                          <a:latin typeface="Calibri Light" panose="020F0302020204030204" pitchFamily="34" charset="0"/>
                          <a:cs typeface="Calibri Light" panose="020F0302020204030204" pitchFamily="34" charset="0"/>
                        </a:rPr>
                        <a:t>                       7,011,250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tcPr>
                </a:tc>
                <a:extLst>
                  <a:ext uri="{0D108BD9-81ED-4DB2-BD59-A6C34878D82A}">
                    <a16:rowId xmlns:a16="http://schemas.microsoft.com/office/drawing/2014/main" val="3978249136"/>
                  </a:ext>
                </a:extLst>
              </a:tr>
              <a:tr h="333921">
                <a:tc gridSpan="2">
                  <a:txBody>
                    <a:bodyPr/>
                    <a:lstStyle/>
                    <a:p>
                      <a:pPr algn="ctr" fontAlgn="ctr"/>
                      <a:r>
                        <a:rPr lang="en-IN" sz="1400" b="0" i="0" u="none" strike="noStrike" dirty="0">
                          <a:solidFill>
                            <a:srgbClr val="000000"/>
                          </a:solidFill>
                          <a:effectLst/>
                          <a:latin typeface="Calibri Light" panose="020F0302020204030204" pitchFamily="34" charset="0"/>
                          <a:cs typeface="Calibri Light" panose="020F0302020204030204" pitchFamily="34" charset="0"/>
                        </a:rPr>
                        <a:t>TOTAL</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3">
                        <a:lumMod val="40000"/>
                        <a:lumOff val="60000"/>
                      </a:schemeClr>
                    </a:solidFill>
                  </a:tcPr>
                </a:tc>
                <a:tc hMerge="1">
                  <a:txBody>
                    <a:bodyPr/>
                    <a:lstStyle/>
                    <a:p>
                      <a:pPr algn="l" fontAlgn="ctr"/>
                      <a:endParaRPr lang="en-IN" sz="1100" b="0" i="0" u="none" strike="noStrike" dirty="0">
                        <a:solidFill>
                          <a:srgbClr val="000000"/>
                        </a:solidFill>
                        <a:effectLst/>
                        <a:latin typeface="Calibri" panose="020F0502020204030204" pitchFamily="34" charset="0"/>
                      </a:endParaRPr>
                    </a:p>
                  </a:txBody>
                  <a:tcPr marL="9525" marR="9525" marT="9525" marB="0" anchor="ctr">
                    <a:lnL>
                      <a:noFill/>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3">
                        <a:lumMod val="40000"/>
                        <a:lumOff val="60000"/>
                      </a:schemeClr>
                    </a:solidFill>
                  </a:tcPr>
                </a:tc>
                <a:tc>
                  <a:txBody>
                    <a:bodyPr/>
                    <a:lstStyle/>
                    <a:p>
                      <a:pPr algn="l" fontAlgn="ctr"/>
                      <a:r>
                        <a:rPr lang="en-IN" sz="1400" b="0" i="0" u="none" strike="noStrike" dirty="0">
                          <a:solidFill>
                            <a:srgbClr val="000000"/>
                          </a:solidFill>
                          <a:effectLst/>
                          <a:latin typeface="Calibri Light" panose="020F0302020204030204" pitchFamily="34" charset="0"/>
                          <a:cs typeface="Calibri Light" panose="020F0302020204030204" pitchFamily="34" charset="0"/>
                        </a:rPr>
                        <a:t>                     28,427,098 </a:t>
                      </a:r>
                    </a:p>
                  </a:txBody>
                  <a:tcPr marL="9525" marR="9525" marT="9525" marB="0" anchor="ctr">
                    <a:lnL w="6350" cap="flat" cmpd="sng" algn="ctr">
                      <a:solidFill>
                        <a:srgbClr val="999999"/>
                      </a:solidFill>
                      <a:prstDash val="solid"/>
                      <a:round/>
                      <a:headEnd type="none" w="med" len="med"/>
                      <a:tailEnd type="none" w="med" len="med"/>
                    </a:lnL>
                    <a:lnR w="6350" cap="flat" cmpd="sng" algn="ctr">
                      <a:solidFill>
                        <a:srgbClr val="999999"/>
                      </a:solidFill>
                      <a:prstDash val="solid"/>
                      <a:round/>
                      <a:headEnd type="none" w="med" len="med"/>
                      <a:tailEnd type="none" w="med" len="med"/>
                    </a:lnR>
                    <a:lnT w="6350" cap="flat" cmpd="sng" algn="ctr">
                      <a:solidFill>
                        <a:srgbClr val="999999"/>
                      </a:solidFill>
                      <a:prstDash val="solid"/>
                      <a:round/>
                      <a:headEnd type="none" w="med" len="med"/>
                      <a:tailEnd type="none" w="med" len="med"/>
                    </a:lnT>
                    <a:lnB w="6350" cap="flat" cmpd="sng" algn="ctr">
                      <a:solidFill>
                        <a:srgbClr val="999999"/>
                      </a:solidFill>
                      <a:prstDash val="solid"/>
                      <a:round/>
                      <a:headEnd type="none" w="med" len="med"/>
                      <a:tailEnd type="none" w="med" len="med"/>
                    </a:lnB>
                    <a:solidFill>
                      <a:schemeClr val="accent3">
                        <a:lumMod val="40000"/>
                        <a:lumOff val="60000"/>
                      </a:schemeClr>
                    </a:solidFill>
                  </a:tcPr>
                </a:tc>
                <a:extLst>
                  <a:ext uri="{0D108BD9-81ED-4DB2-BD59-A6C34878D82A}">
                    <a16:rowId xmlns:a16="http://schemas.microsoft.com/office/drawing/2014/main" val="2174820866"/>
                  </a:ext>
                </a:extLst>
              </a:tr>
            </a:tbl>
          </a:graphicData>
        </a:graphic>
      </p:graphicFrame>
    </p:spTree>
    <p:extLst>
      <p:ext uri="{BB962C8B-B14F-4D97-AF65-F5344CB8AC3E}">
        <p14:creationId xmlns:p14="http://schemas.microsoft.com/office/powerpoint/2010/main" val="275601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14</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defRPr/>
            </a:pPr>
            <a:r>
              <a:rPr lang="en-IN" sz="1400" b="0" dirty="0">
                <a:solidFill>
                  <a:schemeClr val="tx1"/>
                </a:solidFill>
                <a:latin typeface="Calibri Light" panose="020F0302020204030204" pitchFamily="34" charset="0"/>
                <a:ea typeface="+mn-ea"/>
                <a:cs typeface="Calibri Light" panose="020F0302020204030204" pitchFamily="34" charset="0"/>
              </a:rPr>
              <a:t>Information Management</a:t>
            </a:r>
            <a:r>
              <a:rPr lang="en-US" sz="1400" b="0" dirty="0">
                <a:solidFill>
                  <a:schemeClr val="tx1"/>
                </a:solidFill>
                <a:latin typeface="Calibri Light" panose="020F0302020204030204" pitchFamily="34" charset="0"/>
                <a:ea typeface="+mn-ea"/>
                <a:cs typeface="Calibri Light" panose="020F0302020204030204" pitchFamily="34" charset="0"/>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Update on 2019 assessments (planned, ongoing, completed) – </a:t>
            </a:r>
            <a:r>
              <a:rPr lang="en-IN" sz="1400" b="0" dirty="0">
                <a:solidFill>
                  <a:srgbClr val="0070C0"/>
                </a:solidFill>
                <a:latin typeface="Calibri Light" panose="020F0302020204030204" pitchFamily="34" charset="0"/>
                <a:ea typeface="+mn-ea"/>
                <a:cs typeface="Calibri Light" panose="020F0302020204030204" pitchFamily="34" charset="0"/>
              </a:rPr>
              <a:t>Tour de table</a:t>
            </a:r>
            <a:endParaRPr lang="en-US" sz="1400" b="0" dirty="0">
              <a:solidFill>
                <a:srgbClr val="0070C0"/>
              </a:solidFill>
              <a:latin typeface="Calibri Light" panose="020F0302020204030204" pitchFamily="34" charset="0"/>
              <a:ea typeface="+mn-ea"/>
              <a:cs typeface="Calibri Light" panose="020F0302020204030204" pitchFamily="34" charset="0"/>
            </a:endParaRPr>
          </a:p>
        </p:txBody>
      </p:sp>
      <p:sp>
        <p:nvSpPr>
          <p:cNvPr id="11" name="Rectangle 10">
            <a:extLst>
              <a:ext uri="{FF2B5EF4-FFF2-40B4-BE49-F238E27FC236}">
                <a16:creationId xmlns:a16="http://schemas.microsoft.com/office/drawing/2014/main" id="{A243C1AB-99E0-43B1-99B8-26EC3EAF758C}"/>
              </a:ext>
            </a:extLst>
          </p:cNvPr>
          <p:cNvSpPr/>
          <p:nvPr/>
        </p:nvSpPr>
        <p:spPr>
          <a:xfrm>
            <a:off x="247650" y="859215"/>
            <a:ext cx="8553450" cy="2462213"/>
          </a:xfrm>
          <a:prstGeom prst="rect">
            <a:avLst/>
          </a:prstGeom>
        </p:spPr>
        <p:txBody>
          <a:bodyPr wrap="square">
            <a:spAutoFit/>
          </a:bodyPr>
          <a:lstStyle/>
          <a:p>
            <a:pPr lvl="0"/>
            <a:r>
              <a:rPr lang="en-US" sz="1400" dirty="0">
                <a:latin typeface="Calibri Light" panose="020F0302020204030204" pitchFamily="34" charset="0"/>
                <a:cs typeface="Calibri Light" panose="020F0302020204030204" pitchFamily="34" charset="0"/>
              </a:rPr>
              <a:t>IOM :</a:t>
            </a:r>
          </a:p>
          <a:p>
            <a:pPr marL="285750" lvl="0" indent="-285750">
              <a:buFont typeface="Wingdings" panose="05000000000000000000" pitchFamily="2" charset="2"/>
              <a:buChar char="§"/>
            </a:pPr>
            <a:r>
              <a:rPr lang="en-US" sz="1400" dirty="0">
                <a:latin typeface="Calibri Light" panose="020F0302020204030204" pitchFamily="34" charset="0"/>
                <a:cs typeface="Calibri Light" panose="020F0302020204030204" pitchFamily="34" charset="0"/>
              </a:rPr>
              <a:t>Completed ILA – phase 4 assessment which aims to collect detailed information on IDP and returnee families living in locations out of camps identified through the DTM Master Lists Round 109 (Mar-Apr 2019):</a:t>
            </a:r>
            <a:endParaRPr lang="en-IN" sz="1400" dirty="0">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
            </a:pPr>
            <a:r>
              <a:rPr lang="en-US" sz="1400" dirty="0">
                <a:latin typeface="Calibri Light" panose="020F0302020204030204" pitchFamily="34" charset="0"/>
                <a:cs typeface="Calibri Light" panose="020F0302020204030204" pitchFamily="34" charset="0"/>
              </a:rPr>
              <a:t>The unit of reference of this assessment is the location, </a:t>
            </a:r>
            <a:endParaRPr lang="en-IN" sz="1400" dirty="0">
              <a:latin typeface="Calibri Light" panose="020F0302020204030204" pitchFamily="34" charset="0"/>
              <a:cs typeface="Calibri Light" panose="020F0302020204030204" pitchFamily="34" charset="0"/>
            </a:endParaRPr>
          </a:p>
          <a:p>
            <a:pPr marL="285750" lvl="0" indent="-285750">
              <a:buFont typeface="Wingdings" panose="05000000000000000000" pitchFamily="2" charset="2"/>
              <a:buChar char="§"/>
            </a:pPr>
            <a:r>
              <a:rPr lang="en-US" sz="1400" dirty="0">
                <a:latin typeface="Calibri Light" panose="020F0302020204030204" pitchFamily="34" charset="0"/>
                <a:cs typeface="Calibri Light" panose="020F0302020204030204" pitchFamily="34" charset="0"/>
              </a:rPr>
              <a:t>ILA4 covered more than 3,000 locations hosting at least 5 or more IDP and/or returnee families across the country.</a:t>
            </a:r>
            <a:endParaRPr lang="en-IN" sz="1400" dirty="0">
              <a:latin typeface="Calibri Light" panose="020F0302020204030204" pitchFamily="34" charset="0"/>
              <a:cs typeface="Calibri Light" panose="020F0302020204030204" pitchFamily="34" charset="0"/>
            </a:endParaRPr>
          </a:p>
          <a:p>
            <a:pPr lvl="0"/>
            <a:r>
              <a:rPr lang="en-US" sz="1400" dirty="0">
                <a:latin typeface="Calibri Light" panose="020F0302020204030204" pitchFamily="34" charset="0"/>
                <a:cs typeface="Calibri Light" panose="020F0302020204030204" pitchFamily="34" charset="0"/>
              </a:rPr>
              <a:t>Hopefully, The findings and results of this assessment will be published at the end of July 2019.</a:t>
            </a:r>
            <a:endParaRPr lang="en-IN" sz="1400" dirty="0">
              <a:latin typeface="Calibri Light" panose="020F0302020204030204" pitchFamily="34" charset="0"/>
              <a:cs typeface="Calibri Light" panose="020F0302020204030204" pitchFamily="34" charset="0"/>
            </a:endParaRPr>
          </a:p>
          <a:p>
            <a:endParaRPr lang="en-US" sz="1400" dirty="0">
              <a:latin typeface="Calibri Light" panose="020F0302020204030204" pitchFamily="34" charset="0"/>
              <a:cs typeface="Calibri Light" panose="020F0302020204030204" pitchFamily="34" charset="0"/>
            </a:endParaRPr>
          </a:p>
          <a:p>
            <a:r>
              <a:rPr lang="en-US" sz="1400" dirty="0">
                <a:latin typeface="Calibri Light" panose="020F0302020204030204" pitchFamily="34" charset="0"/>
                <a:cs typeface="Calibri Light" panose="020F0302020204030204" pitchFamily="34" charset="0"/>
              </a:rPr>
              <a:t>MCNA </a:t>
            </a:r>
          </a:p>
          <a:p>
            <a:pPr marL="285750" indent="-285750">
              <a:buFont typeface="Wingdings" panose="05000000000000000000" pitchFamily="2" charset="2"/>
              <a:buChar char="§"/>
            </a:pPr>
            <a:r>
              <a:rPr lang="en-US" sz="1400" dirty="0">
                <a:latin typeface="Calibri Light" panose="020F0302020204030204" pitchFamily="34" charset="0"/>
                <a:cs typeface="Calibri Light" panose="020F0302020204030204" pitchFamily="34" charset="0"/>
              </a:rPr>
              <a:t>IOM is currently supporting REACH in conducting MCNA in Anbar, Basra and Baghdad governorates</a:t>
            </a:r>
          </a:p>
          <a:p>
            <a:pPr marL="285750" indent="-285750">
              <a:buFont typeface="Wingdings" panose="05000000000000000000" pitchFamily="2" charset="2"/>
              <a:buChar char="§"/>
            </a:pPr>
            <a:r>
              <a:rPr lang="en-US" sz="1400" dirty="0">
                <a:latin typeface="Calibri Light" panose="020F0302020204030204" pitchFamily="34" charset="0"/>
                <a:cs typeface="Calibri Light" panose="020F0302020204030204" pitchFamily="34" charset="0"/>
              </a:rPr>
              <a:t>UNHCR is supporting REACH in conducting MCNA in Salah al-Din governorate</a:t>
            </a:r>
          </a:p>
        </p:txBody>
      </p:sp>
    </p:spTree>
    <p:extLst>
      <p:ext uri="{BB962C8B-B14F-4D97-AF65-F5344CB8AC3E}">
        <p14:creationId xmlns:p14="http://schemas.microsoft.com/office/powerpoint/2010/main" val="18587787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15</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defRPr/>
            </a:pPr>
            <a:r>
              <a:rPr lang="en-IN" sz="1400" b="0" dirty="0">
                <a:solidFill>
                  <a:schemeClr val="tx1"/>
                </a:solidFill>
                <a:latin typeface="Calibri Light" panose="020F0302020204030204" pitchFamily="34" charset="0"/>
                <a:ea typeface="+mn-ea"/>
                <a:cs typeface="+mn-cs"/>
              </a:rPr>
              <a:t>Information Management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2"/>
              <a:defRPr/>
            </a:pPr>
            <a:r>
              <a:rPr lang="en-IN" sz="1400" b="0" dirty="0">
                <a:solidFill>
                  <a:prstClr val="black"/>
                </a:solidFill>
                <a:latin typeface="Calibri Light" panose="020F0302020204030204" pitchFamily="34" charset="0"/>
                <a:ea typeface="+mn-ea"/>
                <a:cs typeface="Calibri Light" panose="020F0302020204030204" pitchFamily="34" charset="0"/>
              </a:rPr>
              <a:t>Update on Trainings Plan for Centre and South</a:t>
            </a:r>
            <a:endParaRPr lang="en-US" sz="1400" b="0" dirty="0">
              <a:solidFill>
                <a:srgbClr val="C00000"/>
              </a:solidFill>
              <a:latin typeface="Calibri Light" panose="020F0302020204030204" pitchFamily="34" charset="0"/>
              <a:ea typeface="+mn-ea"/>
              <a:cs typeface="Calibri Light" panose="020F0302020204030204" pitchFamily="34" charset="0"/>
            </a:endParaRPr>
          </a:p>
        </p:txBody>
      </p:sp>
      <p:sp>
        <p:nvSpPr>
          <p:cNvPr id="6" name="Rectangle 5">
            <a:extLst>
              <a:ext uri="{FF2B5EF4-FFF2-40B4-BE49-F238E27FC236}">
                <a16:creationId xmlns:a16="http://schemas.microsoft.com/office/drawing/2014/main" id="{63D3A1E2-7615-4F97-AC2D-62333508ABDE}"/>
              </a:ext>
            </a:extLst>
          </p:cNvPr>
          <p:cNvSpPr/>
          <p:nvPr/>
        </p:nvSpPr>
        <p:spPr>
          <a:xfrm>
            <a:off x="247650" y="1181336"/>
            <a:ext cx="8553450" cy="738664"/>
          </a:xfrm>
          <a:prstGeom prst="rect">
            <a:avLst/>
          </a:prstGeom>
        </p:spPr>
        <p:txBody>
          <a:bodyPr wrap="square">
            <a:spAutoFit/>
          </a:bodyPr>
          <a:lstStyle/>
          <a:p>
            <a:r>
              <a:rPr lang="en-US" sz="1400" dirty="0">
                <a:latin typeface="Calibri Light" panose="020F0302020204030204" pitchFamily="34" charset="0"/>
                <a:cs typeface="Calibri Light" panose="020F0302020204030204" pitchFamily="34" charset="0"/>
              </a:rPr>
              <a:t>July 9</a:t>
            </a:r>
            <a:r>
              <a:rPr lang="en-US" sz="1400" baseline="30000" dirty="0">
                <a:latin typeface="Calibri Light" panose="020F0302020204030204" pitchFamily="34" charset="0"/>
                <a:cs typeface="Calibri Light" panose="020F0302020204030204" pitchFamily="34" charset="0"/>
              </a:rPr>
              <a:t>th</a:t>
            </a:r>
            <a:r>
              <a:rPr lang="en-US" sz="1400" dirty="0">
                <a:latin typeface="Calibri Light" panose="020F0302020204030204" pitchFamily="34" charset="0"/>
                <a:cs typeface="Calibri Light" panose="020F0302020204030204" pitchFamily="34" charset="0"/>
              </a:rPr>
              <a:t>, 2019: War Damaged Shelter Minimum Standards and the Use of </a:t>
            </a:r>
            <a:r>
              <a:rPr lang="en-US" sz="1400" dirty="0" err="1">
                <a:latin typeface="Calibri Light" panose="020F0302020204030204" pitchFamily="34" charset="0"/>
                <a:cs typeface="Calibri Light" panose="020F0302020204030204" pitchFamily="34" charset="0"/>
              </a:rPr>
              <a:t>BoQ</a:t>
            </a:r>
            <a:r>
              <a:rPr lang="en-US" sz="1400" dirty="0">
                <a:latin typeface="Calibri Light" panose="020F0302020204030204" pitchFamily="34" charset="0"/>
                <a:cs typeface="Calibri Light" panose="020F0302020204030204" pitchFamily="34" charset="0"/>
              </a:rPr>
              <a:t>. </a:t>
            </a:r>
            <a:r>
              <a:rPr lang="en-US" sz="1400" dirty="0">
                <a:solidFill>
                  <a:srgbClr val="0070C0"/>
                </a:solidFill>
                <a:latin typeface="Calibri Light" panose="020F0302020204030204" pitchFamily="34" charset="0"/>
                <a:cs typeface="Calibri Light" panose="020F0302020204030204" pitchFamily="34" charset="0"/>
              </a:rPr>
              <a:t>Completed</a:t>
            </a:r>
          </a:p>
          <a:p>
            <a:endParaRPr lang="en-US" sz="1400" dirty="0">
              <a:solidFill>
                <a:srgbClr val="002060"/>
              </a:solidFill>
              <a:latin typeface="Calibri Light" panose="020F0302020204030204" pitchFamily="34" charset="0"/>
              <a:cs typeface="Calibri Light" panose="020F0302020204030204" pitchFamily="34" charset="0"/>
            </a:endParaRPr>
          </a:p>
          <a:p>
            <a:r>
              <a:rPr lang="en-US" sz="1400" dirty="0">
                <a:latin typeface="Calibri Light" panose="020F0302020204030204" pitchFamily="34" charset="0"/>
                <a:cs typeface="Calibri Light" panose="020F0302020204030204" pitchFamily="34" charset="0"/>
              </a:rPr>
              <a:t>Cash Working Group Socio Economic Vulnerability Assessment Tool (SEVAT). </a:t>
            </a:r>
            <a:r>
              <a:rPr lang="en-US" sz="1400" dirty="0">
                <a:solidFill>
                  <a:srgbClr val="C00000"/>
                </a:solidFill>
                <a:latin typeface="Calibri Light" panose="020F0302020204030204" pitchFamily="34" charset="0"/>
                <a:cs typeface="Calibri Light" panose="020F0302020204030204" pitchFamily="34" charset="0"/>
              </a:rPr>
              <a:t>Date to be confirmed </a:t>
            </a:r>
          </a:p>
        </p:txBody>
      </p:sp>
    </p:spTree>
    <p:extLst>
      <p:ext uri="{BB962C8B-B14F-4D97-AF65-F5344CB8AC3E}">
        <p14:creationId xmlns:p14="http://schemas.microsoft.com/office/powerpoint/2010/main" val="20088098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16</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3"/>
              <a:defRPr/>
            </a:pPr>
            <a:r>
              <a:rPr lang="en-IN" sz="1400" b="0" dirty="0">
                <a:solidFill>
                  <a:schemeClr val="tx1"/>
                </a:solidFill>
                <a:latin typeface="Calibri Light" panose="020F0302020204030204" pitchFamily="34" charset="0"/>
                <a:ea typeface="+mn-ea"/>
                <a:cs typeface="+mn-cs"/>
              </a:rPr>
              <a:t>Information Management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3"/>
              <a:defRPr/>
            </a:pPr>
            <a:r>
              <a:rPr lang="en-US" sz="1400" b="0" dirty="0">
                <a:solidFill>
                  <a:prstClr val="black"/>
                </a:solidFill>
                <a:latin typeface="Calibri Light" panose="020F0302020204030204" pitchFamily="34" charset="0"/>
                <a:ea typeface="+mn-ea"/>
                <a:cs typeface="Calibri Light" panose="020F0302020204030204" pitchFamily="34" charset="0"/>
              </a:rPr>
              <a:t>ActivityInfo reporting</a:t>
            </a:r>
            <a:endParaRPr lang="en-US" sz="1400" b="0" dirty="0">
              <a:solidFill>
                <a:schemeClr val="tx1"/>
              </a:solidFill>
              <a:latin typeface="Calibri Light" panose="020F0302020204030204" pitchFamily="34" charset="0"/>
              <a:ea typeface="+mn-ea"/>
              <a:cs typeface="+mn-cs"/>
            </a:endParaRPr>
          </a:p>
        </p:txBody>
      </p:sp>
      <p:sp>
        <p:nvSpPr>
          <p:cNvPr id="6" name="Rectangle 5">
            <a:extLst>
              <a:ext uri="{FF2B5EF4-FFF2-40B4-BE49-F238E27FC236}">
                <a16:creationId xmlns:a16="http://schemas.microsoft.com/office/drawing/2014/main" id="{94721BE5-3BC8-4A05-803B-158EC2C10797}"/>
              </a:ext>
            </a:extLst>
          </p:cNvPr>
          <p:cNvSpPr/>
          <p:nvPr/>
        </p:nvSpPr>
        <p:spPr bwMode="auto">
          <a:xfrm>
            <a:off x="750860" y="3118236"/>
            <a:ext cx="3338574" cy="590670"/>
          </a:xfrm>
          <a:prstGeom prst="rect">
            <a:avLst/>
          </a:prstGeom>
          <a:solidFill>
            <a:schemeClr val="accent3">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anchor="ctr"/>
          <a:lstStyle/>
          <a:p>
            <a:pPr algn="ctr" eaLnBrk="1" fontAlgn="auto" hangingPunct="1">
              <a:spcBef>
                <a:spcPts val="0"/>
              </a:spcBef>
              <a:spcAft>
                <a:spcPts val="0"/>
              </a:spcAft>
              <a:defRPr/>
            </a:pPr>
            <a:r>
              <a:rPr lang="en-US" sz="1200" dirty="0">
                <a:solidFill>
                  <a:schemeClr val="accent6">
                    <a:lumMod val="75000"/>
                  </a:schemeClr>
                </a:solidFill>
                <a:latin typeface="Calibri Light" panose="020F0302020204030204" pitchFamily="34" charset="0"/>
                <a:cs typeface="Calibri Light" panose="020F0302020204030204" pitchFamily="34" charset="0"/>
              </a:rPr>
              <a:t>Reporting window of the given month is open.</a:t>
            </a:r>
          </a:p>
          <a:p>
            <a:pPr algn="ctr" eaLnBrk="1" fontAlgn="auto" hangingPunct="1">
              <a:spcBef>
                <a:spcPts val="0"/>
              </a:spcBef>
              <a:spcAft>
                <a:spcPts val="0"/>
              </a:spcAft>
              <a:defRPr/>
            </a:pPr>
            <a:r>
              <a:rPr lang="en-US" sz="1200" dirty="0">
                <a:solidFill>
                  <a:schemeClr val="accent6">
                    <a:lumMod val="75000"/>
                  </a:schemeClr>
                </a:solidFill>
                <a:latin typeface="Calibri Light" panose="020F0302020204030204" pitchFamily="34" charset="0"/>
                <a:cs typeface="Calibri Light" panose="020F0302020204030204" pitchFamily="34" charset="0"/>
              </a:rPr>
              <a:t>Partners to </a:t>
            </a:r>
            <a:r>
              <a:rPr lang="en-US" sz="1200" dirty="0">
                <a:solidFill>
                  <a:schemeClr val="bg1">
                    <a:lumMod val="50000"/>
                  </a:schemeClr>
                </a:solidFill>
                <a:latin typeface="Calibri Light" panose="020F0302020204030204" pitchFamily="34" charset="0"/>
                <a:cs typeface="Calibri Light" panose="020F0302020204030204" pitchFamily="34" charset="0"/>
              </a:rPr>
              <a:t>report</a:t>
            </a:r>
            <a:r>
              <a:rPr lang="en-US" sz="1200" dirty="0">
                <a:solidFill>
                  <a:schemeClr val="accent6">
                    <a:lumMod val="75000"/>
                  </a:schemeClr>
                </a:solidFill>
                <a:latin typeface="Calibri Light" panose="020F0302020204030204" pitchFamily="34" charset="0"/>
                <a:cs typeface="Calibri Light" panose="020F0302020204030204" pitchFamily="34" charset="0"/>
              </a:rPr>
              <a:t> </a:t>
            </a:r>
            <a:r>
              <a:rPr lang="en-US" sz="1200" dirty="0">
                <a:solidFill>
                  <a:schemeClr val="tx1">
                    <a:lumMod val="50000"/>
                    <a:lumOff val="50000"/>
                  </a:schemeClr>
                </a:solidFill>
                <a:latin typeface="Calibri Light" panose="020F0302020204030204" pitchFamily="34" charset="0"/>
                <a:cs typeface="Calibri Light" panose="020F0302020204030204" pitchFamily="34" charset="0"/>
              </a:rPr>
              <a:t>achievements / planning of the given month in ActivityInfo</a:t>
            </a:r>
          </a:p>
        </p:txBody>
      </p:sp>
      <p:sp>
        <p:nvSpPr>
          <p:cNvPr id="7" name="Rectangle 6">
            <a:extLst>
              <a:ext uri="{FF2B5EF4-FFF2-40B4-BE49-F238E27FC236}">
                <a16:creationId xmlns:a16="http://schemas.microsoft.com/office/drawing/2014/main" id="{A0E7E56F-2E15-4F37-A51D-6C77AD805803}"/>
              </a:ext>
            </a:extLst>
          </p:cNvPr>
          <p:cNvSpPr/>
          <p:nvPr/>
        </p:nvSpPr>
        <p:spPr bwMode="auto">
          <a:xfrm>
            <a:off x="750860" y="2748361"/>
            <a:ext cx="3338574" cy="368603"/>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22191" tIns="61096" rIns="122191" bIns="61096" anchor="ctr"/>
          <a:lstStyle/>
          <a:p>
            <a:pPr algn="ctr" eaLnBrk="1" fontAlgn="auto" hangingPunct="1">
              <a:spcBef>
                <a:spcPts val="0"/>
              </a:spcBef>
              <a:spcAft>
                <a:spcPts val="0"/>
              </a:spcAft>
              <a:defRPr/>
            </a:pPr>
            <a:r>
              <a:rPr lang="en-US" sz="1200" dirty="0">
                <a:solidFill>
                  <a:srgbClr val="FF0000"/>
                </a:solidFill>
                <a:latin typeface="Calibri Light" panose="020F0302020204030204" pitchFamily="34" charset="0"/>
                <a:cs typeface="Calibri Light" panose="020F0302020204030204" pitchFamily="34" charset="0"/>
              </a:rPr>
              <a:t>1</a:t>
            </a:r>
            <a:r>
              <a:rPr lang="en-US" sz="1200" baseline="30000" dirty="0">
                <a:solidFill>
                  <a:srgbClr val="FF0000"/>
                </a:solidFill>
                <a:latin typeface="Calibri Light" panose="020F0302020204030204" pitchFamily="34" charset="0"/>
                <a:cs typeface="Calibri Light" panose="020F0302020204030204" pitchFamily="34" charset="0"/>
              </a:rPr>
              <a:t>st</a:t>
            </a:r>
            <a:r>
              <a:rPr lang="en-US" sz="1200" dirty="0">
                <a:solidFill>
                  <a:srgbClr val="FF0000"/>
                </a:solidFill>
                <a:latin typeface="Calibri Light" panose="020F0302020204030204" pitchFamily="34" charset="0"/>
                <a:cs typeface="Calibri Light" panose="020F0302020204030204" pitchFamily="34" charset="0"/>
              </a:rPr>
              <a:t> of a given month – 5</a:t>
            </a:r>
            <a:r>
              <a:rPr lang="en-US" sz="1200" baseline="30000" dirty="0">
                <a:solidFill>
                  <a:srgbClr val="FF0000"/>
                </a:solidFill>
                <a:latin typeface="Calibri Light" panose="020F0302020204030204" pitchFamily="34" charset="0"/>
                <a:cs typeface="Calibri Light" panose="020F0302020204030204" pitchFamily="34" charset="0"/>
              </a:rPr>
              <a:t>th</a:t>
            </a:r>
            <a:r>
              <a:rPr lang="en-US" sz="1200" dirty="0">
                <a:solidFill>
                  <a:srgbClr val="FF0000"/>
                </a:solidFill>
                <a:latin typeface="Calibri Light" panose="020F0302020204030204" pitchFamily="34" charset="0"/>
                <a:cs typeface="Calibri Light" panose="020F0302020204030204" pitchFamily="34" charset="0"/>
              </a:rPr>
              <a:t> of following month</a:t>
            </a:r>
            <a:endParaRPr lang="en-US" sz="12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9" name="Rectangle 8">
            <a:extLst>
              <a:ext uri="{FF2B5EF4-FFF2-40B4-BE49-F238E27FC236}">
                <a16:creationId xmlns:a16="http://schemas.microsoft.com/office/drawing/2014/main" id="{FC39BA18-C80E-45C9-85A3-BFE1A344FC01}"/>
              </a:ext>
            </a:extLst>
          </p:cNvPr>
          <p:cNvSpPr/>
          <p:nvPr/>
        </p:nvSpPr>
        <p:spPr bwMode="auto">
          <a:xfrm>
            <a:off x="3376183" y="1588962"/>
            <a:ext cx="2532062" cy="777170"/>
          </a:xfrm>
          <a:prstGeom prst="rect">
            <a:avLst/>
          </a:prstGeom>
          <a:solidFill>
            <a:schemeClr val="accent6">
              <a:lumMod val="60000"/>
              <a:lumOff val="4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chemeClr val="accent6">
                    <a:lumMod val="75000"/>
                  </a:schemeClr>
                </a:solidFill>
                <a:latin typeface="Calibri Light" panose="020F0302020204030204" pitchFamily="34" charset="0"/>
                <a:cs typeface="Calibri Light" panose="020F0302020204030204" pitchFamily="34" charset="0"/>
              </a:rPr>
              <a:t>Cluster IMOs / Cluster Coordinators </a:t>
            </a:r>
            <a:r>
              <a:rPr lang="en-US" sz="1200" dirty="0">
                <a:solidFill>
                  <a:schemeClr val="bg1">
                    <a:lumMod val="50000"/>
                  </a:schemeClr>
                </a:solidFill>
                <a:latin typeface="Calibri Light" panose="020F0302020204030204" pitchFamily="34" charset="0"/>
                <a:cs typeface="Calibri Light" panose="020F0302020204030204" pitchFamily="34" charset="0"/>
              </a:rPr>
              <a:t>liaise with partners on day to day basis to clean / adjust the data been reported in ActivityInfo</a:t>
            </a:r>
          </a:p>
        </p:txBody>
      </p:sp>
      <p:sp>
        <p:nvSpPr>
          <p:cNvPr id="10" name="Rectangle 9">
            <a:extLst>
              <a:ext uri="{FF2B5EF4-FFF2-40B4-BE49-F238E27FC236}">
                <a16:creationId xmlns:a16="http://schemas.microsoft.com/office/drawing/2014/main" id="{D2566146-3881-4654-81AD-0D4D2B989B4D}"/>
              </a:ext>
            </a:extLst>
          </p:cNvPr>
          <p:cNvSpPr/>
          <p:nvPr/>
        </p:nvSpPr>
        <p:spPr bwMode="auto">
          <a:xfrm>
            <a:off x="3371510" y="1161065"/>
            <a:ext cx="2516187" cy="407726"/>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200" dirty="0">
                <a:solidFill>
                  <a:srgbClr val="FF0000"/>
                </a:solidFill>
                <a:latin typeface="Calibri Light" panose="020F0302020204030204" pitchFamily="34" charset="0"/>
                <a:cs typeface="Calibri Light" panose="020F0302020204030204" pitchFamily="34" charset="0"/>
              </a:rPr>
              <a:t>1</a:t>
            </a:r>
            <a:r>
              <a:rPr lang="en-US" sz="1200" baseline="30000" dirty="0">
                <a:solidFill>
                  <a:srgbClr val="FF0000"/>
                </a:solidFill>
                <a:latin typeface="Calibri Light" panose="020F0302020204030204" pitchFamily="34" charset="0"/>
                <a:cs typeface="Calibri Light" panose="020F0302020204030204" pitchFamily="34" charset="0"/>
              </a:rPr>
              <a:t>st</a:t>
            </a:r>
            <a:r>
              <a:rPr lang="en-US" sz="1200" dirty="0">
                <a:solidFill>
                  <a:srgbClr val="FF0000"/>
                </a:solidFill>
                <a:latin typeface="Calibri Light" panose="020F0302020204030204" pitchFamily="34" charset="0"/>
                <a:cs typeface="Calibri Light" panose="020F0302020204030204" pitchFamily="34" charset="0"/>
              </a:rPr>
              <a:t> of a given month – 5</a:t>
            </a:r>
            <a:r>
              <a:rPr lang="en-US" sz="1200" baseline="30000" dirty="0">
                <a:solidFill>
                  <a:srgbClr val="FF0000"/>
                </a:solidFill>
                <a:latin typeface="Calibri Light" panose="020F0302020204030204" pitchFamily="34" charset="0"/>
                <a:cs typeface="Calibri Light" panose="020F0302020204030204" pitchFamily="34" charset="0"/>
              </a:rPr>
              <a:t>th</a:t>
            </a:r>
            <a:r>
              <a:rPr lang="en-US" sz="1200" dirty="0">
                <a:solidFill>
                  <a:srgbClr val="FF0000"/>
                </a:solidFill>
                <a:latin typeface="Calibri Light" panose="020F0302020204030204" pitchFamily="34" charset="0"/>
                <a:cs typeface="Calibri Light" panose="020F0302020204030204" pitchFamily="34" charset="0"/>
              </a:rPr>
              <a:t> of following month</a:t>
            </a:r>
            <a:endParaRPr lang="en-US" sz="12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11" name="Oval 10">
            <a:extLst>
              <a:ext uri="{FF2B5EF4-FFF2-40B4-BE49-F238E27FC236}">
                <a16:creationId xmlns:a16="http://schemas.microsoft.com/office/drawing/2014/main" id="{D636A3B3-D633-4EAC-9702-DCE39181EAFA}"/>
              </a:ext>
            </a:extLst>
          </p:cNvPr>
          <p:cNvSpPr/>
          <p:nvPr/>
        </p:nvSpPr>
        <p:spPr>
          <a:xfrm>
            <a:off x="4253495" y="599716"/>
            <a:ext cx="568325" cy="55086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latin typeface="Calibri Light" panose="020F0302020204030204" pitchFamily="34" charset="0"/>
                <a:cs typeface="Calibri Light" panose="020F0302020204030204" pitchFamily="34" charset="0"/>
              </a:rPr>
              <a:t>2</a:t>
            </a:r>
          </a:p>
        </p:txBody>
      </p:sp>
      <p:sp>
        <p:nvSpPr>
          <p:cNvPr id="12" name="Oval 11">
            <a:extLst>
              <a:ext uri="{FF2B5EF4-FFF2-40B4-BE49-F238E27FC236}">
                <a16:creationId xmlns:a16="http://schemas.microsoft.com/office/drawing/2014/main" id="{47324D86-03CD-452D-AAF8-10CF2E93900C}"/>
              </a:ext>
            </a:extLst>
          </p:cNvPr>
          <p:cNvSpPr/>
          <p:nvPr/>
        </p:nvSpPr>
        <p:spPr>
          <a:xfrm>
            <a:off x="2151305" y="2177388"/>
            <a:ext cx="568325" cy="550863"/>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latin typeface="Calibri Light" panose="020F0302020204030204" pitchFamily="34" charset="0"/>
                <a:cs typeface="Calibri Light" panose="020F0302020204030204" pitchFamily="34" charset="0"/>
              </a:rPr>
              <a:t>1</a:t>
            </a:r>
          </a:p>
        </p:txBody>
      </p:sp>
      <p:sp>
        <p:nvSpPr>
          <p:cNvPr id="2" name="Rectangle 1">
            <a:extLst>
              <a:ext uri="{FF2B5EF4-FFF2-40B4-BE49-F238E27FC236}">
                <a16:creationId xmlns:a16="http://schemas.microsoft.com/office/drawing/2014/main" id="{4B8C10C8-70EB-4E96-9A4B-770A41C16358}"/>
              </a:ext>
            </a:extLst>
          </p:cNvPr>
          <p:cNvSpPr/>
          <p:nvPr/>
        </p:nvSpPr>
        <p:spPr>
          <a:xfrm>
            <a:off x="297138" y="4022668"/>
            <a:ext cx="2860347" cy="646331"/>
          </a:xfrm>
          <a:prstGeom prst="rect">
            <a:avLst/>
          </a:prstGeom>
          <a:solidFill>
            <a:schemeClr val="accent3">
              <a:lumMod val="20000"/>
              <a:lumOff val="80000"/>
            </a:schemeClr>
          </a:solidFill>
        </p:spPr>
        <p:txBody>
          <a:bodyPr wrap="square">
            <a:spAutoFit/>
          </a:bodyPr>
          <a:lstStyle/>
          <a:p>
            <a:pPr algn="ctr"/>
            <a:r>
              <a:rPr lang="en-US" sz="1200" b="1" dirty="0">
                <a:solidFill>
                  <a:schemeClr val="tx1">
                    <a:lumMod val="50000"/>
                    <a:lumOff val="50000"/>
                  </a:schemeClr>
                </a:solidFill>
                <a:latin typeface="Calibri Light" panose="020F0302020204030204" pitchFamily="34" charset="0"/>
                <a:cs typeface="Calibri Light" panose="020F0302020204030204" pitchFamily="34" charset="0"/>
              </a:rPr>
              <a:t>Planning</a:t>
            </a:r>
            <a:r>
              <a:rPr lang="en-US" sz="1200" dirty="0">
                <a:solidFill>
                  <a:schemeClr val="tx1">
                    <a:lumMod val="50000"/>
                    <a:lumOff val="50000"/>
                  </a:schemeClr>
                </a:solidFill>
                <a:latin typeface="Calibri Light" panose="020F0302020204030204" pitchFamily="34" charset="0"/>
                <a:cs typeface="Calibri Light" panose="020F0302020204030204" pitchFamily="34" charset="0"/>
              </a:rPr>
              <a:t> (</a:t>
            </a:r>
            <a:r>
              <a:rPr lang="en-US" sz="1200" dirty="0">
                <a:solidFill>
                  <a:schemeClr val="bg1">
                    <a:lumMod val="50000"/>
                  </a:schemeClr>
                </a:solidFill>
                <a:latin typeface="Calibri Light" panose="020F0302020204030204" pitchFamily="34" charset="0"/>
                <a:cs typeface="Calibri Light" panose="020F0302020204030204" pitchFamily="34" charset="0"/>
              </a:rPr>
              <a:t>new 4W) </a:t>
            </a:r>
            <a:r>
              <a:rPr lang="en-US" sz="1200" dirty="0">
                <a:solidFill>
                  <a:schemeClr val="tx1">
                    <a:lumMod val="50000"/>
                    <a:lumOff val="50000"/>
                  </a:schemeClr>
                </a:solidFill>
                <a:latin typeface="Calibri Light" panose="020F0302020204030204" pitchFamily="34" charset="0"/>
                <a:cs typeface="Calibri Light" panose="020F0302020204030204" pitchFamily="34" charset="0"/>
              </a:rPr>
              <a:t>of the given month </a:t>
            </a:r>
            <a:r>
              <a:rPr lang="en-US" sz="1200" dirty="0">
                <a:solidFill>
                  <a:schemeClr val="bg1">
                    <a:lumMod val="50000"/>
                  </a:schemeClr>
                </a:solidFill>
                <a:latin typeface="Calibri Light" panose="020F0302020204030204" pitchFamily="34" charset="0"/>
                <a:cs typeface="Calibri Light" panose="020F0302020204030204" pitchFamily="34" charset="0"/>
              </a:rPr>
              <a:t>will help the sub-national Cluster Coordinators in their day to day coordination.</a:t>
            </a:r>
            <a:endParaRPr lang="en-IN" sz="1200" dirty="0">
              <a:solidFill>
                <a:schemeClr val="bg1">
                  <a:lumMod val="50000"/>
                </a:schemeClr>
              </a:solidFill>
              <a:latin typeface="Calibri Light" panose="020F0302020204030204" pitchFamily="34" charset="0"/>
              <a:cs typeface="Calibri Light" panose="020F0302020204030204" pitchFamily="34" charset="0"/>
            </a:endParaRPr>
          </a:p>
        </p:txBody>
      </p:sp>
      <p:sp>
        <p:nvSpPr>
          <p:cNvPr id="14" name="Rectangle 13">
            <a:extLst>
              <a:ext uri="{FF2B5EF4-FFF2-40B4-BE49-F238E27FC236}">
                <a16:creationId xmlns:a16="http://schemas.microsoft.com/office/drawing/2014/main" id="{6EB22B88-48F5-4119-9ECF-4472FC73D88E}"/>
              </a:ext>
            </a:extLst>
          </p:cNvPr>
          <p:cNvSpPr/>
          <p:nvPr/>
        </p:nvSpPr>
        <p:spPr bwMode="auto">
          <a:xfrm>
            <a:off x="5239951" y="3460617"/>
            <a:ext cx="3391479" cy="458787"/>
          </a:xfrm>
          <a:prstGeom prst="rect">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rgbClr val="FF0000"/>
                </a:solidFill>
                <a:latin typeface="Calibri Light" panose="020F0302020204030204" pitchFamily="34" charset="0"/>
                <a:cs typeface="Calibri Light" panose="020F0302020204030204" pitchFamily="34" charset="0"/>
              </a:rPr>
              <a:t>Reporting window of a given month will be locked on 6</a:t>
            </a:r>
            <a:r>
              <a:rPr lang="en-US" sz="1200" baseline="30000" dirty="0">
                <a:solidFill>
                  <a:srgbClr val="FF0000"/>
                </a:solidFill>
                <a:latin typeface="Calibri Light" panose="020F0302020204030204" pitchFamily="34" charset="0"/>
                <a:cs typeface="Calibri Light" panose="020F0302020204030204" pitchFamily="34" charset="0"/>
              </a:rPr>
              <a:t>th</a:t>
            </a:r>
            <a:r>
              <a:rPr lang="en-US" sz="1200" dirty="0">
                <a:solidFill>
                  <a:srgbClr val="FF0000"/>
                </a:solidFill>
                <a:latin typeface="Calibri Light" panose="020F0302020204030204" pitchFamily="34" charset="0"/>
                <a:cs typeface="Calibri Light" panose="020F0302020204030204" pitchFamily="34" charset="0"/>
              </a:rPr>
              <a:t> of the following month</a:t>
            </a:r>
            <a:endParaRPr lang="en-US" sz="12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15" name="Rectangle 14">
            <a:extLst>
              <a:ext uri="{FF2B5EF4-FFF2-40B4-BE49-F238E27FC236}">
                <a16:creationId xmlns:a16="http://schemas.microsoft.com/office/drawing/2014/main" id="{EA660C34-D2D9-40CD-A52E-08DE7A323FF6}"/>
              </a:ext>
            </a:extLst>
          </p:cNvPr>
          <p:cNvSpPr/>
          <p:nvPr/>
        </p:nvSpPr>
        <p:spPr bwMode="auto">
          <a:xfrm>
            <a:off x="5239952" y="3932264"/>
            <a:ext cx="3391477" cy="7018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1200" dirty="0">
                <a:solidFill>
                  <a:schemeClr val="accent6">
                    <a:lumMod val="75000"/>
                  </a:schemeClr>
                </a:solidFill>
                <a:latin typeface="Calibri Light" panose="020F0302020204030204" pitchFamily="34" charset="0"/>
                <a:cs typeface="Calibri Light" panose="020F0302020204030204" pitchFamily="34" charset="0"/>
              </a:rPr>
              <a:t>Partners will not be able to edit their own data of that given month – </a:t>
            </a:r>
            <a:r>
              <a:rPr lang="en-US" sz="1200" dirty="0">
                <a:solidFill>
                  <a:schemeClr val="bg1">
                    <a:lumMod val="50000"/>
                  </a:schemeClr>
                </a:solidFill>
                <a:latin typeface="Calibri Light" panose="020F0302020204030204" pitchFamily="34" charset="0"/>
                <a:cs typeface="Calibri Light" panose="020F0302020204030204" pitchFamily="34" charset="0"/>
              </a:rPr>
              <a:t>Final monthly Inter-Cluster achievements are presented to the ICCG.</a:t>
            </a:r>
            <a:endParaRPr lang="en-US" sz="1200" dirty="0">
              <a:solidFill>
                <a:schemeClr val="tx1">
                  <a:lumMod val="50000"/>
                  <a:lumOff val="50000"/>
                </a:schemeClr>
              </a:solidFill>
              <a:latin typeface="Calibri Light" panose="020F0302020204030204" pitchFamily="34" charset="0"/>
              <a:cs typeface="Calibri Light" panose="020F0302020204030204" pitchFamily="34" charset="0"/>
            </a:endParaRPr>
          </a:p>
        </p:txBody>
      </p:sp>
      <p:sp>
        <p:nvSpPr>
          <p:cNvPr id="16" name="Oval 15">
            <a:extLst>
              <a:ext uri="{FF2B5EF4-FFF2-40B4-BE49-F238E27FC236}">
                <a16:creationId xmlns:a16="http://schemas.microsoft.com/office/drawing/2014/main" id="{04DE9867-8BCB-49C3-A0BC-07699C5035E9}"/>
              </a:ext>
            </a:extLst>
          </p:cNvPr>
          <p:cNvSpPr/>
          <p:nvPr/>
        </p:nvSpPr>
        <p:spPr>
          <a:xfrm>
            <a:off x="6236127" y="2877555"/>
            <a:ext cx="568325" cy="55086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latin typeface="Calibri Light" panose="020F0302020204030204" pitchFamily="34" charset="0"/>
                <a:cs typeface="Calibri Light" panose="020F0302020204030204" pitchFamily="34" charset="0"/>
              </a:rPr>
              <a:t>3</a:t>
            </a:r>
          </a:p>
        </p:txBody>
      </p:sp>
      <p:sp>
        <p:nvSpPr>
          <p:cNvPr id="17" name="Rectangle 16">
            <a:extLst>
              <a:ext uri="{FF2B5EF4-FFF2-40B4-BE49-F238E27FC236}">
                <a16:creationId xmlns:a16="http://schemas.microsoft.com/office/drawing/2014/main" id="{B524257D-77E5-4012-BFE4-E9A38119301B}"/>
              </a:ext>
            </a:extLst>
          </p:cNvPr>
          <p:cNvSpPr/>
          <p:nvPr/>
        </p:nvSpPr>
        <p:spPr>
          <a:xfrm>
            <a:off x="6822014" y="1359128"/>
            <a:ext cx="2230450" cy="984885"/>
          </a:xfrm>
          <a:prstGeom prst="rect">
            <a:avLst/>
          </a:prstGeom>
          <a:solidFill>
            <a:schemeClr val="accent4">
              <a:lumMod val="20000"/>
              <a:lumOff val="80000"/>
            </a:schemeClr>
          </a:solidFill>
        </p:spPr>
        <p:txBody>
          <a:bodyPr wrap="square">
            <a:spAutoFit/>
          </a:bodyPr>
          <a:lstStyle/>
          <a:p>
            <a:pPr algn="ctr"/>
            <a:r>
              <a:rPr lang="en-IN" sz="1400" dirty="0">
                <a:latin typeface="Calibri Light" panose="020F0302020204030204" pitchFamily="34" charset="0"/>
                <a:cs typeface="Calibri Light" panose="020F0302020204030204" pitchFamily="34" charset="0"/>
              </a:rPr>
              <a:t>2019 Interactive dashboard</a:t>
            </a:r>
            <a:endParaRPr lang="en-IN" dirty="0">
              <a:latin typeface="Calibri Light" panose="020F0302020204030204" pitchFamily="34" charset="0"/>
              <a:cs typeface="Calibri Light" panose="020F0302020204030204" pitchFamily="34" charset="0"/>
            </a:endParaRPr>
          </a:p>
          <a:p>
            <a:pPr algn="ctr"/>
            <a:endParaRPr lang="en-IN" sz="1100" dirty="0">
              <a:latin typeface="Calibri Light" panose="020F0302020204030204" pitchFamily="34" charset="0"/>
              <a:cs typeface="Calibri Light" panose="020F0302020204030204" pitchFamily="34" charset="0"/>
              <a:hlinkClick r:id="rId2"/>
            </a:endParaRPr>
          </a:p>
          <a:p>
            <a:pPr algn="ctr"/>
            <a:r>
              <a:rPr lang="en-IN" sz="1100" dirty="0">
                <a:latin typeface="Calibri Light" panose="020F0302020204030204" pitchFamily="34" charset="0"/>
                <a:cs typeface="Calibri Light" panose="020F0302020204030204" pitchFamily="34" charset="0"/>
                <a:hlinkClick r:id="rId2"/>
              </a:rPr>
              <a:t>https://www.humanitarianresponse.info/en/operations/iraq/2019-dashboard</a:t>
            </a:r>
            <a:endParaRPr lang="en-IN" sz="1100" dirty="0">
              <a:latin typeface="Calibri Light" panose="020F0302020204030204" pitchFamily="34" charset="0"/>
              <a:cs typeface="Calibri Light" panose="020F0302020204030204" pitchFamily="34" charset="0"/>
            </a:endParaRPr>
          </a:p>
        </p:txBody>
      </p:sp>
      <p:sp>
        <p:nvSpPr>
          <p:cNvPr id="18" name="Freeform 86">
            <a:extLst>
              <a:ext uri="{FF2B5EF4-FFF2-40B4-BE49-F238E27FC236}">
                <a16:creationId xmlns:a16="http://schemas.microsoft.com/office/drawing/2014/main" id="{21653405-3F1A-4E15-92E9-1ECF86E6CB9C}"/>
              </a:ext>
            </a:extLst>
          </p:cNvPr>
          <p:cNvSpPr/>
          <p:nvPr/>
        </p:nvSpPr>
        <p:spPr>
          <a:xfrm rot="19759363">
            <a:off x="2236639" y="1215965"/>
            <a:ext cx="1988187" cy="320849"/>
          </a:xfrm>
          <a:custGeom>
            <a:avLst/>
            <a:gdLst>
              <a:gd name="connsiteX0" fmla="*/ 0 w 2501900"/>
              <a:gd name="connsiteY0" fmla="*/ 254385 h 254385"/>
              <a:gd name="connsiteX1" fmla="*/ 533400 w 2501900"/>
              <a:gd name="connsiteY1" fmla="*/ 127385 h 254385"/>
              <a:gd name="connsiteX2" fmla="*/ 825500 w 2501900"/>
              <a:gd name="connsiteY2" fmla="*/ 25785 h 254385"/>
              <a:gd name="connsiteX3" fmla="*/ 1092200 w 2501900"/>
              <a:gd name="connsiteY3" fmla="*/ 385 h 254385"/>
              <a:gd name="connsiteX4" fmla="*/ 2032000 w 2501900"/>
              <a:gd name="connsiteY4" fmla="*/ 38485 h 254385"/>
              <a:gd name="connsiteX5" fmla="*/ 2501900 w 2501900"/>
              <a:gd name="connsiteY5" fmla="*/ 89285 h 2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900" h="254385">
                <a:moveTo>
                  <a:pt x="0" y="254385"/>
                </a:moveTo>
                <a:cubicBezTo>
                  <a:pt x="197908" y="209935"/>
                  <a:pt x="395817" y="165485"/>
                  <a:pt x="533400" y="127385"/>
                </a:cubicBezTo>
                <a:cubicBezTo>
                  <a:pt x="670983" y="89285"/>
                  <a:pt x="732367" y="46952"/>
                  <a:pt x="825500" y="25785"/>
                </a:cubicBezTo>
                <a:cubicBezTo>
                  <a:pt x="918633" y="4618"/>
                  <a:pt x="891117" y="-1732"/>
                  <a:pt x="1092200" y="385"/>
                </a:cubicBezTo>
                <a:cubicBezTo>
                  <a:pt x="1293283" y="2502"/>
                  <a:pt x="1797050" y="23668"/>
                  <a:pt x="2032000" y="38485"/>
                </a:cubicBezTo>
                <a:cubicBezTo>
                  <a:pt x="2266950" y="53302"/>
                  <a:pt x="2384425" y="71293"/>
                  <a:pt x="2501900" y="89285"/>
                </a:cubicBezTo>
              </a:path>
            </a:pathLst>
          </a:custGeom>
          <a:noFill/>
          <a:ln w="381000">
            <a:solidFill>
              <a:schemeClr val="accent1">
                <a:shade val="50000"/>
                <a:alpha val="1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0" name="Freeform 86">
            <a:extLst>
              <a:ext uri="{FF2B5EF4-FFF2-40B4-BE49-F238E27FC236}">
                <a16:creationId xmlns:a16="http://schemas.microsoft.com/office/drawing/2014/main" id="{6C0C923D-464D-4359-B011-9FA26EA717A4}"/>
              </a:ext>
            </a:extLst>
          </p:cNvPr>
          <p:cNvSpPr/>
          <p:nvPr/>
        </p:nvSpPr>
        <p:spPr>
          <a:xfrm rot="12029519">
            <a:off x="2980730" y="3787782"/>
            <a:ext cx="2162615" cy="490495"/>
          </a:xfrm>
          <a:custGeom>
            <a:avLst/>
            <a:gdLst>
              <a:gd name="connsiteX0" fmla="*/ 0 w 2501900"/>
              <a:gd name="connsiteY0" fmla="*/ 254385 h 254385"/>
              <a:gd name="connsiteX1" fmla="*/ 533400 w 2501900"/>
              <a:gd name="connsiteY1" fmla="*/ 127385 h 254385"/>
              <a:gd name="connsiteX2" fmla="*/ 825500 w 2501900"/>
              <a:gd name="connsiteY2" fmla="*/ 25785 h 254385"/>
              <a:gd name="connsiteX3" fmla="*/ 1092200 w 2501900"/>
              <a:gd name="connsiteY3" fmla="*/ 385 h 254385"/>
              <a:gd name="connsiteX4" fmla="*/ 2032000 w 2501900"/>
              <a:gd name="connsiteY4" fmla="*/ 38485 h 254385"/>
              <a:gd name="connsiteX5" fmla="*/ 2501900 w 2501900"/>
              <a:gd name="connsiteY5" fmla="*/ 89285 h 2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900" h="254385">
                <a:moveTo>
                  <a:pt x="0" y="254385"/>
                </a:moveTo>
                <a:cubicBezTo>
                  <a:pt x="197908" y="209935"/>
                  <a:pt x="395817" y="165485"/>
                  <a:pt x="533400" y="127385"/>
                </a:cubicBezTo>
                <a:cubicBezTo>
                  <a:pt x="670983" y="89285"/>
                  <a:pt x="732367" y="46952"/>
                  <a:pt x="825500" y="25785"/>
                </a:cubicBezTo>
                <a:cubicBezTo>
                  <a:pt x="918633" y="4618"/>
                  <a:pt x="891117" y="-1732"/>
                  <a:pt x="1092200" y="385"/>
                </a:cubicBezTo>
                <a:cubicBezTo>
                  <a:pt x="1293283" y="2502"/>
                  <a:pt x="1797050" y="23668"/>
                  <a:pt x="2032000" y="38485"/>
                </a:cubicBezTo>
                <a:cubicBezTo>
                  <a:pt x="2266950" y="53302"/>
                  <a:pt x="2384425" y="71293"/>
                  <a:pt x="2501900" y="89285"/>
                </a:cubicBezTo>
              </a:path>
            </a:pathLst>
          </a:custGeom>
          <a:noFill/>
          <a:ln w="381000">
            <a:solidFill>
              <a:schemeClr val="accent1">
                <a:shade val="50000"/>
                <a:alpha val="1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1" name="Oval 20">
            <a:extLst>
              <a:ext uri="{FF2B5EF4-FFF2-40B4-BE49-F238E27FC236}">
                <a16:creationId xmlns:a16="http://schemas.microsoft.com/office/drawing/2014/main" id="{20F5388E-105B-4818-82D2-9F5AC258FE70}"/>
              </a:ext>
            </a:extLst>
          </p:cNvPr>
          <p:cNvSpPr/>
          <p:nvPr/>
        </p:nvSpPr>
        <p:spPr>
          <a:xfrm>
            <a:off x="6560270" y="522066"/>
            <a:ext cx="568325" cy="550862"/>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a:solidFill>
                  <a:schemeClr val="bg1"/>
                </a:solidFill>
                <a:latin typeface="Calibri Light" panose="020F0302020204030204" pitchFamily="34" charset="0"/>
                <a:cs typeface="Calibri Light" panose="020F0302020204030204" pitchFamily="34" charset="0"/>
              </a:rPr>
              <a:t>4</a:t>
            </a:r>
          </a:p>
        </p:txBody>
      </p:sp>
      <p:sp>
        <p:nvSpPr>
          <p:cNvPr id="22" name="Freeform 88">
            <a:extLst>
              <a:ext uri="{FF2B5EF4-FFF2-40B4-BE49-F238E27FC236}">
                <a16:creationId xmlns:a16="http://schemas.microsoft.com/office/drawing/2014/main" id="{E9CB324C-10BC-426F-B70A-842C2D5F5623}"/>
              </a:ext>
            </a:extLst>
          </p:cNvPr>
          <p:cNvSpPr/>
          <p:nvPr/>
        </p:nvSpPr>
        <p:spPr>
          <a:xfrm rot="18034655">
            <a:off x="5588863" y="1384204"/>
            <a:ext cx="538200" cy="1566416"/>
          </a:xfrm>
          <a:custGeom>
            <a:avLst/>
            <a:gdLst>
              <a:gd name="connsiteX0" fmla="*/ 647700 w 647700"/>
              <a:gd name="connsiteY0" fmla="*/ 0 h 1257300"/>
              <a:gd name="connsiteX1" fmla="*/ 533400 w 647700"/>
              <a:gd name="connsiteY1" fmla="*/ 660400 h 1257300"/>
              <a:gd name="connsiteX2" fmla="*/ 330200 w 647700"/>
              <a:gd name="connsiteY2" fmla="*/ 990600 h 1257300"/>
              <a:gd name="connsiteX3" fmla="*/ 139700 w 647700"/>
              <a:gd name="connsiteY3" fmla="*/ 1155700 h 1257300"/>
              <a:gd name="connsiteX4" fmla="*/ 0 w 647700"/>
              <a:gd name="connsiteY4" fmla="*/ 1257300 h 1257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700" h="1257300">
                <a:moveTo>
                  <a:pt x="647700" y="0"/>
                </a:moveTo>
                <a:cubicBezTo>
                  <a:pt x="617008" y="247650"/>
                  <a:pt x="586317" y="495300"/>
                  <a:pt x="533400" y="660400"/>
                </a:cubicBezTo>
                <a:cubicBezTo>
                  <a:pt x="480483" y="825500"/>
                  <a:pt x="395817" y="908050"/>
                  <a:pt x="330200" y="990600"/>
                </a:cubicBezTo>
                <a:cubicBezTo>
                  <a:pt x="264583" y="1073150"/>
                  <a:pt x="194733" y="1111250"/>
                  <a:pt x="139700" y="1155700"/>
                </a:cubicBezTo>
                <a:cubicBezTo>
                  <a:pt x="84667" y="1200150"/>
                  <a:pt x="42333" y="1228725"/>
                  <a:pt x="0" y="1257300"/>
                </a:cubicBezTo>
              </a:path>
            </a:pathLst>
          </a:custGeom>
          <a:noFill/>
          <a:ln w="381000">
            <a:solidFill>
              <a:schemeClr val="accent1">
                <a:shade val="50000"/>
                <a:alpha val="1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3" name="Freeform 89">
            <a:extLst>
              <a:ext uri="{FF2B5EF4-FFF2-40B4-BE49-F238E27FC236}">
                <a16:creationId xmlns:a16="http://schemas.microsoft.com/office/drawing/2014/main" id="{30315ECB-6FDB-4EA4-B09C-7B007D43AF3B}"/>
              </a:ext>
            </a:extLst>
          </p:cNvPr>
          <p:cNvSpPr/>
          <p:nvPr/>
        </p:nvSpPr>
        <p:spPr>
          <a:xfrm rot="7909421" flipV="1">
            <a:off x="6725559" y="2661749"/>
            <a:ext cx="1316277" cy="342942"/>
          </a:xfrm>
          <a:custGeom>
            <a:avLst/>
            <a:gdLst>
              <a:gd name="connsiteX0" fmla="*/ 2667000 w 2667000"/>
              <a:gd name="connsiteY0" fmla="*/ 12700 h 50800"/>
              <a:gd name="connsiteX1" fmla="*/ 1511300 w 2667000"/>
              <a:gd name="connsiteY1" fmla="*/ 50800 h 50800"/>
              <a:gd name="connsiteX2" fmla="*/ 330200 w 2667000"/>
              <a:gd name="connsiteY2" fmla="*/ 12700 h 50800"/>
              <a:gd name="connsiteX3" fmla="*/ 0 w 2667000"/>
              <a:gd name="connsiteY3" fmla="*/ 0 h 50800"/>
            </a:gdLst>
            <a:ahLst/>
            <a:cxnLst>
              <a:cxn ang="0">
                <a:pos x="connsiteX0" y="connsiteY0"/>
              </a:cxn>
              <a:cxn ang="0">
                <a:pos x="connsiteX1" y="connsiteY1"/>
              </a:cxn>
              <a:cxn ang="0">
                <a:pos x="connsiteX2" y="connsiteY2"/>
              </a:cxn>
              <a:cxn ang="0">
                <a:pos x="connsiteX3" y="connsiteY3"/>
              </a:cxn>
            </a:cxnLst>
            <a:rect l="l" t="t" r="r" b="b"/>
            <a:pathLst>
              <a:path w="2667000" h="50800">
                <a:moveTo>
                  <a:pt x="2667000" y="12700"/>
                </a:moveTo>
                <a:cubicBezTo>
                  <a:pt x="2283883" y="31750"/>
                  <a:pt x="1900767" y="50800"/>
                  <a:pt x="1511300" y="50800"/>
                </a:cubicBezTo>
                <a:cubicBezTo>
                  <a:pt x="1121833" y="50800"/>
                  <a:pt x="330200" y="12700"/>
                  <a:pt x="330200" y="12700"/>
                </a:cubicBezTo>
                <a:cubicBezTo>
                  <a:pt x="78317" y="4233"/>
                  <a:pt x="213783" y="2117"/>
                  <a:pt x="0" y="0"/>
                </a:cubicBezTo>
              </a:path>
            </a:pathLst>
          </a:custGeom>
          <a:noFill/>
          <a:ln w="381000">
            <a:solidFill>
              <a:schemeClr val="accent1">
                <a:shade val="50000"/>
                <a:alpha val="1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4" name="Freeform 86">
            <a:extLst>
              <a:ext uri="{FF2B5EF4-FFF2-40B4-BE49-F238E27FC236}">
                <a16:creationId xmlns:a16="http://schemas.microsoft.com/office/drawing/2014/main" id="{46FB88D4-C9CB-459E-BF36-8B781AFE2BA9}"/>
              </a:ext>
            </a:extLst>
          </p:cNvPr>
          <p:cNvSpPr/>
          <p:nvPr/>
        </p:nvSpPr>
        <p:spPr>
          <a:xfrm>
            <a:off x="4953975" y="729545"/>
            <a:ext cx="1553484" cy="45719"/>
          </a:xfrm>
          <a:custGeom>
            <a:avLst/>
            <a:gdLst>
              <a:gd name="connsiteX0" fmla="*/ 0 w 2501900"/>
              <a:gd name="connsiteY0" fmla="*/ 254385 h 254385"/>
              <a:gd name="connsiteX1" fmla="*/ 533400 w 2501900"/>
              <a:gd name="connsiteY1" fmla="*/ 127385 h 254385"/>
              <a:gd name="connsiteX2" fmla="*/ 825500 w 2501900"/>
              <a:gd name="connsiteY2" fmla="*/ 25785 h 254385"/>
              <a:gd name="connsiteX3" fmla="*/ 1092200 w 2501900"/>
              <a:gd name="connsiteY3" fmla="*/ 385 h 254385"/>
              <a:gd name="connsiteX4" fmla="*/ 2032000 w 2501900"/>
              <a:gd name="connsiteY4" fmla="*/ 38485 h 254385"/>
              <a:gd name="connsiteX5" fmla="*/ 2501900 w 2501900"/>
              <a:gd name="connsiteY5" fmla="*/ 89285 h 25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01900" h="254385">
                <a:moveTo>
                  <a:pt x="0" y="254385"/>
                </a:moveTo>
                <a:cubicBezTo>
                  <a:pt x="197908" y="209935"/>
                  <a:pt x="395817" y="165485"/>
                  <a:pt x="533400" y="127385"/>
                </a:cubicBezTo>
                <a:cubicBezTo>
                  <a:pt x="670983" y="89285"/>
                  <a:pt x="732367" y="46952"/>
                  <a:pt x="825500" y="25785"/>
                </a:cubicBezTo>
                <a:cubicBezTo>
                  <a:pt x="918633" y="4618"/>
                  <a:pt x="891117" y="-1732"/>
                  <a:pt x="1092200" y="385"/>
                </a:cubicBezTo>
                <a:cubicBezTo>
                  <a:pt x="1293283" y="2502"/>
                  <a:pt x="1797050" y="23668"/>
                  <a:pt x="2032000" y="38485"/>
                </a:cubicBezTo>
                <a:cubicBezTo>
                  <a:pt x="2266950" y="53302"/>
                  <a:pt x="2384425" y="71293"/>
                  <a:pt x="2501900" y="89285"/>
                </a:cubicBezTo>
              </a:path>
            </a:pathLst>
          </a:custGeom>
          <a:noFill/>
          <a:ln w="381000">
            <a:solidFill>
              <a:schemeClr val="accent1">
                <a:shade val="50000"/>
                <a:alpha val="10000"/>
              </a:schemeClr>
            </a:solidFill>
            <a:tailEnd type="triangle" w="sm" len="sm"/>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
        <p:nvSpPr>
          <p:cNvPr id="28" name="Rectangle 27">
            <a:extLst>
              <a:ext uri="{FF2B5EF4-FFF2-40B4-BE49-F238E27FC236}">
                <a16:creationId xmlns:a16="http://schemas.microsoft.com/office/drawing/2014/main" id="{38C7A286-5537-437C-9107-F2D2CF7D6EC9}"/>
              </a:ext>
            </a:extLst>
          </p:cNvPr>
          <p:cNvSpPr/>
          <p:nvPr/>
        </p:nvSpPr>
        <p:spPr>
          <a:xfrm rot="19329070">
            <a:off x="-56175" y="1541146"/>
            <a:ext cx="3029997" cy="338554"/>
          </a:xfrm>
          <a:prstGeom prst="rect">
            <a:avLst/>
          </a:prstGeom>
        </p:spPr>
        <p:txBody>
          <a:bodyPr wrap="none">
            <a:spAutoFit/>
          </a:bodyPr>
          <a:lstStyle/>
          <a:p>
            <a:r>
              <a:rPr lang="en-US" sz="1600" dirty="0">
                <a:solidFill>
                  <a:schemeClr val="bg1">
                    <a:lumMod val="50000"/>
                  </a:schemeClr>
                </a:solidFill>
                <a:latin typeface="Calibri Light" panose="020F0302020204030204" pitchFamily="34" charset="0"/>
                <a:cs typeface="Calibri Light" panose="020F0302020204030204" pitchFamily="34" charset="0"/>
              </a:rPr>
              <a:t>Timeframes for monthly reporting </a:t>
            </a:r>
            <a:endParaRPr lang="en-IN" sz="1600" dirty="0">
              <a:latin typeface="Calibri Light" panose="020F0302020204030204" pitchFamily="34" charset="0"/>
              <a:cs typeface="Calibri Light" panose="020F0302020204030204" pitchFamily="34" charset="0"/>
            </a:endParaRPr>
          </a:p>
        </p:txBody>
      </p:sp>
      <p:pic>
        <p:nvPicPr>
          <p:cNvPr id="29" name="Picture 2" descr="C:\Users\UNHCRuser\Desktop\AI\logo.png">
            <a:extLst>
              <a:ext uri="{FF2B5EF4-FFF2-40B4-BE49-F238E27FC236}">
                <a16:creationId xmlns:a16="http://schemas.microsoft.com/office/drawing/2014/main" id="{10A1810E-B421-42F2-ABB9-8C4B4D15982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9352506">
            <a:off x="381571" y="1217592"/>
            <a:ext cx="153035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A screenshot of a cell phone&#10;&#10;Description generated with high confidence">
            <a:extLst>
              <a:ext uri="{FF2B5EF4-FFF2-40B4-BE49-F238E27FC236}">
                <a16:creationId xmlns:a16="http://schemas.microsoft.com/office/drawing/2014/main" id="{DABEFCFE-0445-4CA3-A39E-7E7164A9C285}"/>
              </a:ext>
            </a:extLst>
          </p:cNvPr>
          <p:cNvPicPr>
            <a:picLocks noChangeAspect="1"/>
          </p:cNvPicPr>
          <p:nvPr/>
        </p:nvPicPr>
        <p:blipFill>
          <a:blip r:embed="rId4"/>
          <a:stretch>
            <a:fillRect/>
          </a:stretch>
        </p:blipFill>
        <p:spPr>
          <a:xfrm>
            <a:off x="7140696" y="107725"/>
            <a:ext cx="1898459" cy="1209578"/>
          </a:xfrm>
          <a:prstGeom prst="rect">
            <a:avLst/>
          </a:prstGeom>
        </p:spPr>
      </p:pic>
    </p:spTree>
    <p:extLst>
      <p:ext uri="{BB962C8B-B14F-4D97-AF65-F5344CB8AC3E}">
        <p14:creationId xmlns:p14="http://schemas.microsoft.com/office/powerpoint/2010/main" val="4593342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17</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4"/>
              <a:defRPr/>
            </a:pPr>
            <a:r>
              <a:rPr lang="en-IN" sz="1400" b="0" dirty="0">
                <a:solidFill>
                  <a:schemeClr val="tx1"/>
                </a:solidFill>
                <a:latin typeface="Calibri Light" panose="020F0302020204030204" pitchFamily="34" charset="0"/>
                <a:ea typeface="+mn-ea"/>
                <a:cs typeface="+mn-cs"/>
              </a:rPr>
              <a:t>AOB</a:t>
            </a:r>
            <a:endParaRPr lang="en-US" sz="1400" b="0" dirty="0">
              <a:solidFill>
                <a:schemeClr val="tx1"/>
              </a:solidFill>
              <a:latin typeface="Calibri Light" panose="020F0302020204030204" pitchFamily="34" charset="0"/>
              <a:ea typeface="+mn-ea"/>
              <a:cs typeface="+mn-cs"/>
            </a:endParaRPr>
          </a:p>
        </p:txBody>
      </p:sp>
      <p:sp>
        <p:nvSpPr>
          <p:cNvPr id="2" name="Rectangle 1">
            <a:extLst>
              <a:ext uri="{FF2B5EF4-FFF2-40B4-BE49-F238E27FC236}">
                <a16:creationId xmlns:a16="http://schemas.microsoft.com/office/drawing/2014/main" id="{212E0F04-460A-4A52-9A92-8F18D0BE15EB}"/>
              </a:ext>
            </a:extLst>
          </p:cNvPr>
          <p:cNvSpPr/>
          <p:nvPr/>
        </p:nvSpPr>
        <p:spPr>
          <a:xfrm>
            <a:off x="762000" y="586085"/>
            <a:ext cx="7505700" cy="523220"/>
          </a:xfrm>
          <a:prstGeom prst="rect">
            <a:avLst/>
          </a:prstGeom>
        </p:spPr>
        <p:txBody>
          <a:bodyPr wrap="square">
            <a:spAutoFit/>
          </a:bodyPr>
          <a:lstStyle/>
          <a:p>
            <a:pPr algn="just"/>
            <a:r>
              <a:rPr lang="en-IN" sz="1400" i="1" dirty="0">
                <a:latin typeface="Calibri Light" panose="020F0302020204030204" pitchFamily="34" charset="0"/>
                <a:ea typeface="Calibri" panose="020F0502020204030204" pitchFamily="34" charset="0"/>
                <a:cs typeface="Calibri Light" panose="020F0302020204030204" pitchFamily="34" charset="0"/>
              </a:rPr>
              <a:t>Note: Next sub-national Cluster coordination meeting for Centre and South will be on </a:t>
            </a:r>
            <a:r>
              <a:rPr lang="en-IN" sz="1400" i="1" dirty="0">
                <a:solidFill>
                  <a:srgbClr val="0070C0"/>
                </a:solidFill>
                <a:latin typeface="Calibri Light" panose="020F0302020204030204" pitchFamily="34" charset="0"/>
                <a:ea typeface="Calibri" panose="020F0502020204030204" pitchFamily="34" charset="0"/>
                <a:cs typeface="Calibri Light" panose="020F0302020204030204" pitchFamily="34" charset="0"/>
              </a:rPr>
              <a:t>August 7</a:t>
            </a:r>
            <a:r>
              <a:rPr lang="en-IN" sz="1400" i="1" baseline="30000" dirty="0">
                <a:solidFill>
                  <a:srgbClr val="0070C0"/>
                </a:solidFill>
                <a:latin typeface="Calibri Light" panose="020F0302020204030204" pitchFamily="34" charset="0"/>
                <a:ea typeface="Calibri" panose="020F0502020204030204" pitchFamily="34" charset="0"/>
                <a:cs typeface="Calibri Light" panose="020F0302020204030204" pitchFamily="34" charset="0"/>
              </a:rPr>
              <a:t>th</a:t>
            </a:r>
            <a:r>
              <a:rPr lang="en-IN" sz="1400" i="1" dirty="0">
                <a:solidFill>
                  <a:srgbClr val="0070C0"/>
                </a:solidFill>
                <a:latin typeface="Calibri Light" panose="020F0302020204030204" pitchFamily="34" charset="0"/>
                <a:ea typeface="Calibri" panose="020F0502020204030204" pitchFamily="34" charset="0"/>
                <a:cs typeface="Calibri Light" panose="020F0302020204030204" pitchFamily="34" charset="0"/>
              </a:rPr>
              <a:t>, 2019</a:t>
            </a:r>
            <a:r>
              <a:rPr lang="en-IN" sz="1400" i="1" dirty="0">
                <a:latin typeface="Calibri Light" panose="020F0302020204030204" pitchFamily="34" charset="0"/>
                <a:ea typeface="Calibri" panose="020F0502020204030204" pitchFamily="34" charset="0"/>
                <a:cs typeface="Calibri Light" panose="020F0302020204030204" pitchFamily="34" charset="0"/>
              </a:rPr>
              <a:t>;</a:t>
            </a:r>
          </a:p>
          <a:p>
            <a:pPr algn="just"/>
            <a:r>
              <a:rPr lang="en-IN" sz="1400" i="1" dirty="0">
                <a:latin typeface="Calibri Light" panose="020F0302020204030204" pitchFamily="34" charset="0"/>
                <a:ea typeface="Calibri" panose="020F0502020204030204" pitchFamily="34" charset="0"/>
                <a:cs typeface="Calibri Light" panose="020F0302020204030204" pitchFamily="34" charset="0"/>
              </a:rPr>
              <a:t>Invitation will be sent out on due time.</a:t>
            </a:r>
          </a:p>
        </p:txBody>
      </p:sp>
    </p:spTree>
    <p:extLst>
      <p:ext uri="{BB962C8B-B14F-4D97-AF65-F5344CB8AC3E}">
        <p14:creationId xmlns:p14="http://schemas.microsoft.com/office/powerpoint/2010/main" val="33483650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1078CDF-ED27-4626-B263-BD4D64686563}"/>
              </a:ext>
            </a:extLst>
          </p:cNvPr>
          <p:cNvSpPr>
            <a:spLocks noGrp="1"/>
          </p:cNvSpPr>
          <p:nvPr>
            <p:ph type="sldNum" sz="quarter" idx="12"/>
          </p:nvPr>
        </p:nvSpPr>
        <p:spPr/>
        <p:txBody>
          <a:bodyPr/>
          <a:lstStyle/>
          <a:p>
            <a:fld id="{1327C452-0D12-48F3-BB65-BBA3E6350F2C}" type="slidenum">
              <a:rPr lang="en-GB" smtClean="0">
                <a:latin typeface="Calibri"/>
              </a:rPr>
              <a:pPr/>
              <a:t>18</a:t>
            </a:fld>
            <a:endParaRPr lang="en-GB">
              <a:latin typeface="Calibri"/>
            </a:endParaRPr>
          </a:p>
        </p:txBody>
      </p:sp>
      <p:sp>
        <p:nvSpPr>
          <p:cNvPr id="9" name="Rectangle 8">
            <a:extLst>
              <a:ext uri="{FF2B5EF4-FFF2-40B4-BE49-F238E27FC236}">
                <a16:creationId xmlns:a16="http://schemas.microsoft.com/office/drawing/2014/main" id="{3A738298-14AF-4219-95EC-4E1084198221}"/>
              </a:ext>
            </a:extLst>
          </p:cNvPr>
          <p:cNvSpPr/>
          <p:nvPr/>
        </p:nvSpPr>
        <p:spPr>
          <a:xfrm>
            <a:off x="257174" y="4301222"/>
            <a:ext cx="4314825" cy="307777"/>
          </a:xfrm>
          <a:prstGeom prst="rect">
            <a:avLst/>
          </a:prstGeom>
        </p:spPr>
        <p:txBody>
          <a:bodyPr wrap="square">
            <a:spAutoFit/>
          </a:bodyPr>
          <a:lstStyle/>
          <a:p>
            <a:pPr algn="ctr" defTabSz="914400">
              <a:spcBef>
                <a:spcPct val="0"/>
              </a:spcBef>
            </a:pPr>
            <a:r>
              <a:rPr lang="en-US" sz="1400" dirty="0">
                <a:latin typeface="Calibri Light" panose="020F0302020204030204" pitchFamily="34" charset="0"/>
                <a:ea typeface="Verdana" pitchFamily="34" charset="0"/>
                <a:cs typeface="Verdana" pitchFamily="34" charset="0"/>
              </a:rPr>
              <a:t>Plywood shelters in AAF</a:t>
            </a:r>
          </a:p>
        </p:txBody>
      </p:sp>
      <p:pic>
        <p:nvPicPr>
          <p:cNvPr id="4" name="Picture 3">
            <a:extLst>
              <a:ext uri="{FF2B5EF4-FFF2-40B4-BE49-F238E27FC236}">
                <a16:creationId xmlns:a16="http://schemas.microsoft.com/office/drawing/2014/main" id="{552299D5-2792-4DAA-897C-B4BC8916DD0E}"/>
              </a:ext>
            </a:extLst>
          </p:cNvPr>
          <p:cNvPicPr>
            <a:picLocks noChangeAspect="1"/>
          </p:cNvPicPr>
          <p:nvPr/>
        </p:nvPicPr>
        <p:blipFill>
          <a:blip r:embed="rId2"/>
          <a:stretch>
            <a:fillRect/>
          </a:stretch>
        </p:blipFill>
        <p:spPr>
          <a:xfrm>
            <a:off x="5029200" y="126347"/>
            <a:ext cx="4000500" cy="3000375"/>
          </a:xfrm>
          <a:prstGeom prst="rect">
            <a:avLst/>
          </a:prstGeom>
        </p:spPr>
      </p:pic>
      <p:pic>
        <p:nvPicPr>
          <p:cNvPr id="5" name="Picture 4">
            <a:extLst>
              <a:ext uri="{FF2B5EF4-FFF2-40B4-BE49-F238E27FC236}">
                <a16:creationId xmlns:a16="http://schemas.microsoft.com/office/drawing/2014/main" id="{1C141525-616B-4DE1-B5ED-50678AA83E2C}"/>
              </a:ext>
            </a:extLst>
          </p:cNvPr>
          <p:cNvPicPr>
            <a:picLocks noChangeAspect="1"/>
          </p:cNvPicPr>
          <p:nvPr/>
        </p:nvPicPr>
        <p:blipFill>
          <a:blip r:embed="rId3"/>
          <a:stretch>
            <a:fillRect/>
          </a:stretch>
        </p:blipFill>
        <p:spPr>
          <a:xfrm>
            <a:off x="228600" y="1023387"/>
            <a:ext cx="4343400" cy="3257550"/>
          </a:xfrm>
          <a:prstGeom prst="rect">
            <a:avLst/>
          </a:prstGeom>
        </p:spPr>
      </p:pic>
      <p:sp>
        <p:nvSpPr>
          <p:cNvPr id="10" name="Rectangle 9">
            <a:extLst>
              <a:ext uri="{FF2B5EF4-FFF2-40B4-BE49-F238E27FC236}">
                <a16:creationId xmlns:a16="http://schemas.microsoft.com/office/drawing/2014/main" id="{D94CB83E-454E-43A7-A97F-406C74809795}"/>
              </a:ext>
            </a:extLst>
          </p:cNvPr>
          <p:cNvSpPr/>
          <p:nvPr/>
        </p:nvSpPr>
        <p:spPr>
          <a:xfrm>
            <a:off x="5029200" y="3147007"/>
            <a:ext cx="4000500" cy="307777"/>
          </a:xfrm>
          <a:prstGeom prst="rect">
            <a:avLst/>
          </a:prstGeom>
        </p:spPr>
        <p:txBody>
          <a:bodyPr wrap="square">
            <a:spAutoFit/>
          </a:bodyPr>
          <a:lstStyle/>
          <a:p>
            <a:pPr algn="ctr" defTabSz="914400">
              <a:spcBef>
                <a:spcPct val="0"/>
              </a:spcBef>
            </a:pPr>
            <a:r>
              <a:rPr lang="en-US" sz="1400" dirty="0">
                <a:latin typeface="Calibri Light" panose="020F0302020204030204" pitchFamily="34" charset="0"/>
                <a:ea typeface="Verdana" pitchFamily="34" charset="0"/>
                <a:cs typeface="Verdana" pitchFamily="34" charset="0"/>
              </a:rPr>
              <a:t>UNHCR tent in AAF</a:t>
            </a:r>
          </a:p>
        </p:txBody>
      </p:sp>
      <p:sp>
        <p:nvSpPr>
          <p:cNvPr id="11" name="Rectangle 10">
            <a:extLst>
              <a:ext uri="{FF2B5EF4-FFF2-40B4-BE49-F238E27FC236}">
                <a16:creationId xmlns:a16="http://schemas.microsoft.com/office/drawing/2014/main" id="{0C727573-4678-4D7C-8DB3-86FBAF919BB8}"/>
              </a:ext>
            </a:extLst>
          </p:cNvPr>
          <p:cNvSpPr/>
          <p:nvPr/>
        </p:nvSpPr>
        <p:spPr>
          <a:xfrm>
            <a:off x="257175" y="119747"/>
            <a:ext cx="4314825" cy="830997"/>
          </a:xfrm>
          <a:prstGeom prst="rect">
            <a:avLst/>
          </a:prstGeom>
        </p:spPr>
        <p:txBody>
          <a:bodyPr wrap="square">
            <a:spAutoFit/>
          </a:bodyPr>
          <a:lstStyle/>
          <a:p>
            <a:pPr algn="ctr" defTabSz="914400">
              <a:spcBef>
                <a:spcPct val="0"/>
              </a:spcBef>
            </a:pPr>
            <a:r>
              <a:rPr lang="en-US" sz="2400" dirty="0">
                <a:latin typeface="Calibri Light" panose="020F0302020204030204" pitchFamily="34" charset="0"/>
                <a:ea typeface="Verdana" pitchFamily="34" charset="0"/>
                <a:cs typeface="Verdana" pitchFamily="34" charset="0"/>
              </a:rPr>
              <a:t>THANK YOU VERY MUCH FOR YOUR GREAT CONTRIBUTIONS</a:t>
            </a:r>
          </a:p>
        </p:txBody>
      </p:sp>
    </p:spTree>
    <p:extLst>
      <p:ext uri="{BB962C8B-B14F-4D97-AF65-F5344CB8AC3E}">
        <p14:creationId xmlns:p14="http://schemas.microsoft.com/office/powerpoint/2010/main" val="2338014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2E04EA5D-80FA-43A4-A9B5-D9CEC17DF4C7}"/>
              </a:ext>
            </a:extLst>
          </p:cNvPr>
          <p:cNvSpPr/>
          <p:nvPr/>
        </p:nvSpPr>
        <p:spPr>
          <a:xfrm>
            <a:off x="1104899" y="346220"/>
            <a:ext cx="7153275" cy="4401205"/>
          </a:xfrm>
          <a:prstGeom prst="rect">
            <a:avLst/>
          </a:prstGeom>
        </p:spPr>
        <p:txBody>
          <a:bodyPr wrap="square">
            <a:spAutoFit/>
          </a:bodyPr>
          <a:lstStyle/>
          <a:p>
            <a:r>
              <a:rPr lang="en-US" sz="2800" b="1" cap="all" dirty="0">
                <a:ln w="15875">
                  <a:solidFill>
                    <a:sysClr val="window" lastClr="FFFFFF"/>
                  </a:solidFill>
                </a:ln>
                <a:solidFill>
                  <a:srgbClr val="0070C0"/>
                </a:solidFill>
                <a:latin typeface="Corbel" panose="020B0503020204020204"/>
              </a:rPr>
              <a:t>AGENDA</a:t>
            </a:r>
          </a:p>
          <a:p>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US" sz="1400" dirty="0">
                <a:latin typeface="Calibri Light" panose="020F0302020204030204" pitchFamily="34" charset="0"/>
                <a:cs typeface="Calibri Light" panose="020F0302020204030204" pitchFamily="34" charset="0"/>
              </a:rPr>
              <a:t>Review of action points from minutes of previous meeting;</a:t>
            </a:r>
          </a:p>
          <a:p>
            <a:pPr marL="342900" indent="-342900">
              <a:buFont typeface="+mj-lt"/>
              <a:buAutoNum type="arabicPeriod"/>
            </a:pPr>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US" sz="1400" dirty="0">
                <a:latin typeface="Calibri Light" panose="020F0302020204030204" pitchFamily="34" charset="0"/>
                <a:cs typeface="Calibri Light" panose="020F0302020204030204" pitchFamily="34" charset="0"/>
              </a:rPr>
              <a:t>Key issues and </a:t>
            </a:r>
            <a:r>
              <a:rPr lang="en-IN" sz="1400" dirty="0">
                <a:latin typeface="Calibri Light" panose="020F0302020204030204" pitchFamily="34" charset="0"/>
                <a:cs typeface="Calibri Light" panose="020F0302020204030204" pitchFamily="34" charset="0"/>
              </a:rPr>
              <a:t>Partners to update :</a:t>
            </a:r>
          </a:p>
          <a:p>
            <a:pPr marL="342900" indent="-342900">
              <a:buFont typeface="+mj-lt"/>
              <a:buAutoNum type="arabicPeriod"/>
            </a:pPr>
            <a:endParaRPr lang="en-US" sz="1400" dirty="0">
              <a:latin typeface="Calibri Light" panose="020F0302020204030204" pitchFamily="34" charset="0"/>
              <a:cs typeface="Calibri Light" panose="020F0302020204030204" pitchFamily="34" charset="0"/>
            </a:endParaRP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Housing Rehabilitation Interventions – </a:t>
            </a:r>
            <a:r>
              <a:rPr lang="en-IN" sz="1400" dirty="0">
                <a:solidFill>
                  <a:srgbClr val="0070C0"/>
                </a:solidFill>
                <a:latin typeface="Calibri Light" panose="020F0302020204030204" pitchFamily="34" charset="0"/>
                <a:cs typeface="Calibri Light" panose="020F0302020204030204" pitchFamily="34" charset="0"/>
              </a:rPr>
              <a:t>Tour de table</a:t>
            </a:r>
            <a:r>
              <a:rPr lang="en-IN" sz="1400" dirty="0">
                <a:latin typeface="Calibri Light" panose="020F0302020204030204" pitchFamily="34" charset="0"/>
                <a:cs typeface="Calibri Light" panose="020F0302020204030204" pitchFamily="34" charset="0"/>
              </a:rPr>
              <a:t>;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Partners to update on their summer distributions – </a:t>
            </a:r>
            <a:r>
              <a:rPr lang="en-IN" sz="1400" dirty="0">
                <a:solidFill>
                  <a:srgbClr val="0070C0"/>
                </a:solidFill>
                <a:latin typeface="Calibri Light" panose="020F0302020204030204" pitchFamily="34" charset="0"/>
                <a:cs typeface="Calibri Light" panose="020F0302020204030204" pitchFamily="34" charset="0"/>
              </a:rPr>
              <a:t>Tour de table</a:t>
            </a:r>
            <a:r>
              <a:rPr lang="en-IN" sz="1400" dirty="0">
                <a:latin typeface="Calibri Light" panose="020F0302020204030204" pitchFamily="34" charset="0"/>
                <a:cs typeface="Calibri Light" panose="020F0302020204030204" pitchFamily="34" charset="0"/>
              </a:rPr>
              <a:t>;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Tents replacement / maintenance needs &amp; Camps Closure / Consolidations problematics;</a:t>
            </a:r>
            <a:endParaRPr lang="en-US" sz="1400" dirty="0">
              <a:latin typeface="Calibri Light" panose="020F0302020204030204" pitchFamily="34" charset="0"/>
              <a:cs typeface="Calibri Light" panose="020F0302020204030204" pitchFamily="34" charset="0"/>
            </a:endParaRP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2019 IHF - Second Allocation; </a:t>
            </a:r>
          </a:p>
          <a:p>
            <a:pPr lvl="1"/>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a:pPr>
            <a:r>
              <a:rPr lang="en-IN" sz="1400" dirty="0">
                <a:latin typeface="Calibri Light" panose="020F0302020204030204" pitchFamily="34" charset="0"/>
                <a:cs typeface="Calibri Light" panose="020F0302020204030204" pitchFamily="34" charset="0"/>
              </a:rPr>
              <a:t>Information Management</a:t>
            </a:r>
          </a:p>
          <a:p>
            <a:r>
              <a:rPr lang="en-IN" sz="1400" dirty="0">
                <a:latin typeface="Calibri Light" panose="020F0302020204030204" pitchFamily="34" charset="0"/>
                <a:cs typeface="Calibri Light" panose="020F0302020204030204" pitchFamily="34" charset="0"/>
              </a:rPr>
              <a:t>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Update on 2019 assessments (planned, ongoing, completed) – </a:t>
            </a:r>
            <a:r>
              <a:rPr lang="en-IN" sz="1400" dirty="0">
                <a:solidFill>
                  <a:srgbClr val="0070C0"/>
                </a:solidFill>
                <a:latin typeface="Calibri Light" panose="020F0302020204030204" pitchFamily="34" charset="0"/>
                <a:cs typeface="Calibri Light" panose="020F0302020204030204" pitchFamily="34" charset="0"/>
              </a:rPr>
              <a:t>Tour de table</a:t>
            </a:r>
            <a:r>
              <a:rPr lang="en-IN" sz="1400" dirty="0">
                <a:latin typeface="Calibri Light" panose="020F0302020204030204" pitchFamily="34" charset="0"/>
                <a:cs typeface="Calibri Light" panose="020F0302020204030204" pitchFamily="34" charset="0"/>
              </a:rPr>
              <a:t>; </a:t>
            </a:r>
          </a:p>
          <a:p>
            <a:pPr marL="800100" lvl="1" indent="-342900">
              <a:buFont typeface="+mj-lt"/>
              <a:buAutoNum type="alphaLcParenR"/>
            </a:pPr>
            <a:r>
              <a:rPr lang="en-IN" sz="1400" dirty="0">
                <a:latin typeface="Calibri Light" panose="020F0302020204030204" pitchFamily="34" charset="0"/>
                <a:cs typeface="Calibri Light" panose="020F0302020204030204" pitchFamily="34" charset="0"/>
              </a:rPr>
              <a:t>Update on trainings plan for Centre and South;</a:t>
            </a:r>
          </a:p>
          <a:p>
            <a:pPr marL="800100" lvl="1" indent="-342900">
              <a:buFont typeface="+mj-lt"/>
              <a:buAutoNum type="alphaLcParenR"/>
            </a:pPr>
            <a:r>
              <a:rPr lang="en-US" sz="1400" dirty="0">
                <a:latin typeface="Calibri Light" panose="020F0302020204030204" pitchFamily="34" charset="0"/>
                <a:cs typeface="Calibri Light" panose="020F0302020204030204" pitchFamily="34" charset="0"/>
              </a:rPr>
              <a:t>ActivityInfo reporting – </a:t>
            </a:r>
            <a:r>
              <a:rPr lang="en-IN" sz="1400" dirty="0">
                <a:solidFill>
                  <a:srgbClr val="0070C0"/>
                </a:solidFill>
                <a:latin typeface="Calibri Light" panose="020F0302020204030204" pitchFamily="34" charset="0"/>
                <a:cs typeface="Calibri Light" panose="020F0302020204030204" pitchFamily="34" charset="0"/>
              </a:rPr>
              <a:t>Tour de table if any constraint;</a:t>
            </a:r>
            <a:endParaRPr lang="en-IN" sz="1400" dirty="0">
              <a:latin typeface="Calibri Light" panose="020F0302020204030204" pitchFamily="34" charset="0"/>
              <a:cs typeface="Calibri Light" panose="020F0302020204030204" pitchFamily="34" charset="0"/>
            </a:endParaRPr>
          </a:p>
          <a:p>
            <a:pPr marL="800100" lvl="1" indent="-342900">
              <a:buFont typeface="+mj-lt"/>
              <a:buAutoNum type="alphaLcParenR"/>
            </a:pPr>
            <a:endParaRPr lang="en-US" sz="1400" dirty="0">
              <a:latin typeface="Calibri Light" panose="020F0302020204030204" pitchFamily="34" charset="0"/>
              <a:cs typeface="Calibri Light" panose="020F0302020204030204" pitchFamily="34" charset="0"/>
            </a:endParaRPr>
          </a:p>
          <a:p>
            <a:pPr marL="342900" indent="-342900">
              <a:buFont typeface="+mj-lt"/>
              <a:buAutoNum type="arabicPeriod" startAt="4"/>
            </a:pPr>
            <a:r>
              <a:rPr lang="en-US" sz="1400" dirty="0">
                <a:latin typeface="Calibri Light" panose="020F0302020204030204" pitchFamily="34" charset="0"/>
                <a:cs typeface="Calibri Light" panose="020F0302020204030204" pitchFamily="34" charset="0"/>
              </a:rPr>
              <a:t>AOB</a:t>
            </a:r>
          </a:p>
        </p:txBody>
      </p:sp>
    </p:spTree>
    <p:extLst>
      <p:ext uri="{BB962C8B-B14F-4D97-AF65-F5344CB8AC3E}">
        <p14:creationId xmlns:p14="http://schemas.microsoft.com/office/powerpoint/2010/main" val="309218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165791A-F703-47D2-851C-D070F02914D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327C452-0D12-48F3-BB65-BBA3E6350F2C}" type="slidenum">
              <a:rPr kumimoji="0" lang="en-GB" sz="1200" b="0" i="0" u="none" strike="noStrike" kern="1200" cap="none" spc="0" normalizeH="0" baseline="0" noProof="0" smtClean="0">
                <a:ln>
                  <a:noFill/>
                </a:ln>
                <a:solidFill>
                  <a:srgbClr val="7F1416"/>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srgbClr val="7F1416"/>
              </a:solidFill>
              <a:effectLst/>
              <a:uLnTx/>
              <a:uFillTx/>
              <a:latin typeface="Calibri"/>
              <a:ea typeface="+mn-ea"/>
              <a:cs typeface="+mn-cs"/>
            </a:endParaRPr>
          </a:p>
        </p:txBody>
      </p:sp>
      <p:sp>
        <p:nvSpPr>
          <p:cNvPr id="8" name="Title 1">
            <a:extLst>
              <a:ext uri="{FF2B5EF4-FFF2-40B4-BE49-F238E27FC236}">
                <a16:creationId xmlns:a16="http://schemas.microsoft.com/office/drawing/2014/main" id="{440BBE41-43EA-41EC-8508-8C977E628E75}"/>
              </a:ext>
            </a:extLst>
          </p:cNvPr>
          <p:cNvSpPr txBox="1">
            <a:spLocks/>
          </p:cNvSpPr>
          <p:nvPr/>
        </p:nvSpPr>
        <p:spPr>
          <a:xfrm>
            <a:off x="0" y="116599"/>
            <a:ext cx="9144000" cy="29972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a:pPr>
            <a:r>
              <a:rPr lang="en-US" sz="1400" b="0" dirty="0">
                <a:solidFill>
                  <a:schemeClr val="tx1"/>
                </a:solidFill>
                <a:latin typeface="Calibri Light" panose="020F0302020204030204" pitchFamily="34" charset="0"/>
                <a:ea typeface="+mn-ea"/>
                <a:cs typeface="+mn-cs"/>
              </a:rPr>
              <a:t>Review of action points from minutes of previous meeting</a:t>
            </a:r>
          </a:p>
        </p:txBody>
      </p:sp>
      <p:graphicFrame>
        <p:nvGraphicFramePr>
          <p:cNvPr id="5" name="Table 4">
            <a:extLst>
              <a:ext uri="{FF2B5EF4-FFF2-40B4-BE49-F238E27FC236}">
                <a16:creationId xmlns:a16="http://schemas.microsoft.com/office/drawing/2014/main" id="{6FBA20CE-865B-48F1-A701-5E7C8901A6B6}"/>
              </a:ext>
            </a:extLst>
          </p:cNvPr>
          <p:cNvGraphicFramePr>
            <a:graphicFrameLocks noGrp="1"/>
          </p:cNvGraphicFramePr>
          <p:nvPr>
            <p:extLst>
              <p:ext uri="{D42A27DB-BD31-4B8C-83A1-F6EECF244321}">
                <p14:modId xmlns:p14="http://schemas.microsoft.com/office/powerpoint/2010/main" val="1007138664"/>
              </p:ext>
            </p:extLst>
          </p:nvPr>
        </p:nvGraphicFramePr>
        <p:xfrm>
          <a:off x="374071" y="1044994"/>
          <a:ext cx="8395856" cy="1997785"/>
        </p:xfrm>
        <a:graphic>
          <a:graphicData uri="http://schemas.openxmlformats.org/drawingml/2006/table">
            <a:tbl>
              <a:tblPr firstRow="1" firstCol="1" bandRow="1"/>
              <a:tblGrid>
                <a:gridCol w="510833">
                  <a:extLst>
                    <a:ext uri="{9D8B030D-6E8A-4147-A177-3AD203B41FA5}">
                      <a16:colId xmlns:a16="http://schemas.microsoft.com/office/drawing/2014/main" val="4029081559"/>
                    </a:ext>
                  </a:extLst>
                </a:gridCol>
                <a:gridCol w="5659616">
                  <a:extLst>
                    <a:ext uri="{9D8B030D-6E8A-4147-A177-3AD203B41FA5}">
                      <a16:colId xmlns:a16="http://schemas.microsoft.com/office/drawing/2014/main" val="1307162602"/>
                    </a:ext>
                  </a:extLst>
                </a:gridCol>
                <a:gridCol w="1163281">
                  <a:extLst>
                    <a:ext uri="{9D8B030D-6E8A-4147-A177-3AD203B41FA5}">
                      <a16:colId xmlns:a16="http://schemas.microsoft.com/office/drawing/2014/main" val="1298107145"/>
                    </a:ext>
                  </a:extLst>
                </a:gridCol>
                <a:gridCol w="1062126">
                  <a:extLst>
                    <a:ext uri="{9D8B030D-6E8A-4147-A177-3AD203B41FA5}">
                      <a16:colId xmlns:a16="http://schemas.microsoft.com/office/drawing/2014/main" val="3550939"/>
                    </a:ext>
                  </a:extLst>
                </a:gridCol>
              </a:tblGrid>
              <a:tr h="274871">
                <a:tc>
                  <a:txBody>
                    <a:bodyPr/>
                    <a:lstStyle/>
                    <a:p>
                      <a:pPr marL="0" marR="0" algn="ctr">
                        <a:lnSpc>
                          <a:spcPct val="115000"/>
                        </a:lnSpc>
                        <a:spcBef>
                          <a:spcPts val="0"/>
                        </a:spcBef>
                        <a:spcAft>
                          <a:spcPts val="0"/>
                        </a:spcAft>
                      </a:pPr>
                      <a:r>
                        <a:rPr lang="en-US" sz="1100">
                          <a:solidFill>
                            <a:srgbClr val="FFFFFF"/>
                          </a:solidFill>
                          <a:effectLst/>
                          <a:latin typeface="Calibri Light" panose="020F0302020204030204" pitchFamily="34" charset="0"/>
                          <a:ea typeface="Calibri" panose="020F0502020204030204" pitchFamily="34" charset="0"/>
                          <a:cs typeface="Calibri Light" panose="020F0302020204030204" pitchFamily="34" charset="0"/>
                        </a:rPr>
                        <a:t>#</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100" dirty="0">
                          <a:solidFill>
                            <a:srgbClr val="FFFFFF"/>
                          </a:solidFill>
                          <a:effectLst/>
                          <a:latin typeface="Calibri Light" panose="020F0302020204030204" pitchFamily="34" charset="0"/>
                          <a:ea typeface="Calibri" panose="020F0502020204030204" pitchFamily="34" charset="0"/>
                          <a:cs typeface="Calibri Light" panose="020F0302020204030204" pitchFamily="34" charset="0"/>
                        </a:rPr>
                        <a:t>Action Points</a:t>
                      </a:r>
                      <a:endParaRPr lang="en-IN" sz="11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100">
                          <a:solidFill>
                            <a:srgbClr val="FFFFFF"/>
                          </a:solidFill>
                          <a:effectLst/>
                          <a:latin typeface="Calibri Light" panose="020F0302020204030204" pitchFamily="34" charset="0"/>
                          <a:ea typeface="Calibri" panose="020F0502020204030204" pitchFamily="34" charset="0"/>
                          <a:cs typeface="Calibri Light" panose="020F0302020204030204" pitchFamily="34" charset="0"/>
                        </a:rPr>
                        <a:t>Focal Point</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tc>
                  <a:txBody>
                    <a:bodyPr/>
                    <a:lstStyle/>
                    <a:p>
                      <a:pPr marL="0" marR="0" algn="just">
                        <a:lnSpc>
                          <a:spcPct val="115000"/>
                        </a:lnSpc>
                        <a:spcBef>
                          <a:spcPts val="0"/>
                        </a:spcBef>
                        <a:spcAft>
                          <a:spcPts val="0"/>
                        </a:spcAft>
                      </a:pPr>
                      <a:r>
                        <a:rPr lang="en-US" sz="1100">
                          <a:solidFill>
                            <a:srgbClr val="FFFFFF"/>
                          </a:solidFill>
                          <a:effectLst/>
                          <a:latin typeface="Calibri Light" panose="020F0302020204030204" pitchFamily="34" charset="0"/>
                          <a:ea typeface="Calibri" panose="020F0502020204030204" pitchFamily="34" charset="0"/>
                          <a:cs typeface="Calibri Light" panose="020F0302020204030204" pitchFamily="34" charset="0"/>
                        </a:rPr>
                        <a:t>Status</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F243E"/>
                    </a:solidFill>
                  </a:tcPr>
                </a:tc>
                <a:extLst>
                  <a:ext uri="{0D108BD9-81ED-4DB2-BD59-A6C34878D82A}">
                    <a16:rowId xmlns:a16="http://schemas.microsoft.com/office/drawing/2014/main" val="1758529045"/>
                  </a:ext>
                </a:extLst>
              </a:tr>
              <a:tr h="454556">
                <a:tc>
                  <a:txBody>
                    <a:bodyPr/>
                    <a:lstStyle/>
                    <a:p>
                      <a:pPr marL="0" marR="0" algn="ctr">
                        <a:lnSpc>
                          <a:spcPct val="115000"/>
                        </a:lnSpc>
                        <a:spcBef>
                          <a:spcPts val="0"/>
                        </a:spcBef>
                        <a:spcAft>
                          <a:spcPts val="0"/>
                        </a:spcAft>
                      </a:pPr>
                      <a:r>
                        <a:rPr lang="en-US" sz="1100">
                          <a:solidFill>
                            <a:srgbClr val="404040"/>
                          </a:solidFill>
                          <a:effectLst/>
                          <a:highlight>
                            <a:srgbClr val="FFFF00"/>
                          </a:highlight>
                          <a:latin typeface="Calibri Light" panose="020F0302020204030204" pitchFamily="34" charset="0"/>
                          <a:ea typeface="Calibri" panose="020F0502020204030204" pitchFamily="34" charset="0"/>
                          <a:cs typeface="Calibri Light" panose="020F0302020204030204" pitchFamily="34" charset="0"/>
                        </a:rPr>
                        <a:t>1</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100" b="1"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Housing rehabilitation</a:t>
                      </a:r>
                      <a:r>
                        <a:rPr lang="en-US" sz="11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 Shelter Cluster to continuously follow up with partners, to support collecting their latest interventions details. Partners can reach out to the WDS IM Unit for support if needed (Emmanuel </a:t>
                      </a:r>
                      <a:r>
                        <a:rPr lang="en-US" sz="1100" dirty="0">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 </a:t>
                      </a:r>
                      <a:r>
                        <a:rPr lang="en-US" sz="1100" u="none" strike="noStrike" dirty="0">
                          <a:solidFill>
                            <a:srgbClr val="026CB6"/>
                          </a:solidFill>
                          <a:effectLst/>
                          <a:latin typeface="Calibri Light" panose="020F0302020204030204" pitchFamily="34" charset="0"/>
                          <a:ea typeface="Calibri" panose="020F0502020204030204" pitchFamily="34" charset="0"/>
                          <a:cs typeface="Calibri Light" panose="020F0302020204030204" pitchFamily="34" charset="0"/>
                          <a:hlinkClick r:id="rId2"/>
                        </a:rPr>
                        <a:t>im3.iraq@sheltercluster.org</a:t>
                      </a:r>
                      <a:r>
                        <a:rPr lang="en-US" sz="11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 and Hoveen - </a:t>
                      </a:r>
                      <a:r>
                        <a:rPr lang="en-US" sz="1100" u="none" strike="noStrike" dirty="0">
                          <a:solidFill>
                            <a:srgbClr val="026CB6"/>
                          </a:solidFill>
                          <a:effectLst/>
                          <a:latin typeface="Calibri Light" panose="020F0302020204030204" pitchFamily="34" charset="0"/>
                          <a:ea typeface="Calibri" panose="020F0502020204030204" pitchFamily="34" charset="0"/>
                          <a:cs typeface="Calibri Light" panose="020F0302020204030204" pitchFamily="34" charset="0"/>
                          <a:hlinkClick r:id="rId3"/>
                        </a:rPr>
                        <a:t>hoveen.yaseen@un.org</a:t>
                      </a:r>
                      <a:r>
                        <a:rPr lang="en-US" sz="11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a:t>
                      </a:r>
                      <a:endParaRPr lang="en-IN" sz="11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Shelter Cluster</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Ongoing process</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7163234"/>
                  </a:ext>
                </a:extLst>
              </a:tr>
              <a:tr h="158643">
                <a:tc>
                  <a:txBody>
                    <a:bodyPr/>
                    <a:lstStyle/>
                    <a:p>
                      <a:pPr marL="0" marR="0" algn="ctr">
                        <a:lnSpc>
                          <a:spcPct val="115000"/>
                        </a:lnSpc>
                        <a:spcBef>
                          <a:spcPts val="0"/>
                        </a:spcBef>
                        <a:spcAft>
                          <a:spcPts val="0"/>
                        </a:spcAft>
                      </a:pPr>
                      <a:r>
                        <a:rPr lang="en-US" sz="1100">
                          <a:solidFill>
                            <a:srgbClr val="404040"/>
                          </a:solidFill>
                          <a:effectLst/>
                          <a:highlight>
                            <a:srgbClr val="FFFF00"/>
                          </a:highlight>
                          <a:latin typeface="Calibri Light" panose="020F0302020204030204" pitchFamily="34" charset="0"/>
                          <a:ea typeface="Calibri" panose="020F0502020204030204" pitchFamily="34" charset="0"/>
                          <a:cs typeface="Calibri Light" panose="020F0302020204030204" pitchFamily="34" charset="0"/>
                        </a:rPr>
                        <a:t>2</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100" b="1">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Housing rehabilitation</a:t>
                      </a:r>
                      <a:r>
                        <a:rPr lang="en-US" sz="1100">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 UNHCR to share their housing and rehabilitation area-based approach once ready.</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US" sz="1100">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UNHCR – Baghdad</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US" sz="1100">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Follow up</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687914"/>
                  </a:ext>
                </a:extLst>
              </a:tr>
              <a:tr h="302523">
                <a:tc>
                  <a:txBody>
                    <a:bodyPr/>
                    <a:lstStyle/>
                    <a:p>
                      <a:pPr marL="0" marR="0" algn="ctr">
                        <a:lnSpc>
                          <a:spcPct val="115000"/>
                        </a:lnSpc>
                        <a:spcBef>
                          <a:spcPts val="0"/>
                        </a:spcBef>
                        <a:spcAft>
                          <a:spcPts val="0"/>
                        </a:spcAft>
                      </a:pPr>
                      <a:r>
                        <a:rPr lang="en-US" sz="1100">
                          <a:solidFill>
                            <a:srgbClr val="404040"/>
                          </a:solidFill>
                          <a:effectLst/>
                          <a:highlight>
                            <a:srgbClr val="FFFF00"/>
                          </a:highlight>
                          <a:latin typeface="Calibri Light" panose="020F0302020204030204" pitchFamily="34" charset="0"/>
                          <a:ea typeface="Calibri" panose="020F0502020204030204" pitchFamily="34" charset="0"/>
                          <a:cs typeface="Calibri Light" panose="020F0302020204030204" pitchFamily="34" charset="0"/>
                        </a:rPr>
                        <a:t>3</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marR="0" algn="just">
                        <a:lnSpc>
                          <a:spcPct val="115000"/>
                        </a:lnSpc>
                        <a:spcBef>
                          <a:spcPts val="0"/>
                        </a:spcBef>
                        <a:spcAft>
                          <a:spcPts val="0"/>
                        </a:spcAft>
                      </a:pPr>
                      <a:r>
                        <a:rPr lang="en-US" sz="1100">
                          <a:solidFill>
                            <a:srgbClr val="0D0D0D"/>
                          </a:solidFill>
                          <a:effectLst/>
                          <a:latin typeface="Calibri Light" panose="020F0302020204030204" pitchFamily="34" charset="0"/>
                          <a:ea typeface="SimSun" panose="02010600030101010101" pitchFamily="2" charset="-122"/>
                          <a:cs typeface="Calibri Light" panose="020F0302020204030204" pitchFamily="34" charset="0"/>
                        </a:rPr>
                        <a:t>Update on 2019 assessments (planned, ongoing, completed): </a:t>
                      </a:r>
                      <a:r>
                        <a:rPr lang="en-US" sz="1100">
                          <a:solidFill>
                            <a:srgbClr val="404040"/>
                          </a:solidFill>
                          <a:effectLst/>
                          <a:latin typeface="Calibri Light" panose="020F0302020204030204" pitchFamily="34" charset="0"/>
                          <a:ea typeface="SimSun" panose="02010600030101010101" pitchFamily="2" charset="-122"/>
                          <a:cs typeface="Calibri Light" panose="020F0302020204030204" pitchFamily="34" charset="0"/>
                        </a:rPr>
                        <a:t>Partners to always inform the Cluster on their assessments</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100">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Cluster </a:t>
                      </a:r>
                      <a:r>
                        <a:rPr lang="en-US" sz="1100">
                          <a:solidFill>
                            <a:srgbClr val="0D0D0D"/>
                          </a:solidFill>
                          <a:effectLst/>
                          <a:latin typeface="Calibri Light" panose="020F0302020204030204" pitchFamily="34" charset="0"/>
                          <a:ea typeface="SimSun" panose="02010600030101010101" pitchFamily="2" charset="-122"/>
                          <a:cs typeface="Calibri Light" panose="020F0302020204030204" pitchFamily="34" charset="0"/>
                        </a:rPr>
                        <a:t>Hub Coordinator</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100">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Follow up</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5332747"/>
                  </a:ext>
                </a:extLst>
              </a:tr>
              <a:tr h="302523">
                <a:tc>
                  <a:txBody>
                    <a:bodyPr/>
                    <a:lstStyle/>
                    <a:p>
                      <a:pPr marL="0" marR="0" algn="ctr">
                        <a:lnSpc>
                          <a:spcPct val="115000"/>
                        </a:lnSpc>
                        <a:spcBef>
                          <a:spcPts val="0"/>
                        </a:spcBef>
                        <a:spcAft>
                          <a:spcPts val="0"/>
                        </a:spcAft>
                      </a:pPr>
                      <a:r>
                        <a:rPr lang="en-US"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4</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100">
                          <a:solidFill>
                            <a:srgbClr val="0D0D0D"/>
                          </a:solidFill>
                          <a:effectLst/>
                          <a:latin typeface="Calibri Light" panose="020F0302020204030204" pitchFamily="34" charset="0"/>
                          <a:ea typeface="Times New Roman" panose="02020603050405020304" pitchFamily="18" charset="0"/>
                          <a:cs typeface="Calibri Light" panose="020F0302020204030204" pitchFamily="34" charset="0"/>
                        </a:rPr>
                        <a:t>Full details of </a:t>
                      </a:r>
                      <a:r>
                        <a:rPr lang="en-US" sz="1100" b="1">
                          <a:solidFill>
                            <a:srgbClr val="404040"/>
                          </a:solidFill>
                          <a:effectLst/>
                          <a:latin typeface="Calibri Light" panose="020F0302020204030204" pitchFamily="34" charset="0"/>
                          <a:ea typeface="Calibri" panose="020F0502020204030204" pitchFamily="34" charset="0"/>
                          <a:cs typeface="Calibri Light" panose="020F0302020204030204" pitchFamily="34" charset="0"/>
                        </a:rPr>
                        <a:t>Housing rehabilitation</a:t>
                      </a:r>
                      <a:r>
                        <a:rPr lang="en-IN" sz="1100">
                          <a:solidFill>
                            <a:srgbClr val="404040"/>
                          </a:solidFill>
                          <a:effectLst/>
                          <a:latin typeface="Calibri Light" panose="020F0302020204030204" pitchFamily="34" charset="0"/>
                          <a:ea typeface="Times New Roman" panose="02020603050405020304" pitchFamily="18" charset="0"/>
                          <a:cs typeface="Calibri Light" panose="020F0302020204030204" pitchFamily="34" charset="0"/>
                        </a:rPr>
                        <a:t> interventions (</a:t>
                      </a:r>
                      <a:r>
                        <a:rPr lang="en-IN" sz="1100">
                          <a:solidFill>
                            <a:srgbClr val="C00000"/>
                          </a:solidFill>
                          <a:effectLst/>
                          <a:latin typeface="Calibri Light" panose="020F0302020204030204" pitchFamily="34" charset="0"/>
                          <a:ea typeface="Times New Roman" panose="02020603050405020304" pitchFamily="18" charset="0"/>
                          <a:cs typeface="Calibri Light" panose="020F0302020204030204" pitchFamily="34" charset="0"/>
                        </a:rPr>
                        <a:t>not yet been shared</a:t>
                      </a:r>
                      <a:r>
                        <a:rPr lang="en-IN" sz="1100">
                          <a:solidFill>
                            <a:srgbClr val="404040"/>
                          </a:solidFill>
                          <a:effectLst/>
                          <a:latin typeface="Calibri Light" panose="020F0302020204030204" pitchFamily="34" charset="0"/>
                          <a:ea typeface="Times New Roman" panose="02020603050405020304" pitchFamily="18" charset="0"/>
                          <a:cs typeface="Calibri Light" panose="020F0302020204030204" pitchFamily="34" charset="0"/>
                        </a:rPr>
                        <a:t>) must be shared </a:t>
                      </a:r>
                      <a:r>
                        <a:rPr lang="en-IN" sz="1100">
                          <a:solidFill>
                            <a:srgbClr val="0D0D0D"/>
                          </a:solidFill>
                          <a:effectLst/>
                          <a:latin typeface="Calibri Light" panose="020F0302020204030204" pitchFamily="34" charset="0"/>
                          <a:ea typeface="Times New Roman" panose="02020603050405020304" pitchFamily="18" charset="0"/>
                          <a:cs typeface="Calibri Light" panose="020F0302020204030204" pitchFamily="34" charset="0"/>
                        </a:rPr>
                        <a:t>with the SNFI Cluster &amp; UN-Habitat IMOs in charge of the concerned database &amp; platforms.</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15000"/>
                        </a:lnSpc>
                        <a:spcBef>
                          <a:spcPts val="0"/>
                        </a:spcBef>
                        <a:spcAft>
                          <a:spcPts val="0"/>
                        </a:spcAft>
                      </a:pPr>
                      <a:r>
                        <a:rPr lang="en-IN" sz="1100">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All Shelter partners</a:t>
                      </a:r>
                      <a:endParaRPr lang="en-IN" sz="110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15000"/>
                        </a:lnSpc>
                        <a:spcBef>
                          <a:spcPts val="0"/>
                        </a:spcBef>
                        <a:spcAft>
                          <a:spcPts val="0"/>
                        </a:spcAft>
                      </a:pPr>
                      <a:r>
                        <a:rPr lang="en-IN" sz="1100" dirty="0">
                          <a:solidFill>
                            <a:srgbClr val="0D0D0D"/>
                          </a:solidFill>
                          <a:effectLst/>
                          <a:latin typeface="Calibri Light" panose="020F0302020204030204" pitchFamily="34" charset="0"/>
                          <a:ea typeface="Calibri" panose="020F0502020204030204" pitchFamily="34" charset="0"/>
                          <a:cs typeface="Calibri Light" panose="020F0302020204030204" pitchFamily="34" charset="0"/>
                        </a:rPr>
                        <a:t>Follow up</a:t>
                      </a:r>
                      <a:endParaRPr lang="en-IN" sz="1100" dirty="0">
                        <a:solidFill>
                          <a:srgbClr val="40404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1779" marR="51779" marT="8263"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05826"/>
                  </a:ext>
                </a:extLst>
              </a:tr>
            </a:tbl>
          </a:graphicData>
        </a:graphic>
      </p:graphicFrame>
    </p:spTree>
    <p:extLst>
      <p:ext uri="{BB962C8B-B14F-4D97-AF65-F5344CB8AC3E}">
        <p14:creationId xmlns:p14="http://schemas.microsoft.com/office/powerpoint/2010/main" val="3184022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4</a:t>
            </a:fld>
            <a:endParaRPr lang="en-GB">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2019 plan for Centre &amp; South</a:t>
            </a:r>
            <a:endParaRPr lang="en-US" sz="1400" b="0" dirty="0">
              <a:solidFill>
                <a:srgbClr val="0070C0"/>
              </a:solidFill>
              <a:latin typeface="Calibri Light" panose="020F0302020204030204" pitchFamily="34" charset="0"/>
              <a:ea typeface="+mn-ea"/>
              <a:cs typeface="+mn-cs"/>
            </a:endParaRPr>
          </a:p>
        </p:txBody>
      </p:sp>
      <p:graphicFrame>
        <p:nvGraphicFramePr>
          <p:cNvPr id="3" name="Table 2">
            <a:extLst>
              <a:ext uri="{FF2B5EF4-FFF2-40B4-BE49-F238E27FC236}">
                <a16:creationId xmlns:a16="http://schemas.microsoft.com/office/drawing/2014/main" id="{2B3A2055-6228-4CB1-B3FD-5C1506F411F8}"/>
              </a:ext>
            </a:extLst>
          </p:cNvPr>
          <p:cNvGraphicFramePr>
            <a:graphicFrameLocks noGrp="1"/>
          </p:cNvGraphicFramePr>
          <p:nvPr>
            <p:extLst>
              <p:ext uri="{D42A27DB-BD31-4B8C-83A1-F6EECF244321}">
                <p14:modId xmlns:p14="http://schemas.microsoft.com/office/powerpoint/2010/main" val="3841131111"/>
              </p:ext>
            </p:extLst>
          </p:nvPr>
        </p:nvGraphicFramePr>
        <p:xfrm>
          <a:off x="482600" y="1897440"/>
          <a:ext cx="7632699" cy="2628890"/>
        </p:xfrm>
        <a:graphic>
          <a:graphicData uri="http://schemas.openxmlformats.org/drawingml/2006/table">
            <a:tbl>
              <a:tblPr firstRow="1" firstCol="1" bandRow="1">
                <a:tableStyleId>{5C22544A-7EE6-4342-B048-85BDC9FD1C3A}</a:tableStyleId>
              </a:tblPr>
              <a:tblGrid>
                <a:gridCol w="741651">
                  <a:extLst>
                    <a:ext uri="{9D8B030D-6E8A-4147-A177-3AD203B41FA5}">
                      <a16:colId xmlns:a16="http://schemas.microsoft.com/office/drawing/2014/main" val="2014750500"/>
                    </a:ext>
                  </a:extLst>
                </a:gridCol>
                <a:gridCol w="603530">
                  <a:extLst>
                    <a:ext uri="{9D8B030D-6E8A-4147-A177-3AD203B41FA5}">
                      <a16:colId xmlns:a16="http://schemas.microsoft.com/office/drawing/2014/main" val="614609543"/>
                    </a:ext>
                  </a:extLst>
                </a:gridCol>
                <a:gridCol w="4623989">
                  <a:extLst>
                    <a:ext uri="{9D8B030D-6E8A-4147-A177-3AD203B41FA5}">
                      <a16:colId xmlns:a16="http://schemas.microsoft.com/office/drawing/2014/main" val="3341521307"/>
                    </a:ext>
                  </a:extLst>
                </a:gridCol>
                <a:gridCol w="517229">
                  <a:extLst>
                    <a:ext uri="{9D8B030D-6E8A-4147-A177-3AD203B41FA5}">
                      <a16:colId xmlns:a16="http://schemas.microsoft.com/office/drawing/2014/main" val="2291045619"/>
                    </a:ext>
                  </a:extLst>
                </a:gridCol>
                <a:gridCol w="1146300">
                  <a:extLst>
                    <a:ext uri="{9D8B030D-6E8A-4147-A177-3AD203B41FA5}">
                      <a16:colId xmlns:a16="http://schemas.microsoft.com/office/drawing/2014/main" val="4245835815"/>
                    </a:ext>
                  </a:extLst>
                </a:gridCol>
              </a:tblGrid>
              <a:tr h="288985">
                <a:tc>
                  <a:txBody>
                    <a:bodyPr/>
                    <a:lstStyle/>
                    <a:p>
                      <a:pPr marL="0" marR="0" algn="ctr">
                        <a:spcBef>
                          <a:spcPts val="0"/>
                        </a:spcBef>
                        <a:spcAft>
                          <a:spcPts val="0"/>
                        </a:spcAft>
                      </a:pPr>
                      <a:r>
                        <a:rPr lang="en-IN" sz="800" b="0" dirty="0">
                          <a:effectLst/>
                          <a:latin typeface="Calibri Light" panose="020F0302020204030204" pitchFamily="34" charset="0"/>
                          <a:cs typeface="Calibri Light" panose="020F0302020204030204" pitchFamily="34" charset="0"/>
                        </a:rPr>
                        <a:t>Governorate</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ctr">
                        <a:spcBef>
                          <a:spcPts val="0"/>
                        </a:spcBef>
                        <a:spcAft>
                          <a:spcPts val="0"/>
                        </a:spcAft>
                      </a:pPr>
                      <a:r>
                        <a:rPr lang="en-IN" sz="800" b="0" dirty="0">
                          <a:effectLst/>
                          <a:latin typeface="Calibri Light" panose="020F0302020204030204" pitchFamily="34" charset="0"/>
                          <a:cs typeface="Calibri Light" panose="020F0302020204030204" pitchFamily="34" charset="0"/>
                        </a:rPr>
                        <a:t> Location </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ctr">
                        <a:spcBef>
                          <a:spcPts val="0"/>
                        </a:spcBef>
                        <a:spcAft>
                          <a:spcPts val="0"/>
                        </a:spcAft>
                      </a:pPr>
                      <a:r>
                        <a:rPr lang="en-IN" sz="800" b="0" dirty="0">
                          <a:effectLst/>
                          <a:latin typeface="Calibri Light" panose="020F0302020204030204" pitchFamily="34" charset="0"/>
                          <a:cs typeface="Calibri Light" panose="020F0302020204030204" pitchFamily="34" charset="0"/>
                        </a:rPr>
                        <a:t> Project (Case) Name </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ctr">
                        <a:spcBef>
                          <a:spcPts val="0"/>
                        </a:spcBef>
                        <a:spcAft>
                          <a:spcPts val="0"/>
                        </a:spcAft>
                      </a:pPr>
                      <a:r>
                        <a:rPr lang="en-IN" sz="800" b="0">
                          <a:effectLst/>
                          <a:latin typeface="Calibri Light" panose="020F0302020204030204" pitchFamily="34" charset="0"/>
                          <a:cs typeface="Calibri Light" panose="020F0302020204030204" pitchFamily="34" charset="0"/>
                        </a:rPr>
                        <a:t> # of units </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ctr">
                        <a:spcBef>
                          <a:spcPts val="0"/>
                        </a:spcBef>
                        <a:spcAft>
                          <a:spcPts val="0"/>
                        </a:spcAft>
                      </a:pPr>
                      <a:r>
                        <a:rPr lang="en-IN" sz="800" b="0">
                          <a:effectLst/>
                          <a:latin typeface="Calibri Light" panose="020F0302020204030204" pitchFamily="34" charset="0"/>
                          <a:cs typeface="Calibri Light" panose="020F0302020204030204" pitchFamily="34" charset="0"/>
                        </a:rPr>
                        <a:t> Status </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extLst>
                  <a:ext uri="{0D108BD9-81ED-4DB2-BD59-A6C34878D82A}">
                    <a16:rowId xmlns:a16="http://schemas.microsoft.com/office/drawing/2014/main" val="1896524687"/>
                  </a:ext>
                </a:extLst>
              </a:tr>
              <a:tr h="153950">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Anbar</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Karma</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rehabilitation 241 houses in </a:t>
                      </a:r>
                      <a:r>
                        <a:rPr lang="en-IN" sz="800" b="0" dirty="0" err="1">
                          <a:effectLst/>
                          <a:latin typeface="Calibri Light" panose="020F0302020204030204" pitchFamily="34" charset="0"/>
                          <a:cs typeface="Calibri Light" panose="020F0302020204030204" pitchFamily="34" charset="0"/>
                        </a:rPr>
                        <a:t>Khairat</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241</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Ongoing assessment</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extLst>
                  <a:ext uri="{0D108BD9-81ED-4DB2-BD59-A6C34878D82A}">
                    <a16:rowId xmlns:a16="http://schemas.microsoft.com/office/drawing/2014/main" val="1044542495"/>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Haditha</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Rehabilitation  Housing Works of 214 Units in </a:t>
                      </a:r>
                      <a:r>
                        <a:rPr lang="en-IN" sz="800" b="0" dirty="0" err="1">
                          <a:effectLst/>
                          <a:latin typeface="Calibri Light" panose="020F0302020204030204" pitchFamily="34" charset="0"/>
                          <a:cs typeface="Calibri Light" panose="020F0302020204030204" pitchFamily="34" charset="0"/>
                        </a:rPr>
                        <a:t>Haqlaniya</a:t>
                      </a:r>
                      <a:r>
                        <a:rPr lang="en-IN" sz="800" b="0" dirty="0">
                          <a:effectLst/>
                          <a:latin typeface="Calibri Light" panose="020F0302020204030204" pitchFamily="34" charset="0"/>
                          <a:cs typeface="Calibri Light" panose="020F0302020204030204" pitchFamily="34" charset="0"/>
                        </a:rPr>
                        <a:t> in two villages (</a:t>
                      </a:r>
                      <a:r>
                        <a:rPr lang="en-IN" sz="800" b="0" dirty="0" err="1">
                          <a:effectLst/>
                          <a:latin typeface="Calibri Light" panose="020F0302020204030204" pitchFamily="34" charset="0"/>
                          <a:cs typeface="Calibri Light" panose="020F0302020204030204" pitchFamily="34" charset="0"/>
                        </a:rPr>
                        <a:t>Khasfa</a:t>
                      </a:r>
                      <a:r>
                        <a:rPr lang="en-IN" sz="800" b="0" dirty="0">
                          <a:effectLst/>
                          <a:latin typeface="Calibri Light" panose="020F0302020204030204" pitchFamily="34" charset="0"/>
                          <a:cs typeface="Calibri Light" panose="020F0302020204030204" pitchFamily="34" charset="0"/>
                        </a:rPr>
                        <a:t> and </a:t>
                      </a:r>
                      <a:r>
                        <a:rPr lang="en-IN" sz="800" b="0" dirty="0" err="1">
                          <a:effectLst/>
                          <a:latin typeface="Calibri Light" panose="020F0302020204030204" pitchFamily="34" charset="0"/>
                          <a:cs typeface="Calibri Light" panose="020F0302020204030204" pitchFamily="34" charset="0"/>
                        </a:rPr>
                        <a:t>Zawia</a:t>
                      </a:r>
                      <a:r>
                        <a:rPr lang="en-IN" sz="800" b="0" dirty="0">
                          <a:effectLst/>
                          <a:latin typeface="Calibri Light" panose="020F0302020204030204" pitchFamily="34" charset="0"/>
                          <a:cs typeface="Calibri Light" panose="020F0302020204030204" pitchFamily="34" charset="0"/>
                        </a:rPr>
                        <a:t>) Villages in Haditha</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214</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Under Implementation</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extLst>
                  <a:ext uri="{0D108BD9-81ED-4DB2-BD59-A6C34878D82A}">
                    <a16:rowId xmlns:a16="http://schemas.microsoft.com/office/drawing/2014/main" val="3573767043"/>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Haditha</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Rehabilitation  Housing Works of 187 Units in </a:t>
                      </a:r>
                      <a:r>
                        <a:rPr lang="en-IN" sz="800" b="0" dirty="0" err="1">
                          <a:effectLst/>
                          <a:latin typeface="Calibri Light" panose="020F0302020204030204" pitchFamily="34" charset="0"/>
                          <a:cs typeface="Calibri Light" panose="020F0302020204030204" pitchFamily="34" charset="0"/>
                        </a:rPr>
                        <a:t>Barwanah</a:t>
                      </a:r>
                      <a:r>
                        <a:rPr lang="en-IN" sz="800" b="0" dirty="0">
                          <a:effectLst/>
                          <a:latin typeface="Calibri Light" panose="020F0302020204030204" pitchFamily="34" charset="0"/>
                          <a:cs typeface="Calibri Light" panose="020F0302020204030204" pitchFamily="34" charset="0"/>
                        </a:rPr>
                        <a:t> District (Al-</a:t>
                      </a:r>
                      <a:r>
                        <a:rPr lang="en-IN" sz="800" b="0" dirty="0" err="1">
                          <a:effectLst/>
                          <a:latin typeface="Calibri Light" panose="020F0302020204030204" pitchFamily="34" charset="0"/>
                          <a:cs typeface="Calibri Light" panose="020F0302020204030204" pitchFamily="34" charset="0"/>
                        </a:rPr>
                        <a:t>Sumood</a:t>
                      </a:r>
                      <a:r>
                        <a:rPr lang="en-IN" sz="800" b="0" dirty="0">
                          <a:effectLst/>
                          <a:latin typeface="Calibri Light" panose="020F0302020204030204" pitchFamily="34" charset="0"/>
                          <a:cs typeface="Calibri Light" panose="020F0302020204030204" pitchFamily="34" charset="0"/>
                        </a:rPr>
                        <a:t>)</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187</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Under Implementation</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extLst>
                  <a:ext uri="{0D108BD9-81ED-4DB2-BD59-A6C34878D82A}">
                    <a16:rowId xmlns:a16="http://schemas.microsoft.com/office/drawing/2014/main" val="1691323320"/>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Haditha</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Rehabilitation of Housing Works of 136 Units in Haqlaniya (Al-BoHayat) Village in Haditha</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dirty="0">
                          <a:effectLst/>
                          <a:latin typeface="Calibri Light" panose="020F0302020204030204" pitchFamily="34" charset="0"/>
                          <a:cs typeface="Calibri Light" panose="020F0302020204030204" pitchFamily="34" charset="0"/>
                        </a:rPr>
                        <a:t>136</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Under Implementation</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extLst>
                  <a:ext uri="{0D108BD9-81ED-4DB2-BD59-A6C34878D82A}">
                    <a16:rowId xmlns:a16="http://schemas.microsoft.com/office/drawing/2014/main" val="361572872"/>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Haditha</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Rehabilitation  Housing Works of 137 Units in Barwanah District (Al-Ata'a) in Haditha</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dirty="0">
                          <a:effectLst/>
                          <a:latin typeface="Calibri Light" panose="020F0302020204030204" pitchFamily="34" charset="0"/>
                          <a:cs typeface="Calibri Light" panose="020F0302020204030204" pitchFamily="34" charset="0"/>
                        </a:rPr>
                        <a:t>137</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Under Implementation</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extLst>
                  <a:ext uri="{0D108BD9-81ED-4DB2-BD59-A6C34878D82A}">
                    <a16:rowId xmlns:a16="http://schemas.microsoft.com/office/drawing/2014/main" val="411753847"/>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Rawa</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Rehabilitation of 600 houses units in Rawa (Two lots)</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600</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dirty="0">
                          <a:solidFill>
                            <a:srgbClr val="C00000"/>
                          </a:solidFill>
                          <a:effectLst/>
                          <a:latin typeface="Calibri Light" panose="020F0302020204030204" pitchFamily="34" charset="0"/>
                          <a:cs typeface="Calibri Light" panose="020F0302020204030204" pitchFamily="34" charset="0"/>
                        </a:rPr>
                        <a:t>On hold</a:t>
                      </a:r>
                      <a:endParaRPr lang="en-IN" sz="800" b="0" dirty="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extLst>
                  <a:ext uri="{0D108BD9-81ED-4DB2-BD59-A6C34878D82A}">
                    <a16:rowId xmlns:a16="http://schemas.microsoft.com/office/drawing/2014/main" val="4155704216"/>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Qaim</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Rehabilitation of Housing works for 137 Units in Hay Sikak in Qaim City-Lot 1</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137</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Procurement</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extLst>
                  <a:ext uri="{0D108BD9-81ED-4DB2-BD59-A6C34878D82A}">
                    <a16:rowId xmlns:a16="http://schemas.microsoft.com/office/drawing/2014/main" val="456335759"/>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Qaim</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Rehabilitation of 342 houses units in Hay 12 Rabee Awalin Qaim lot-2</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342</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Procurement</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extLst>
                  <a:ext uri="{0D108BD9-81ED-4DB2-BD59-A6C34878D82A}">
                    <a16:rowId xmlns:a16="http://schemas.microsoft.com/office/drawing/2014/main" val="1943194105"/>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Qaim</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Rehabilitation of 321 houses units in Hay Risala in </a:t>
                      </a:r>
                      <a:r>
                        <a:rPr lang="en-IN" sz="800" b="0" dirty="0" err="1">
                          <a:effectLst/>
                          <a:latin typeface="Calibri Light" panose="020F0302020204030204" pitchFamily="34" charset="0"/>
                          <a:cs typeface="Calibri Light" panose="020F0302020204030204" pitchFamily="34" charset="0"/>
                        </a:rPr>
                        <a:t>Qaim</a:t>
                      </a:r>
                      <a:r>
                        <a:rPr lang="en-IN" sz="800" b="0" dirty="0">
                          <a:effectLst/>
                          <a:latin typeface="Calibri Light" panose="020F0302020204030204" pitchFamily="34" charset="0"/>
                          <a:cs typeface="Calibri Light" panose="020F0302020204030204" pitchFamily="34" charset="0"/>
                        </a:rPr>
                        <a:t> (lots-3)</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321</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Procurement</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extLst>
                  <a:ext uri="{0D108BD9-81ED-4DB2-BD59-A6C34878D82A}">
                    <a16:rowId xmlns:a16="http://schemas.microsoft.com/office/drawing/2014/main" val="2946994683"/>
                  </a:ext>
                </a:extLst>
              </a:tr>
              <a:tr h="173315">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Ana</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Rehabilitation  of 241 houses units in Sagrah village in Anah District</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dirty="0">
                          <a:effectLst/>
                          <a:latin typeface="Calibri Light" panose="020F0302020204030204" pitchFamily="34" charset="0"/>
                          <a:cs typeface="Calibri Light" panose="020F0302020204030204" pitchFamily="34" charset="0"/>
                        </a:rPr>
                        <a:t>241</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Under Implementation</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extLst>
                  <a:ext uri="{0D108BD9-81ED-4DB2-BD59-A6C34878D82A}">
                    <a16:rowId xmlns:a16="http://schemas.microsoft.com/office/drawing/2014/main" val="433698009"/>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Ana</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Rehabilitation of 560 houses units in Anah</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241</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Ongoing assessment</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extLst>
                  <a:ext uri="{0D108BD9-81ED-4DB2-BD59-A6C34878D82A}">
                    <a16:rowId xmlns:a16="http://schemas.microsoft.com/office/drawing/2014/main" val="72615625"/>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Ana</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rehabilitation 350 houses in Rehanna</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350</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dirty="0">
                          <a:solidFill>
                            <a:srgbClr val="C00000"/>
                          </a:solidFill>
                          <a:effectLst/>
                          <a:latin typeface="Calibri Light" panose="020F0302020204030204" pitchFamily="34" charset="0"/>
                          <a:cs typeface="Calibri Light" panose="020F0302020204030204" pitchFamily="34" charset="0"/>
                        </a:rPr>
                        <a:t>On hold</a:t>
                      </a:r>
                      <a:endParaRPr lang="en-IN" sz="800" b="0" dirty="0">
                        <a:solidFill>
                          <a:srgbClr val="C00000"/>
                        </a:solidFill>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extLst>
                  <a:ext uri="{0D108BD9-81ED-4DB2-BD59-A6C34878D82A}">
                    <a16:rowId xmlns:a16="http://schemas.microsoft.com/office/drawing/2014/main" val="1204618087"/>
                  </a:ext>
                </a:extLst>
              </a:tr>
              <a:tr h="16524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Anbar</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Ana</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solidFill>
                      <a:schemeClr val="accent3">
                        <a:lumMod val="20000"/>
                        <a:lumOff val="80000"/>
                      </a:schemeClr>
                    </a:solidFill>
                  </a:tcP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Rehabilitation of 186 housing units in Hasa village in Ana city</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solidFill>
                      <a:schemeClr val="accent3">
                        <a:lumMod val="20000"/>
                        <a:lumOff val="80000"/>
                      </a:schemeClr>
                    </a:solidFill>
                  </a:tcPr>
                </a:tc>
                <a:tc>
                  <a:txBody>
                    <a:bodyPr/>
                    <a:lstStyle/>
                    <a:p>
                      <a:pPr marL="0" marR="0" algn="r">
                        <a:spcBef>
                          <a:spcPts val="0"/>
                        </a:spcBef>
                        <a:spcAft>
                          <a:spcPts val="0"/>
                        </a:spcAft>
                      </a:pPr>
                      <a:r>
                        <a:rPr lang="en-IN" sz="800" b="0" dirty="0">
                          <a:effectLst/>
                          <a:latin typeface="Calibri Light" panose="020F0302020204030204" pitchFamily="34" charset="0"/>
                          <a:cs typeface="Calibri Light" panose="020F0302020204030204" pitchFamily="34" charset="0"/>
                        </a:rPr>
                        <a:t>186</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solidFill>
                      <a:schemeClr val="accent3">
                        <a:lumMod val="20000"/>
                        <a:lumOff val="80000"/>
                      </a:schemeClr>
                    </a:solidFill>
                  </a:tcP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Under Implementation</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solidFill>
                      <a:schemeClr val="accent3">
                        <a:lumMod val="20000"/>
                        <a:lumOff val="80000"/>
                      </a:schemeClr>
                    </a:solidFill>
                  </a:tcPr>
                </a:tc>
                <a:extLst>
                  <a:ext uri="{0D108BD9-81ED-4DB2-BD59-A6C34878D82A}">
                    <a16:rowId xmlns:a16="http://schemas.microsoft.com/office/drawing/2014/main" val="925417717"/>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Salah al-Din</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Baiji</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Rehabilitation of 500 housing units in Baiji (Lots 2)</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500</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BoQ Development</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extLst>
                  <a:ext uri="{0D108BD9-81ED-4DB2-BD59-A6C34878D82A}">
                    <a16:rowId xmlns:a16="http://schemas.microsoft.com/office/drawing/2014/main" val="3906514171"/>
                  </a:ext>
                </a:extLst>
              </a:tr>
              <a:tr h="153950">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Salah al-Din</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a:effectLst/>
                          <a:latin typeface="Calibri Light" panose="020F0302020204030204" pitchFamily="34" charset="0"/>
                          <a:cs typeface="Calibri Light" panose="020F0302020204030204" pitchFamily="34" charset="0"/>
                        </a:rPr>
                        <a:t>Baiji</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Rehabilitation of 500 housing units in Baiji (Lots 1) Risala neighbourhood</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ctr"/>
                </a:tc>
                <a:tc>
                  <a:txBody>
                    <a:bodyPr/>
                    <a:lstStyle/>
                    <a:p>
                      <a:pPr marL="0" marR="0" algn="r">
                        <a:spcBef>
                          <a:spcPts val="0"/>
                        </a:spcBef>
                        <a:spcAft>
                          <a:spcPts val="0"/>
                        </a:spcAft>
                      </a:pPr>
                      <a:r>
                        <a:rPr lang="en-IN" sz="800" b="0">
                          <a:effectLst/>
                          <a:latin typeface="Calibri Light" panose="020F0302020204030204" pitchFamily="34" charset="0"/>
                          <a:cs typeface="Calibri Light" panose="020F0302020204030204" pitchFamily="34" charset="0"/>
                        </a:rPr>
                        <a:t>500</a:t>
                      </a:r>
                      <a:endParaRPr lang="en-IN" sz="800" b="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tc>
                  <a:txBody>
                    <a:bodyPr/>
                    <a:lstStyle/>
                    <a:p>
                      <a:pPr marL="0" marR="0">
                        <a:spcBef>
                          <a:spcPts val="0"/>
                        </a:spcBef>
                        <a:spcAft>
                          <a:spcPts val="0"/>
                        </a:spcAft>
                      </a:pPr>
                      <a:r>
                        <a:rPr lang="en-IN" sz="800" b="0" dirty="0">
                          <a:effectLst/>
                          <a:latin typeface="Calibri Light" panose="020F0302020204030204" pitchFamily="34" charset="0"/>
                          <a:cs typeface="Calibri Light" panose="020F0302020204030204" pitchFamily="34" charset="0"/>
                        </a:rPr>
                        <a:t>BoQ Development</a:t>
                      </a:r>
                      <a:endParaRPr lang="en-IN" sz="8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55498" marR="55498" marT="0" marB="0" anchor="b"/>
                </a:tc>
                <a:extLst>
                  <a:ext uri="{0D108BD9-81ED-4DB2-BD59-A6C34878D82A}">
                    <a16:rowId xmlns:a16="http://schemas.microsoft.com/office/drawing/2014/main" val="2441221831"/>
                  </a:ext>
                </a:extLst>
              </a:tr>
            </a:tbl>
          </a:graphicData>
        </a:graphic>
      </p:graphicFrame>
      <p:sp>
        <p:nvSpPr>
          <p:cNvPr id="7" name="Rectangle 6">
            <a:extLst>
              <a:ext uri="{FF2B5EF4-FFF2-40B4-BE49-F238E27FC236}">
                <a16:creationId xmlns:a16="http://schemas.microsoft.com/office/drawing/2014/main" id="{1DA645A0-39D7-4A8A-8168-A313CFD8A0CD}"/>
              </a:ext>
            </a:extLst>
          </p:cNvPr>
          <p:cNvSpPr/>
          <p:nvPr/>
        </p:nvSpPr>
        <p:spPr>
          <a:xfrm>
            <a:off x="247650" y="678240"/>
            <a:ext cx="3209925" cy="1200329"/>
          </a:xfrm>
          <a:prstGeom prst="rect">
            <a:avLst/>
          </a:prstGeom>
        </p:spPr>
        <p:txBody>
          <a:bodyPr wrap="square">
            <a:spAutoFit/>
          </a:bodyPr>
          <a:lstStyle/>
          <a:p>
            <a:r>
              <a:rPr lang="en-IN" sz="1200" dirty="0">
                <a:solidFill>
                  <a:srgbClr val="0070C0"/>
                </a:solidFill>
                <a:latin typeface="Calibri Light" panose="020F0302020204030204" pitchFamily="34" charset="0"/>
                <a:cs typeface="Calibri Light" panose="020F0302020204030204" pitchFamily="34" charset="0"/>
              </a:rPr>
              <a:t>UNDP – current update</a:t>
            </a:r>
          </a:p>
          <a:p>
            <a:pPr marL="17145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 in Anbar – 3,333 houses of which</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1,101 houses - ongoing rehabilitation</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482 houses - ongoing assessment</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800 houses - ongoing procurement</a:t>
            </a:r>
          </a:p>
          <a:p>
            <a:pPr marL="628650" lvl="1" indent="-171450">
              <a:buFont typeface="Courier New" panose="02070309020205020404" pitchFamily="49" charset="0"/>
              <a:buChar char="o"/>
            </a:pPr>
            <a:r>
              <a:rPr lang="en-IN" sz="1200" dirty="0">
                <a:solidFill>
                  <a:srgbClr val="C00000"/>
                </a:solidFill>
                <a:latin typeface="Calibri Light" panose="020F0302020204030204" pitchFamily="34" charset="0"/>
                <a:cs typeface="Calibri Light" panose="020F0302020204030204" pitchFamily="34" charset="0"/>
              </a:rPr>
              <a:t>950 houses - on hold</a:t>
            </a:r>
            <a:endParaRPr lang="en-US" sz="1200" dirty="0">
              <a:solidFill>
                <a:srgbClr val="C00000"/>
              </a:solidFill>
              <a:latin typeface="Calibri Light" panose="020F0302020204030204" pitchFamily="34" charset="0"/>
              <a:cs typeface="Calibri Light" panose="020F0302020204030204" pitchFamily="34" charset="0"/>
            </a:endParaRPr>
          </a:p>
        </p:txBody>
      </p:sp>
      <p:sp>
        <p:nvSpPr>
          <p:cNvPr id="8" name="Rectangle 7">
            <a:extLst>
              <a:ext uri="{FF2B5EF4-FFF2-40B4-BE49-F238E27FC236}">
                <a16:creationId xmlns:a16="http://schemas.microsoft.com/office/drawing/2014/main" id="{A1FAC524-4881-420C-A5E3-554D37E768EC}"/>
              </a:ext>
            </a:extLst>
          </p:cNvPr>
          <p:cNvSpPr/>
          <p:nvPr/>
        </p:nvSpPr>
        <p:spPr>
          <a:xfrm>
            <a:off x="4762500" y="678240"/>
            <a:ext cx="3209925" cy="646331"/>
          </a:xfrm>
          <a:prstGeom prst="rect">
            <a:avLst/>
          </a:prstGeom>
        </p:spPr>
        <p:txBody>
          <a:bodyPr wrap="square">
            <a:spAutoFit/>
          </a:bodyPr>
          <a:lstStyle/>
          <a:p>
            <a:r>
              <a:rPr lang="en-IN" sz="1200" dirty="0">
                <a:solidFill>
                  <a:srgbClr val="0070C0"/>
                </a:solidFill>
                <a:latin typeface="Calibri Light" panose="020F0302020204030204" pitchFamily="34" charset="0"/>
                <a:cs typeface="Calibri Light" panose="020F0302020204030204" pitchFamily="34" charset="0"/>
              </a:rPr>
              <a:t>UNDP – current update</a:t>
            </a:r>
          </a:p>
          <a:p>
            <a:pPr marL="17145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 in Salah al-Din – 1,000 houses</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1,000 houses - BOQ development</a:t>
            </a:r>
            <a:endParaRPr lang="en-US"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338305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5</a:t>
            </a:fld>
            <a:endParaRPr lang="en-GB">
              <a:latin typeface="Calibri"/>
            </a:endParaRPr>
          </a:p>
        </p:txBody>
      </p:sp>
      <p:sp>
        <p:nvSpPr>
          <p:cNvPr id="7" name="Rectangle 6">
            <a:extLst>
              <a:ext uri="{FF2B5EF4-FFF2-40B4-BE49-F238E27FC236}">
                <a16:creationId xmlns:a16="http://schemas.microsoft.com/office/drawing/2014/main" id="{1DA645A0-39D7-4A8A-8168-A313CFD8A0CD}"/>
              </a:ext>
            </a:extLst>
          </p:cNvPr>
          <p:cNvSpPr/>
          <p:nvPr/>
        </p:nvSpPr>
        <p:spPr>
          <a:xfrm>
            <a:off x="10389" y="667849"/>
            <a:ext cx="9133611" cy="3970318"/>
          </a:xfrm>
          <a:prstGeom prst="rect">
            <a:avLst/>
          </a:prstGeom>
        </p:spPr>
        <p:txBody>
          <a:bodyPr wrap="square">
            <a:spAutoFit/>
          </a:bodyPr>
          <a:lstStyle/>
          <a:p>
            <a:r>
              <a:rPr lang="en-IN" sz="1200" dirty="0">
                <a:solidFill>
                  <a:srgbClr val="0070C0"/>
                </a:solidFill>
                <a:latin typeface="Calibri Light" panose="020F0302020204030204" pitchFamily="34" charset="0"/>
                <a:cs typeface="Calibri Light" panose="020F0302020204030204" pitchFamily="34" charset="0"/>
              </a:rPr>
              <a:t>UNHCR – current update</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Rehabilitation of 1,250 houses (Cat 2) in Salah Al-Din governorate: ongoing with </a:t>
            </a:r>
            <a:r>
              <a:rPr lang="en-IN" sz="1200" dirty="0">
                <a:solidFill>
                  <a:srgbClr val="0070C0"/>
                </a:solidFill>
                <a:latin typeface="Calibri Light" panose="020F0302020204030204" pitchFamily="34" charset="0"/>
                <a:cs typeface="Calibri Light" panose="020F0302020204030204" pitchFamily="34" charset="0"/>
              </a:rPr>
              <a:t>46%</a:t>
            </a:r>
            <a:r>
              <a:rPr lang="en-IN" sz="1200" dirty="0">
                <a:latin typeface="Calibri Light" panose="020F0302020204030204" pitchFamily="34" charset="0"/>
                <a:cs typeface="Calibri Light" panose="020F0302020204030204" pitchFamily="34" charset="0"/>
              </a:rPr>
              <a:t> of completion and </a:t>
            </a:r>
            <a:r>
              <a:rPr lang="en-IN" sz="1200" dirty="0">
                <a:solidFill>
                  <a:srgbClr val="0070C0"/>
                </a:solidFill>
                <a:latin typeface="Calibri Light" panose="020F0302020204030204" pitchFamily="34" charset="0"/>
                <a:cs typeface="Calibri Light" panose="020F0302020204030204" pitchFamily="34" charset="0"/>
              </a:rPr>
              <a:t>potential changes of 2 locations.</a:t>
            </a:r>
          </a:p>
          <a:p>
            <a:pPr marL="17145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Construction of 900 RHU for returnees (Cat 4), include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150 in Diyala,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75 in Anbar,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50 in Baghdad and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625 in Salah al-Din </a:t>
            </a:r>
          </a:p>
          <a:p>
            <a:r>
              <a:rPr lang="en-IN" sz="1200" dirty="0">
                <a:latin typeface="Calibri Light" panose="020F0302020204030204" pitchFamily="34" charset="0"/>
                <a:cs typeface="Calibri Light" panose="020F0302020204030204" pitchFamily="34" charset="0"/>
              </a:rPr>
              <a:t>Assessment &amp; beneficiary’s selection completed. </a:t>
            </a:r>
            <a:r>
              <a:rPr lang="en-IN" sz="1200" dirty="0">
                <a:solidFill>
                  <a:srgbClr val="0070C0"/>
                </a:solidFill>
                <a:latin typeface="Calibri Light" panose="020F0302020204030204" pitchFamily="34" charset="0"/>
                <a:cs typeface="Calibri Light" panose="020F0302020204030204" pitchFamily="34" charset="0"/>
              </a:rPr>
              <a:t>BOQ will be developed as soon as the bidding (or tender process) has been completed</a:t>
            </a:r>
            <a:r>
              <a:rPr lang="en-IN" sz="1200" dirty="0">
                <a:latin typeface="Calibri Light" panose="020F0302020204030204" pitchFamily="34" charset="0"/>
                <a:cs typeface="Calibri Light" panose="020F0302020204030204" pitchFamily="34" charset="0"/>
              </a:rPr>
              <a:t>. Construction work will </a:t>
            </a:r>
            <a:r>
              <a:rPr lang="en-IN" sz="1200" dirty="0">
                <a:solidFill>
                  <a:srgbClr val="0070C0"/>
                </a:solidFill>
                <a:latin typeface="Calibri Light" panose="020F0302020204030204" pitchFamily="34" charset="0"/>
                <a:cs typeface="Calibri Light" panose="020F0302020204030204" pitchFamily="34" charset="0"/>
              </a:rPr>
              <a:t>be starting around mid-July 2019</a:t>
            </a:r>
          </a:p>
          <a:p>
            <a:endParaRPr lang="en-IN" sz="1200" dirty="0">
              <a:solidFill>
                <a:srgbClr val="C00000"/>
              </a:solidFill>
              <a:latin typeface="Calibri Light" panose="020F0302020204030204" pitchFamily="34" charset="0"/>
              <a:cs typeface="Calibri Light" panose="020F0302020204030204" pitchFamily="34" charset="0"/>
            </a:endParaRPr>
          </a:p>
          <a:p>
            <a:r>
              <a:rPr lang="en-IN" sz="1200" dirty="0">
                <a:solidFill>
                  <a:srgbClr val="0070C0"/>
                </a:solidFill>
                <a:latin typeface="Calibri Light" panose="020F0302020204030204" pitchFamily="34" charset="0"/>
                <a:cs typeface="Calibri Light" panose="020F0302020204030204" pitchFamily="34" charset="0"/>
              </a:rPr>
              <a:t>IOM – current update</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Shelter rehabilitation programs</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200 houses (returnees) in Ana district in Anbar: around </a:t>
            </a:r>
            <a:r>
              <a:rPr lang="en-IN" sz="1200" dirty="0">
                <a:solidFill>
                  <a:srgbClr val="0070C0"/>
                </a:solidFill>
                <a:latin typeface="Calibri Light" panose="020F0302020204030204" pitchFamily="34" charset="0"/>
                <a:cs typeface="Calibri Light" panose="020F0302020204030204" pitchFamily="34" charset="0"/>
              </a:rPr>
              <a:t>90% </a:t>
            </a:r>
            <a:r>
              <a:rPr lang="en-IN" sz="1200" dirty="0">
                <a:latin typeface="Calibri Light" panose="020F0302020204030204" pitchFamily="34" charset="0"/>
                <a:cs typeface="Calibri Light" panose="020F0302020204030204" pitchFamily="34" charset="0"/>
              </a:rPr>
              <a:t>of completion. May be completed by next week.</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215 houses (returnees) in AL-</a:t>
            </a:r>
            <a:r>
              <a:rPr lang="en-IN" sz="1200" dirty="0" err="1">
                <a:latin typeface="Calibri Light" panose="020F0302020204030204" pitchFamily="34" charset="0"/>
                <a:cs typeface="Calibri Light" panose="020F0302020204030204" pitchFamily="34" charset="0"/>
              </a:rPr>
              <a:t>Khalis</a:t>
            </a:r>
            <a:r>
              <a:rPr lang="en-IN" sz="1200" dirty="0">
                <a:latin typeface="Calibri Light" panose="020F0302020204030204" pitchFamily="34" charset="0"/>
                <a:cs typeface="Calibri Light" panose="020F0302020204030204" pitchFamily="34" charset="0"/>
              </a:rPr>
              <a:t> district in Diyala: around </a:t>
            </a:r>
            <a:r>
              <a:rPr lang="en-IN" sz="1200" dirty="0">
                <a:solidFill>
                  <a:srgbClr val="0070C0"/>
                </a:solidFill>
                <a:latin typeface="Calibri Light" panose="020F0302020204030204" pitchFamily="34" charset="0"/>
                <a:cs typeface="Calibri Light" panose="020F0302020204030204" pitchFamily="34" charset="0"/>
              </a:rPr>
              <a:t>50%</a:t>
            </a:r>
            <a:r>
              <a:rPr lang="en-IN" sz="1200" dirty="0">
                <a:latin typeface="Calibri Light" panose="020F0302020204030204" pitchFamily="34" charset="0"/>
                <a:cs typeface="Calibri Light" panose="020F0302020204030204" pitchFamily="34" charset="0"/>
              </a:rPr>
              <a:t> of completion. However challenges remain on security / access issues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400 houses (IDPs) in Najaf district in Najaf: around </a:t>
            </a:r>
            <a:r>
              <a:rPr lang="en-IN" sz="1200" dirty="0">
                <a:solidFill>
                  <a:srgbClr val="0070C0"/>
                </a:solidFill>
                <a:latin typeface="Calibri Light" panose="020F0302020204030204" pitchFamily="34" charset="0"/>
                <a:cs typeface="Calibri Light" panose="020F0302020204030204" pitchFamily="34" charset="0"/>
              </a:rPr>
              <a:t>82%</a:t>
            </a:r>
            <a:r>
              <a:rPr lang="en-IN" sz="1200" dirty="0">
                <a:solidFill>
                  <a:srgbClr val="C00000"/>
                </a:solidFill>
                <a:latin typeface="Calibri Light" panose="020F0302020204030204" pitchFamily="34" charset="0"/>
                <a:cs typeface="Calibri Light" panose="020F0302020204030204" pitchFamily="34" charset="0"/>
              </a:rPr>
              <a:t> </a:t>
            </a:r>
            <a:r>
              <a:rPr lang="en-IN" sz="1200" dirty="0">
                <a:latin typeface="Calibri Light" panose="020F0302020204030204" pitchFamily="34" charset="0"/>
                <a:cs typeface="Calibri Light" panose="020F0302020204030204" pitchFamily="34" charset="0"/>
              </a:rPr>
              <a:t>of completion. </a:t>
            </a:r>
            <a:r>
              <a:rPr lang="en-IN" sz="1200" dirty="0">
                <a:solidFill>
                  <a:srgbClr val="0070C0"/>
                </a:solidFill>
                <a:latin typeface="Calibri Light" panose="020F0302020204030204" pitchFamily="34" charset="0"/>
                <a:cs typeface="Calibri Light" panose="020F0302020204030204" pitchFamily="34" charset="0"/>
              </a:rPr>
              <a:t>May be completed by next week</a:t>
            </a:r>
            <a:r>
              <a:rPr lang="en-IN" sz="1200" dirty="0">
                <a:latin typeface="Calibri Light" panose="020F0302020204030204" pitchFamily="34" charset="0"/>
                <a:cs typeface="Calibri Light" panose="020F0302020204030204" pitchFamily="34" charset="0"/>
              </a:rPr>
              <a:t>.</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Cash for Rent program in Anbar (168HHs) and Baghdad (218 HHs), 6 months Cash for Rent allocation / US $200 /HH/month.</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The third payment (for </a:t>
            </a:r>
            <a:r>
              <a:rPr lang="en-IN" sz="1200" dirty="0">
                <a:solidFill>
                  <a:srgbClr val="0070C0"/>
                </a:solidFill>
                <a:latin typeface="Calibri Light" panose="020F0302020204030204" pitchFamily="34" charset="0"/>
                <a:cs typeface="Calibri Light" panose="020F0302020204030204" pitchFamily="34" charset="0"/>
              </a:rPr>
              <a:t>July &amp; August</a:t>
            </a:r>
            <a:r>
              <a:rPr lang="en-IN" sz="1200" dirty="0">
                <a:latin typeface="Calibri Light" panose="020F0302020204030204" pitchFamily="34" charset="0"/>
                <a:cs typeface="Calibri Light" panose="020F0302020204030204" pitchFamily="34" charset="0"/>
              </a:rPr>
              <a:t>). </a:t>
            </a:r>
            <a:r>
              <a:rPr lang="en-IN" sz="1200" dirty="0">
                <a:solidFill>
                  <a:srgbClr val="0070C0"/>
                </a:solidFill>
                <a:latin typeface="Calibri Light" panose="020F0302020204030204" pitchFamily="34" charset="0"/>
                <a:cs typeface="Calibri Light" panose="020F0302020204030204" pitchFamily="34" charset="0"/>
              </a:rPr>
              <a:t>Completed, PDM should be planned very soon.</a:t>
            </a:r>
            <a:r>
              <a:rPr lang="en-IN" sz="1200" dirty="0">
                <a:latin typeface="Calibri Light" panose="020F0302020204030204" pitchFamily="34" charset="0"/>
                <a:cs typeface="Calibri Light" panose="020F0302020204030204" pitchFamily="34" charset="0"/>
              </a:rPr>
              <a:t> </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Cash for SOK programs</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600 IDP households living in critical shelter in Kerbala: assessment completed / </a:t>
            </a:r>
            <a:r>
              <a:rPr lang="en-IN" sz="1200" dirty="0">
                <a:solidFill>
                  <a:srgbClr val="0070C0"/>
                </a:solidFill>
                <a:latin typeface="Calibri Light" panose="020F0302020204030204" pitchFamily="34" charset="0"/>
                <a:cs typeface="Calibri Light" panose="020F0302020204030204" pitchFamily="34" charset="0"/>
              </a:rPr>
              <a:t>distribution completed last week </a:t>
            </a:r>
            <a:r>
              <a:rPr lang="en-IN" sz="1200" dirty="0">
                <a:latin typeface="Calibri Light" panose="020F0302020204030204" pitchFamily="34" charset="0"/>
                <a:cs typeface="Calibri Light" panose="020F0302020204030204" pitchFamily="34" charset="0"/>
              </a:rPr>
              <a:t>/ US $ 240.00.</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 New Shelter construction (for Cat 3 or 4)</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75 houses (returnees) in AL-</a:t>
            </a:r>
            <a:r>
              <a:rPr lang="en-IN" sz="1200" dirty="0" err="1">
                <a:latin typeface="Calibri Light" panose="020F0302020204030204" pitchFamily="34" charset="0"/>
                <a:cs typeface="Calibri Light" panose="020F0302020204030204" pitchFamily="34" charset="0"/>
              </a:rPr>
              <a:t>Khalis</a:t>
            </a:r>
            <a:r>
              <a:rPr lang="en-IN" sz="1200" dirty="0">
                <a:latin typeface="Calibri Light" panose="020F0302020204030204" pitchFamily="34" charset="0"/>
                <a:cs typeface="Calibri Light" panose="020F0302020204030204" pitchFamily="34" charset="0"/>
              </a:rPr>
              <a:t> district in Diyala: assessment completed / </a:t>
            </a:r>
            <a:r>
              <a:rPr lang="en-US" sz="1200" dirty="0">
                <a:solidFill>
                  <a:srgbClr val="C00000"/>
                </a:solidFill>
                <a:latin typeface="Calibri Light" panose="020F0302020204030204" pitchFamily="34" charset="0"/>
                <a:cs typeface="Calibri Light" panose="020F0302020204030204" pitchFamily="34" charset="0"/>
              </a:rPr>
              <a:t>but project location may be changed due to security issues. </a:t>
            </a:r>
            <a:endParaRPr lang="en-IN" sz="1200" dirty="0">
              <a:solidFill>
                <a:srgbClr val="C00000"/>
              </a:solidFill>
              <a:latin typeface="Calibri Light" panose="020F0302020204030204" pitchFamily="34" charset="0"/>
              <a:cs typeface="Calibri Light" panose="020F0302020204030204" pitchFamily="34" charset="0"/>
            </a:endParaRPr>
          </a:p>
        </p:txBody>
      </p:sp>
      <p:sp>
        <p:nvSpPr>
          <p:cNvPr id="9" name="Title 1">
            <a:extLst>
              <a:ext uri="{FF2B5EF4-FFF2-40B4-BE49-F238E27FC236}">
                <a16:creationId xmlns:a16="http://schemas.microsoft.com/office/drawing/2014/main" id="{AAB2733A-70E1-4B36-AAE6-4F92F920614A}"/>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2019 plan for Centre &amp; South</a:t>
            </a:r>
            <a:endParaRPr lang="en-US" sz="1400" b="0" dirty="0">
              <a:solidFill>
                <a:srgbClr val="0070C0"/>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27447165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6</a:t>
            </a:fld>
            <a:endParaRPr lang="en-GB">
              <a:latin typeface="Calibri"/>
            </a:endParaRPr>
          </a:p>
        </p:txBody>
      </p:sp>
      <p:sp>
        <p:nvSpPr>
          <p:cNvPr id="7" name="Rectangle 6">
            <a:extLst>
              <a:ext uri="{FF2B5EF4-FFF2-40B4-BE49-F238E27FC236}">
                <a16:creationId xmlns:a16="http://schemas.microsoft.com/office/drawing/2014/main" id="{1DA645A0-39D7-4A8A-8168-A313CFD8A0CD}"/>
              </a:ext>
            </a:extLst>
          </p:cNvPr>
          <p:cNvSpPr/>
          <p:nvPr/>
        </p:nvSpPr>
        <p:spPr>
          <a:xfrm>
            <a:off x="247650" y="678240"/>
            <a:ext cx="8658225" cy="3231654"/>
          </a:xfrm>
          <a:prstGeom prst="rect">
            <a:avLst/>
          </a:prstGeom>
        </p:spPr>
        <p:txBody>
          <a:bodyPr wrap="square">
            <a:spAutoFit/>
          </a:bodyPr>
          <a:lstStyle/>
          <a:p>
            <a:r>
              <a:rPr lang="en-IN" sz="1200" dirty="0">
                <a:solidFill>
                  <a:srgbClr val="0070C0"/>
                </a:solidFill>
                <a:latin typeface="Calibri Light" panose="020F0302020204030204" pitchFamily="34" charset="0"/>
                <a:cs typeface="Calibri Light" panose="020F0302020204030204" pitchFamily="34" charset="0"/>
              </a:rPr>
              <a:t>PUI – current update</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Shelter rehabilitation (cat. 2): PUI has targeted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173 houses (cat 1 &amp; 2), in Raihana village, Ana district in Anbar: </a:t>
            </a:r>
            <a:r>
              <a:rPr lang="en-IN" sz="1200" dirty="0">
                <a:solidFill>
                  <a:srgbClr val="0070C0"/>
                </a:solidFill>
                <a:latin typeface="Calibri Light" panose="020F0302020204030204" pitchFamily="34" charset="0"/>
                <a:cs typeface="Calibri Light" panose="020F0302020204030204" pitchFamily="34" charset="0"/>
              </a:rPr>
              <a:t>100%</a:t>
            </a:r>
            <a:r>
              <a:rPr lang="en-IN" sz="1200" dirty="0">
                <a:solidFill>
                  <a:srgbClr val="C00000"/>
                </a:solidFill>
                <a:latin typeface="Calibri Light" panose="020F0302020204030204" pitchFamily="34" charset="0"/>
                <a:cs typeface="Calibri Light" panose="020F0302020204030204" pitchFamily="34" charset="0"/>
              </a:rPr>
              <a:t> </a:t>
            </a:r>
            <a:r>
              <a:rPr lang="en-IN" sz="1200" dirty="0">
                <a:latin typeface="Calibri Light" panose="020F0302020204030204" pitchFamily="34" charset="0"/>
                <a:cs typeface="Calibri Light" panose="020F0302020204030204" pitchFamily="34" charset="0"/>
              </a:rPr>
              <a:t>of completion, </a:t>
            </a:r>
          </a:p>
          <a:p>
            <a:pPr marL="17145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Planned Assessment to </a:t>
            </a:r>
            <a:r>
              <a:rPr lang="en-IN" sz="1200" dirty="0" err="1">
                <a:latin typeface="Calibri Light" panose="020F0302020204030204" pitchFamily="34" charset="0"/>
                <a:cs typeface="Calibri Light" panose="020F0302020204030204" pitchFamily="34" charset="0"/>
              </a:rPr>
              <a:t>Qa’im</a:t>
            </a:r>
            <a:r>
              <a:rPr lang="en-IN" sz="1200" dirty="0">
                <a:latin typeface="Calibri Light" panose="020F0302020204030204" pitchFamily="34" charset="0"/>
                <a:cs typeface="Calibri Light" panose="020F0302020204030204" pitchFamily="34" charset="0"/>
              </a:rPr>
              <a:t> district and all villages around (</a:t>
            </a:r>
            <a:r>
              <a:rPr lang="en-IN" sz="1200" dirty="0" err="1">
                <a:latin typeface="Calibri Light" panose="020F0302020204030204" pitchFamily="34" charset="0"/>
                <a:cs typeface="Calibri Light" panose="020F0302020204030204" pitchFamily="34" charset="0"/>
              </a:rPr>
              <a:t>Obaidi</a:t>
            </a:r>
            <a:r>
              <a:rPr lang="en-IN" sz="1200" dirty="0">
                <a:latin typeface="Calibri Light" panose="020F0302020204030204" pitchFamily="34" charset="0"/>
                <a:cs typeface="Calibri Light" panose="020F0302020204030204" pitchFamily="34" charset="0"/>
              </a:rPr>
              <a:t>, </a:t>
            </a:r>
            <a:r>
              <a:rPr lang="en-IN" sz="1200" dirty="0" err="1">
                <a:latin typeface="Calibri Light" panose="020F0302020204030204" pitchFamily="34" charset="0"/>
                <a:cs typeface="Calibri Light" panose="020F0302020204030204" pitchFamily="34" charset="0"/>
              </a:rPr>
              <a:t>Dughaima</a:t>
            </a:r>
            <a:r>
              <a:rPr lang="en-IN" sz="1200" dirty="0">
                <a:latin typeface="Calibri Light" panose="020F0302020204030204" pitchFamily="34" charset="0"/>
                <a:cs typeface="Calibri Light" panose="020F0302020204030204" pitchFamily="34" charset="0"/>
              </a:rPr>
              <a:t>, </a:t>
            </a:r>
            <a:r>
              <a:rPr lang="en-IN" sz="1200" dirty="0" err="1">
                <a:latin typeface="Calibri Light" panose="020F0302020204030204" pitchFamily="34" charset="0"/>
                <a:cs typeface="Calibri Light" panose="020F0302020204030204" pitchFamily="34" charset="0"/>
              </a:rPr>
              <a:t>Rumanah,etc</a:t>
            </a:r>
            <a:r>
              <a:rPr lang="en-IN" sz="1200" dirty="0">
                <a:latin typeface="Calibri Light" panose="020F0302020204030204" pitchFamily="34" charset="0"/>
                <a:cs typeface="Calibri Light" panose="020F0302020204030204" pitchFamily="34" charset="0"/>
              </a:rPr>
              <a:t>.): </a:t>
            </a:r>
            <a:r>
              <a:rPr lang="en-IN" sz="1200" dirty="0">
                <a:solidFill>
                  <a:srgbClr val="0070C0"/>
                </a:solidFill>
                <a:latin typeface="Calibri Light" panose="020F0302020204030204" pitchFamily="34" charset="0"/>
                <a:cs typeface="Calibri Light" panose="020F0302020204030204" pitchFamily="34" charset="0"/>
              </a:rPr>
              <a:t>Tentative date – 15</a:t>
            </a:r>
            <a:r>
              <a:rPr lang="en-IN" sz="1200" baseline="30000" dirty="0">
                <a:solidFill>
                  <a:srgbClr val="0070C0"/>
                </a:solidFill>
                <a:latin typeface="Calibri Light" panose="020F0302020204030204" pitchFamily="34" charset="0"/>
                <a:cs typeface="Calibri Light" panose="020F0302020204030204" pitchFamily="34" charset="0"/>
              </a:rPr>
              <a:t>th</a:t>
            </a:r>
            <a:r>
              <a:rPr lang="en-IN" sz="1200" dirty="0">
                <a:solidFill>
                  <a:srgbClr val="0070C0"/>
                </a:solidFill>
                <a:latin typeface="Calibri Light" panose="020F0302020204030204" pitchFamily="34" charset="0"/>
                <a:cs typeface="Calibri Light" panose="020F0302020204030204" pitchFamily="34" charset="0"/>
              </a:rPr>
              <a:t> August 2019</a:t>
            </a:r>
          </a:p>
          <a:p>
            <a:endParaRPr lang="en-IN" sz="1200" dirty="0">
              <a:solidFill>
                <a:srgbClr val="C00000"/>
              </a:solidFill>
              <a:latin typeface="Calibri Light" panose="020F0302020204030204" pitchFamily="34" charset="0"/>
              <a:cs typeface="Calibri Light" panose="020F0302020204030204" pitchFamily="34" charset="0"/>
            </a:endParaRPr>
          </a:p>
          <a:p>
            <a:r>
              <a:rPr lang="en-IN" sz="1200" dirty="0">
                <a:solidFill>
                  <a:srgbClr val="0070C0"/>
                </a:solidFill>
                <a:latin typeface="Calibri Light" panose="020F0302020204030204" pitchFamily="34" charset="0"/>
                <a:cs typeface="Calibri Light" panose="020F0302020204030204" pitchFamily="34" charset="0"/>
              </a:rPr>
              <a:t>DRC – current update</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Shelter rehabilitation (cat. 2):</a:t>
            </a:r>
            <a:r>
              <a:rPr lang="en-IN" sz="1200" dirty="0">
                <a:solidFill>
                  <a:srgbClr val="C00000"/>
                </a:solidFill>
                <a:latin typeface="Calibri Light" panose="020F0302020204030204" pitchFamily="34" charset="0"/>
                <a:cs typeface="Calibri Light" panose="020F0302020204030204" pitchFamily="34" charset="0"/>
              </a:rPr>
              <a:t> </a:t>
            </a:r>
            <a:r>
              <a:rPr lang="en-IN" sz="1200" dirty="0">
                <a:solidFill>
                  <a:srgbClr val="0070C0"/>
                </a:solidFill>
                <a:latin typeface="Calibri Light" panose="020F0302020204030204" pitchFamily="34" charset="0"/>
                <a:cs typeface="Calibri Light" panose="020F0302020204030204" pitchFamily="34" charset="0"/>
              </a:rPr>
              <a:t>tender process completed – Work will be handed over to the contractor in around 2 weeks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48 houses in Fallujah &amp; Saqlawiyah district in Anbar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35 houses in Muqdadiyah district in Diyala, and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80 houses in Baiji district in Salah al Din </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Customized Shelter kits (CSK): </a:t>
            </a:r>
            <a:r>
              <a:rPr lang="en-IN" sz="1200" dirty="0">
                <a:solidFill>
                  <a:srgbClr val="0070C0"/>
                </a:solidFill>
                <a:latin typeface="Calibri Light" panose="020F0302020204030204" pitchFamily="34" charset="0"/>
                <a:cs typeface="Calibri Light" panose="020F0302020204030204" pitchFamily="34" charset="0"/>
              </a:rPr>
              <a:t>Distribution has been completed.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150 HHs in Anbar, 100 HHs in Diyala and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150 HHs in Baiji in Salah al Din.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The eligible beneficiaries selected the items based on needs but also up to an average cost of US $200 to US $230 per household</a:t>
            </a:r>
          </a:p>
          <a:p>
            <a:pPr marL="628650" lvl="1" indent="-171450">
              <a:buFont typeface="Courier New" panose="02070309020205020404" pitchFamily="49" charset="0"/>
              <a:buChar char="o"/>
            </a:pPr>
            <a:r>
              <a:rPr lang="en-IN" sz="1200" dirty="0">
                <a:solidFill>
                  <a:srgbClr val="0070C0"/>
                </a:solidFill>
                <a:latin typeface="Calibri Light" panose="020F0302020204030204" pitchFamily="34" charset="0"/>
                <a:cs typeface="Calibri Light" panose="020F0302020204030204" pitchFamily="34" charset="0"/>
              </a:rPr>
              <a:t>PDM helped to identify households who needed DRC technical support to rehabilitate their shelters. Cash for work (US $40 / day / skilled worker) is an option DRC could proceed with.</a:t>
            </a:r>
            <a:endParaRPr lang="en-US" sz="1200" dirty="0">
              <a:solidFill>
                <a:srgbClr val="C00000"/>
              </a:solidFill>
              <a:latin typeface="Calibri Light" panose="020F0302020204030204" pitchFamily="34" charset="0"/>
              <a:cs typeface="Calibri Light" panose="020F0302020204030204" pitchFamily="34" charset="0"/>
            </a:endParaRPr>
          </a:p>
        </p:txBody>
      </p:sp>
      <p:sp>
        <p:nvSpPr>
          <p:cNvPr id="6" name="Title 1">
            <a:extLst>
              <a:ext uri="{FF2B5EF4-FFF2-40B4-BE49-F238E27FC236}">
                <a16:creationId xmlns:a16="http://schemas.microsoft.com/office/drawing/2014/main" id="{D6DD079E-8C8C-4693-87BB-1C60F5770467}"/>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2019 plan for Centre &amp; South</a:t>
            </a:r>
            <a:endParaRPr lang="en-US" sz="1400" b="0" dirty="0">
              <a:solidFill>
                <a:srgbClr val="0070C0"/>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6524639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7</a:t>
            </a:fld>
            <a:endParaRPr lang="en-GB">
              <a:latin typeface="Calibri"/>
            </a:endParaRPr>
          </a:p>
        </p:txBody>
      </p:sp>
      <p:sp>
        <p:nvSpPr>
          <p:cNvPr id="7" name="Rectangle 6">
            <a:extLst>
              <a:ext uri="{FF2B5EF4-FFF2-40B4-BE49-F238E27FC236}">
                <a16:creationId xmlns:a16="http://schemas.microsoft.com/office/drawing/2014/main" id="{1DA645A0-39D7-4A8A-8168-A313CFD8A0CD}"/>
              </a:ext>
            </a:extLst>
          </p:cNvPr>
          <p:cNvSpPr/>
          <p:nvPr/>
        </p:nvSpPr>
        <p:spPr>
          <a:xfrm>
            <a:off x="247650" y="678240"/>
            <a:ext cx="8658225" cy="2862322"/>
          </a:xfrm>
          <a:prstGeom prst="rect">
            <a:avLst/>
          </a:prstGeom>
        </p:spPr>
        <p:txBody>
          <a:bodyPr wrap="square">
            <a:spAutoFit/>
          </a:bodyPr>
          <a:lstStyle/>
          <a:p>
            <a:r>
              <a:rPr lang="en-IN" sz="1200" dirty="0">
                <a:solidFill>
                  <a:srgbClr val="0070C0"/>
                </a:solidFill>
                <a:latin typeface="Calibri Light" panose="020F0302020204030204" pitchFamily="34" charset="0"/>
                <a:cs typeface="Calibri Light" panose="020F0302020204030204" pitchFamily="34" charset="0"/>
              </a:rPr>
              <a:t>CRS - current update </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Shelter repairs through Cash - 100 houses (returnees) in Fallujah/Anbar: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phase#1: 20 houses – have been Completed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phase#2: 40 houses – ongoing with </a:t>
            </a:r>
            <a:r>
              <a:rPr lang="en-IN" sz="1200" dirty="0">
                <a:solidFill>
                  <a:srgbClr val="0070C0"/>
                </a:solidFill>
                <a:latin typeface="Calibri Light" panose="020F0302020204030204" pitchFamily="34" charset="0"/>
                <a:cs typeface="Calibri Light" panose="020F0302020204030204" pitchFamily="34" charset="0"/>
              </a:rPr>
              <a:t>80%</a:t>
            </a:r>
            <a:r>
              <a:rPr lang="en-IN" sz="1200" dirty="0">
                <a:latin typeface="Calibri Light" panose="020F0302020204030204" pitchFamily="34" charset="0"/>
                <a:cs typeface="Calibri Light" panose="020F0302020204030204" pitchFamily="34" charset="0"/>
              </a:rPr>
              <a:t> completion; </a:t>
            </a:r>
            <a:r>
              <a:rPr lang="en-IN" sz="1200" dirty="0">
                <a:solidFill>
                  <a:srgbClr val="0070C0"/>
                </a:solidFill>
                <a:latin typeface="Calibri Light" panose="020F0302020204030204" pitchFamily="34" charset="0"/>
                <a:cs typeface="Calibri Light" panose="020F0302020204030204" pitchFamily="34" charset="0"/>
              </a:rPr>
              <a:t>payment will be completed within next 10 days.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phase#3: 40 houses – </a:t>
            </a:r>
            <a:r>
              <a:rPr lang="en-IN" sz="1200" dirty="0">
                <a:solidFill>
                  <a:srgbClr val="0070C0"/>
                </a:solidFill>
                <a:latin typeface="Calibri Light" panose="020F0302020204030204" pitchFamily="34" charset="0"/>
                <a:cs typeface="Calibri Light" panose="020F0302020204030204" pitchFamily="34" charset="0"/>
              </a:rPr>
              <a:t>Technical assessment will be done next week</a:t>
            </a:r>
            <a:r>
              <a:rPr lang="en-IN" sz="1200" dirty="0">
                <a:latin typeface="Calibri Light" panose="020F0302020204030204" pitchFamily="34" charset="0"/>
                <a:cs typeface="Calibri Light" panose="020F0302020204030204" pitchFamily="34" charset="0"/>
              </a:rPr>
              <a:t>.</a:t>
            </a:r>
          </a:p>
          <a:p>
            <a:pPr marL="171450" lvl="0" indent="-171450">
              <a:buFont typeface="Wingdings" panose="05000000000000000000" pitchFamily="2" charset="2"/>
              <a:buChar char="§"/>
            </a:pPr>
            <a:r>
              <a:rPr lang="en-IN" sz="1200" dirty="0">
                <a:latin typeface="Calibri Light" panose="020F0302020204030204" pitchFamily="34" charset="0"/>
                <a:cs typeface="Calibri Light" panose="020F0302020204030204" pitchFamily="34" charset="0"/>
              </a:rPr>
              <a:t>Shelter upgrade - 100 house (IDPs) in Abu-Ghraib/Baghdad and in Falluja/Anbar:</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phase#1 and phase#2: 48 houses (23 houses in Abu-Ghraib and 25 houses in Fallujah) have been completed </a:t>
            </a:r>
          </a:p>
          <a:p>
            <a:pPr marL="628650" lvl="1" indent="-171450">
              <a:buFont typeface="Courier New" panose="02070309020205020404" pitchFamily="49" charset="0"/>
              <a:buChar char="o"/>
            </a:pPr>
            <a:r>
              <a:rPr lang="en-IN" sz="1200" dirty="0">
                <a:latin typeface="Calibri Light" panose="020F0302020204030204" pitchFamily="34" charset="0"/>
                <a:cs typeface="Calibri Light" panose="020F0302020204030204" pitchFamily="34" charset="0"/>
              </a:rPr>
              <a:t>phase#3, </a:t>
            </a:r>
            <a:r>
              <a:rPr lang="en-IN" sz="1200" dirty="0">
                <a:solidFill>
                  <a:srgbClr val="0070C0"/>
                </a:solidFill>
                <a:latin typeface="Calibri Light" panose="020F0302020204030204" pitchFamily="34" charset="0"/>
                <a:cs typeface="Calibri Light" panose="020F0302020204030204" pitchFamily="34" charset="0"/>
              </a:rPr>
              <a:t>Ongoing</a:t>
            </a:r>
            <a:r>
              <a:rPr lang="en-IN" sz="1200" dirty="0">
                <a:latin typeface="Calibri Light" panose="020F0302020204030204" pitchFamily="34" charset="0"/>
                <a:cs typeface="Calibri Light" panose="020F0302020204030204" pitchFamily="34" charset="0"/>
              </a:rPr>
              <a:t> technical assessment for around 40 houses in Abu Ghraib district and </a:t>
            </a:r>
            <a:r>
              <a:rPr lang="en-IN" sz="1200" dirty="0">
                <a:solidFill>
                  <a:srgbClr val="0070C0"/>
                </a:solidFill>
                <a:latin typeface="Calibri Light" panose="020F0302020204030204" pitchFamily="34" charset="0"/>
                <a:cs typeface="Calibri Light" panose="020F0302020204030204" pitchFamily="34" charset="0"/>
              </a:rPr>
              <a:t>30</a:t>
            </a:r>
            <a:r>
              <a:rPr lang="en-IN" sz="1200" dirty="0">
                <a:latin typeface="Calibri Light" panose="020F0302020204030204" pitchFamily="34" charset="0"/>
                <a:cs typeface="Calibri Light" panose="020F0302020204030204" pitchFamily="34" charset="0"/>
              </a:rPr>
              <a:t> houses in Falluja. </a:t>
            </a:r>
          </a:p>
          <a:p>
            <a:endParaRPr lang="en-IN" sz="1200" dirty="0">
              <a:latin typeface="Calibri Light" panose="020F0302020204030204" pitchFamily="34" charset="0"/>
              <a:cs typeface="Calibri Light" panose="020F0302020204030204" pitchFamily="34" charset="0"/>
            </a:endParaRPr>
          </a:p>
          <a:p>
            <a:r>
              <a:rPr lang="en-IN" sz="1200" dirty="0">
                <a:latin typeface="Calibri Light" panose="020F0302020204030204" pitchFamily="34" charset="0"/>
                <a:cs typeface="Calibri Light" panose="020F0302020204030204" pitchFamily="34" charset="0"/>
              </a:rPr>
              <a:t>The initial project target (100 houses) has been exceeded based on CRS current capacity and availability. </a:t>
            </a:r>
            <a:r>
              <a:rPr lang="en-IN" sz="1200" dirty="0">
                <a:solidFill>
                  <a:srgbClr val="0070C0"/>
                </a:solidFill>
                <a:latin typeface="Calibri Light" panose="020F0302020204030204" pitchFamily="34" charset="0"/>
                <a:cs typeface="Calibri Light" panose="020F0302020204030204" pitchFamily="34" charset="0"/>
              </a:rPr>
              <a:t>Achievements 138 houses.</a:t>
            </a:r>
          </a:p>
          <a:p>
            <a:endParaRPr lang="en-IN" sz="1200" dirty="0">
              <a:solidFill>
                <a:srgbClr val="0070C0"/>
              </a:solidFill>
              <a:latin typeface="Calibri Light" panose="020F0302020204030204" pitchFamily="34" charset="0"/>
              <a:cs typeface="Calibri Light" panose="020F0302020204030204" pitchFamily="34" charset="0"/>
            </a:endParaRPr>
          </a:p>
          <a:p>
            <a:r>
              <a:rPr lang="en-IN" sz="1200" dirty="0">
                <a:latin typeface="Calibri Light" panose="020F0302020204030204" pitchFamily="34" charset="0"/>
                <a:cs typeface="Calibri Light" panose="020F0302020204030204" pitchFamily="34" charset="0"/>
              </a:rPr>
              <a:t>Challenges</a:t>
            </a:r>
          </a:p>
          <a:p>
            <a:pPr marL="628650" lvl="1" indent="-171450">
              <a:buFont typeface="Courier New" panose="02070309020205020404" pitchFamily="49" charset="0"/>
              <a:buChar char="o"/>
            </a:pPr>
            <a:r>
              <a:rPr lang="en-IN" sz="1200" dirty="0">
                <a:solidFill>
                  <a:srgbClr val="0070C0"/>
                </a:solidFill>
                <a:latin typeface="Calibri Light" panose="020F0302020204030204" pitchFamily="34" charset="0"/>
                <a:cs typeface="Calibri Light" panose="020F0302020204030204" pitchFamily="34" charset="0"/>
              </a:rPr>
              <a:t>Shelter repairs through Cash – Progress of work varies from one beneficiaries to another</a:t>
            </a:r>
          </a:p>
          <a:p>
            <a:pPr marL="628650" lvl="1" indent="-171450">
              <a:buFont typeface="Courier New" panose="02070309020205020404" pitchFamily="49" charset="0"/>
              <a:buChar char="o"/>
            </a:pPr>
            <a:r>
              <a:rPr lang="en-IN" sz="1200" dirty="0">
                <a:solidFill>
                  <a:srgbClr val="0070C0"/>
                </a:solidFill>
                <a:latin typeface="Calibri Light" panose="020F0302020204030204" pitchFamily="34" charset="0"/>
                <a:cs typeface="Calibri Light" panose="020F0302020204030204" pitchFamily="34" charset="0"/>
              </a:rPr>
              <a:t>Still gap in Cat 1 &amp; 2 rehabilitation in Fallujah.  </a:t>
            </a:r>
          </a:p>
          <a:p>
            <a:endParaRPr lang="en-US" sz="1200" dirty="0">
              <a:solidFill>
                <a:srgbClr val="C00000"/>
              </a:solidFill>
              <a:latin typeface="Calibri Light" panose="020F0302020204030204" pitchFamily="34" charset="0"/>
              <a:cs typeface="Calibri Light" panose="020F0302020204030204" pitchFamily="34" charset="0"/>
            </a:endParaRPr>
          </a:p>
        </p:txBody>
      </p:sp>
      <p:sp>
        <p:nvSpPr>
          <p:cNvPr id="6" name="Title 1">
            <a:extLst>
              <a:ext uri="{FF2B5EF4-FFF2-40B4-BE49-F238E27FC236}">
                <a16:creationId xmlns:a16="http://schemas.microsoft.com/office/drawing/2014/main" id="{D6DD079E-8C8C-4693-87BB-1C60F5770467}"/>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2019 plan for Centre &amp; South</a:t>
            </a:r>
            <a:endParaRPr lang="en-US" sz="1400" b="0" dirty="0">
              <a:solidFill>
                <a:srgbClr val="0070C0"/>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17663377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8</a:t>
            </a:fld>
            <a:endParaRPr lang="en-GB">
              <a:latin typeface="Calibri"/>
            </a:endParaRPr>
          </a:p>
        </p:txBody>
      </p:sp>
      <p:sp>
        <p:nvSpPr>
          <p:cNvPr id="2" name="Rectangle 1">
            <a:extLst>
              <a:ext uri="{FF2B5EF4-FFF2-40B4-BE49-F238E27FC236}">
                <a16:creationId xmlns:a16="http://schemas.microsoft.com/office/drawing/2014/main" id="{AB2BBFAB-9718-483A-9EAC-2FFC86BE8A2E}"/>
              </a:ext>
            </a:extLst>
          </p:cNvPr>
          <p:cNvSpPr/>
          <p:nvPr/>
        </p:nvSpPr>
        <p:spPr>
          <a:xfrm>
            <a:off x="799854" y="928211"/>
            <a:ext cx="3010146" cy="2462213"/>
          </a:xfrm>
          <a:prstGeom prst="rect">
            <a:avLst/>
          </a:prstGeom>
        </p:spPr>
        <p:txBody>
          <a:bodyPr wrap="square">
            <a:spAutoFit/>
          </a:bodyPr>
          <a:lstStyle/>
          <a:p>
            <a:r>
              <a:rPr lang="en-IN" sz="1400" dirty="0">
                <a:latin typeface="Calibri Light" panose="020F0302020204030204" pitchFamily="34" charset="0"/>
                <a:ea typeface="Calibri" panose="020F0502020204030204" pitchFamily="34" charset="0"/>
                <a:cs typeface="Calibri Light" panose="020F0302020204030204" pitchFamily="34" charset="0"/>
              </a:rPr>
              <a:t>UNDP</a:t>
            </a:r>
          </a:p>
          <a:p>
            <a:r>
              <a:rPr lang="en-IN" sz="1400" dirty="0">
                <a:latin typeface="Calibri Light" panose="020F0302020204030204" pitchFamily="34" charset="0"/>
                <a:cs typeface="Calibri Light" panose="020F0302020204030204" pitchFamily="34" charset="0"/>
              </a:rPr>
              <a:t>UNHCR</a:t>
            </a:r>
          </a:p>
          <a:p>
            <a:r>
              <a:rPr lang="en-IN" sz="1400" dirty="0">
                <a:latin typeface="Calibri Light" panose="020F0302020204030204" pitchFamily="34" charset="0"/>
                <a:cs typeface="Calibri Light" panose="020F0302020204030204" pitchFamily="34" charset="0"/>
              </a:rPr>
              <a:t>IOM</a:t>
            </a:r>
          </a:p>
          <a:p>
            <a:r>
              <a:rPr lang="en-IN" sz="1400" dirty="0">
                <a:latin typeface="Calibri Light" panose="020F0302020204030204" pitchFamily="34" charset="0"/>
                <a:cs typeface="Calibri Light" panose="020F0302020204030204" pitchFamily="34" charset="0"/>
              </a:rPr>
              <a:t>PUI </a:t>
            </a:r>
          </a:p>
          <a:p>
            <a:r>
              <a:rPr lang="en-IN" sz="1400" dirty="0">
                <a:latin typeface="Calibri Light" panose="020F0302020204030204" pitchFamily="34" charset="0"/>
                <a:cs typeface="Calibri Light" panose="020F0302020204030204" pitchFamily="34" charset="0"/>
              </a:rPr>
              <a:t>DRC</a:t>
            </a:r>
          </a:p>
          <a:p>
            <a:r>
              <a:rPr lang="en-IN" sz="1400" dirty="0">
                <a:latin typeface="Calibri Light" panose="020F0302020204030204" pitchFamily="34" charset="0"/>
                <a:cs typeface="Calibri Light" panose="020F0302020204030204" pitchFamily="34" charset="0"/>
              </a:rPr>
              <a:t>CRS / Caritas</a:t>
            </a:r>
          </a:p>
          <a:p>
            <a:endParaRPr lang="en-IN" sz="1400" dirty="0">
              <a:latin typeface="Calibri Light" panose="020F0302020204030204" pitchFamily="34" charset="0"/>
              <a:cs typeface="Calibri Light" panose="020F0302020204030204" pitchFamily="34" charset="0"/>
            </a:endParaRPr>
          </a:p>
          <a:p>
            <a:r>
              <a:rPr lang="en-IN" sz="1400" dirty="0">
                <a:latin typeface="Calibri Light" panose="020F0302020204030204" pitchFamily="34" charset="0"/>
                <a:cs typeface="Calibri Light" panose="020F0302020204030204" pitchFamily="34" charset="0"/>
              </a:rPr>
              <a:t>ICRC</a:t>
            </a:r>
          </a:p>
          <a:p>
            <a:r>
              <a:rPr lang="en-IN" sz="1400" dirty="0">
                <a:latin typeface="Calibri Light" panose="020F0302020204030204" pitchFamily="34" charset="0"/>
                <a:cs typeface="Calibri Light" panose="020F0302020204030204" pitchFamily="34" charset="0"/>
              </a:rPr>
              <a:t>ACTED	</a:t>
            </a:r>
          </a:p>
          <a:p>
            <a:r>
              <a:rPr lang="en-IN" sz="1400" dirty="0">
                <a:latin typeface="Calibri Light" panose="020F0302020204030204" pitchFamily="34" charset="0"/>
                <a:cs typeface="Calibri Light" panose="020F0302020204030204" pitchFamily="34" charset="0"/>
              </a:rPr>
              <a:t>UN-Habitat	</a:t>
            </a:r>
          </a:p>
          <a:p>
            <a:r>
              <a:rPr lang="en-IN" sz="1400" dirty="0">
                <a:latin typeface="Calibri Light" panose="020F0302020204030204" pitchFamily="34" charset="0"/>
                <a:cs typeface="Calibri Light" panose="020F0302020204030204" pitchFamily="34" charset="0"/>
              </a:rPr>
              <a:t>ZOA		</a:t>
            </a:r>
          </a:p>
        </p:txBody>
      </p:sp>
      <p:sp>
        <p:nvSpPr>
          <p:cNvPr id="6" name="Title 1">
            <a:extLst>
              <a:ext uri="{FF2B5EF4-FFF2-40B4-BE49-F238E27FC236}">
                <a16:creationId xmlns:a16="http://schemas.microsoft.com/office/drawing/2014/main" id="{4EE87321-B6A6-491B-A80A-5393B38EF289}"/>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a:defRPr/>
            </a:pPr>
            <a:r>
              <a:rPr lang="en-IN" sz="1400" b="0" dirty="0">
                <a:solidFill>
                  <a:prstClr val="black"/>
                </a:solidFill>
                <a:latin typeface="Calibri Light" panose="020F0302020204030204" pitchFamily="34" charset="0"/>
                <a:ea typeface="+mn-ea"/>
                <a:cs typeface="Calibri Light" panose="020F0302020204030204" pitchFamily="34" charset="0"/>
              </a:rPr>
              <a:t>Housing Rehabilitation Interventions – 2019 plan for Centre &amp; South</a:t>
            </a:r>
            <a:endParaRPr lang="en-US" sz="1400" b="0" dirty="0">
              <a:solidFill>
                <a:srgbClr val="0070C0"/>
              </a:solidFill>
              <a:latin typeface="Calibri Light" panose="020F0302020204030204" pitchFamily="34" charset="0"/>
              <a:ea typeface="+mn-ea"/>
              <a:cs typeface="+mn-cs"/>
            </a:endParaRPr>
          </a:p>
        </p:txBody>
      </p:sp>
    </p:spTree>
    <p:extLst>
      <p:ext uri="{BB962C8B-B14F-4D97-AF65-F5344CB8AC3E}">
        <p14:creationId xmlns:p14="http://schemas.microsoft.com/office/powerpoint/2010/main" val="1218977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456E0C7-24BA-4801-9F19-F04E07DFADEF}"/>
              </a:ext>
            </a:extLst>
          </p:cNvPr>
          <p:cNvSpPr>
            <a:spLocks noGrp="1"/>
          </p:cNvSpPr>
          <p:nvPr>
            <p:ph type="sldNum" sz="quarter" idx="12"/>
          </p:nvPr>
        </p:nvSpPr>
        <p:spPr/>
        <p:txBody>
          <a:bodyPr/>
          <a:lstStyle/>
          <a:p>
            <a:fld id="{1327C452-0D12-48F3-BB65-BBA3E6350F2C}" type="slidenum">
              <a:rPr lang="en-GB" smtClean="0">
                <a:latin typeface="Calibri"/>
              </a:rPr>
              <a:pPr/>
              <a:t>9</a:t>
            </a:fld>
            <a:endParaRPr lang="en-GB" dirty="0">
              <a:latin typeface="Calibri"/>
            </a:endParaRPr>
          </a:p>
        </p:txBody>
      </p:sp>
      <p:sp>
        <p:nvSpPr>
          <p:cNvPr id="5" name="Title 1">
            <a:extLst>
              <a:ext uri="{FF2B5EF4-FFF2-40B4-BE49-F238E27FC236}">
                <a16:creationId xmlns:a16="http://schemas.microsoft.com/office/drawing/2014/main" id="{60792483-8142-4160-90D4-55338C7F0103}"/>
              </a:ext>
            </a:extLst>
          </p:cNvPr>
          <p:cNvSpPr txBox="1">
            <a:spLocks/>
          </p:cNvSpPr>
          <p:nvPr/>
        </p:nvSpPr>
        <p:spPr>
          <a:xfrm>
            <a:off x="0" y="132697"/>
            <a:ext cx="9144000" cy="368603"/>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600" b="1" kern="1200">
                <a:solidFill>
                  <a:srgbClr val="04314C"/>
                </a:solidFill>
                <a:latin typeface="Verdana" pitchFamily="34" charset="0"/>
                <a:ea typeface="Verdana" pitchFamily="34" charset="0"/>
                <a:cs typeface="Verdana" pitchFamily="34" charset="0"/>
              </a:defRPr>
            </a:lvl1pPr>
          </a:lstStyle>
          <a:p>
            <a:pPr marL="342900" indent="-342900" algn="l">
              <a:buFont typeface="+mj-lt"/>
              <a:buAutoNum type="arabicPeriod" startAt="2"/>
              <a:defRPr/>
            </a:pPr>
            <a:r>
              <a:rPr lang="en-US" sz="1400" b="0" dirty="0">
                <a:solidFill>
                  <a:schemeClr val="tx1"/>
                </a:solidFill>
                <a:latin typeface="Calibri Light" panose="020F0302020204030204" pitchFamily="34" charset="0"/>
                <a:ea typeface="+mn-ea"/>
                <a:cs typeface="+mn-cs"/>
              </a:rPr>
              <a:t>Key issues</a:t>
            </a:r>
            <a:r>
              <a:rPr lang="en-IN" sz="1400" b="0" dirty="0">
                <a:solidFill>
                  <a:schemeClr val="tx1"/>
                </a:solidFill>
                <a:latin typeface="Calibri Light" panose="020F0302020204030204" pitchFamily="34" charset="0"/>
                <a:ea typeface="+mn-ea"/>
                <a:cs typeface="+mn-cs"/>
              </a:rPr>
              <a:t>:</a:t>
            </a:r>
            <a:r>
              <a:rPr lang="en-US" sz="1400" b="0" dirty="0">
                <a:solidFill>
                  <a:schemeClr val="tx1"/>
                </a:solidFill>
                <a:latin typeface="Calibri Light" panose="020F0302020204030204" pitchFamily="34" charset="0"/>
                <a:ea typeface="+mn-ea"/>
                <a:cs typeface="+mn-cs"/>
              </a:rPr>
              <a:t> </a:t>
            </a:r>
          </a:p>
          <a:p>
            <a:pPr marL="342900" indent="-342900" algn="l">
              <a:buFont typeface="+mj-lt"/>
              <a:buAutoNum type="alphaLcParenR" startAt="2"/>
              <a:defRPr/>
            </a:pPr>
            <a:r>
              <a:rPr lang="en-IN" sz="1400" b="0" dirty="0">
                <a:solidFill>
                  <a:schemeClr val="tx1"/>
                </a:solidFill>
                <a:latin typeface="Calibri Light" panose="020F0302020204030204" pitchFamily="34" charset="0"/>
                <a:ea typeface="+mn-ea"/>
                <a:cs typeface="+mn-cs"/>
              </a:rPr>
              <a:t>Partners to update on their summer distributions – </a:t>
            </a:r>
            <a:r>
              <a:rPr lang="en-IN" sz="1400" b="0" dirty="0">
                <a:solidFill>
                  <a:srgbClr val="0070C0"/>
                </a:solidFill>
                <a:latin typeface="Calibri Light" panose="020F0302020204030204" pitchFamily="34" charset="0"/>
                <a:ea typeface="+mn-ea"/>
                <a:cs typeface="+mn-cs"/>
              </a:rPr>
              <a:t>Tour de table </a:t>
            </a:r>
            <a:endParaRPr lang="en-US" sz="1400" b="0" dirty="0">
              <a:solidFill>
                <a:srgbClr val="0070C0"/>
              </a:solidFill>
              <a:latin typeface="Calibri Light" panose="020F0302020204030204" pitchFamily="34" charset="0"/>
              <a:ea typeface="+mn-ea"/>
              <a:cs typeface="+mn-cs"/>
            </a:endParaRPr>
          </a:p>
        </p:txBody>
      </p:sp>
      <p:sp>
        <p:nvSpPr>
          <p:cNvPr id="2" name="Rectangle 1">
            <a:extLst>
              <a:ext uri="{FF2B5EF4-FFF2-40B4-BE49-F238E27FC236}">
                <a16:creationId xmlns:a16="http://schemas.microsoft.com/office/drawing/2014/main" id="{99F21007-55ED-489C-96B1-75A4E6FD6B9A}"/>
              </a:ext>
            </a:extLst>
          </p:cNvPr>
          <p:cNvSpPr/>
          <p:nvPr/>
        </p:nvSpPr>
        <p:spPr>
          <a:xfrm>
            <a:off x="171450" y="725865"/>
            <a:ext cx="3791118" cy="646331"/>
          </a:xfrm>
          <a:prstGeom prst="rect">
            <a:avLst/>
          </a:prstGeom>
        </p:spPr>
        <p:txBody>
          <a:bodyPr wrap="square">
            <a:spAutoFit/>
          </a:bodyPr>
          <a:lstStyle/>
          <a:p>
            <a:r>
              <a:rPr lang="en-IN" sz="1200" dirty="0">
                <a:solidFill>
                  <a:srgbClr val="0070C0"/>
                </a:solidFill>
                <a:latin typeface="Calibri Light" panose="020F0302020204030204" pitchFamily="34" charset="0"/>
                <a:cs typeface="Calibri Light" panose="020F0302020204030204" pitchFamily="34" charset="0"/>
              </a:rPr>
              <a:t>IOM – Plan</a:t>
            </a:r>
          </a:p>
          <a:p>
            <a:r>
              <a:rPr lang="en-US" sz="1200" dirty="0">
                <a:solidFill>
                  <a:srgbClr val="0070C0"/>
                </a:solidFill>
                <a:latin typeface="Calibri Light" panose="020F0302020204030204" pitchFamily="34" charset="0"/>
                <a:cs typeface="Calibri Light" panose="020F0302020204030204" pitchFamily="34" charset="0"/>
              </a:rPr>
              <a:t>*Cash for NFI - </a:t>
            </a:r>
            <a:r>
              <a:rPr lang="en-US" sz="1200" dirty="0">
                <a:latin typeface="Calibri Light" panose="020F0302020204030204" pitchFamily="34" charset="0"/>
                <a:cs typeface="Calibri Light" panose="020F0302020204030204" pitchFamily="34" charset="0"/>
              </a:rPr>
              <a:t>unconditional but restricted cash vouchers</a:t>
            </a:r>
            <a:endParaRPr lang="en-US" sz="1200" dirty="0">
              <a:solidFill>
                <a:srgbClr val="0070C0"/>
              </a:solidFill>
              <a:latin typeface="Calibri Light" panose="020F0302020204030204" pitchFamily="34" charset="0"/>
              <a:cs typeface="Calibri Light" panose="020F0302020204030204" pitchFamily="34" charset="0"/>
            </a:endParaRPr>
          </a:p>
          <a:p>
            <a:r>
              <a:rPr lang="en-US" sz="1200" dirty="0">
                <a:latin typeface="Calibri Light" panose="020F0302020204030204" pitchFamily="34" charset="0"/>
                <a:cs typeface="Calibri Light" panose="020F0302020204030204" pitchFamily="34" charset="0"/>
              </a:rPr>
              <a:t>For protracted IDPs and returnees</a:t>
            </a:r>
            <a:endParaRPr lang="en-IN" sz="1200" dirty="0">
              <a:solidFill>
                <a:srgbClr val="0070C0"/>
              </a:solidFill>
              <a:latin typeface="Calibri Light" panose="020F0302020204030204" pitchFamily="34" charset="0"/>
              <a:cs typeface="Calibri Light" panose="020F0302020204030204" pitchFamily="34" charset="0"/>
            </a:endParaRPr>
          </a:p>
        </p:txBody>
      </p:sp>
      <p:graphicFrame>
        <p:nvGraphicFramePr>
          <p:cNvPr id="3" name="Table 2">
            <a:extLst>
              <a:ext uri="{FF2B5EF4-FFF2-40B4-BE49-F238E27FC236}">
                <a16:creationId xmlns:a16="http://schemas.microsoft.com/office/drawing/2014/main" id="{48AB62EE-B457-483F-9BDA-DA57DAD90CFF}"/>
              </a:ext>
            </a:extLst>
          </p:cNvPr>
          <p:cNvGraphicFramePr>
            <a:graphicFrameLocks noGrp="1"/>
          </p:cNvGraphicFramePr>
          <p:nvPr>
            <p:extLst>
              <p:ext uri="{D42A27DB-BD31-4B8C-83A1-F6EECF244321}">
                <p14:modId xmlns:p14="http://schemas.microsoft.com/office/powerpoint/2010/main" val="515974099"/>
              </p:ext>
            </p:extLst>
          </p:nvPr>
        </p:nvGraphicFramePr>
        <p:xfrm>
          <a:off x="247650" y="1573848"/>
          <a:ext cx="3306128" cy="1662259"/>
        </p:xfrm>
        <a:graphic>
          <a:graphicData uri="http://schemas.openxmlformats.org/drawingml/2006/table">
            <a:tbl>
              <a:tblPr firstRow="1" firstCol="1" bandRow="1">
                <a:tableStyleId>{5C22544A-7EE6-4342-B048-85BDC9FD1C3A}</a:tableStyleId>
              </a:tblPr>
              <a:tblGrid>
                <a:gridCol w="839153">
                  <a:extLst>
                    <a:ext uri="{9D8B030D-6E8A-4147-A177-3AD203B41FA5}">
                      <a16:colId xmlns:a16="http://schemas.microsoft.com/office/drawing/2014/main" val="3230671838"/>
                    </a:ext>
                  </a:extLst>
                </a:gridCol>
                <a:gridCol w="914400">
                  <a:extLst>
                    <a:ext uri="{9D8B030D-6E8A-4147-A177-3AD203B41FA5}">
                      <a16:colId xmlns:a16="http://schemas.microsoft.com/office/drawing/2014/main" val="3075030927"/>
                    </a:ext>
                  </a:extLst>
                </a:gridCol>
                <a:gridCol w="1552575">
                  <a:extLst>
                    <a:ext uri="{9D8B030D-6E8A-4147-A177-3AD203B41FA5}">
                      <a16:colId xmlns:a16="http://schemas.microsoft.com/office/drawing/2014/main" val="1902291227"/>
                    </a:ext>
                  </a:extLst>
                </a:gridCol>
              </a:tblGrid>
              <a:tr h="184513">
                <a:tc>
                  <a:txBody>
                    <a:bodyPr/>
                    <a:lstStyle/>
                    <a:p>
                      <a:pPr marL="0" marR="0" algn="l">
                        <a:spcBef>
                          <a:spcPts val="0"/>
                        </a:spcBef>
                        <a:spcAft>
                          <a:spcPts val="0"/>
                        </a:spcAft>
                      </a:pPr>
                      <a:r>
                        <a:rPr lang="en-IN" sz="900" b="0" dirty="0">
                          <a:effectLst/>
                          <a:latin typeface="Calibri Light" panose="020F0302020204030204" pitchFamily="34" charset="0"/>
                          <a:cs typeface="Calibri Light" panose="020F0302020204030204" pitchFamily="34" charset="0"/>
                        </a:rPr>
                        <a:t>Governorate</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l">
                        <a:spcBef>
                          <a:spcPts val="0"/>
                        </a:spcBef>
                        <a:spcAft>
                          <a:spcPts val="0"/>
                        </a:spcAft>
                      </a:pPr>
                      <a:r>
                        <a:rPr lang="en-IN" sz="900" b="0" dirty="0">
                          <a:effectLst/>
                          <a:latin typeface="Calibri Light" panose="020F0302020204030204" pitchFamily="34" charset="0"/>
                          <a:cs typeface="Calibri Light" panose="020F0302020204030204" pitchFamily="34" charset="0"/>
                        </a:rPr>
                        <a:t>District/Area</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Location</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557716334"/>
                  </a:ext>
                </a:extLst>
              </a:tr>
              <a:tr h="131924">
                <a:tc rowSpan="4">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Kirkuk</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rowSpan="2">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Kirkuk </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Hay Al-Nasir 2</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3524208842"/>
                  </a:ext>
                </a:extLst>
              </a:tr>
              <a:tr h="131924">
                <a:tc vMerge="1">
                  <a:txBody>
                    <a:bodyPr/>
                    <a:lstStyle/>
                    <a:p>
                      <a:endParaRPr lang="en-IN"/>
                    </a:p>
                  </a:txBody>
                  <a:tcPr/>
                </a:tc>
                <a:tc vMerge="1">
                  <a:txBody>
                    <a:bodyPr/>
                    <a:lstStyle/>
                    <a:p>
                      <a:endParaRPr lang="en-IN"/>
                    </a:p>
                  </a:txBody>
                  <a:tcPr/>
                </a:tc>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Hay Al Nassir</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3893153801"/>
                  </a:ext>
                </a:extLst>
              </a:tr>
              <a:tr h="164677">
                <a:tc vMerge="1">
                  <a:txBody>
                    <a:bodyPr/>
                    <a:lstStyle/>
                    <a:p>
                      <a:endParaRPr lang="en-IN"/>
                    </a:p>
                  </a:txBody>
                  <a:tcPr/>
                </a:tc>
                <a:tc rowSpan="2">
                  <a:txBody>
                    <a:bodyPr/>
                    <a:lstStyle/>
                    <a:p>
                      <a:pPr marL="0" marR="0" algn="l">
                        <a:spcBef>
                          <a:spcPts val="0"/>
                        </a:spcBef>
                        <a:spcAft>
                          <a:spcPts val="0"/>
                        </a:spcAft>
                      </a:pPr>
                      <a:r>
                        <a:rPr lang="en-IN" sz="900" b="0" dirty="0" err="1">
                          <a:effectLst/>
                          <a:latin typeface="Calibri Light" panose="020F0302020204030204" pitchFamily="34" charset="0"/>
                          <a:cs typeface="Calibri Light" panose="020F0302020204030204" pitchFamily="34" charset="0"/>
                        </a:rPr>
                        <a:t>Hawija</a:t>
                      </a:r>
                      <a:r>
                        <a:rPr lang="en-IN" sz="900" b="0" dirty="0">
                          <a:effectLst/>
                          <a:latin typeface="Calibri Light" panose="020F0302020204030204" pitchFamily="34" charset="0"/>
                          <a:cs typeface="Calibri Light" panose="020F0302020204030204" pitchFamily="34" charset="0"/>
                        </a:rPr>
                        <a:t> </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Hay Al-Nedaa </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493608969"/>
                  </a:ext>
                </a:extLst>
              </a:tr>
              <a:tr h="131924">
                <a:tc vMerge="1">
                  <a:txBody>
                    <a:bodyPr/>
                    <a:lstStyle/>
                    <a:p>
                      <a:endParaRPr lang="en-IN"/>
                    </a:p>
                  </a:txBody>
                  <a:tcPr/>
                </a:tc>
                <a:tc vMerge="1">
                  <a:txBody>
                    <a:bodyPr/>
                    <a:lstStyle/>
                    <a:p>
                      <a:endParaRPr lang="en-IN"/>
                    </a:p>
                  </a:txBody>
                  <a:tcPr/>
                </a:tc>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Hay Al-Hurriyah </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506110088"/>
                  </a:ext>
                </a:extLst>
              </a:tr>
              <a:tr h="157940">
                <a:tc rowSpan="5">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Ninewa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West Mosul</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l">
                        <a:spcBef>
                          <a:spcPts val="0"/>
                        </a:spcBef>
                        <a:spcAft>
                          <a:spcPts val="0"/>
                        </a:spcAft>
                      </a:pPr>
                      <a:r>
                        <a:rPr lang="en-IN" sz="900" b="0" dirty="0">
                          <a:effectLst/>
                          <a:latin typeface="Calibri Light" panose="020F0302020204030204" pitchFamily="34" charset="0"/>
                          <a:cs typeface="Calibri Light" panose="020F0302020204030204" pitchFamily="34" charset="0"/>
                        </a:rPr>
                        <a:t>Al-</a:t>
                      </a:r>
                      <a:r>
                        <a:rPr lang="en-IN" sz="900" b="0" dirty="0" err="1">
                          <a:effectLst/>
                          <a:latin typeface="Calibri Light" panose="020F0302020204030204" pitchFamily="34" charset="0"/>
                          <a:cs typeface="Calibri Light" panose="020F0302020204030204" pitchFamily="34" charset="0"/>
                        </a:rPr>
                        <a:t>smood</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612234399"/>
                  </a:ext>
                </a:extLst>
              </a:tr>
              <a:tr h="150829">
                <a:tc vMerge="1">
                  <a:txBody>
                    <a:bodyPr/>
                    <a:lstStyle/>
                    <a:p>
                      <a:endParaRPr lang="en-IN"/>
                    </a:p>
                  </a:txBody>
                  <a:tcPr/>
                </a:tc>
                <a:tc rowSpan="2">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East Mosul</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Nabi Younis</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075577084"/>
                  </a:ext>
                </a:extLst>
              </a:tr>
              <a:tr h="167671">
                <a:tc vMerge="1">
                  <a:txBody>
                    <a:bodyPr/>
                    <a:lstStyle/>
                    <a:p>
                      <a:endParaRPr lang="en-IN"/>
                    </a:p>
                  </a:txBody>
                  <a:tcPr/>
                </a:tc>
                <a:tc vMerge="1">
                  <a:txBody>
                    <a:bodyPr/>
                    <a:lstStyle/>
                    <a:p>
                      <a:endParaRPr lang="en-IN"/>
                    </a:p>
                  </a:txBody>
                  <a:tcPr/>
                </a:tc>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Ninewa Sharqiya</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1843461699"/>
                  </a:ext>
                </a:extLst>
              </a:tr>
              <a:tr h="131924">
                <a:tc vMerge="1">
                  <a:txBody>
                    <a:bodyPr/>
                    <a:lstStyle/>
                    <a:p>
                      <a:endParaRPr lang="en-IN"/>
                    </a:p>
                  </a:txBody>
                  <a:tcPr/>
                </a:tc>
                <a:tc rowSpan="2">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Tilhaif</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Tilkaif Center</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2802817391"/>
                  </a:ext>
                </a:extLst>
              </a:tr>
              <a:tr h="131924">
                <a:tc vMerge="1">
                  <a:txBody>
                    <a:bodyPr/>
                    <a:lstStyle/>
                    <a:p>
                      <a:endParaRPr lang="en-IN"/>
                    </a:p>
                  </a:txBody>
                  <a:tcPr/>
                </a:tc>
                <a:tc vMerge="1">
                  <a:txBody>
                    <a:bodyPr/>
                    <a:lstStyle/>
                    <a:p>
                      <a:endParaRPr lang="en-IN"/>
                    </a:p>
                  </a:txBody>
                  <a:tcPr/>
                </a:tc>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Sada </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3090076527"/>
                  </a:ext>
                </a:extLst>
              </a:tr>
              <a:tr h="150829">
                <a:tc>
                  <a:txBody>
                    <a:bodyPr/>
                    <a:lstStyle/>
                    <a:p>
                      <a:pPr marL="0" marR="0" algn="l">
                        <a:spcBef>
                          <a:spcPts val="0"/>
                        </a:spcBef>
                        <a:spcAft>
                          <a:spcPts val="0"/>
                        </a:spcAft>
                      </a:pPr>
                      <a:r>
                        <a:rPr lang="en-IN" sz="900" b="0">
                          <a:effectLst/>
                          <a:latin typeface="Calibri Light" panose="020F0302020204030204" pitchFamily="34" charset="0"/>
                          <a:cs typeface="Calibri Light" panose="020F0302020204030204" pitchFamily="34" charset="0"/>
                        </a:rPr>
                        <a:t>SAD</a:t>
                      </a:r>
                      <a:endParaRPr lang="en-IN" sz="900" b="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l">
                        <a:spcBef>
                          <a:spcPts val="0"/>
                        </a:spcBef>
                        <a:spcAft>
                          <a:spcPts val="0"/>
                        </a:spcAft>
                      </a:pPr>
                      <a:r>
                        <a:rPr lang="en-IN" sz="900" b="0" dirty="0" err="1">
                          <a:effectLst/>
                          <a:latin typeface="Calibri Light" panose="020F0302020204030204" pitchFamily="34" charset="0"/>
                          <a:cs typeface="Calibri Light" panose="020F0302020204030204" pitchFamily="34" charset="0"/>
                        </a:rPr>
                        <a:t>Tooz</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tc>
                  <a:txBody>
                    <a:bodyPr/>
                    <a:lstStyle/>
                    <a:p>
                      <a:pPr marL="0" marR="0" algn="l">
                        <a:spcBef>
                          <a:spcPts val="0"/>
                        </a:spcBef>
                        <a:spcAft>
                          <a:spcPts val="0"/>
                        </a:spcAft>
                      </a:pPr>
                      <a:r>
                        <a:rPr lang="en-IN" sz="900" b="0" dirty="0">
                          <a:effectLst/>
                          <a:latin typeface="Calibri Light" panose="020F0302020204030204" pitchFamily="34" charset="0"/>
                          <a:cs typeface="Calibri Light" panose="020F0302020204030204" pitchFamily="34" charset="0"/>
                        </a:rPr>
                        <a:t>Markaz </a:t>
                      </a:r>
                      <a:r>
                        <a:rPr lang="en-IN" sz="900" b="0" dirty="0" err="1">
                          <a:effectLst/>
                          <a:latin typeface="Calibri Light" panose="020F0302020204030204" pitchFamily="34" charset="0"/>
                          <a:cs typeface="Calibri Light" panose="020F0302020204030204" pitchFamily="34" charset="0"/>
                        </a:rPr>
                        <a:t>Tooz</a:t>
                      </a:r>
                      <a:r>
                        <a:rPr lang="en-IN" sz="900" b="0" dirty="0">
                          <a:effectLst/>
                          <a:latin typeface="Calibri Light" panose="020F0302020204030204" pitchFamily="34" charset="0"/>
                          <a:cs typeface="Calibri Light" panose="020F0302020204030204" pitchFamily="34" charset="0"/>
                        </a:rPr>
                        <a:t>-Hay Al Askari </a:t>
                      </a:r>
                      <a:endParaRPr lang="en-IN" sz="900" b="0" dirty="0">
                        <a:effectLst/>
                        <a:latin typeface="Calibri Light" panose="020F0302020204030204" pitchFamily="34" charset="0"/>
                        <a:ea typeface="Calibri" panose="020F0502020204030204" pitchFamily="34" charset="0"/>
                        <a:cs typeface="Calibri Light" panose="020F0302020204030204" pitchFamily="34" charset="0"/>
                      </a:endParaRPr>
                    </a:p>
                  </a:txBody>
                  <a:tcPr marL="68580" marR="68580" marT="0" marB="0" anchor="ctr"/>
                </a:tc>
                <a:extLst>
                  <a:ext uri="{0D108BD9-81ED-4DB2-BD59-A6C34878D82A}">
                    <a16:rowId xmlns:a16="http://schemas.microsoft.com/office/drawing/2014/main" val="3280327750"/>
                  </a:ext>
                </a:extLst>
              </a:tr>
            </a:tbl>
          </a:graphicData>
        </a:graphic>
      </p:graphicFrame>
      <p:graphicFrame>
        <p:nvGraphicFramePr>
          <p:cNvPr id="6" name="Table 5">
            <a:extLst>
              <a:ext uri="{FF2B5EF4-FFF2-40B4-BE49-F238E27FC236}">
                <a16:creationId xmlns:a16="http://schemas.microsoft.com/office/drawing/2014/main" id="{8D51B8F3-6583-4449-A3BA-50E26F75B4E8}"/>
              </a:ext>
            </a:extLst>
          </p:cNvPr>
          <p:cNvGraphicFramePr>
            <a:graphicFrameLocks noGrp="1"/>
          </p:cNvGraphicFramePr>
          <p:nvPr>
            <p:extLst>
              <p:ext uri="{D42A27DB-BD31-4B8C-83A1-F6EECF244321}">
                <p14:modId xmlns:p14="http://schemas.microsoft.com/office/powerpoint/2010/main" val="124222017"/>
              </p:ext>
            </p:extLst>
          </p:nvPr>
        </p:nvGraphicFramePr>
        <p:xfrm>
          <a:off x="3924467" y="1789153"/>
          <a:ext cx="5076658" cy="2676109"/>
        </p:xfrm>
        <a:graphic>
          <a:graphicData uri="http://schemas.openxmlformats.org/drawingml/2006/table">
            <a:tbl>
              <a:tblPr firstRow="1" firstCol="1" bandRow="1">
                <a:tableStyleId>{5C22544A-7EE6-4342-B048-85BDC9FD1C3A}</a:tableStyleId>
              </a:tblPr>
              <a:tblGrid>
                <a:gridCol w="450666">
                  <a:extLst>
                    <a:ext uri="{9D8B030D-6E8A-4147-A177-3AD203B41FA5}">
                      <a16:colId xmlns:a16="http://schemas.microsoft.com/office/drawing/2014/main" val="2422213612"/>
                    </a:ext>
                  </a:extLst>
                </a:gridCol>
                <a:gridCol w="470440">
                  <a:extLst>
                    <a:ext uri="{9D8B030D-6E8A-4147-A177-3AD203B41FA5}">
                      <a16:colId xmlns:a16="http://schemas.microsoft.com/office/drawing/2014/main" val="201894542"/>
                    </a:ext>
                  </a:extLst>
                </a:gridCol>
                <a:gridCol w="4155552">
                  <a:extLst>
                    <a:ext uri="{9D8B030D-6E8A-4147-A177-3AD203B41FA5}">
                      <a16:colId xmlns:a16="http://schemas.microsoft.com/office/drawing/2014/main" val="3347181417"/>
                    </a:ext>
                  </a:extLst>
                </a:gridCol>
              </a:tblGrid>
              <a:tr h="142780">
                <a:tc>
                  <a:txBody>
                    <a:bodyPr/>
                    <a:lstStyle/>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Governorate</a:t>
                      </a:r>
                      <a:endParaRPr lang="en-IN" sz="5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District</a:t>
                      </a:r>
                      <a:endParaRPr lang="en-IN" sz="5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Village</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2686954813"/>
                  </a:ext>
                </a:extLst>
              </a:tr>
              <a:tr h="94043">
                <a:tc rowSpan="2">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Ninewa</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Tilkaif</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Beban, Nasiriah, Tallsquf</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320566343"/>
                  </a:ext>
                </a:extLst>
              </a:tr>
              <a:tr h="97080">
                <a:tc vMerge="1">
                  <a:txBody>
                    <a:bodyPr/>
                    <a:lstStyle/>
                    <a:p>
                      <a:endParaRPr lang="en-IN"/>
                    </a:p>
                  </a:txBody>
                  <a:tcP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Sinjar</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Hay Yarmok, Rozh Halat, Hay Al Shuhada</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2886738602"/>
                  </a:ext>
                </a:extLst>
              </a:tr>
              <a:tr h="162789">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Diyala</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Muqdadiyah</a:t>
                      </a:r>
                      <a:endParaRPr lang="en-IN" sz="5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Al Qalaa Village, Al-Gawam Village, Hembes Village, Sinsil Al Wasat Village</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211193110"/>
                  </a:ext>
                </a:extLst>
              </a:tr>
              <a:tr h="214169">
                <a:tc rowSpan="4">
                  <a:txBody>
                    <a:bodyPr/>
                    <a:lstStyle/>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Anbar</a:t>
                      </a:r>
                      <a:endParaRPr lang="en-IN" sz="5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Al-</a:t>
                      </a:r>
                      <a:r>
                        <a:rPr lang="en-IN" sz="500" dirty="0" err="1">
                          <a:effectLst/>
                          <a:latin typeface="Calibri Light" panose="020F0302020204030204" pitchFamily="34" charset="0"/>
                          <a:cs typeface="Calibri Light" panose="020F0302020204030204" pitchFamily="34" charset="0"/>
                        </a:rPr>
                        <a:t>Ka'im</a:t>
                      </a:r>
                      <a:endParaRPr lang="en-IN" sz="5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Al-Amen, Hay 12 Rabee Alawal, Hay Al Rashid, Hay Al Sham, Hay Al-Andalus, Hay Al-Salam, Hay Al-Yarmook</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987276809"/>
                  </a:ext>
                </a:extLst>
              </a:tr>
              <a:tr h="214169">
                <a:tc vMerge="1">
                  <a:txBody>
                    <a:bodyPr/>
                    <a:lstStyle/>
                    <a:p>
                      <a:endParaRPr lang="en-IN"/>
                    </a:p>
                  </a:txBody>
                  <a:tcP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Al-Rutba</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Al Askaree, Al Hara, Al Intesar, Al Wadi, Hay Abira, Hay Al Mattar, Hay Al Meethagh, Hay Gharb Al Wadi</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2948450548"/>
                  </a:ext>
                </a:extLst>
              </a:tr>
              <a:tr h="142780">
                <a:tc vMerge="1">
                  <a:txBody>
                    <a:bodyPr/>
                    <a:lstStyle/>
                    <a:p>
                      <a:endParaRPr lang="en-IN"/>
                    </a:p>
                  </a:txBody>
                  <a:tcPr/>
                </a:tc>
                <a:tc>
                  <a:txBody>
                    <a:bodyPr/>
                    <a:lstStyle/>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Ana</a:t>
                      </a:r>
                      <a:endParaRPr lang="en-IN" sz="5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Al bor (Shishan), Al Tadamon, Hay Al Nasir, Hay Al Qadissiyah</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1899706973"/>
                  </a:ext>
                </a:extLst>
              </a:tr>
              <a:tr h="356949">
                <a:tc vMerge="1">
                  <a:txBody>
                    <a:bodyPr/>
                    <a:lstStyle/>
                    <a:p>
                      <a:endParaRPr lang="en-IN"/>
                    </a:p>
                  </a:txBody>
                  <a:tcP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Heet</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Al Baghdadi, Al Baker, Al </a:t>
                      </a:r>
                      <a:r>
                        <a:rPr lang="en-IN" sz="500" dirty="0" err="1">
                          <a:effectLst/>
                          <a:latin typeface="Calibri Light" panose="020F0302020204030204" pitchFamily="34" charset="0"/>
                          <a:cs typeface="Calibri Light" panose="020F0302020204030204" pitchFamily="34" charset="0"/>
                        </a:rPr>
                        <a:t>Dawarah</a:t>
                      </a:r>
                      <a:r>
                        <a:rPr lang="en-IN" sz="500" dirty="0">
                          <a:effectLst/>
                          <a:latin typeface="Calibri Light" panose="020F0302020204030204" pitchFamily="34" charset="0"/>
                          <a:cs typeface="Calibri Light" panose="020F0302020204030204" pitchFamily="34" charset="0"/>
                        </a:rPr>
                        <a:t> Al </a:t>
                      </a:r>
                      <a:r>
                        <a:rPr lang="en-IN" sz="500" dirty="0" err="1">
                          <a:effectLst/>
                          <a:latin typeface="Calibri Light" panose="020F0302020204030204" pitchFamily="34" charset="0"/>
                          <a:cs typeface="Calibri Light" panose="020F0302020204030204" pitchFamily="34" charset="0"/>
                        </a:rPr>
                        <a:t>Gharbiyah</a:t>
                      </a:r>
                      <a:r>
                        <a:rPr lang="en-IN" sz="500" dirty="0">
                          <a:effectLst/>
                          <a:latin typeface="Calibri Light" panose="020F0302020204030204" pitchFamily="34" charset="0"/>
                          <a:cs typeface="Calibri Light" panose="020F0302020204030204" pitchFamily="34" charset="0"/>
                        </a:rPr>
                        <a:t>, Al Hay Al </a:t>
                      </a:r>
                      <a:r>
                        <a:rPr lang="en-IN" sz="500" dirty="0" err="1">
                          <a:effectLst/>
                          <a:latin typeface="Calibri Light" panose="020F0302020204030204" pitchFamily="34" charset="0"/>
                          <a:cs typeface="Calibri Light" panose="020F0302020204030204" pitchFamily="34" charset="0"/>
                        </a:rPr>
                        <a:t>Sakani</a:t>
                      </a:r>
                      <a:r>
                        <a:rPr lang="en-IN" sz="500" dirty="0">
                          <a:effectLst/>
                          <a:latin typeface="Calibri Light" panose="020F0302020204030204" pitchFamily="34" charset="0"/>
                          <a:cs typeface="Calibri Light" panose="020F0302020204030204" pitchFamily="34" charset="0"/>
                        </a:rPr>
                        <a:t>, Al-</a:t>
                      </a:r>
                      <a:r>
                        <a:rPr lang="en-IN" sz="500" dirty="0" err="1">
                          <a:effectLst/>
                          <a:latin typeface="Calibri Light" panose="020F0302020204030204" pitchFamily="34" charset="0"/>
                          <a:cs typeface="Calibri Light" panose="020F0302020204030204" pitchFamily="34" charset="0"/>
                        </a:rPr>
                        <a:t>Mamora</a:t>
                      </a:r>
                      <a:r>
                        <a:rPr lang="en-IN" sz="500" dirty="0">
                          <a:effectLst/>
                          <a:latin typeface="Calibri Light" panose="020F0302020204030204" pitchFamily="34" charset="0"/>
                          <a:cs typeface="Calibri Light" panose="020F0302020204030204" pitchFamily="34" charset="0"/>
                        </a:rPr>
                        <a:t>, , Al-</a:t>
                      </a:r>
                      <a:r>
                        <a:rPr lang="en-IN" sz="500" dirty="0" err="1">
                          <a:effectLst/>
                          <a:latin typeface="Calibri Light" panose="020F0302020204030204" pitchFamily="34" charset="0"/>
                          <a:cs typeface="Calibri Light" panose="020F0302020204030204" pitchFamily="34" charset="0"/>
                        </a:rPr>
                        <a:t>Qalqalah</a:t>
                      </a:r>
                      <a:r>
                        <a:rPr lang="en-IN" sz="500" dirty="0">
                          <a:effectLst/>
                          <a:latin typeface="Calibri Light" panose="020F0302020204030204" pitchFamily="34" charset="0"/>
                          <a:cs typeface="Calibri Light" panose="020F0302020204030204" pitchFamily="34" charset="0"/>
                        </a:rPr>
                        <a:t>, Al-</a:t>
                      </a:r>
                      <a:r>
                        <a:rPr lang="en-IN" sz="500" dirty="0" err="1">
                          <a:effectLst/>
                          <a:latin typeface="Calibri Light" panose="020F0302020204030204" pitchFamily="34" charset="0"/>
                          <a:cs typeface="Calibri Light" panose="020F0302020204030204" pitchFamily="34" charset="0"/>
                        </a:rPr>
                        <a:t>shuhda'a</a:t>
                      </a:r>
                      <a:r>
                        <a:rPr lang="en-IN" sz="500" dirty="0">
                          <a:effectLst/>
                          <a:latin typeface="Calibri Light" panose="020F0302020204030204" pitchFamily="34" charset="0"/>
                          <a:cs typeface="Calibri Light" panose="020F0302020204030204" pitchFamily="34" charset="0"/>
                        </a:rPr>
                        <a:t>, Al-</a:t>
                      </a:r>
                      <a:r>
                        <a:rPr lang="en-IN" sz="500" dirty="0" err="1">
                          <a:effectLst/>
                          <a:latin typeface="Calibri Light" panose="020F0302020204030204" pitchFamily="34" charset="0"/>
                          <a:cs typeface="Calibri Light" panose="020F0302020204030204" pitchFamily="34" charset="0"/>
                        </a:rPr>
                        <a:t>Sikak</a:t>
                      </a:r>
                      <a:r>
                        <a:rPr lang="en-IN" sz="500" dirty="0">
                          <a:effectLst/>
                          <a:latin typeface="Calibri Light" panose="020F0302020204030204" pitchFamily="34" charset="0"/>
                          <a:cs typeface="Calibri Light" panose="020F0302020204030204" pitchFamily="34" charset="0"/>
                        </a:rPr>
                        <a:t>, Hay Al-</a:t>
                      </a:r>
                      <a:r>
                        <a:rPr lang="en-IN" sz="500" dirty="0" err="1">
                          <a:effectLst/>
                          <a:latin typeface="Calibri Light" panose="020F0302020204030204" pitchFamily="34" charset="0"/>
                          <a:cs typeface="Calibri Light" panose="020F0302020204030204" pitchFamily="34" charset="0"/>
                        </a:rPr>
                        <a:t>Zuhoor</a:t>
                      </a:r>
                      <a:r>
                        <a:rPr lang="en-IN" sz="500" dirty="0">
                          <a:effectLst/>
                          <a:latin typeface="Calibri Light" panose="020F0302020204030204" pitchFamily="34" charset="0"/>
                          <a:cs typeface="Calibri Light" panose="020F0302020204030204" pitchFamily="34" charset="0"/>
                        </a:rPr>
                        <a:t>, Hay Amina, Jubbah, </a:t>
                      </a:r>
                      <a:r>
                        <a:rPr lang="en-IN" sz="500" dirty="0" err="1">
                          <a:effectLst/>
                          <a:latin typeface="Calibri Light" panose="020F0302020204030204" pitchFamily="34" charset="0"/>
                          <a:cs typeface="Calibri Light" panose="020F0302020204030204" pitchFamily="34" charset="0"/>
                        </a:rPr>
                        <a:t>Mujama</a:t>
                      </a:r>
                      <a:r>
                        <a:rPr lang="en-IN" sz="500" dirty="0">
                          <a:effectLst/>
                          <a:latin typeface="Calibri Light" panose="020F0302020204030204" pitchFamily="34" charset="0"/>
                          <a:cs typeface="Calibri Light" panose="020F0302020204030204" pitchFamily="34" charset="0"/>
                        </a:rPr>
                        <a:t>' Al-Hay Al-</a:t>
                      </a:r>
                      <a:r>
                        <a:rPr lang="en-IN" sz="500" dirty="0" err="1">
                          <a:effectLst/>
                          <a:latin typeface="Calibri Light" panose="020F0302020204030204" pitchFamily="34" charset="0"/>
                          <a:cs typeface="Calibri Light" panose="020F0302020204030204" pitchFamily="34" charset="0"/>
                        </a:rPr>
                        <a:t>Sakani</a:t>
                      </a:r>
                      <a:r>
                        <a:rPr lang="en-IN" sz="500" dirty="0">
                          <a:effectLst/>
                          <a:latin typeface="Calibri Light" panose="020F0302020204030204" pitchFamily="34" charset="0"/>
                          <a:cs typeface="Calibri Light" panose="020F0302020204030204" pitchFamily="34" charset="0"/>
                        </a:rPr>
                        <a:t>, </a:t>
                      </a:r>
                      <a:r>
                        <a:rPr lang="en-IN" sz="500" dirty="0" err="1">
                          <a:effectLst/>
                          <a:latin typeface="Calibri Light" panose="020F0302020204030204" pitchFamily="34" charset="0"/>
                          <a:cs typeface="Calibri Light" panose="020F0302020204030204" pitchFamily="34" charset="0"/>
                        </a:rPr>
                        <a:t>Qaryat</a:t>
                      </a:r>
                      <a:r>
                        <a:rPr lang="en-IN" sz="500" dirty="0">
                          <a:effectLst/>
                          <a:latin typeface="Calibri Light" panose="020F0302020204030204" pitchFamily="34" charset="0"/>
                          <a:cs typeface="Calibri Light" panose="020F0302020204030204" pitchFamily="34" charset="0"/>
                        </a:rPr>
                        <a:t> Al-</a:t>
                      </a:r>
                      <a:r>
                        <a:rPr lang="en-IN" sz="500" dirty="0" err="1">
                          <a:effectLst/>
                          <a:latin typeface="Calibri Light" panose="020F0302020204030204" pitchFamily="34" charset="0"/>
                          <a:cs typeface="Calibri Light" panose="020F0302020204030204" pitchFamily="34" charset="0"/>
                        </a:rPr>
                        <a:t>Dolab</a:t>
                      </a:r>
                      <a:endParaRPr lang="en-IN" sz="5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648973899"/>
                  </a:ext>
                </a:extLst>
              </a:tr>
              <a:tr h="94043">
                <a:tc rowSpan="4">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Salah al-Din</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Al-Shirqat</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Tulul Baq</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1079976896"/>
                  </a:ext>
                </a:extLst>
              </a:tr>
              <a:tr h="214169">
                <a:tc vMerge="1">
                  <a:txBody>
                    <a:bodyPr/>
                    <a:lstStyle/>
                    <a:p>
                      <a:endParaRPr lang="en-IN"/>
                    </a:p>
                  </a:txBody>
                  <a:tcP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Baiji</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Al Bu Tu'mah, Al Hajaj, Al Hamra village, Al Mazraa Village, Al_Siniah, Mohammed Al Musa village, Qaryat Al Sareen</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1159608333"/>
                  </a:ext>
                </a:extLst>
              </a:tr>
              <a:tr h="332449">
                <a:tc vMerge="1">
                  <a:txBody>
                    <a:bodyPr/>
                    <a:lstStyle/>
                    <a:p>
                      <a:endParaRPr lang="en-IN"/>
                    </a:p>
                  </a:txBody>
                  <a:tcPr/>
                </a:tc>
                <a:tc>
                  <a:txBody>
                    <a:bodyPr/>
                    <a:lstStyle/>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Samarra</a:t>
                      </a:r>
                      <a:endParaRPr lang="en-IN" sz="5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a:effectLst/>
                          <a:latin typeface="Calibri Light" panose="020F0302020204030204" pitchFamily="34" charset="0"/>
                          <a:cs typeface="Calibri Light" panose="020F0302020204030204" pitchFamily="34" charset="0"/>
                        </a:rPr>
                        <a:t>Al Jibariya Mahala 316, Al Jubairiyah Al Thalitha, Al-Jamiaa Area, Hay Al Dhubbat-Mahalla 334, Hay Al Mutasim-Mahala 105, Hay Al Muthanna-Mahalla 312, Hay Al Rasheed-Mahalla 326, Hay Al Wathiq-Mahala 314, Hay Al-Khathraa Mahala 322, Hay Salah Al-Din(Mahala 302)</a:t>
                      </a:r>
                      <a:endParaRPr lang="en-IN" sz="50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1624778794"/>
                  </a:ext>
                </a:extLst>
              </a:tr>
              <a:tr h="610689">
                <a:tc vMerge="1">
                  <a:txBody>
                    <a:bodyPr/>
                    <a:lstStyle/>
                    <a:p>
                      <a:endParaRPr lang="en-IN"/>
                    </a:p>
                  </a:txBody>
                  <a:tcPr/>
                </a:tc>
                <a:tc>
                  <a:txBody>
                    <a:bodyPr/>
                    <a:lstStyle/>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Tikrit</a:t>
                      </a:r>
                      <a:endParaRPr lang="en-IN" sz="5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tc>
                  <a:txBody>
                    <a:bodyPr/>
                    <a:lstStyle/>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(Al Qadissiya)-218-500, Al </a:t>
                      </a:r>
                      <a:r>
                        <a:rPr lang="en-IN" sz="500" dirty="0" err="1">
                          <a:effectLst/>
                          <a:latin typeface="Calibri Light" panose="020F0302020204030204" pitchFamily="34" charset="0"/>
                          <a:cs typeface="Calibri Light" panose="020F0302020204030204" pitchFamily="34" charset="0"/>
                        </a:rPr>
                        <a:t>Auja</a:t>
                      </a:r>
                      <a:r>
                        <a:rPr lang="en-IN" sz="500" dirty="0">
                          <a:effectLst/>
                          <a:latin typeface="Calibri Light" panose="020F0302020204030204" pitchFamily="34" charset="0"/>
                          <a:cs typeface="Calibri Light" panose="020F0302020204030204" pitchFamily="34" charset="0"/>
                        </a:rPr>
                        <a:t> Village, Al Karama Village, Al </a:t>
                      </a:r>
                      <a:r>
                        <a:rPr lang="en-IN" sz="500" dirty="0" err="1">
                          <a:effectLst/>
                          <a:latin typeface="Calibri Light" panose="020F0302020204030204" pitchFamily="34" charset="0"/>
                          <a:cs typeface="Calibri Light" panose="020F0302020204030204" pitchFamily="34" charset="0"/>
                        </a:rPr>
                        <a:t>Mahzam</a:t>
                      </a:r>
                      <a:r>
                        <a:rPr lang="en-IN" sz="500" dirty="0">
                          <a:effectLst/>
                          <a:latin typeface="Calibri Light" panose="020F0302020204030204" pitchFamily="34" charset="0"/>
                          <a:cs typeface="Calibri Light" panose="020F0302020204030204" pitchFamily="34" charset="0"/>
                        </a:rPr>
                        <a:t> Village, Al </a:t>
                      </a:r>
                      <a:r>
                        <a:rPr lang="en-IN" sz="500" dirty="0" err="1">
                          <a:effectLst/>
                          <a:latin typeface="Calibri Light" panose="020F0302020204030204" pitchFamily="34" charset="0"/>
                          <a:cs typeface="Calibri Light" panose="020F0302020204030204" pitchFamily="34" charset="0"/>
                        </a:rPr>
                        <a:t>Namah</a:t>
                      </a:r>
                      <a:r>
                        <a:rPr lang="en-IN" sz="500" dirty="0">
                          <a:effectLst/>
                          <a:latin typeface="Calibri Light" panose="020F0302020204030204" pitchFamily="34" charset="0"/>
                          <a:cs typeface="Calibri Light" panose="020F0302020204030204" pitchFamily="34" charset="0"/>
                        </a:rPr>
                        <a:t> Al </a:t>
                      </a:r>
                      <a:r>
                        <a:rPr lang="en-IN" sz="500" dirty="0" err="1">
                          <a:effectLst/>
                          <a:latin typeface="Calibri Light" panose="020F0302020204030204" pitchFamily="34" charset="0"/>
                          <a:cs typeface="Calibri Light" panose="020F0302020204030204" pitchFamily="34" charset="0"/>
                        </a:rPr>
                        <a:t>Janobiyah</a:t>
                      </a:r>
                      <a:r>
                        <a:rPr lang="en-IN" sz="500" dirty="0">
                          <a:effectLst/>
                          <a:latin typeface="Calibri Light" panose="020F0302020204030204" pitchFamily="34" charset="0"/>
                          <a:cs typeface="Calibri Light" panose="020F0302020204030204" pitchFamily="34" charset="0"/>
                        </a:rPr>
                        <a:t> Village, Al </a:t>
                      </a:r>
                      <a:r>
                        <a:rPr lang="en-IN" sz="500" dirty="0" err="1">
                          <a:effectLst/>
                          <a:latin typeface="Calibri Light" panose="020F0302020204030204" pitchFamily="34" charset="0"/>
                          <a:cs typeface="Calibri Light" panose="020F0302020204030204" pitchFamily="34" charset="0"/>
                        </a:rPr>
                        <a:t>Namah</a:t>
                      </a:r>
                      <a:r>
                        <a:rPr lang="en-IN" sz="500" dirty="0">
                          <a:effectLst/>
                          <a:latin typeface="Calibri Light" panose="020F0302020204030204" pitchFamily="34" charset="0"/>
                          <a:cs typeface="Calibri Light" panose="020F0302020204030204" pitchFamily="34" charset="0"/>
                        </a:rPr>
                        <a:t> Al </a:t>
                      </a:r>
                      <a:r>
                        <a:rPr lang="en-IN" sz="500" dirty="0" err="1">
                          <a:effectLst/>
                          <a:latin typeface="Calibri Light" panose="020F0302020204030204" pitchFamily="34" charset="0"/>
                          <a:cs typeface="Calibri Light" panose="020F0302020204030204" pitchFamily="34" charset="0"/>
                        </a:rPr>
                        <a:t>Shamaliyah</a:t>
                      </a:r>
                      <a:r>
                        <a:rPr lang="en-IN" sz="500" dirty="0">
                          <a:effectLst/>
                          <a:latin typeface="Calibri Light" panose="020F0302020204030204" pitchFamily="34" charset="0"/>
                          <a:cs typeface="Calibri Light" panose="020F0302020204030204" pitchFamily="34" charset="0"/>
                        </a:rPr>
                        <a:t> Village</a:t>
                      </a:r>
                    </a:p>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Al Shaheed Hamad </a:t>
                      </a:r>
                      <a:r>
                        <a:rPr lang="en-IN" sz="500" dirty="0" err="1">
                          <a:effectLst/>
                          <a:latin typeface="Calibri Light" panose="020F0302020204030204" pitchFamily="34" charset="0"/>
                          <a:cs typeface="Calibri Light" panose="020F0302020204030204" pitchFamily="34" charset="0"/>
                        </a:rPr>
                        <a:t>Shaab</a:t>
                      </a:r>
                      <a:r>
                        <a:rPr lang="en-IN" sz="500" dirty="0">
                          <a:effectLst/>
                          <a:latin typeface="Calibri Light" panose="020F0302020204030204" pitchFamily="34" charset="0"/>
                          <a:cs typeface="Calibri Light" panose="020F0302020204030204" pitchFamily="34" charset="0"/>
                        </a:rPr>
                        <a:t> village, Al-</a:t>
                      </a:r>
                      <a:r>
                        <a:rPr lang="en-IN" sz="500" dirty="0" err="1">
                          <a:effectLst/>
                          <a:latin typeface="Calibri Light" panose="020F0302020204030204" pitchFamily="34" charset="0"/>
                          <a:cs typeface="Calibri Light" panose="020F0302020204030204" pitchFamily="34" charset="0"/>
                        </a:rPr>
                        <a:t>Khanag</a:t>
                      </a:r>
                      <a:r>
                        <a:rPr lang="en-IN" sz="500" dirty="0">
                          <a:effectLst/>
                          <a:latin typeface="Calibri Light" panose="020F0302020204030204" pitchFamily="34" charset="0"/>
                          <a:cs typeface="Calibri Light" panose="020F0302020204030204" pitchFamily="34" charset="0"/>
                        </a:rPr>
                        <a:t> Village, Al-</a:t>
                      </a:r>
                      <a:r>
                        <a:rPr lang="en-IN" sz="500" dirty="0" err="1">
                          <a:effectLst/>
                          <a:latin typeface="Calibri Light" panose="020F0302020204030204" pitchFamily="34" charset="0"/>
                          <a:cs typeface="Calibri Light" panose="020F0302020204030204" pitchFamily="34" charset="0"/>
                        </a:rPr>
                        <a:t>Muskarat</a:t>
                      </a:r>
                      <a:r>
                        <a:rPr lang="en-IN" sz="500" dirty="0">
                          <a:effectLst/>
                          <a:latin typeface="Calibri Light" panose="020F0302020204030204" pitchFamily="34" charset="0"/>
                          <a:cs typeface="Calibri Light" panose="020F0302020204030204" pitchFamily="34" charset="0"/>
                        </a:rPr>
                        <a:t>, Al-</a:t>
                      </a:r>
                      <a:r>
                        <a:rPr lang="en-IN" sz="500" dirty="0" err="1">
                          <a:effectLst/>
                          <a:latin typeface="Calibri Light" panose="020F0302020204030204" pitchFamily="34" charset="0"/>
                          <a:cs typeface="Calibri Light" panose="020F0302020204030204" pitchFamily="34" charset="0"/>
                        </a:rPr>
                        <a:t>Safia</a:t>
                      </a:r>
                      <a:r>
                        <a:rPr lang="en-IN" sz="500" dirty="0">
                          <a:effectLst/>
                          <a:latin typeface="Calibri Light" panose="020F0302020204030204" pitchFamily="34" charset="0"/>
                          <a:cs typeface="Calibri Light" panose="020F0302020204030204" pitchFamily="34" charset="0"/>
                        </a:rPr>
                        <a:t> Village, Al-</a:t>
                      </a:r>
                      <a:r>
                        <a:rPr lang="en-IN" sz="500" dirty="0" err="1">
                          <a:effectLst/>
                          <a:latin typeface="Calibri Light" panose="020F0302020204030204" pitchFamily="34" charset="0"/>
                          <a:cs typeface="Calibri Light" panose="020F0302020204030204" pitchFamily="34" charset="0"/>
                        </a:rPr>
                        <a:t>Shahama</a:t>
                      </a:r>
                      <a:r>
                        <a:rPr lang="en-IN" sz="500" dirty="0">
                          <a:effectLst/>
                          <a:latin typeface="Calibri Light" panose="020F0302020204030204" pitchFamily="34" charset="0"/>
                          <a:cs typeface="Calibri Light" panose="020F0302020204030204" pitchFamily="34" charset="0"/>
                        </a:rPr>
                        <a:t> Village, Hay Al </a:t>
                      </a:r>
                      <a:r>
                        <a:rPr lang="en-IN" sz="500" dirty="0" err="1">
                          <a:effectLst/>
                          <a:latin typeface="Calibri Light" panose="020F0302020204030204" pitchFamily="34" charset="0"/>
                          <a:cs typeface="Calibri Light" panose="020F0302020204030204" pitchFamily="34" charset="0"/>
                        </a:rPr>
                        <a:t>Anwaa</a:t>
                      </a:r>
                      <a:r>
                        <a:rPr lang="en-IN" sz="500" dirty="0">
                          <a:effectLst/>
                          <a:latin typeface="Calibri Light" panose="020F0302020204030204" pitchFamily="34" charset="0"/>
                          <a:cs typeface="Calibri Light" panose="020F0302020204030204" pitchFamily="34" charset="0"/>
                        </a:rPr>
                        <a:t>-Mahalla 420, Hay Al </a:t>
                      </a:r>
                      <a:r>
                        <a:rPr lang="en-IN" sz="500" dirty="0" err="1">
                          <a:effectLst/>
                          <a:latin typeface="Calibri Light" panose="020F0302020204030204" pitchFamily="34" charset="0"/>
                          <a:cs typeface="Calibri Light" panose="020F0302020204030204" pitchFamily="34" charset="0"/>
                        </a:rPr>
                        <a:t>Arbaeen</a:t>
                      </a:r>
                      <a:r>
                        <a:rPr lang="en-IN" sz="500" dirty="0">
                          <a:effectLst/>
                          <a:latin typeface="Calibri Light" panose="020F0302020204030204" pitchFamily="34" charset="0"/>
                          <a:cs typeface="Calibri Light" panose="020F0302020204030204" pitchFamily="34" charset="0"/>
                        </a:rPr>
                        <a:t>-Mahalla 414, Hay Al </a:t>
                      </a:r>
                      <a:r>
                        <a:rPr lang="en-IN" sz="500" dirty="0" err="1">
                          <a:effectLst/>
                          <a:latin typeface="Calibri Light" panose="020F0302020204030204" pitchFamily="34" charset="0"/>
                          <a:cs typeface="Calibri Light" panose="020F0302020204030204" pitchFamily="34" charset="0"/>
                        </a:rPr>
                        <a:t>Shuhdaa</a:t>
                      </a:r>
                      <a:r>
                        <a:rPr lang="en-IN" sz="500" dirty="0">
                          <a:effectLst/>
                          <a:latin typeface="Calibri Light" panose="020F0302020204030204" pitchFamily="34" charset="0"/>
                          <a:cs typeface="Calibri Light" panose="020F0302020204030204" pitchFamily="34" charset="0"/>
                        </a:rPr>
                        <a:t> Mahala 204, Hay Al </a:t>
                      </a:r>
                      <a:r>
                        <a:rPr lang="en-IN" sz="500" dirty="0" err="1">
                          <a:effectLst/>
                          <a:latin typeface="Calibri Light" panose="020F0302020204030204" pitchFamily="34" charset="0"/>
                          <a:cs typeface="Calibri Light" panose="020F0302020204030204" pitchFamily="34" charset="0"/>
                        </a:rPr>
                        <a:t>Zihoor</a:t>
                      </a:r>
                      <a:r>
                        <a:rPr lang="en-IN" sz="500" dirty="0">
                          <a:effectLst/>
                          <a:latin typeface="Calibri Light" panose="020F0302020204030204" pitchFamily="34" charset="0"/>
                          <a:cs typeface="Calibri Light" panose="020F0302020204030204" pitchFamily="34" charset="0"/>
                        </a:rPr>
                        <a:t> – 426, Hay Al </a:t>
                      </a:r>
                      <a:r>
                        <a:rPr lang="en-IN" sz="500" dirty="0" err="1">
                          <a:effectLst/>
                          <a:latin typeface="Calibri Light" panose="020F0302020204030204" pitchFamily="34" charset="0"/>
                          <a:cs typeface="Calibri Light" panose="020F0302020204030204" pitchFamily="34" charset="0"/>
                        </a:rPr>
                        <a:t>Zihoor</a:t>
                      </a:r>
                      <a:r>
                        <a:rPr lang="en-IN" sz="500" dirty="0">
                          <a:effectLst/>
                          <a:latin typeface="Calibri Light" panose="020F0302020204030204" pitchFamily="34" charset="0"/>
                          <a:cs typeface="Calibri Light" panose="020F0302020204030204" pitchFamily="34" charset="0"/>
                        </a:rPr>
                        <a:t> -1, Hay Al-Firdous, Hay </a:t>
                      </a:r>
                      <a:r>
                        <a:rPr lang="en-IN" sz="500" dirty="0" err="1">
                          <a:effectLst/>
                          <a:latin typeface="Calibri Light" panose="020F0302020204030204" pitchFamily="34" charset="0"/>
                          <a:cs typeface="Calibri Light" panose="020F0302020204030204" pitchFamily="34" charset="0"/>
                        </a:rPr>
                        <a:t>Alkahrbaa</a:t>
                      </a:r>
                      <a:r>
                        <a:rPr lang="en-IN" sz="500" dirty="0">
                          <a:effectLst/>
                          <a:latin typeface="Calibri Light" panose="020F0302020204030204" pitchFamily="34" charset="0"/>
                          <a:cs typeface="Calibri Light" panose="020F0302020204030204" pitchFamily="34" charset="0"/>
                        </a:rPr>
                        <a:t>, Hay </a:t>
                      </a:r>
                      <a:r>
                        <a:rPr lang="en-IN" sz="500" dirty="0" err="1">
                          <a:effectLst/>
                          <a:latin typeface="Calibri Light" panose="020F0302020204030204" pitchFamily="34" charset="0"/>
                          <a:cs typeface="Calibri Light" panose="020F0302020204030204" pitchFamily="34" charset="0"/>
                        </a:rPr>
                        <a:t>Alqalaa</a:t>
                      </a:r>
                      <a:r>
                        <a:rPr lang="en-IN" sz="500" dirty="0">
                          <a:effectLst/>
                          <a:latin typeface="Calibri Light" panose="020F0302020204030204" pitchFamily="34" charset="0"/>
                          <a:cs typeface="Calibri Light" panose="020F0302020204030204" pitchFamily="34" charset="0"/>
                        </a:rPr>
                        <a:t>, , Hay Al-</a:t>
                      </a:r>
                      <a:r>
                        <a:rPr lang="en-IN" sz="500" dirty="0" err="1">
                          <a:effectLst/>
                          <a:latin typeface="Calibri Light" panose="020F0302020204030204" pitchFamily="34" charset="0"/>
                          <a:cs typeface="Calibri Light" panose="020F0302020204030204" pitchFamily="34" charset="0"/>
                        </a:rPr>
                        <a:t>Sikak</a:t>
                      </a:r>
                      <a:r>
                        <a:rPr lang="en-IN" sz="500" dirty="0">
                          <a:effectLst/>
                          <a:latin typeface="Calibri Light" panose="020F0302020204030204" pitchFamily="34" charset="0"/>
                          <a:cs typeface="Calibri Light" panose="020F0302020204030204" pitchFamily="34" charset="0"/>
                        </a:rPr>
                        <a:t>, Hay Al-</a:t>
                      </a:r>
                      <a:r>
                        <a:rPr lang="en-IN" sz="500" dirty="0" err="1">
                          <a:effectLst/>
                          <a:latin typeface="Calibri Light" panose="020F0302020204030204" pitchFamily="34" charset="0"/>
                          <a:cs typeface="Calibri Light" panose="020F0302020204030204" pitchFamily="34" charset="0"/>
                        </a:rPr>
                        <a:t>Suqoore</a:t>
                      </a:r>
                      <a:r>
                        <a:rPr lang="en-IN" sz="500" dirty="0">
                          <a:effectLst/>
                          <a:latin typeface="Calibri Light" panose="020F0302020204030204" pitchFamily="34" charset="0"/>
                          <a:cs typeface="Calibri Light" panose="020F0302020204030204" pitchFamily="34" charset="0"/>
                        </a:rPr>
                        <a:t>, Hay </a:t>
                      </a:r>
                      <a:r>
                        <a:rPr lang="en-IN" sz="500" dirty="0" err="1">
                          <a:effectLst/>
                          <a:latin typeface="Calibri Light" panose="020F0302020204030204" pitchFamily="34" charset="0"/>
                          <a:cs typeface="Calibri Light" panose="020F0302020204030204" pitchFamily="34" charset="0"/>
                        </a:rPr>
                        <a:t>Shishin</a:t>
                      </a:r>
                      <a:r>
                        <a:rPr lang="en-IN" sz="500" dirty="0">
                          <a:effectLst/>
                          <a:latin typeface="Calibri Light" panose="020F0302020204030204" pitchFamily="34" charset="0"/>
                          <a:cs typeface="Calibri Light" panose="020F0302020204030204" pitchFamily="34" charset="0"/>
                        </a:rPr>
                        <a:t> - 412</a:t>
                      </a:r>
                    </a:p>
                    <a:p>
                      <a:pPr marL="0" marR="0" algn="l">
                        <a:spcBef>
                          <a:spcPts val="0"/>
                        </a:spcBef>
                        <a:spcAft>
                          <a:spcPts val="0"/>
                        </a:spcAft>
                      </a:pPr>
                      <a:r>
                        <a:rPr lang="en-IN" sz="500" dirty="0">
                          <a:effectLst/>
                          <a:latin typeface="Calibri Light" panose="020F0302020204030204" pitchFamily="34" charset="0"/>
                          <a:cs typeface="Calibri Light" panose="020F0302020204030204" pitchFamily="34" charset="0"/>
                        </a:rPr>
                        <a:t>Qadissiya 2, Qdisiyah1-Mahalla 214, </a:t>
                      </a:r>
                      <a:r>
                        <a:rPr lang="en-IN" sz="500" dirty="0" err="1">
                          <a:effectLst/>
                          <a:latin typeface="Calibri Light" panose="020F0302020204030204" pitchFamily="34" charset="0"/>
                          <a:cs typeface="Calibri Light" panose="020F0302020204030204" pitchFamily="34" charset="0"/>
                        </a:rPr>
                        <a:t>Sadayrat</a:t>
                      </a:r>
                      <a:r>
                        <a:rPr lang="en-IN" sz="500" dirty="0">
                          <a:effectLst/>
                          <a:latin typeface="Calibri Light" panose="020F0302020204030204" pitchFamily="34" charset="0"/>
                          <a:cs typeface="Calibri Light" panose="020F0302020204030204" pitchFamily="34" charset="0"/>
                        </a:rPr>
                        <a:t> Abo </a:t>
                      </a:r>
                      <a:r>
                        <a:rPr lang="en-IN" sz="500" dirty="0" err="1">
                          <a:effectLst/>
                          <a:latin typeface="Calibri Light" panose="020F0302020204030204" pitchFamily="34" charset="0"/>
                          <a:cs typeface="Calibri Light" panose="020F0302020204030204" pitchFamily="34" charset="0"/>
                        </a:rPr>
                        <a:t>Ajeel</a:t>
                      </a:r>
                      <a:r>
                        <a:rPr lang="en-IN" sz="500" dirty="0">
                          <a:effectLst/>
                          <a:latin typeface="Calibri Light" panose="020F0302020204030204" pitchFamily="34" charset="0"/>
                          <a:cs typeface="Calibri Light" panose="020F0302020204030204" pitchFamily="34" charset="0"/>
                        </a:rPr>
                        <a:t>, </a:t>
                      </a:r>
                      <a:r>
                        <a:rPr lang="en-IN" sz="500" dirty="0" err="1">
                          <a:effectLst/>
                          <a:latin typeface="Calibri Light" panose="020F0302020204030204" pitchFamily="34" charset="0"/>
                          <a:cs typeface="Calibri Light" panose="020F0302020204030204" pitchFamily="34" charset="0"/>
                        </a:rPr>
                        <a:t>Uwainat</a:t>
                      </a:r>
                      <a:endParaRPr lang="en-IN" sz="500" dirty="0">
                        <a:effectLst/>
                        <a:latin typeface="Calibri Light" panose="020F0302020204030204" pitchFamily="34" charset="0"/>
                        <a:ea typeface="Calibri" panose="020F0502020204030204" pitchFamily="34" charset="0"/>
                        <a:cs typeface="Calibri Light" panose="020F0302020204030204" pitchFamily="34" charset="0"/>
                      </a:endParaRPr>
                    </a:p>
                  </a:txBody>
                  <a:tcPr marL="31057" marR="31057" marT="0" marB="0" anchor="ctr"/>
                </a:tc>
                <a:extLst>
                  <a:ext uri="{0D108BD9-81ED-4DB2-BD59-A6C34878D82A}">
                    <a16:rowId xmlns:a16="http://schemas.microsoft.com/office/drawing/2014/main" val="3244829230"/>
                  </a:ext>
                </a:extLst>
              </a:tr>
            </a:tbl>
          </a:graphicData>
        </a:graphic>
      </p:graphicFrame>
      <p:sp>
        <p:nvSpPr>
          <p:cNvPr id="8" name="Rectangle 7">
            <a:extLst>
              <a:ext uri="{FF2B5EF4-FFF2-40B4-BE49-F238E27FC236}">
                <a16:creationId xmlns:a16="http://schemas.microsoft.com/office/drawing/2014/main" id="{301F8AEC-F02E-4C04-8671-C6AA36680147}"/>
              </a:ext>
            </a:extLst>
          </p:cNvPr>
          <p:cNvSpPr/>
          <p:nvPr/>
        </p:nvSpPr>
        <p:spPr>
          <a:xfrm>
            <a:off x="4410074" y="725865"/>
            <a:ext cx="4486275" cy="1015663"/>
          </a:xfrm>
          <a:prstGeom prst="rect">
            <a:avLst/>
          </a:prstGeom>
        </p:spPr>
        <p:txBody>
          <a:bodyPr wrap="square">
            <a:spAutoFit/>
          </a:bodyPr>
          <a:lstStyle/>
          <a:p>
            <a:r>
              <a:rPr lang="en-IN" sz="1200" dirty="0">
                <a:solidFill>
                  <a:srgbClr val="0070C0"/>
                </a:solidFill>
                <a:latin typeface="Calibri Light" panose="020F0302020204030204" pitchFamily="34" charset="0"/>
                <a:cs typeface="Calibri Light" panose="020F0302020204030204" pitchFamily="34" charset="0"/>
              </a:rPr>
              <a:t>IOM – Plan</a:t>
            </a:r>
          </a:p>
          <a:p>
            <a:r>
              <a:rPr lang="en-US" sz="1200" dirty="0">
                <a:solidFill>
                  <a:srgbClr val="0070C0"/>
                </a:solidFill>
                <a:latin typeface="Calibri Light" panose="020F0302020204030204" pitchFamily="34" charset="0"/>
                <a:cs typeface="Calibri Light" panose="020F0302020204030204" pitchFamily="34" charset="0"/>
              </a:rPr>
              <a:t>*In Kind Basic NFI Kits – </a:t>
            </a:r>
          </a:p>
          <a:p>
            <a:r>
              <a:rPr lang="en-US" sz="1200" dirty="0">
                <a:latin typeface="Calibri Light" panose="020F0302020204030204" pitchFamily="34" charset="0"/>
                <a:cs typeface="Calibri Light" panose="020F0302020204030204" pitchFamily="34" charset="0"/>
              </a:rPr>
              <a:t>returnees and vulnerable IDP households that have not received NFI assistance outside of camps. Assessments are ongoing in the below areas and NFIs are planned to be distributed by the end of July</a:t>
            </a:r>
            <a:endParaRPr lang="en-IN" sz="12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79864415"/>
      </p:ext>
    </p:extLst>
  </p:cSld>
  <p:clrMapOvr>
    <a:masterClrMapping/>
  </p:clrMapOvr>
</p:sld>
</file>

<file path=ppt/theme/theme1.xml><?xml version="1.0" encoding="utf-8"?>
<a:theme xmlns:a="http://schemas.openxmlformats.org/drawingml/2006/main" name="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Shelter Cluster Red Theme">
  <a:themeElements>
    <a:clrScheme name="Shelter Cluster 3 Soft">
      <a:dk1>
        <a:sysClr val="windowText" lastClr="000000"/>
      </a:dk1>
      <a:lt1>
        <a:sysClr val="window" lastClr="FFFFFF"/>
      </a:lt1>
      <a:dk2>
        <a:srgbClr val="04314C"/>
      </a:dk2>
      <a:lt2>
        <a:srgbClr val="F6F6F6"/>
      </a:lt2>
      <a:accent1>
        <a:srgbClr val="365A70"/>
      </a:accent1>
      <a:accent2>
        <a:srgbClr val="FFC133"/>
      </a:accent2>
      <a:accent3>
        <a:srgbClr val="994345"/>
      </a:accent3>
      <a:accent4>
        <a:srgbClr val="84C559"/>
      </a:accent4>
      <a:accent5>
        <a:srgbClr val="FD3333"/>
      </a:accent5>
      <a:accent6>
        <a:srgbClr val="459FD5"/>
      </a:accent6>
      <a:hlink>
        <a:srgbClr val="994345"/>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D2A9EA0-4CE9-4A25-B809-D1F4F74731F1}">
  <ds:schemaRefs>
    <ds:schemaRef ds:uri="ESRI.ArcGIS.Mapping.OfficeIntegration.PowerPointInfo"/>
  </ds:schemaRefs>
</ds:datastoreItem>
</file>

<file path=customXml/itemProps2.xml><?xml version="1.0" encoding="utf-8"?>
<ds:datastoreItem xmlns:ds="http://schemas.openxmlformats.org/officeDocument/2006/customXml" ds:itemID="{145E2856-19BA-425F-803A-C89D2B7302BA}">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40196</TotalTime>
  <Words>2414</Words>
  <Application>Microsoft Office PowerPoint</Application>
  <PresentationFormat>On-screen Show (16:9)</PresentationFormat>
  <Paragraphs>384</Paragraphs>
  <Slides>18</Slides>
  <Notes>1</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MS PGothic</vt:lpstr>
      <vt:lpstr>SimSun</vt:lpstr>
      <vt:lpstr>Arial</vt:lpstr>
      <vt:lpstr>Calibri</vt:lpstr>
      <vt:lpstr>Calibri Light</vt:lpstr>
      <vt:lpstr>Corbel</vt:lpstr>
      <vt:lpstr>Courier New</vt:lpstr>
      <vt:lpstr>Times New Roman</vt:lpstr>
      <vt:lpstr>Verdana</vt:lpstr>
      <vt:lpstr>Wingdings</vt:lpstr>
      <vt:lpstr>Shelter Cluster Red Theme</vt:lpstr>
      <vt:lpstr>1_Shelter Cluster Red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Winterization Kits</dc:title>
  <dc:creator>TIA Michel</dc:creator>
  <cp:lastModifiedBy>TIA Michel</cp:lastModifiedBy>
  <cp:revision>3411</cp:revision>
  <cp:lastPrinted>2017-10-23T07:30:35Z</cp:lastPrinted>
  <dcterms:created xsi:type="dcterms:W3CDTF">2014-10-08T08:24:30Z</dcterms:created>
  <dcterms:modified xsi:type="dcterms:W3CDTF">2019-07-15T15:07:45Z</dcterms:modified>
</cp:coreProperties>
</file>