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672" r:id="rId4"/>
  </p:sldMasterIdLst>
  <p:notesMasterIdLst>
    <p:notesMasterId r:id="rId25"/>
  </p:notesMasterIdLst>
  <p:sldIdLst>
    <p:sldId id="702" r:id="rId5"/>
    <p:sldId id="726" r:id="rId6"/>
    <p:sldId id="265" r:id="rId7"/>
    <p:sldId id="709" r:id="rId8"/>
    <p:sldId id="768" r:id="rId9"/>
    <p:sldId id="769" r:id="rId10"/>
    <p:sldId id="770" r:id="rId11"/>
    <p:sldId id="771" r:id="rId12"/>
    <p:sldId id="761" r:id="rId13"/>
    <p:sldId id="742" r:id="rId14"/>
    <p:sldId id="767" r:id="rId15"/>
    <p:sldId id="774" r:id="rId16"/>
    <p:sldId id="773" r:id="rId17"/>
    <p:sldId id="727" r:id="rId18"/>
    <p:sldId id="757" r:id="rId19"/>
    <p:sldId id="756" r:id="rId20"/>
    <p:sldId id="775" r:id="rId21"/>
    <p:sldId id="776" r:id="rId22"/>
    <p:sldId id="777" r:id="rId23"/>
    <p:sldId id="753" r:id="rId24"/>
  </p:sldIdLst>
  <p:sldSz cx="9144000" cy="5143500" type="screen16x9"/>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HCRuser" initials="U" lastIdx="2" clrIdx="0"/>
  <p:cmAuthor id="1" name="Michael Gloeckle" initials="MG" lastIdx="1" clrIdx="1">
    <p:extLst/>
  </p:cmAuthor>
  <p:cmAuthor id="2" name="Michael Gloeckle" initials="MG [2]" lastIdx="1" clrIdx="2">
    <p:extLst/>
  </p:cmAuthor>
  <p:cmAuthor id="3" name="WEIRA Cornelius - ET" initials="WC-E" lastIdx="2" clrIdx="3">
    <p:extLst/>
  </p:cmAuthor>
  <p:cmAuthor id="4" name="Andrea" initials="A" lastIdx="0" clrIdx="4">
    <p:extLst>
      <p:ext uri="{19B8F6BF-5375-455C-9EA6-DF929625EA0E}">
        <p15:presenceInfo xmlns:p15="http://schemas.microsoft.com/office/powerpoint/2012/main" userId="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2358" autoAdjust="0"/>
  </p:normalViewPr>
  <p:slideViewPr>
    <p:cSldViewPr snapToGrid="0" snapToObjects="1">
      <p:cViewPr varScale="1">
        <p:scale>
          <a:sx n="83" d="100"/>
          <a:sy n="83" d="100"/>
        </p:scale>
        <p:origin x="516" y="84"/>
      </p:cViewPr>
      <p:guideLst>
        <p:guide orient="horz" pos="2160"/>
        <p:guide pos="2880"/>
        <p:guide orient="horz"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936767" y="0"/>
            <a:ext cx="3011700" cy="461804"/>
          </a:xfrm>
          <a:prstGeom prst="rect">
            <a:avLst/>
          </a:prstGeom>
        </p:spPr>
        <p:txBody>
          <a:bodyPr vert="horz" lIns="96661" tIns="48331" rIns="96661" bIns="48331" rtlCol="0"/>
          <a:lstStyle>
            <a:lvl1pPr algn="r">
              <a:defRPr sz="1300"/>
            </a:lvl1pPr>
          </a:lstStyle>
          <a:p>
            <a:fld id="{3149DE7A-1A12-4746-8822-E7131700A1BD}" type="datetimeFigureOut">
              <a:rPr lang="en-US" smtClean="0"/>
              <a:t>8/29/2019</a:t>
            </a:fld>
            <a:endParaRPr lang="en-US"/>
          </a:p>
        </p:txBody>
      </p:sp>
      <p:sp>
        <p:nvSpPr>
          <p:cNvPr id="4" name="Slide Image Placeholder 3"/>
          <p:cNvSpPr>
            <a:spLocks noGrp="1" noRot="1" noChangeAspect="1"/>
          </p:cNvSpPr>
          <p:nvPr>
            <p:ph type="sldImg" idx="2"/>
          </p:nvPr>
        </p:nvSpPr>
        <p:spPr>
          <a:xfrm>
            <a:off x="396875" y="693738"/>
            <a:ext cx="6156325" cy="3462337"/>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6661" tIns="48331" rIns="96661" bIns="48331"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772668"/>
            <a:ext cx="3011700" cy="461804"/>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936767" y="8772668"/>
            <a:ext cx="3011700" cy="461804"/>
          </a:xfrm>
          <a:prstGeom prst="rect">
            <a:avLst/>
          </a:prstGeom>
        </p:spPr>
        <p:txBody>
          <a:bodyPr vert="horz" lIns="96661" tIns="48331" rIns="96661" bIns="48331" rtlCol="0" anchor="b"/>
          <a:lstStyle>
            <a:lvl1pPr algn="r">
              <a:defRPr sz="1300"/>
            </a:lvl1pPr>
          </a:lstStyle>
          <a:p>
            <a:fld id="{6B69D276-5C27-0048-BF36-4302BA85142B}" type="slidenum">
              <a:rPr lang="en-US" smtClean="0"/>
              <a:t>‹#›</a:t>
            </a:fld>
            <a:endParaRPr lang="en-US"/>
          </a:p>
        </p:txBody>
      </p:sp>
    </p:spTree>
    <p:extLst>
      <p:ext uri="{BB962C8B-B14F-4D97-AF65-F5344CB8AC3E}">
        <p14:creationId xmlns:p14="http://schemas.microsoft.com/office/powerpoint/2010/main" val="1130530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396875" y="693738"/>
            <a:ext cx="6156325"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sz="1200" kern="1200" baseline="0" dirty="0">
              <a:solidFill>
                <a:schemeClr val="tx1"/>
              </a:solidFill>
              <a:latin typeface="+mn-lt"/>
              <a:ea typeface="+mn-ea"/>
              <a:cs typeface="+mn-cs"/>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85372" indent="-302066" eaLnBrk="0" hangingPunct="0">
              <a:defRPr>
                <a:solidFill>
                  <a:schemeClr val="tx1"/>
                </a:solidFill>
                <a:latin typeface="Calibri" charset="0"/>
                <a:ea typeface="MS PGothic" charset="0"/>
                <a:cs typeface="MS PGothic" charset="0"/>
              </a:defRPr>
            </a:lvl2pPr>
            <a:lvl3pPr marL="1208265" indent="-241653" eaLnBrk="0" hangingPunct="0">
              <a:defRPr>
                <a:solidFill>
                  <a:schemeClr val="tx1"/>
                </a:solidFill>
                <a:latin typeface="Calibri" charset="0"/>
                <a:ea typeface="MS PGothic" charset="0"/>
                <a:cs typeface="MS PGothic" charset="0"/>
              </a:defRPr>
            </a:lvl3pPr>
            <a:lvl4pPr marL="1691571" indent="-241653" eaLnBrk="0" hangingPunct="0">
              <a:defRPr>
                <a:solidFill>
                  <a:schemeClr val="tx1"/>
                </a:solidFill>
                <a:latin typeface="Calibri" charset="0"/>
                <a:ea typeface="MS PGothic" charset="0"/>
                <a:cs typeface="MS PGothic" charset="0"/>
              </a:defRPr>
            </a:lvl4pPr>
            <a:lvl5pPr marL="2174878" indent="-241653" eaLnBrk="0" hangingPunct="0">
              <a:defRPr>
                <a:solidFill>
                  <a:schemeClr val="tx1"/>
                </a:solidFill>
                <a:latin typeface="Calibri" charset="0"/>
                <a:ea typeface="MS PGothic" charset="0"/>
                <a:cs typeface="MS PGothic" charset="0"/>
              </a:defRPr>
            </a:lvl5pPr>
            <a:lvl6pPr marL="2658184" indent="-241653" eaLnBrk="0" fontAlgn="base" hangingPunct="0">
              <a:spcBef>
                <a:spcPct val="0"/>
              </a:spcBef>
              <a:spcAft>
                <a:spcPct val="0"/>
              </a:spcAft>
              <a:defRPr>
                <a:solidFill>
                  <a:schemeClr val="tx1"/>
                </a:solidFill>
                <a:latin typeface="Calibri" charset="0"/>
                <a:ea typeface="MS PGothic" charset="0"/>
                <a:cs typeface="MS PGothic" charset="0"/>
              </a:defRPr>
            </a:lvl6pPr>
            <a:lvl7pPr marL="3141490" indent="-241653" eaLnBrk="0" fontAlgn="base" hangingPunct="0">
              <a:spcBef>
                <a:spcPct val="0"/>
              </a:spcBef>
              <a:spcAft>
                <a:spcPct val="0"/>
              </a:spcAft>
              <a:defRPr>
                <a:solidFill>
                  <a:schemeClr val="tx1"/>
                </a:solidFill>
                <a:latin typeface="Calibri" charset="0"/>
                <a:ea typeface="MS PGothic" charset="0"/>
                <a:cs typeface="MS PGothic" charset="0"/>
              </a:defRPr>
            </a:lvl7pPr>
            <a:lvl8pPr marL="3624796" indent="-241653" eaLnBrk="0" fontAlgn="base" hangingPunct="0">
              <a:spcBef>
                <a:spcPct val="0"/>
              </a:spcBef>
              <a:spcAft>
                <a:spcPct val="0"/>
              </a:spcAft>
              <a:defRPr>
                <a:solidFill>
                  <a:schemeClr val="tx1"/>
                </a:solidFill>
                <a:latin typeface="Calibri" charset="0"/>
                <a:ea typeface="MS PGothic" charset="0"/>
                <a:cs typeface="MS PGothic" charset="0"/>
              </a:defRPr>
            </a:lvl8pPr>
            <a:lvl9pPr marL="4108102" indent="-241653"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C98BEABF-5B6D-7540-9E2C-8D799685E515}" type="slidenum">
              <a:rPr lang="en-GB">
                <a:solidFill>
                  <a:srgbClr val="000000"/>
                </a:solidFill>
              </a:rPr>
              <a:pPr eaLnBrk="1" hangingPunct="1"/>
              <a:t>3</a:t>
            </a:fld>
            <a:endParaRPr lang="en-GB" dirty="0">
              <a:solidFill>
                <a:srgbClr val="000000"/>
              </a:solidFill>
            </a:endParaRPr>
          </a:p>
        </p:txBody>
      </p:sp>
    </p:spTree>
    <p:extLst>
      <p:ext uri="{BB962C8B-B14F-4D97-AF65-F5344CB8AC3E}">
        <p14:creationId xmlns:p14="http://schemas.microsoft.com/office/powerpoint/2010/main" val="105996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7B8C5-5101-412D-876A-A06D88B58488}" type="slidenum">
              <a:rPr lang="en-GB" smtClean="0"/>
              <a:t>18</a:t>
            </a:fld>
            <a:endParaRPr lang="en-GB"/>
          </a:p>
        </p:txBody>
      </p:sp>
    </p:spTree>
    <p:extLst>
      <p:ext uri="{BB962C8B-B14F-4D97-AF65-F5344CB8AC3E}">
        <p14:creationId xmlns:p14="http://schemas.microsoft.com/office/powerpoint/2010/main" val="1240755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7B8C5-5101-412D-876A-A06D88B58488}" type="slidenum">
              <a:rPr lang="en-GB" smtClean="0"/>
              <a:t>19</a:t>
            </a:fld>
            <a:endParaRPr lang="en-GB"/>
          </a:p>
        </p:txBody>
      </p:sp>
    </p:spTree>
    <p:extLst>
      <p:ext uri="{BB962C8B-B14F-4D97-AF65-F5344CB8AC3E}">
        <p14:creationId xmlns:p14="http://schemas.microsoft.com/office/powerpoint/2010/main" val="299863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836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752632"/>
            <a:ext cx="6400800" cy="9532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53061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07656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671279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836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752632"/>
            <a:ext cx="6400800" cy="9532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990354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012859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574872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615606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72969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925020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303485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309161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381595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4115606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4116599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9825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0157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69554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92242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9824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1902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96672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02880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553200" y="4743309"/>
            <a:ext cx="2133600" cy="273844"/>
          </a:xfrm>
          <a:prstGeom prst="rect">
            <a:avLst/>
          </a:prstGeom>
        </p:spPr>
        <p:txBody>
          <a:bodyPr vert="horz" lIns="91440" tIns="45720" rIns="91440" bIns="45720" rtlCol="0" anchor="ctr"/>
          <a:lstStyle>
            <a:lvl1pPr algn="r">
              <a:defRPr sz="1200">
                <a:solidFill>
                  <a:srgbClr val="7F1416"/>
                </a:solidFill>
              </a:defRPr>
            </a:lvl1pPr>
          </a:lstStyle>
          <a:p>
            <a:pPr defTabSz="914400"/>
            <a:fld id="{1327C452-0D12-48F3-BB65-BBA3E6350F2C}" type="slidenum">
              <a:rPr lang="en-GB" smtClean="0">
                <a:latin typeface="Calibri"/>
              </a:rPr>
              <a:pPr defTabSz="914400"/>
              <a:t>‹#›</a:t>
            </a:fld>
            <a:endParaRPr lang="en-GB" dirty="0">
              <a:latin typeface="Calibri"/>
            </a:endParaRPr>
          </a:p>
        </p:txBody>
      </p:sp>
      <p:sp>
        <p:nvSpPr>
          <p:cNvPr id="7" name="Rectangle 2"/>
          <p:cNvSpPr>
            <a:spLocks noChangeArrowheads="1"/>
          </p:cNvSpPr>
          <p:nvPr/>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grpSp>
        <p:nvGrpSpPr>
          <p:cNvPr id="31" name="Group 30"/>
          <p:cNvGrpSpPr/>
          <p:nvPr userDrawn="1"/>
        </p:nvGrpSpPr>
        <p:grpSpPr>
          <a:xfrm>
            <a:off x="467544" y="4681985"/>
            <a:ext cx="1908720" cy="400110"/>
            <a:chOff x="3671392" y="6274576"/>
            <a:chExt cx="1908720" cy="533478"/>
          </a:xfrm>
        </p:grpSpPr>
        <p:pic>
          <p:nvPicPr>
            <p:cNvPr id="2049" name="Picture 3" descr="Logo-smal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274576"/>
              <a:ext cx="1584176" cy="53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GB" sz="800" b="1" dirty="0">
                  <a:solidFill>
                    <a:srgbClr val="7F1416"/>
                  </a:solidFill>
                  <a:latin typeface="Verdana" pitchFamily="34" charset="0"/>
                  <a:ea typeface="Times New Roman" pitchFamily="18" charset="0"/>
                  <a:cs typeface="Times New Roman" pitchFamily="18" charset="0"/>
                </a:rPr>
                <a:t>Shelter Cluster – Iraq</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err="1">
                  <a:solidFill>
                    <a:srgbClr val="7F1416"/>
                  </a:solidFill>
                  <a:latin typeface="Verdana" pitchFamily="34" charset="0"/>
                  <a:ea typeface="Times New Roman" pitchFamily="18" charset="0"/>
                  <a:cs typeface="Times New Roman" pitchFamily="18" charset="0"/>
                </a:rPr>
                <a:t>sheltercluster.org</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a:solidFill>
                    <a:srgbClr val="595959"/>
                  </a:solidFill>
                  <a:latin typeface="Verdana" pitchFamily="34" charset="0"/>
                  <a:ea typeface="Times New Roman" pitchFamily="18" charset="0"/>
                  <a:cs typeface="Times New Roman" pitchFamily="18" charset="0"/>
                </a:rPr>
                <a:t>Coordinating Humanitarian Shelter</a:t>
              </a:r>
              <a:endParaRPr lang="en-GB" dirty="0">
                <a:solidFill>
                  <a:prstClr val="black"/>
                </a:solidFill>
                <a:latin typeface="Arial" pitchFamily="34" charset="0"/>
                <a:cs typeface="Arial" pitchFamily="34" charset="0"/>
              </a:endParaRPr>
            </a:p>
          </p:txBody>
        </p:sp>
      </p:grpSp>
      <p:sp>
        <p:nvSpPr>
          <p:cNvPr id="11" name="Rectangle 10"/>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2" name="Rectangle 2"/>
          <p:cNvSpPr>
            <a:spLocks noChangeArrowheads="1"/>
          </p:cNvSpPr>
          <p:nvPr userDrawn="1"/>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sp>
        <p:nvSpPr>
          <p:cNvPr id="16" name="Rectangle 15"/>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0" name="Rectangle 19"/>
          <p:cNvSpPr/>
          <p:nvPr userDrawn="1"/>
        </p:nvSpPr>
        <p:spPr>
          <a:xfrm>
            <a:off x="0"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7" name="Rectangle 26"/>
          <p:cNvSpPr/>
          <p:nvPr userDrawn="1"/>
        </p:nvSpPr>
        <p:spPr>
          <a:xfrm>
            <a:off x="1836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8" name="Rectangle 27"/>
          <p:cNvSpPr/>
          <p:nvPr userDrawn="1"/>
        </p:nvSpPr>
        <p:spPr>
          <a:xfrm>
            <a:off x="3672000" y="5056026"/>
            <a:ext cx="1836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9" name="Rectangle 28"/>
          <p:cNvSpPr/>
          <p:nvPr userDrawn="1"/>
        </p:nvSpPr>
        <p:spPr>
          <a:xfrm>
            <a:off x="5508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30" name="Rectangle 29"/>
          <p:cNvSpPr/>
          <p:nvPr userDrawn="1"/>
        </p:nvSpPr>
        <p:spPr>
          <a:xfrm>
            <a:off x="7326256"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Tree>
    <p:extLst>
      <p:ext uri="{BB962C8B-B14F-4D97-AF65-F5344CB8AC3E}">
        <p14:creationId xmlns:p14="http://schemas.microsoft.com/office/powerpoint/2010/main" val="2466227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553200" y="4743309"/>
            <a:ext cx="2133600" cy="273844"/>
          </a:xfrm>
          <a:prstGeom prst="rect">
            <a:avLst/>
          </a:prstGeom>
        </p:spPr>
        <p:txBody>
          <a:bodyPr vert="horz" lIns="91440" tIns="45720" rIns="91440" bIns="45720" rtlCol="0" anchor="ctr"/>
          <a:lstStyle>
            <a:lvl1pPr algn="r">
              <a:defRPr sz="1200">
                <a:solidFill>
                  <a:srgbClr val="7F1416"/>
                </a:solidFill>
              </a:defRPr>
            </a:lvl1pPr>
          </a:lstStyle>
          <a:p>
            <a:pPr defTabSz="914400"/>
            <a:fld id="{1327C452-0D12-48F3-BB65-BBA3E6350F2C}" type="slidenum">
              <a:rPr lang="en-GB" smtClean="0">
                <a:latin typeface="Calibri"/>
              </a:rPr>
              <a:pPr defTabSz="914400"/>
              <a:t>‹#›</a:t>
            </a:fld>
            <a:endParaRPr lang="en-GB" dirty="0">
              <a:latin typeface="Calibri"/>
            </a:endParaRPr>
          </a:p>
        </p:txBody>
      </p:sp>
      <p:sp>
        <p:nvSpPr>
          <p:cNvPr id="7" name="Rectangle 2"/>
          <p:cNvSpPr>
            <a:spLocks noChangeArrowheads="1"/>
          </p:cNvSpPr>
          <p:nvPr/>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grpSp>
        <p:nvGrpSpPr>
          <p:cNvPr id="31" name="Group 30"/>
          <p:cNvGrpSpPr/>
          <p:nvPr userDrawn="1"/>
        </p:nvGrpSpPr>
        <p:grpSpPr>
          <a:xfrm>
            <a:off x="467544" y="4681985"/>
            <a:ext cx="1908720" cy="400110"/>
            <a:chOff x="3671392" y="6274576"/>
            <a:chExt cx="1908720" cy="533478"/>
          </a:xfrm>
        </p:grpSpPr>
        <p:pic>
          <p:nvPicPr>
            <p:cNvPr id="2049" name="Picture 3" descr="Logo-small"/>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274576"/>
              <a:ext cx="1584176" cy="53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GB" sz="800" b="1" dirty="0">
                  <a:solidFill>
                    <a:srgbClr val="7F1416"/>
                  </a:solidFill>
                  <a:latin typeface="Verdana" pitchFamily="34" charset="0"/>
                  <a:ea typeface="Times New Roman" pitchFamily="18" charset="0"/>
                  <a:cs typeface="Times New Roman" pitchFamily="18" charset="0"/>
                </a:rPr>
                <a:t>Shelter Cluster – Iraq</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err="1">
                  <a:solidFill>
                    <a:srgbClr val="7F1416"/>
                  </a:solidFill>
                  <a:latin typeface="Verdana" pitchFamily="34" charset="0"/>
                  <a:ea typeface="Times New Roman" pitchFamily="18" charset="0"/>
                  <a:cs typeface="Times New Roman" pitchFamily="18" charset="0"/>
                </a:rPr>
                <a:t>sheltercluster.org</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a:solidFill>
                    <a:srgbClr val="595959"/>
                  </a:solidFill>
                  <a:latin typeface="Verdana" pitchFamily="34" charset="0"/>
                  <a:ea typeface="Times New Roman" pitchFamily="18" charset="0"/>
                  <a:cs typeface="Times New Roman" pitchFamily="18" charset="0"/>
                </a:rPr>
                <a:t>Coordinating Humanitarian Shelter</a:t>
              </a:r>
              <a:endParaRPr lang="en-GB" dirty="0">
                <a:solidFill>
                  <a:prstClr val="black"/>
                </a:solidFill>
                <a:latin typeface="Arial" pitchFamily="34" charset="0"/>
                <a:cs typeface="Arial" pitchFamily="34" charset="0"/>
              </a:endParaRPr>
            </a:p>
          </p:txBody>
        </p:sp>
      </p:grpSp>
      <p:sp>
        <p:nvSpPr>
          <p:cNvPr id="11" name="Rectangle 10"/>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2" name="Rectangle 2"/>
          <p:cNvSpPr>
            <a:spLocks noChangeArrowheads="1"/>
          </p:cNvSpPr>
          <p:nvPr userDrawn="1"/>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sp>
        <p:nvSpPr>
          <p:cNvPr id="16" name="Rectangle 15"/>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0" name="Rectangle 19"/>
          <p:cNvSpPr/>
          <p:nvPr userDrawn="1"/>
        </p:nvSpPr>
        <p:spPr>
          <a:xfrm>
            <a:off x="0"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7" name="Rectangle 26"/>
          <p:cNvSpPr/>
          <p:nvPr userDrawn="1"/>
        </p:nvSpPr>
        <p:spPr>
          <a:xfrm>
            <a:off x="1836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8" name="Rectangle 27"/>
          <p:cNvSpPr/>
          <p:nvPr userDrawn="1"/>
        </p:nvSpPr>
        <p:spPr>
          <a:xfrm>
            <a:off x="3672000" y="5056026"/>
            <a:ext cx="1836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9" name="Rectangle 28"/>
          <p:cNvSpPr/>
          <p:nvPr userDrawn="1"/>
        </p:nvSpPr>
        <p:spPr>
          <a:xfrm>
            <a:off x="5508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30" name="Rectangle 29"/>
          <p:cNvSpPr/>
          <p:nvPr userDrawn="1"/>
        </p:nvSpPr>
        <p:spPr>
          <a:xfrm>
            <a:off x="7326256"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Tree>
    <p:extLst>
      <p:ext uri="{BB962C8B-B14F-4D97-AF65-F5344CB8AC3E}">
        <p14:creationId xmlns:p14="http://schemas.microsoft.com/office/powerpoint/2010/main" val="24405993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www.sheltercluster.org/response/iraq"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bit.ly/317gLg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heltercluster.org/response/ira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gif"/><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hyperlink" Target="https://www.sheltercluster.org/response/iraq"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snrnatassot.iraq@sheltercluster.org" TargetMode="External"/><Relationship Id="rId13" Type="http://schemas.openxmlformats.org/officeDocument/2006/relationships/hyperlink" Target="https://www.sheltercluster.org/iraq/documents/iraq-shelter-cluster-sub-national-areas-coordination-a0" TargetMode="External"/><Relationship Id="rId3" Type="http://schemas.openxmlformats.org/officeDocument/2006/relationships/hyperlink" Target="mailto:im.iraq@sheltercluster.org" TargetMode="External"/><Relationship Id="rId7" Type="http://schemas.openxmlformats.org/officeDocument/2006/relationships/hyperlink" Target="mailto:coord3.iraq@sheltercluster.org" TargetMode="External"/><Relationship Id="rId12" Type="http://schemas.openxmlformats.org/officeDocument/2006/relationships/image" Target="../media/image6.jpeg"/><Relationship Id="rId2" Type="http://schemas.openxmlformats.org/officeDocument/2006/relationships/hyperlink" Target="mailto:coord.iraq@sheltercluster.org" TargetMode="External"/><Relationship Id="rId1" Type="http://schemas.openxmlformats.org/officeDocument/2006/relationships/slideLayout" Target="../slideLayouts/slideLayout13.xml"/><Relationship Id="rId6" Type="http://schemas.openxmlformats.org/officeDocument/2006/relationships/hyperlink" Target="mailto:im3.iraq@sheltercluster.org" TargetMode="External"/><Relationship Id="rId11" Type="http://schemas.openxmlformats.org/officeDocument/2006/relationships/image" Target="../media/image5.png"/><Relationship Id="rId5" Type="http://schemas.openxmlformats.org/officeDocument/2006/relationships/hyperlink" Target="mailto:coord2.iraq@sheltercluster.org" TargetMode="External"/><Relationship Id="rId10" Type="http://schemas.openxmlformats.org/officeDocument/2006/relationships/image" Target="../media/image4.png"/><Relationship Id="rId4" Type="http://schemas.openxmlformats.org/officeDocument/2006/relationships/hyperlink" Target="mailto:coord4.iraq@sheltercluster.org" TargetMode="External"/><Relationship Id="rId9" Type="http://schemas.openxmlformats.org/officeDocument/2006/relationships/image" Target="../media/image3.png"/><Relationship Id="rId14" Type="http://schemas.openxmlformats.org/officeDocument/2006/relationships/hyperlink" Target="https://www.sheltercluster.org/response/iraq"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hoveen.yaseen@un.org" TargetMode="External"/><Relationship Id="rId2" Type="http://schemas.openxmlformats.org/officeDocument/2006/relationships/hyperlink" Target="mailto:im3.iraq@sheltercluster.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hyperlink" Target="http://bit.ly/SNFI_2019_IRD" TargetMode="Externa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a:t>
            </a:fld>
            <a:endParaRPr lang="en-GB">
              <a:latin typeface="Calibri"/>
            </a:endParaRPr>
          </a:p>
        </p:txBody>
      </p:sp>
      <p:sp>
        <p:nvSpPr>
          <p:cNvPr id="8" name="Title 1">
            <a:extLst>
              <a:ext uri="{FF2B5EF4-FFF2-40B4-BE49-F238E27FC236}">
                <a16:creationId xmlns:a16="http://schemas.microsoft.com/office/drawing/2014/main" id="{281E204A-8134-4F91-909D-C47C78BBC3C8}"/>
              </a:ext>
            </a:extLst>
          </p:cNvPr>
          <p:cNvSpPr txBox="1">
            <a:spLocks/>
          </p:cNvSpPr>
          <p:nvPr/>
        </p:nvSpPr>
        <p:spPr>
          <a:xfrm>
            <a:off x="613064" y="1007232"/>
            <a:ext cx="7938653" cy="2108137"/>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pPr lvl="0"/>
            <a:r>
              <a:rPr kumimoji="0" lang="en-GB" sz="36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rPr>
              <a:t>Iraq humanitarian response</a:t>
            </a:r>
            <a:br>
              <a:rPr kumimoji="0" lang="en-GB" sz="48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rPr>
            </a:br>
            <a:br>
              <a:rPr kumimoji="0" lang="en-GB" sz="48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rPr>
            </a:br>
            <a:r>
              <a:rPr kumimoji="0" lang="en-GB" sz="28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rPr>
              <a:t>Centre and south </a:t>
            </a:r>
            <a:r>
              <a:rPr lang="en-US" sz="2800" dirty="0">
                <a:effectLst/>
                <a:latin typeface="Corbel" panose="020B0503020204020204"/>
              </a:rPr>
              <a:t>Shelter Cluster Hub Coordination meeting</a:t>
            </a:r>
          </a:p>
          <a:p>
            <a:pPr lvl="0"/>
            <a:r>
              <a:rPr lang="en-US" sz="2800" dirty="0">
                <a:effectLst/>
                <a:latin typeface="Corbel" panose="020B0503020204020204"/>
              </a:rPr>
              <a:t>Baghdad </a:t>
            </a:r>
            <a:endParaRPr kumimoji="0" lang="en-GB" sz="36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endParaRPr>
          </a:p>
        </p:txBody>
      </p:sp>
      <p:sp>
        <p:nvSpPr>
          <p:cNvPr id="10" name="Subtitle 2">
            <a:extLst>
              <a:ext uri="{FF2B5EF4-FFF2-40B4-BE49-F238E27FC236}">
                <a16:creationId xmlns:a16="http://schemas.microsoft.com/office/drawing/2014/main" id="{4FF74260-2D31-411B-8920-59D89DEF5A38}"/>
              </a:ext>
            </a:extLst>
          </p:cNvPr>
          <p:cNvSpPr txBox="1">
            <a:spLocks/>
          </p:cNvSpPr>
          <p:nvPr/>
        </p:nvSpPr>
        <p:spPr>
          <a:xfrm>
            <a:off x="188070" y="3504853"/>
            <a:ext cx="8767860" cy="5023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ts val="1400"/>
              </a:spcBef>
              <a:spcAft>
                <a:spcPts val="0"/>
              </a:spcAft>
              <a:buClr>
                <a:srgbClr val="DF5327"/>
              </a:buClr>
              <a:buSzPct val="80000"/>
              <a:buFont typeface="Corbel" pitchFamily="34" charset="0"/>
              <a:buNone/>
              <a:tabLst/>
              <a:defRPr/>
            </a:pPr>
            <a:r>
              <a:rPr kumimoji="0" lang="en-GB" sz="2200" b="1" i="0" u="none" strike="noStrike" kern="1200" cap="none" spc="0" normalizeH="0" baseline="0" noProof="0" dirty="0">
                <a:ln>
                  <a:noFill/>
                </a:ln>
                <a:solidFill>
                  <a:srgbClr val="DF5327"/>
                </a:solidFill>
                <a:effectLst/>
                <a:uLnTx/>
                <a:uFillTx/>
                <a:latin typeface="Corbel" panose="020B0503020204020204"/>
                <a:ea typeface="+mn-ea"/>
                <a:cs typeface="+mn-cs"/>
              </a:rPr>
              <a:t>August 07</a:t>
            </a:r>
            <a:r>
              <a:rPr kumimoji="0" lang="en-GB" sz="2200" b="1" i="0" u="none" strike="noStrike" kern="1200" cap="none" spc="0" normalizeH="0" baseline="30000" noProof="0" dirty="0">
                <a:ln>
                  <a:noFill/>
                </a:ln>
                <a:solidFill>
                  <a:srgbClr val="DF5327"/>
                </a:solidFill>
                <a:effectLst/>
                <a:uLnTx/>
                <a:uFillTx/>
                <a:latin typeface="Corbel" panose="020B0503020204020204"/>
                <a:ea typeface="+mn-ea"/>
                <a:cs typeface="+mn-cs"/>
              </a:rPr>
              <a:t>th</a:t>
            </a:r>
            <a:r>
              <a:rPr kumimoji="0" lang="en-GB" sz="2200" b="1" i="0" u="none" strike="noStrike" kern="1200" cap="none" spc="0" normalizeH="0" baseline="0" noProof="0" dirty="0">
                <a:ln>
                  <a:noFill/>
                </a:ln>
                <a:solidFill>
                  <a:srgbClr val="DF5327"/>
                </a:solidFill>
                <a:effectLst/>
                <a:uLnTx/>
                <a:uFillTx/>
                <a:latin typeface="Corbel" panose="020B0503020204020204"/>
                <a:ea typeface="+mn-ea"/>
                <a:cs typeface="+mn-cs"/>
              </a:rPr>
              <a:t>, 2019</a:t>
            </a:r>
            <a:endParaRPr kumimoji="0" lang="en-GB" sz="2200" b="0" i="0" u="none" strike="noStrike" kern="1200" cap="none" spc="0" normalizeH="0" baseline="0" noProof="0" dirty="0">
              <a:ln>
                <a:noFill/>
              </a:ln>
              <a:solidFill>
                <a:srgbClr val="DF53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48852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10</a:t>
            </a:fld>
            <a:endParaRPr lang="en-GB" dirty="0">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2"/>
              <a:defRPr/>
            </a:pPr>
            <a:r>
              <a:rPr lang="en-IN" sz="1400" b="0" dirty="0">
                <a:solidFill>
                  <a:schemeClr val="tx1"/>
                </a:solidFill>
                <a:latin typeface="Calibri Light" panose="020F0302020204030204" pitchFamily="34" charset="0"/>
                <a:ea typeface="+mn-ea"/>
                <a:cs typeface="+mn-cs"/>
              </a:rPr>
              <a:t>Partners to update on their summer distributions &amp; Tents replacement/maintenance interventions– </a:t>
            </a:r>
            <a:r>
              <a:rPr lang="en-IN" sz="1400" b="0" dirty="0">
                <a:solidFill>
                  <a:srgbClr val="0070C0"/>
                </a:solidFill>
                <a:latin typeface="Calibri Light" panose="020F0302020204030204" pitchFamily="34" charset="0"/>
                <a:ea typeface="+mn-ea"/>
                <a:cs typeface="+mn-cs"/>
              </a:rPr>
              <a:t>Tour de table </a:t>
            </a:r>
            <a:endParaRPr lang="en-US" sz="1400" b="0" dirty="0">
              <a:solidFill>
                <a:srgbClr val="0070C0"/>
              </a:solidFill>
              <a:latin typeface="Calibri Light" panose="020F0302020204030204" pitchFamily="34" charset="0"/>
              <a:ea typeface="+mn-ea"/>
              <a:cs typeface="+mn-cs"/>
            </a:endParaRPr>
          </a:p>
        </p:txBody>
      </p:sp>
    </p:spTree>
    <p:extLst>
      <p:ext uri="{BB962C8B-B14F-4D97-AF65-F5344CB8AC3E}">
        <p14:creationId xmlns:p14="http://schemas.microsoft.com/office/powerpoint/2010/main" val="679864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11</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3"/>
              <a:defRPr/>
            </a:pPr>
            <a:r>
              <a:rPr lang="en-IN" sz="1400" b="0" dirty="0">
                <a:solidFill>
                  <a:prstClr val="black"/>
                </a:solidFill>
                <a:latin typeface="Calibri Light" panose="020F0302020204030204" pitchFamily="34" charset="0"/>
                <a:ea typeface="+mn-ea"/>
                <a:cs typeface="Calibri Light" panose="020F0302020204030204" pitchFamily="34" charset="0"/>
              </a:rPr>
              <a:t>2019 IHF - Second Allocation - </a:t>
            </a:r>
            <a:r>
              <a:rPr lang="en-IN" sz="1400" b="0" dirty="0">
                <a:solidFill>
                  <a:srgbClr val="C00000"/>
                </a:solidFill>
                <a:latin typeface="Calibri Light" panose="020F0302020204030204" pitchFamily="34" charset="0"/>
                <a:ea typeface="+mn-ea"/>
                <a:cs typeface="Calibri Light" panose="020F0302020204030204" pitchFamily="34" charset="0"/>
              </a:rPr>
              <a:t>T</a:t>
            </a:r>
            <a:r>
              <a:rPr lang="en-US" sz="1400" b="0" dirty="0">
                <a:solidFill>
                  <a:srgbClr val="C00000"/>
                </a:solidFill>
                <a:latin typeface="Calibri Light" panose="020F0302020204030204" pitchFamily="34" charset="0"/>
                <a:ea typeface="+mn-ea"/>
                <a:cs typeface="Calibri Light" panose="020F0302020204030204" pitchFamily="34" charset="0"/>
              </a:rPr>
              <a:t>he timeline </a:t>
            </a:r>
            <a:r>
              <a:rPr lang="en-IN" sz="1400" b="0" dirty="0">
                <a:solidFill>
                  <a:srgbClr val="C00000"/>
                </a:solidFill>
                <a:latin typeface="Calibri Light" panose="020F0302020204030204" pitchFamily="34" charset="0"/>
                <a:ea typeface="+mn-ea"/>
                <a:cs typeface="Calibri Light" panose="020F0302020204030204" pitchFamily="34" charset="0"/>
              </a:rPr>
              <a:t> </a:t>
            </a:r>
            <a:endParaRPr lang="en-US" sz="1400" b="0" dirty="0">
              <a:solidFill>
                <a:srgbClr val="C00000"/>
              </a:solidFill>
              <a:latin typeface="Calibri Light" panose="020F0302020204030204" pitchFamily="34" charset="0"/>
            </a:endParaRPr>
          </a:p>
        </p:txBody>
      </p:sp>
      <p:sp>
        <p:nvSpPr>
          <p:cNvPr id="7" name="Rectangle 6">
            <a:extLst>
              <a:ext uri="{FF2B5EF4-FFF2-40B4-BE49-F238E27FC236}">
                <a16:creationId xmlns:a16="http://schemas.microsoft.com/office/drawing/2014/main" id="{0E7AA5AA-8114-4DDD-B130-F8BB78F4F249}"/>
              </a:ext>
            </a:extLst>
          </p:cNvPr>
          <p:cNvSpPr/>
          <p:nvPr/>
        </p:nvSpPr>
        <p:spPr>
          <a:xfrm>
            <a:off x="1064393" y="681867"/>
            <a:ext cx="4800602" cy="276999"/>
          </a:xfrm>
          <a:prstGeom prst="rect">
            <a:avLst/>
          </a:prstGeom>
        </p:spPr>
        <p:txBody>
          <a:bodyPr wrap="square">
            <a:spAutoFit/>
          </a:bodyPr>
          <a:lstStyle/>
          <a:p>
            <a:r>
              <a:rPr lang="en-US" sz="1200" dirty="0">
                <a:latin typeface="Calibri Light" panose="020F0302020204030204" pitchFamily="34" charset="0"/>
                <a:cs typeface="Calibri Light" panose="020F0302020204030204" pitchFamily="34" charset="0"/>
              </a:rPr>
              <a:t>July 14</a:t>
            </a:r>
            <a:r>
              <a:rPr lang="en-US" sz="1200" baseline="30000" dirty="0">
                <a:latin typeface="Calibri Light" panose="020F0302020204030204" pitchFamily="34" charset="0"/>
                <a:cs typeface="Calibri Light" panose="020F0302020204030204" pitchFamily="34" charset="0"/>
              </a:rPr>
              <a:t>th</a:t>
            </a:r>
            <a:r>
              <a:rPr lang="en-US" sz="1200" dirty="0">
                <a:latin typeface="Calibri Light" panose="020F0302020204030204" pitchFamily="34" charset="0"/>
                <a:cs typeface="Calibri Light" panose="020F0302020204030204" pitchFamily="34" charset="0"/>
              </a:rPr>
              <a:t> – August 8</a:t>
            </a:r>
            <a:r>
              <a:rPr lang="en-US" sz="1200" baseline="30000" dirty="0">
                <a:latin typeface="Calibri Light" panose="020F0302020204030204" pitchFamily="34" charset="0"/>
                <a:cs typeface="Calibri Light" panose="020F0302020204030204" pitchFamily="34" charset="0"/>
              </a:rPr>
              <a:t>th</a:t>
            </a:r>
            <a:r>
              <a:rPr lang="en-US" sz="1200" dirty="0">
                <a:latin typeface="Calibri Light" panose="020F0302020204030204" pitchFamily="34" charset="0"/>
                <a:cs typeface="Calibri Light" panose="020F0302020204030204" pitchFamily="34" charset="0"/>
              </a:rPr>
              <a:t> : </a:t>
            </a:r>
            <a:r>
              <a:rPr lang="en-IN" sz="1200" dirty="0">
                <a:latin typeface="Calibri Light" panose="020F0302020204030204" pitchFamily="34" charset="0"/>
                <a:cs typeface="Calibri Light" panose="020F0302020204030204" pitchFamily="34" charset="0"/>
              </a:rPr>
              <a:t>ALLOCATION PRIORITY &amp; STRATEGY DEVELOPMENT 	</a:t>
            </a:r>
          </a:p>
        </p:txBody>
      </p:sp>
      <p:pic>
        <p:nvPicPr>
          <p:cNvPr id="10" name="Picture 9" descr="A screenshot of a cell phone&#10;&#10;Description generated with very high confidence">
            <a:extLst>
              <a:ext uri="{FF2B5EF4-FFF2-40B4-BE49-F238E27FC236}">
                <a16:creationId xmlns:a16="http://schemas.microsoft.com/office/drawing/2014/main" id="{F30EEFFF-2815-40DB-9375-D08BBD3132C2}"/>
              </a:ext>
            </a:extLst>
          </p:cNvPr>
          <p:cNvPicPr>
            <a:picLocks noChangeAspect="1"/>
          </p:cNvPicPr>
          <p:nvPr/>
        </p:nvPicPr>
        <p:blipFill>
          <a:blip r:embed="rId2"/>
          <a:stretch>
            <a:fillRect/>
          </a:stretch>
        </p:blipFill>
        <p:spPr>
          <a:xfrm>
            <a:off x="1054869" y="1061289"/>
            <a:ext cx="3669441" cy="744128"/>
          </a:xfrm>
          <a:prstGeom prst="rect">
            <a:avLst/>
          </a:prstGeom>
        </p:spPr>
      </p:pic>
      <p:pic>
        <p:nvPicPr>
          <p:cNvPr id="12" name="Picture 11" descr="A screenshot of a cell phone&#10;&#10;Description generated with very high confidence">
            <a:extLst>
              <a:ext uri="{FF2B5EF4-FFF2-40B4-BE49-F238E27FC236}">
                <a16:creationId xmlns:a16="http://schemas.microsoft.com/office/drawing/2014/main" id="{A5DE3B9A-96E2-476A-BAD0-6134F426E1E5}"/>
              </a:ext>
            </a:extLst>
          </p:cNvPr>
          <p:cNvPicPr>
            <a:picLocks noChangeAspect="1"/>
          </p:cNvPicPr>
          <p:nvPr/>
        </p:nvPicPr>
        <p:blipFill>
          <a:blip r:embed="rId3"/>
          <a:stretch>
            <a:fillRect/>
          </a:stretch>
        </p:blipFill>
        <p:spPr>
          <a:xfrm>
            <a:off x="1740669" y="1906295"/>
            <a:ext cx="3669441" cy="746847"/>
          </a:xfrm>
          <a:prstGeom prst="rect">
            <a:avLst/>
          </a:prstGeom>
        </p:spPr>
      </p:pic>
      <p:pic>
        <p:nvPicPr>
          <p:cNvPr id="14" name="Picture 13" descr="A screenshot of a cell phone&#10;&#10;Description generated with very high confidence">
            <a:extLst>
              <a:ext uri="{FF2B5EF4-FFF2-40B4-BE49-F238E27FC236}">
                <a16:creationId xmlns:a16="http://schemas.microsoft.com/office/drawing/2014/main" id="{6B5FA6CE-A340-4597-A0D6-2C9B871BD7E6}"/>
              </a:ext>
            </a:extLst>
          </p:cNvPr>
          <p:cNvPicPr>
            <a:picLocks noChangeAspect="1"/>
          </p:cNvPicPr>
          <p:nvPr/>
        </p:nvPicPr>
        <p:blipFill>
          <a:blip r:embed="rId4"/>
          <a:stretch>
            <a:fillRect/>
          </a:stretch>
        </p:blipFill>
        <p:spPr>
          <a:xfrm>
            <a:off x="2416944" y="2757917"/>
            <a:ext cx="3669441" cy="994234"/>
          </a:xfrm>
          <a:prstGeom prst="rect">
            <a:avLst/>
          </a:prstGeom>
        </p:spPr>
      </p:pic>
      <p:pic>
        <p:nvPicPr>
          <p:cNvPr id="16" name="Picture 15" descr="A picture containing screenshot&#10;&#10;Description generated with very high confidence">
            <a:extLst>
              <a:ext uri="{FF2B5EF4-FFF2-40B4-BE49-F238E27FC236}">
                <a16:creationId xmlns:a16="http://schemas.microsoft.com/office/drawing/2014/main" id="{A3BC95FE-B2E0-4304-996A-549BEAB7A767}"/>
              </a:ext>
            </a:extLst>
          </p:cNvPr>
          <p:cNvPicPr>
            <a:picLocks noChangeAspect="1"/>
          </p:cNvPicPr>
          <p:nvPr/>
        </p:nvPicPr>
        <p:blipFill>
          <a:blip r:embed="rId5"/>
          <a:stretch>
            <a:fillRect/>
          </a:stretch>
        </p:blipFill>
        <p:spPr>
          <a:xfrm>
            <a:off x="3059667" y="3899810"/>
            <a:ext cx="3719728" cy="505191"/>
          </a:xfrm>
          <a:prstGeom prst="rect">
            <a:avLst/>
          </a:prstGeom>
        </p:spPr>
      </p:pic>
      <p:sp>
        <p:nvSpPr>
          <p:cNvPr id="19" name="Heptagon 18">
            <a:extLst>
              <a:ext uri="{FF2B5EF4-FFF2-40B4-BE49-F238E27FC236}">
                <a16:creationId xmlns:a16="http://schemas.microsoft.com/office/drawing/2014/main" id="{AB42AE01-BAFB-4DF1-B878-6AC2CCC72854}"/>
              </a:ext>
            </a:extLst>
          </p:cNvPr>
          <p:cNvSpPr/>
          <p:nvPr/>
        </p:nvSpPr>
        <p:spPr>
          <a:xfrm>
            <a:off x="464319" y="1152812"/>
            <a:ext cx="523875" cy="520716"/>
          </a:xfrm>
          <a:prstGeom prst="heptago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latin typeface="Calibri Light" panose="020F0302020204030204" pitchFamily="34" charset="0"/>
                <a:cs typeface="Calibri Light" panose="020F0302020204030204" pitchFamily="34" charset="0"/>
              </a:rPr>
              <a:t>1</a:t>
            </a:r>
          </a:p>
        </p:txBody>
      </p:sp>
      <p:sp>
        <p:nvSpPr>
          <p:cNvPr id="20" name="Heptagon 19">
            <a:extLst>
              <a:ext uri="{FF2B5EF4-FFF2-40B4-BE49-F238E27FC236}">
                <a16:creationId xmlns:a16="http://schemas.microsoft.com/office/drawing/2014/main" id="{CA9AB063-A751-4AB7-8BD5-5FDADF4698C7}"/>
              </a:ext>
            </a:extLst>
          </p:cNvPr>
          <p:cNvSpPr/>
          <p:nvPr/>
        </p:nvSpPr>
        <p:spPr>
          <a:xfrm>
            <a:off x="1150118" y="2031984"/>
            <a:ext cx="523875" cy="520716"/>
          </a:xfrm>
          <a:prstGeom prst="heptago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latin typeface="Calibri Light" panose="020F0302020204030204" pitchFamily="34" charset="0"/>
                <a:cs typeface="Calibri Light" panose="020F0302020204030204" pitchFamily="34" charset="0"/>
              </a:rPr>
              <a:t>2</a:t>
            </a:r>
          </a:p>
        </p:txBody>
      </p:sp>
      <p:sp>
        <p:nvSpPr>
          <p:cNvPr id="21" name="Heptagon 20">
            <a:extLst>
              <a:ext uri="{FF2B5EF4-FFF2-40B4-BE49-F238E27FC236}">
                <a16:creationId xmlns:a16="http://schemas.microsoft.com/office/drawing/2014/main" id="{DA3EDB57-720B-4DA4-846C-B7C0D887EAED}"/>
              </a:ext>
            </a:extLst>
          </p:cNvPr>
          <p:cNvSpPr/>
          <p:nvPr/>
        </p:nvSpPr>
        <p:spPr>
          <a:xfrm>
            <a:off x="1826393" y="2994676"/>
            <a:ext cx="523875" cy="520716"/>
          </a:xfrm>
          <a:prstGeom prst="heptago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latin typeface="Calibri Light" panose="020F0302020204030204" pitchFamily="34" charset="0"/>
                <a:cs typeface="Calibri Light" panose="020F0302020204030204" pitchFamily="34" charset="0"/>
              </a:rPr>
              <a:t>3</a:t>
            </a:r>
          </a:p>
        </p:txBody>
      </p:sp>
      <p:sp>
        <p:nvSpPr>
          <p:cNvPr id="22" name="Heptagon 21">
            <a:extLst>
              <a:ext uri="{FF2B5EF4-FFF2-40B4-BE49-F238E27FC236}">
                <a16:creationId xmlns:a16="http://schemas.microsoft.com/office/drawing/2014/main" id="{5963AD34-DAB9-48DF-A801-DEB722954590}"/>
              </a:ext>
            </a:extLst>
          </p:cNvPr>
          <p:cNvSpPr/>
          <p:nvPr/>
        </p:nvSpPr>
        <p:spPr>
          <a:xfrm>
            <a:off x="2460962" y="3894044"/>
            <a:ext cx="523875" cy="520716"/>
          </a:xfrm>
          <a:prstGeom prst="heptago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latin typeface="Calibri Light" panose="020F0302020204030204" pitchFamily="34" charset="0"/>
                <a:cs typeface="Calibri Light" panose="020F0302020204030204" pitchFamily="34" charset="0"/>
              </a:rPr>
              <a:t>4</a:t>
            </a:r>
          </a:p>
        </p:txBody>
      </p:sp>
      <p:graphicFrame>
        <p:nvGraphicFramePr>
          <p:cNvPr id="2" name="Table 1">
            <a:extLst>
              <a:ext uri="{FF2B5EF4-FFF2-40B4-BE49-F238E27FC236}">
                <a16:creationId xmlns:a16="http://schemas.microsoft.com/office/drawing/2014/main" id="{D02689D2-D6AD-4F3E-AC3D-B29DB6512614}"/>
              </a:ext>
            </a:extLst>
          </p:cNvPr>
          <p:cNvGraphicFramePr>
            <a:graphicFrameLocks noGrp="1"/>
          </p:cNvGraphicFramePr>
          <p:nvPr>
            <p:extLst>
              <p:ext uri="{D42A27DB-BD31-4B8C-83A1-F6EECF244321}">
                <p14:modId xmlns:p14="http://schemas.microsoft.com/office/powerpoint/2010/main" val="371057161"/>
              </p:ext>
            </p:extLst>
          </p:nvPr>
        </p:nvGraphicFramePr>
        <p:xfrm>
          <a:off x="5433241" y="1931326"/>
          <a:ext cx="3540625" cy="213360"/>
        </p:xfrm>
        <a:graphic>
          <a:graphicData uri="http://schemas.openxmlformats.org/drawingml/2006/table">
            <a:tbl>
              <a:tblPr bandRow="1">
                <a:tableStyleId>{69CF1AB2-1976-4502-BF36-3FF5EA218861}</a:tableStyleId>
              </a:tblPr>
              <a:tblGrid>
                <a:gridCol w="2664721">
                  <a:extLst>
                    <a:ext uri="{9D8B030D-6E8A-4147-A177-3AD203B41FA5}">
                      <a16:colId xmlns:a16="http://schemas.microsoft.com/office/drawing/2014/main" val="1100356296"/>
                    </a:ext>
                  </a:extLst>
                </a:gridCol>
                <a:gridCol w="875904">
                  <a:extLst>
                    <a:ext uri="{9D8B030D-6E8A-4147-A177-3AD203B41FA5}">
                      <a16:colId xmlns:a16="http://schemas.microsoft.com/office/drawing/2014/main" val="2054994324"/>
                    </a:ext>
                  </a:extLst>
                </a:gridCol>
              </a:tblGrid>
              <a:tr h="126785">
                <a:tc>
                  <a:txBody>
                    <a:bodyPr/>
                    <a:lstStyle/>
                    <a:p>
                      <a:r>
                        <a:rPr lang="en-US" sz="800" kern="1200" dirty="0">
                          <a:solidFill>
                            <a:schemeClr val="dk1"/>
                          </a:solidFill>
                          <a:latin typeface="Calibri Light" panose="020F0302020204030204" pitchFamily="34" charset="0"/>
                          <a:ea typeface="+mn-ea"/>
                          <a:cs typeface="Calibri Light" panose="020F0302020204030204" pitchFamily="34" charset="0"/>
                        </a:rPr>
                        <a:t>Strategic and Technical Review by SNFI Cluster  SAG</a:t>
                      </a:r>
                      <a:endParaRPr lang="en-GB" sz="800" kern="1200" dirty="0">
                        <a:solidFill>
                          <a:schemeClr val="dk1"/>
                        </a:solidFill>
                        <a:latin typeface="Calibri Light" panose="020F0302020204030204" pitchFamily="34" charset="0"/>
                        <a:ea typeface="+mn-ea"/>
                        <a:cs typeface="Calibri Light" panose="020F03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dk1"/>
                          </a:solidFill>
                          <a:latin typeface="Calibri Light" panose="020F0302020204030204" pitchFamily="34" charset="0"/>
                          <a:ea typeface="+mn-ea"/>
                          <a:cs typeface="Calibri Light" panose="020F0302020204030204" pitchFamily="34" charset="0"/>
                        </a:rPr>
                        <a:t>2nd September</a:t>
                      </a:r>
                      <a:endParaRPr lang="en-GB" sz="8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076383804"/>
                  </a:ext>
                </a:extLst>
              </a:tr>
            </a:tbl>
          </a:graphicData>
        </a:graphic>
      </p:graphicFrame>
    </p:spTree>
    <p:extLst>
      <p:ext uri="{BB962C8B-B14F-4D97-AF65-F5344CB8AC3E}">
        <p14:creationId xmlns:p14="http://schemas.microsoft.com/office/powerpoint/2010/main" val="775469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12</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3"/>
              <a:defRPr/>
            </a:pPr>
            <a:r>
              <a:rPr lang="en-IN" sz="1400" b="0" dirty="0">
                <a:solidFill>
                  <a:prstClr val="black"/>
                </a:solidFill>
                <a:latin typeface="Calibri Light" panose="020F0302020204030204" pitchFamily="34" charset="0"/>
                <a:ea typeface="+mn-ea"/>
                <a:cs typeface="Calibri Light" panose="020F0302020204030204" pitchFamily="34" charset="0"/>
              </a:rPr>
              <a:t>2019 IHF - Second Allocation - </a:t>
            </a:r>
            <a:r>
              <a:rPr lang="en-US" sz="1400" b="0" dirty="0">
                <a:solidFill>
                  <a:srgbClr val="C00000"/>
                </a:solidFill>
                <a:latin typeface="Calibri Light" panose="020F0302020204030204" pitchFamily="34" charset="0"/>
                <a:cs typeface="Calibri Light" panose="020F0302020204030204" pitchFamily="34" charset="0"/>
              </a:rPr>
              <a:t>Main eligibility criteria / Priority needs/gaps</a:t>
            </a:r>
            <a:r>
              <a:rPr lang="en-IN" sz="1400" b="0" dirty="0">
                <a:solidFill>
                  <a:srgbClr val="C00000"/>
                </a:solidFill>
                <a:latin typeface="Calibri Light" panose="020F0302020204030204" pitchFamily="34" charset="0"/>
                <a:cs typeface="Calibri Light" panose="020F0302020204030204" pitchFamily="34" charset="0"/>
              </a:rPr>
              <a:t> </a:t>
            </a:r>
            <a:endParaRPr lang="en-US" sz="1400" b="0" dirty="0">
              <a:solidFill>
                <a:srgbClr val="C00000"/>
              </a:solidFill>
              <a:latin typeface="Calibri Light" panose="020F0302020204030204" pitchFamily="34" charset="0"/>
              <a:cs typeface="Calibri Light" panose="020F0302020204030204" pitchFamily="34" charset="0"/>
            </a:endParaRPr>
          </a:p>
        </p:txBody>
      </p:sp>
      <p:sp>
        <p:nvSpPr>
          <p:cNvPr id="15" name="Content Placeholder 2">
            <a:extLst>
              <a:ext uri="{FF2B5EF4-FFF2-40B4-BE49-F238E27FC236}">
                <a16:creationId xmlns:a16="http://schemas.microsoft.com/office/drawing/2014/main" id="{20E5FA26-3BF9-44E7-98C0-FEB3C689C48B}"/>
              </a:ext>
            </a:extLst>
          </p:cNvPr>
          <p:cNvSpPr>
            <a:spLocks noGrp="1"/>
          </p:cNvSpPr>
          <p:nvPr>
            <p:ph idx="1"/>
          </p:nvPr>
        </p:nvSpPr>
        <p:spPr>
          <a:xfrm>
            <a:off x="309716" y="700528"/>
            <a:ext cx="8425722" cy="1624077"/>
          </a:xfrm>
        </p:spPr>
        <p:txBody>
          <a:bodyPr>
            <a:noAutofit/>
          </a:bodyPr>
          <a:lstStyle/>
          <a:p>
            <a:pPr marL="0" indent="0" algn="ctr">
              <a:spcAft>
                <a:spcPts val="600"/>
              </a:spcAft>
              <a:buNone/>
            </a:pPr>
            <a:r>
              <a:rPr lang="en-US" sz="1400" dirty="0">
                <a:solidFill>
                  <a:srgbClr val="C00000"/>
                </a:solidFill>
                <a:latin typeface="Calibri Light" panose="020F0302020204030204" pitchFamily="34" charset="0"/>
                <a:cs typeface="Calibri Light" panose="020F0302020204030204" pitchFamily="34" charset="0"/>
              </a:rPr>
              <a:t>Main eligibility criteria for Partners to submit proposals</a:t>
            </a:r>
          </a:p>
          <a:p>
            <a:pPr lvl="0"/>
            <a:r>
              <a:rPr lang="en-US" sz="1400" dirty="0">
                <a:latin typeface="Calibri Light" panose="020F0302020204030204" pitchFamily="34" charset="0"/>
                <a:cs typeface="Calibri Light" panose="020F0302020204030204" pitchFamily="34" charset="0"/>
              </a:rPr>
              <a:t>An already approved OPS project under the 2019 HRP which is underfunded at mid-year; </a:t>
            </a:r>
            <a:endParaRPr lang="en-GB" sz="1400" dirty="0">
              <a:latin typeface="Calibri Light" panose="020F0302020204030204" pitchFamily="34" charset="0"/>
              <a:cs typeface="Calibri Light" panose="020F0302020204030204" pitchFamily="34" charset="0"/>
            </a:endParaRPr>
          </a:p>
          <a:p>
            <a:pPr lvl="0"/>
            <a:r>
              <a:rPr lang="en-US" sz="1400" dirty="0">
                <a:latin typeface="Calibri Light" panose="020F0302020204030204" pitchFamily="34" charset="0"/>
                <a:cs typeface="Calibri Light" panose="020F0302020204030204" pitchFamily="34" charset="0"/>
              </a:rPr>
              <a:t>Not benefitted from funding during the last two IHF allocations (first 2019 and reserve);</a:t>
            </a:r>
            <a:endParaRPr lang="en-GB" sz="1400" dirty="0">
              <a:latin typeface="Calibri Light" panose="020F0302020204030204" pitchFamily="34" charset="0"/>
              <a:cs typeface="Calibri Light" panose="020F0302020204030204" pitchFamily="34" charset="0"/>
            </a:endParaRPr>
          </a:p>
          <a:p>
            <a:pPr lvl="0"/>
            <a:r>
              <a:rPr lang="en-US" sz="1400" dirty="0">
                <a:solidFill>
                  <a:srgbClr val="C00000"/>
                </a:solidFill>
                <a:latin typeface="Calibri Light" panose="020F0302020204030204" pitchFamily="34" charset="0"/>
                <a:cs typeface="Calibri Light" panose="020F0302020204030204" pitchFamily="34" charset="0"/>
              </a:rPr>
              <a:t>Proven record of reporting in platforms (Activity Info and the SNFI and UN-HABITAT WDS reporting tool);</a:t>
            </a:r>
            <a:endParaRPr lang="en-GB" sz="1400" dirty="0">
              <a:solidFill>
                <a:srgbClr val="C00000"/>
              </a:solidFill>
              <a:latin typeface="Calibri Light" panose="020F0302020204030204" pitchFamily="34" charset="0"/>
              <a:cs typeface="Calibri Light" panose="020F0302020204030204" pitchFamily="34" charset="0"/>
            </a:endParaRPr>
          </a:p>
          <a:p>
            <a:pPr lvl="0"/>
            <a:r>
              <a:rPr lang="en-US" sz="1400" dirty="0">
                <a:latin typeface="Calibri Light" panose="020F0302020204030204" pitchFamily="34" charset="0"/>
                <a:cs typeface="Calibri Light" panose="020F0302020204030204" pitchFamily="34" charset="0"/>
              </a:rPr>
              <a:t>Access to the proposed geographical areas, or the possibility to expand presence with minimum investment;</a:t>
            </a:r>
            <a:endParaRPr lang="en-GB" sz="1400" dirty="0">
              <a:latin typeface="Calibri Light" panose="020F0302020204030204" pitchFamily="34" charset="0"/>
              <a:cs typeface="Calibri Light" panose="020F0302020204030204" pitchFamily="34" charset="0"/>
            </a:endParaRPr>
          </a:p>
          <a:p>
            <a:pPr lvl="0"/>
            <a:r>
              <a:rPr lang="en-US" sz="1400" dirty="0">
                <a:latin typeface="Calibri Light" panose="020F0302020204030204" pitchFamily="34" charset="0"/>
                <a:cs typeface="Calibri Light" panose="020F0302020204030204" pitchFamily="34" charset="0"/>
              </a:rPr>
              <a:t>Commit to use the Socio-Economic Vulnerability Assessment Tool (SEVAT) for identification of beneficiaries.</a:t>
            </a:r>
          </a:p>
        </p:txBody>
      </p:sp>
      <p:graphicFrame>
        <p:nvGraphicFramePr>
          <p:cNvPr id="17" name="Table 16">
            <a:extLst>
              <a:ext uri="{FF2B5EF4-FFF2-40B4-BE49-F238E27FC236}">
                <a16:creationId xmlns:a16="http://schemas.microsoft.com/office/drawing/2014/main" id="{73F0C5EB-DF79-43A1-9655-AD783A16272E}"/>
              </a:ext>
            </a:extLst>
          </p:cNvPr>
          <p:cNvGraphicFramePr>
            <a:graphicFrameLocks noGrp="1"/>
          </p:cNvGraphicFramePr>
          <p:nvPr>
            <p:extLst>
              <p:ext uri="{D42A27DB-BD31-4B8C-83A1-F6EECF244321}">
                <p14:modId xmlns:p14="http://schemas.microsoft.com/office/powerpoint/2010/main" val="1373040179"/>
              </p:ext>
            </p:extLst>
          </p:nvPr>
        </p:nvGraphicFramePr>
        <p:xfrm>
          <a:off x="513806" y="2480287"/>
          <a:ext cx="8273513" cy="2073586"/>
        </p:xfrm>
        <a:graphic>
          <a:graphicData uri="http://schemas.openxmlformats.org/drawingml/2006/table">
            <a:tbl>
              <a:tblPr firstRow="1" bandRow="1">
                <a:tableStyleId>{5C22544A-7EE6-4342-B048-85BDC9FD1C3A}</a:tableStyleId>
              </a:tblPr>
              <a:tblGrid>
                <a:gridCol w="1074730">
                  <a:extLst>
                    <a:ext uri="{9D8B030D-6E8A-4147-A177-3AD203B41FA5}">
                      <a16:colId xmlns:a16="http://schemas.microsoft.com/office/drawing/2014/main" val="20000"/>
                    </a:ext>
                  </a:extLst>
                </a:gridCol>
                <a:gridCol w="3445018">
                  <a:extLst>
                    <a:ext uri="{9D8B030D-6E8A-4147-A177-3AD203B41FA5}">
                      <a16:colId xmlns:a16="http://schemas.microsoft.com/office/drawing/2014/main" val="20001"/>
                    </a:ext>
                  </a:extLst>
                </a:gridCol>
                <a:gridCol w="3753765">
                  <a:extLst>
                    <a:ext uri="{9D8B030D-6E8A-4147-A177-3AD203B41FA5}">
                      <a16:colId xmlns:a16="http://schemas.microsoft.com/office/drawing/2014/main" val="20002"/>
                    </a:ext>
                  </a:extLst>
                </a:gridCol>
              </a:tblGrid>
              <a:tr h="446075">
                <a:tc>
                  <a:txBody>
                    <a:bodyPr/>
                    <a:lstStyle/>
                    <a:p>
                      <a:r>
                        <a:rPr lang="en-US" sz="1100" b="0" dirty="0">
                          <a:latin typeface="Calibri Light" panose="020F0302020204030204" pitchFamily="34" charset="0"/>
                          <a:cs typeface="Calibri Light" panose="020F0302020204030204" pitchFamily="34" charset="0"/>
                        </a:rPr>
                        <a:t>Priority needs/gaps</a:t>
                      </a:r>
                      <a:endParaRPr lang="en-GB" sz="1100" b="0" dirty="0">
                        <a:latin typeface="Calibri Light" panose="020F0302020204030204" pitchFamily="34" charset="0"/>
                        <a:cs typeface="Calibri Light" panose="020F0302020204030204" pitchFamily="34" charset="0"/>
                      </a:endParaRPr>
                    </a:p>
                  </a:txBody>
                  <a:tcPr/>
                </a:tc>
                <a:tc>
                  <a:txBody>
                    <a:bodyPr/>
                    <a:lstStyle/>
                    <a:p>
                      <a:r>
                        <a:rPr lang="en-US" sz="1100" b="0" kern="1200" dirty="0">
                          <a:solidFill>
                            <a:schemeClr val="lt1"/>
                          </a:solidFill>
                          <a:latin typeface="Calibri Light" panose="020F0302020204030204" pitchFamily="34" charset="0"/>
                          <a:ea typeface="+mn-ea"/>
                          <a:cs typeface="Calibri Light" panose="020F0302020204030204" pitchFamily="34" charset="0"/>
                        </a:rPr>
                        <a:t>Locations</a:t>
                      </a:r>
                      <a:endParaRPr lang="en-GB" sz="1100" b="0" kern="1200" dirty="0">
                        <a:solidFill>
                          <a:schemeClr val="lt1"/>
                        </a:solidFill>
                        <a:latin typeface="Calibri Light" panose="020F0302020204030204" pitchFamily="34" charset="0"/>
                        <a:ea typeface="+mn-ea"/>
                        <a:cs typeface="Calibri Light" panose="020F0302020204030204" pitchFamily="34" charset="0"/>
                      </a:endParaRPr>
                    </a:p>
                  </a:txBody>
                  <a:tcPr/>
                </a:tc>
                <a:tc>
                  <a:txBody>
                    <a:bodyPr/>
                    <a:lstStyle/>
                    <a:p>
                      <a:r>
                        <a:rPr lang="en-US" sz="1100" b="0" dirty="0">
                          <a:latin typeface="Calibri Light" panose="020F0302020204030204" pitchFamily="34" charset="0"/>
                          <a:cs typeface="Calibri Light" panose="020F0302020204030204" pitchFamily="34" charset="0"/>
                        </a:rPr>
                        <a:t>Prioritized</a:t>
                      </a:r>
                      <a:r>
                        <a:rPr lang="en-US" sz="1100" b="0" baseline="0" dirty="0">
                          <a:latin typeface="Calibri Light" panose="020F0302020204030204" pitchFamily="34" charset="0"/>
                          <a:cs typeface="Calibri Light" panose="020F0302020204030204" pitchFamily="34" charset="0"/>
                        </a:rPr>
                        <a:t> activities</a:t>
                      </a:r>
                      <a:endParaRPr lang="en-GB" sz="11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0"/>
                  </a:ext>
                </a:extLst>
              </a:tr>
              <a:tr h="367356">
                <a:tc>
                  <a:txBody>
                    <a:bodyPr/>
                    <a:lstStyle/>
                    <a:p>
                      <a:r>
                        <a:rPr lang="en-US" sz="1100" b="0" dirty="0">
                          <a:latin typeface="Calibri Light" panose="020F0302020204030204" pitchFamily="34" charset="0"/>
                          <a:cs typeface="Calibri Light" panose="020F0302020204030204" pitchFamily="34" charset="0"/>
                        </a:rPr>
                        <a:t>1,500 HHs</a:t>
                      </a:r>
                      <a:endParaRPr lang="en-GB" sz="1100" b="0" dirty="0">
                        <a:latin typeface="Calibri Light" panose="020F0302020204030204" pitchFamily="34" charset="0"/>
                        <a:cs typeface="Calibri Light" panose="020F0302020204030204" pitchFamily="34" charset="0"/>
                      </a:endParaRPr>
                    </a:p>
                  </a:txBody>
                  <a:tcPr/>
                </a:tc>
                <a:tc>
                  <a:txBody>
                    <a:bodyPr/>
                    <a:lstStyle/>
                    <a:p>
                      <a:r>
                        <a:rPr lang="en-US" sz="1100" b="0" kern="1200" dirty="0">
                          <a:solidFill>
                            <a:schemeClr val="dk1"/>
                          </a:solidFill>
                          <a:latin typeface="Calibri Light" panose="020F0302020204030204" pitchFamily="34" charset="0"/>
                          <a:ea typeface="+mn-ea"/>
                          <a:cs typeface="Calibri Light" panose="020F0302020204030204" pitchFamily="34" charset="0"/>
                        </a:rPr>
                        <a:t>Dahuk:          </a:t>
                      </a:r>
                      <a:r>
                        <a:rPr lang="en-US" sz="1100" b="0" kern="1200" dirty="0" err="1">
                          <a:solidFill>
                            <a:schemeClr val="dk1"/>
                          </a:solidFill>
                          <a:latin typeface="Calibri Light" panose="020F0302020204030204" pitchFamily="34" charset="0"/>
                          <a:ea typeface="+mn-ea"/>
                          <a:cs typeface="Calibri Light" panose="020F0302020204030204" pitchFamily="34" charset="0"/>
                        </a:rPr>
                        <a:t>Sumel</a:t>
                      </a:r>
                      <a:r>
                        <a:rPr lang="en-US" sz="1100" b="0" kern="1200" dirty="0">
                          <a:solidFill>
                            <a:schemeClr val="dk1"/>
                          </a:solidFill>
                          <a:latin typeface="Calibri Light" panose="020F0302020204030204" pitchFamily="34" charset="0"/>
                          <a:ea typeface="+mn-ea"/>
                          <a:cs typeface="Calibri Light" panose="020F0302020204030204" pitchFamily="34" charset="0"/>
                        </a:rPr>
                        <a:t> (Fayda,</a:t>
                      </a:r>
                      <a:r>
                        <a:rPr lang="en-US" sz="1100" b="0" kern="1200" baseline="0" dirty="0">
                          <a:solidFill>
                            <a:schemeClr val="dk1"/>
                          </a:solidFill>
                          <a:latin typeface="Calibri Light" panose="020F0302020204030204" pitchFamily="34" charset="0"/>
                          <a:ea typeface="+mn-ea"/>
                          <a:cs typeface="Calibri Light" panose="020F0302020204030204" pitchFamily="34" charset="0"/>
                        </a:rPr>
                        <a:t> Markaz </a:t>
                      </a:r>
                      <a:r>
                        <a:rPr lang="en-US" sz="1100" b="0" kern="1200" baseline="0" dirty="0" err="1">
                          <a:solidFill>
                            <a:schemeClr val="dk1"/>
                          </a:solidFill>
                          <a:latin typeface="Calibri Light" panose="020F0302020204030204" pitchFamily="34" charset="0"/>
                          <a:ea typeface="+mn-ea"/>
                          <a:cs typeface="Calibri Light" panose="020F0302020204030204" pitchFamily="34" charset="0"/>
                        </a:rPr>
                        <a:t>Sumel</a:t>
                      </a:r>
                      <a:r>
                        <a:rPr lang="en-US" sz="1100" b="0" kern="1200" baseline="0" dirty="0">
                          <a:solidFill>
                            <a:schemeClr val="dk1"/>
                          </a:solidFill>
                          <a:latin typeface="Calibri Light" panose="020F0302020204030204" pitchFamily="34" charset="0"/>
                          <a:ea typeface="+mn-ea"/>
                          <a:cs typeface="Calibri Light" panose="020F0302020204030204" pitchFamily="34" charset="0"/>
                        </a:rPr>
                        <a:t>)</a:t>
                      </a:r>
                    </a:p>
                    <a:p>
                      <a:r>
                        <a:rPr lang="en-US" sz="1100" b="0" kern="1200" baseline="0" dirty="0">
                          <a:solidFill>
                            <a:schemeClr val="dk1"/>
                          </a:solidFill>
                          <a:latin typeface="Calibri Light" panose="020F0302020204030204" pitchFamily="34" charset="0"/>
                          <a:ea typeface="+mn-ea"/>
                          <a:cs typeface="Calibri Light" panose="020F0302020204030204" pitchFamily="34" charset="0"/>
                        </a:rPr>
                        <a:t>                       </a:t>
                      </a:r>
                      <a:r>
                        <a:rPr lang="en-US" sz="1100" b="0" kern="1200" baseline="0" dirty="0" err="1">
                          <a:solidFill>
                            <a:schemeClr val="dk1"/>
                          </a:solidFill>
                          <a:latin typeface="Calibri Light" panose="020F0302020204030204" pitchFamily="34" charset="0"/>
                          <a:ea typeface="+mn-ea"/>
                          <a:cs typeface="Calibri Light" panose="020F0302020204030204" pitchFamily="34" charset="0"/>
                        </a:rPr>
                        <a:t>Zakho</a:t>
                      </a:r>
                      <a:r>
                        <a:rPr lang="en-US" sz="1100" b="0" kern="1200" baseline="0" dirty="0">
                          <a:solidFill>
                            <a:schemeClr val="dk1"/>
                          </a:solidFill>
                          <a:latin typeface="Calibri Light" panose="020F0302020204030204" pitchFamily="34" charset="0"/>
                          <a:ea typeface="+mn-ea"/>
                          <a:cs typeface="Calibri Light" panose="020F0302020204030204" pitchFamily="34" charset="0"/>
                        </a:rPr>
                        <a:t> (</a:t>
                      </a:r>
                      <a:r>
                        <a:rPr lang="en-US" sz="1100" b="0" kern="1200" baseline="0" dirty="0" err="1">
                          <a:solidFill>
                            <a:schemeClr val="dk1"/>
                          </a:solidFill>
                          <a:latin typeface="Calibri Light" panose="020F0302020204030204" pitchFamily="34" charset="0"/>
                          <a:ea typeface="+mn-ea"/>
                          <a:cs typeface="Calibri Light" panose="020F0302020204030204" pitchFamily="34" charset="0"/>
                        </a:rPr>
                        <a:t>Markaz</a:t>
                      </a:r>
                      <a:r>
                        <a:rPr lang="en-US" sz="1100" b="0" kern="1200" baseline="0" dirty="0">
                          <a:solidFill>
                            <a:schemeClr val="dk1"/>
                          </a:solidFill>
                          <a:latin typeface="Calibri Light" panose="020F0302020204030204" pitchFamily="34" charset="0"/>
                          <a:ea typeface="+mn-ea"/>
                          <a:cs typeface="Calibri Light" panose="020F0302020204030204" pitchFamily="34" charset="0"/>
                        </a:rPr>
                        <a:t> </a:t>
                      </a:r>
                      <a:r>
                        <a:rPr lang="en-US" sz="1100" b="0" kern="1200" baseline="0" dirty="0" err="1">
                          <a:solidFill>
                            <a:schemeClr val="dk1"/>
                          </a:solidFill>
                          <a:latin typeface="Calibri Light" panose="020F0302020204030204" pitchFamily="34" charset="0"/>
                          <a:ea typeface="+mn-ea"/>
                          <a:cs typeface="Calibri Light" panose="020F0302020204030204" pitchFamily="34" charset="0"/>
                        </a:rPr>
                        <a:t>Zakho</a:t>
                      </a:r>
                      <a:r>
                        <a:rPr lang="en-US" sz="1100" b="0" kern="1200" baseline="0" dirty="0">
                          <a:solidFill>
                            <a:schemeClr val="dk1"/>
                          </a:solidFill>
                          <a:latin typeface="Calibri Light" panose="020F0302020204030204" pitchFamily="34" charset="0"/>
                          <a:ea typeface="+mn-ea"/>
                          <a:cs typeface="Calibri Light" panose="020F0302020204030204" pitchFamily="34" charset="0"/>
                        </a:rPr>
                        <a:t>, </a:t>
                      </a:r>
                      <a:r>
                        <a:rPr lang="en-US" sz="1100" b="0" kern="1200" baseline="0" dirty="0" err="1">
                          <a:solidFill>
                            <a:schemeClr val="dk1"/>
                          </a:solidFill>
                          <a:latin typeface="Calibri Light" panose="020F0302020204030204" pitchFamily="34" charset="0"/>
                          <a:ea typeface="+mn-ea"/>
                          <a:cs typeface="Calibri Light" panose="020F0302020204030204" pitchFamily="34" charset="0"/>
                        </a:rPr>
                        <a:t>Rizgari</a:t>
                      </a:r>
                      <a:r>
                        <a:rPr lang="en-US" sz="1100" b="0" kern="1200" baseline="0" dirty="0">
                          <a:solidFill>
                            <a:schemeClr val="dk1"/>
                          </a:solidFill>
                          <a:latin typeface="Calibri Light" panose="020F0302020204030204" pitchFamily="34" charset="0"/>
                          <a:ea typeface="+mn-ea"/>
                          <a:cs typeface="Calibri Light" panose="020F0302020204030204" pitchFamily="34" charset="0"/>
                        </a:rPr>
                        <a:t>)</a:t>
                      </a:r>
                      <a:endParaRPr lang="en-GB" sz="1100" b="0" kern="1200" dirty="0">
                        <a:solidFill>
                          <a:schemeClr val="dk1"/>
                        </a:solidFill>
                        <a:latin typeface="Calibri Light" panose="020F0302020204030204" pitchFamily="34" charset="0"/>
                        <a:ea typeface="+mn-ea"/>
                        <a:cs typeface="Calibri Light" panose="020F0302020204030204" pitchFamily="34" charset="0"/>
                      </a:endParaRPr>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dk1"/>
                          </a:solidFill>
                          <a:latin typeface="Calibri Light" panose="020F0302020204030204" pitchFamily="34" charset="0"/>
                          <a:ea typeface="+mn-ea"/>
                          <a:cs typeface="Calibri Light" panose="020F0302020204030204" pitchFamily="34" charset="0"/>
                        </a:rPr>
                        <a:t>Shelter support through Sealing Off Kits and cash-based interventions for rehabilitation of critical shelter, rental subsidies and NFI distributions (in-kind).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kern="1200" dirty="0">
                        <a:solidFill>
                          <a:schemeClr val="dk1"/>
                        </a:solidFill>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dk1"/>
                          </a:solidFill>
                          <a:latin typeface="Calibri Light" panose="020F0302020204030204" pitchFamily="34" charset="0"/>
                          <a:ea typeface="+mn-ea"/>
                          <a:cs typeface="Calibri Light" panose="020F0302020204030204" pitchFamily="34" charset="0"/>
                        </a:rPr>
                        <a:t>Beneficiaries to be identified using the SEVAT tool to select the most vulnerable families. </a:t>
                      </a:r>
                      <a:endParaRPr lang="en-GB" sz="11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1"/>
                  </a:ext>
                </a:extLst>
              </a:tr>
              <a:tr h="262397">
                <a:tc>
                  <a:txBody>
                    <a:bodyPr/>
                    <a:lstStyle/>
                    <a:p>
                      <a:r>
                        <a:rPr lang="en-US" sz="1100" b="0" kern="1200" dirty="0">
                          <a:solidFill>
                            <a:schemeClr val="dk1"/>
                          </a:solidFill>
                          <a:latin typeface="Calibri Light" panose="020F0302020204030204" pitchFamily="34" charset="0"/>
                          <a:ea typeface="+mn-ea"/>
                          <a:cs typeface="Calibri Light" panose="020F0302020204030204" pitchFamily="34" charset="0"/>
                        </a:rPr>
                        <a:t>1,377 HHs</a:t>
                      </a:r>
                      <a:endParaRPr lang="en-GB" sz="1100" b="0" kern="1200" dirty="0">
                        <a:solidFill>
                          <a:schemeClr val="dk1"/>
                        </a:solidFill>
                        <a:latin typeface="Calibri Light" panose="020F0302020204030204" pitchFamily="34" charset="0"/>
                        <a:ea typeface="+mn-ea"/>
                        <a:cs typeface="Calibri Light" panose="020F0302020204030204" pitchFamily="34" charset="0"/>
                      </a:endParaRPr>
                    </a:p>
                  </a:txBody>
                  <a:tcPr/>
                </a:tc>
                <a:tc>
                  <a:txBody>
                    <a:bodyPr/>
                    <a:lstStyle/>
                    <a:p>
                      <a:r>
                        <a:rPr lang="en-US" sz="1100" b="0" kern="1200" dirty="0">
                          <a:solidFill>
                            <a:schemeClr val="dk1"/>
                          </a:solidFill>
                          <a:latin typeface="Calibri Light" panose="020F0302020204030204" pitchFamily="34" charset="0"/>
                          <a:ea typeface="+mn-ea"/>
                          <a:cs typeface="Calibri Light" panose="020F0302020204030204" pitchFamily="34" charset="0"/>
                        </a:rPr>
                        <a:t>Anbar:           Fallujah (Al-</a:t>
                      </a:r>
                      <a:r>
                        <a:rPr lang="en-US" sz="1100" b="0" kern="1200" dirty="0" err="1">
                          <a:solidFill>
                            <a:schemeClr val="dk1"/>
                          </a:solidFill>
                          <a:latin typeface="Calibri Light" panose="020F0302020204030204" pitchFamily="34" charset="0"/>
                          <a:ea typeface="+mn-ea"/>
                          <a:cs typeface="Calibri Light" panose="020F0302020204030204" pitchFamily="34" charset="0"/>
                        </a:rPr>
                        <a:t>Amirya</a:t>
                      </a:r>
                      <a:r>
                        <a:rPr lang="en-US" sz="1100" b="0" kern="1200" dirty="0">
                          <a:solidFill>
                            <a:schemeClr val="dk1"/>
                          </a:solidFill>
                          <a:latin typeface="Calibri Light" panose="020F0302020204030204" pitchFamily="34" charset="0"/>
                          <a:ea typeface="+mn-ea"/>
                          <a:cs typeface="Calibri Light" panose="020F0302020204030204" pitchFamily="34" charset="0"/>
                        </a:rPr>
                        <a:t>)</a:t>
                      </a:r>
                      <a:endParaRPr lang="en-GB" sz="1100" b="0" kern="1200" dirty="0">
                        <a:solidFill>
                          <a:schemeClr val="dk1"/>
                        </a:solidFill>
                        <a:latin typeface="Calibri Light" panose="020F0302020204030204" pitchFamily="34" charset="0"/>
                        <a:ea typeface="+mn-ea"/>
                        <a:cs typeface="Calibri Light" panose="020F0302020204030204" pitchFamily="34" charset="0"/>
                      </a:endParaRPr>
                    </a:p>
                  </a:txBody>
                  <a:tcPr/>
                </a:tc>
                <a:tc vMerge="1">
                  <a:txBody>
                    <a:bodyPr/>
                    <a:lstStyle/>
                    <a:p>
                      <a:endParaRPr lang="en-GB" dirty="0"/>
                    </a:p>
                  </a:txBody>
                  <a:tcPr/>
                </a:tc>
                <a:extLst>
                  <a:ext uri="{0D108BD9-81ED-4DB2-BD59-A6C34878D82A}">
                    <a16:rowId xmlns:a16="http://schemas.microsoft.com/office/drawing/2014/main" val="10002"/>
                  </a:ext>
                </a:extLst>
              </a:tr>
              <a:tr h="511674">
                <a:tc>
                  <a:txBody>
                    <a:bodyPr/>
                    <a:lstStyle/>
                    <a:p>
                      <a:r>
                        <a:rPr lang="en-US" sz="1100" b="0" kern="1200" dirty="0">
                          <a:solidFill>
                            <a:schemeClr val="dk1"/>
                          </a:solidFill>
                          <a:latin typeface="Calibri Light" panose="020F0302020204030204" pitchFamily="34" charset="0"/>
                          <a:ea typeface="+mn-ea"/>
                          <a:cs typeface="Calibri Light" panose="020F0302020204030204" pitchFamily="34" charset="0"/>
                        </a:rPr>
                        <a:t>3,476 HHs</a:t>
                      </a:r>
                      <a:endParaRPr lang="en-GB" sz="1100" b="0" kern="1200" dirty="0">
                        <a:solidFill>
                          <a:schemeClr val="dk1"/>
                        </a:solidFill>
                        <a:latin typeface="Calibri Light" panose="020F0302020204030204" pitchFamily="34" charset="0"/>
                        <a:ea typeface="+mn-ea"/>
                        <a:cs typeface="Calibri Light" panose="020F0302020204030204" pitchFamily="34" charset="0"/>
                      </a:endParaRPr>
                    </a:p>
                  </a:txBody>
                  <a:tcPr/>
                </a:tc>
                <a:tc>
                  <a:txBody>
                    <a:bodyPr/>
                    <a:lstStyle/>
                    <a:p>
                      <a:r>
                        <a:rPr lang="en-US" sz="1100" b="0" kern="1200" dirty="0">
                          <a:solidFill>
                            <a:schemeClr val="dk1"/>
                          </a:solidFill>
                          <a:latin typeface="Calibri Light" panose="020F0302020204030204" pitchFamily="34" charset="0"/>
                          <a:ea typeface="+mn-ea"/>
                          <a:cs typeface="Calibri Light" panose="020F0302020204030204" pitchFamily="34" charset="0"/>
                        </a:rPr>
                        <a:t>Salah al-Din: Tikrit</a:t>
                      </a:r>
                      <a:r>
                        <a:rPr lang="en-US" sz="1100" b="0" kern="1200" baseline="0" dirty="0">
                          <a:solidFill>
                            <a:schemeClr val="dk1"/>
                          </a:solidFill>
                          <a:latin typeface="Calibri Light" panose="020F0302020204030204" pitchFamily="34" charset="0"/>
                          <a:ea typeface="+mn-ea"/>
                          <a:cs typeface="Calibri Light" panose="020F0302020204030204" pitchFamily="34" charset="0"/>
                        </a:rPr>
                        <a:t> (Al-</a:t>
                      </a:r>
                      <a:r>
                        <a:rPr lang="en-US" sz="1100" b="0" kern="1200" baseline="0" dirty="0" err="1">
                          <a:solidFill>
                            <a:schemeClr val="dk1"/>
                          </a:solidFill>
                          <a:latin typeface="Calibri Light" panose="020F0302020204030204" pitchFamily="34" charset="0"/>
                          <a:ea typeface="+mn-ea"/>
                          <a:cs typeface="Calibri Light" panose="020F0302020204030204" pitchFamily="34" charset="0"/>
                        </a:rPr>
                        <a:t>Alam</a:t>
                      </a:r>
                      <a:r>
                        <a:rPr lang="en-US" sz="1100" b="0" kern="1200" baseline="0" dirty="0">
                          <a:solidFill>
                            <a:schemeClr val="dk1"/>
                          </a:solidFill>
                          <a:latin typeface="Calibri Light" panose="020F0302020204030204" pitchFamily="34" charset="0"/>
                          <a:ea typeface="+mn-ea"/>
                          <a:cs typeface="Calibri Light" panose="020F0302020204030204" pitchFamily="34" charset="0"/>
                        </a:rPr>
                        <a:t>, </a:t>
                      </a:r>
                      <a:r>
                        <a:rPr lang="en-US" sz="1100" b="0" kern="1200" baseline="0" dirty="0" err="1">
                          <a:solidFill>
                            <a:schemeClr val="dk1"/>
                          </a:solidFill>
                          <a:latin typeface="Calibri Light" panose="020F0302020204030204" pitchFamily="34" charset="0"/>
                          <a:ea typeface="+mn-ea"/>
                          <a:cs typeface="Calibri Light" panose="020F0302020204030204" pitchFamily="34" charset="0"/>
                        </a:rPr>
                        <a:t>Markaz</a:t>
                      </a:r>
                      <a:r>
                        <a:rPr lang="en-US" sz="1100" b="0" kern="1200" baseline="0" dirty="0">
                          <a:solidFill>
                            <a:schemeClr val="dk1"/>
                          </a:solidFill>
                          <a:latin typeface="Calibri Light" panose="020F0302020204030204" pitchFamily="34" charset="0"/>
                          <a:ea typeface="+mn-ea"/>
                          <a:cs typeface="Calibri Light" panose="020F0302020204030204" pitchFamily="34" charset="0"/>
                        </a:rPr>
                        <a:t> Tikrit, </a:t>
                      </a:r>
                      <a:r>
                        <a:rPr lang="en-US" sz="1100" b="0" kern="1200" baseline="0" dirty="0" err="1">
                          <a:solidFill>
                            <a:schemeClr val="dk1"/>
                          </a:solidFill>
                          <a:latin typeface="Calibri Light" panose="020F0302020204030204" pitchFamily="34" charset="0"/>
                          <a:ea typeface="+mn-ea"/>
                          <a:cs typeface="Calibri Light" panose="020F0302020204030204" pitchFamily="34" charset="0"/>
                        </a:rPr>
                        <a:t>Dijla</a:t>
                      </a:r>
                      <a:r>
                        <a:rPr lang="en-US" sz="1100" b="0" kern="1200" baseline="0" dirty="0">
                          <a:solidFill>
                            <a:schemeClr val="dk1"/>
                          </a:solidFill>
                          <a:latin typeface="Calibri Light" panose="020F0302020204030204" pitchFamily="34" charset="0"/>
                          <a:ea typeface="+mn-ea"/>
                          <a:cs typeface="Calibri Light" panose="020F0302020204030204" pitchFamily="34" charset="0"/>
                        </a:rPr>
                        <a:t>)</a:t>
                      </a:r>
                    </a:p>
                    <a:p>
                      <a:r>
                        <a:rPr lang="en-US" sz="1100" b="0" kern="1200" baseline="0" dirty="0">
                          <a:solidFill>
                            <a:schemeClr val="dk1"/>
                          </a:solidFill>
                          <a:latin typeface="Calibri Light" panose="020F0302020204030204" pitchFamily="34" charset="0"/>
                          <a:ea typeface="+mn-ea"/>
                          <a:cs typeface="Calibri Light" panose="020F0302020204030204" pitchFamily="34" charset="0"/>
                        </a:rPr>
                        <a:t>                        Samarra (</a:t>
                      </a:r>
                      <a:r>
                        <a:rPr lang="en-US" sz="1100" b="0" kern="1200" baseline="0" dirty="0" err="1">
                          <a:solidFill>
                            <a:schemeClr val="dk1"/>
                          </a:solidFill>
                          <a:latin typeface="Calibri Light" panose="020F0302020204030204" pitchFamily="34" charset="0"/>
                          <a:ea typeface="+mn-ea"/>
                          <a:cs typeface="Calibri Light" panose="020F0302020204030204" pitchFamily="34" charset="0"/>
                        </a:rPr>
                        <a:t>Markaz</a:t>
                      </a:r>
                      <a:r>
                        <a:rPr lang="en-US" sz="1100" b="0" kern="1200" baseline="0" dirty="0">
                          <a:solidFill>
                            <a:schemeClr val="dk1"/>
                          </a:solidFill>
                          <a:latin typeface="Calibri Light" panose="020F0302020204030204" pitchFamily="34" charset="0"/>
                          <a:ea typeface="+mn-ea"/>
                          <a:cs typeface="Calibri Light" panose="020F0302020204030204" pitchFamily="34" charset="0"/>
                        </a:rPr>
                        <a:t> Samarra)</a:t>
                      </a:r>
                      <a:endParaRPr lang="en-GB" sz="1100" b="0" kern="1200" dirty="0">
                        <a:solidFill>
                          <a:schemeClr val="dk1"/>
                        </a:solidFill>
                        <a:latin typeface="Calibri Light" panose="020F0302020204030204" pitchFamily="34" charset="0"/>
                        <a:ea typeface="+mn-ea"/>
                        <a:cs typeface="Calibri Light" panose="020F0302020204030204" pitchFamily="34" charset="0"/>
                      </a:endParaRPr>
                    </a:p>
                  </a:txBody>
                  <a:tcPr/>
                </a:tc>
                <a:tc vMerge="1">
                  <a:txBody>
                    <a:bodyPr/>
                    <a:lstStyle/>
                    <a:p>
                      <a:endParaRPr lang="en-GB" dirty="0"/>
                    </a:p>
                  </a:txBody>
                  <a:tcPr/>
                </a:tc>
                <a:extLst>
                  <a:ext uri="{0D108BD9-81ED-4DB2-BD59-A6C34878D82A}">
                    <a16:rowId xmlns:a16="http://schemas.microsoft.com/office/drawing/2014/main" val="10003"/>
                  </a:ext>
                </a:extLst>
              </a:tr>
              <a:tr h="367356">
                <a:tc>
                  <a:txBody>
                    <a:bodyPr/>
                    <a:lstStyle/>
                    <a:p>
                      <a:r>
                        <a:rPr lang="en-US" sz="1100" b="0" kern="1200" dirty="0">
                          <a:solidFill>
                            <a:schemeClr val="dk1"/>
                          </a:solidFill>
                          <a:latin typeface="Calibri Light" panose="020F0302020204030204" pitchFamily="34" charset="0"/>
                          <a:ea typeface="+mn-ea"/>
                          <a:cs typeface="Calibri Light" panose="020F0302020204030204" pitchFamily="34" charset="0"/>
                        </a:rPr>
                        <a:t>1,266 HHs</a:t>
                      </a:r>
                      <a:endParaRPr lang="en-GB" sz="1100" b="0" kern="1200" dirty="0">
                        <a:solidFill>
                          <a:schemeClr val="dk1"/>
                        </a:solidFill>
                        <a:latin typeface="Calibri Light" panose="020F0302020204030204" pitchFamily="34" charset="0"/>
                        <a:ea typeface="+mn-ea"/>
                        <a:cs typeface="Calibri Light" panose="020F0302020204030204" pitchFamily="34" charset="0"/>
                      </a:endParaRPr>
                    </a:p>
                  </a:txBody>
                  <a:tcPr/>
                </a:tc>
                <a:tc>
                  <a:txBody>
                    <a:bodyPr/>
                    <a:lstStyle/>
                    <a:p>
                      <a:r>
                        <a:rPr lang="en-US" sz="1100" b="0" kern="1200" dirty="0">
                          <a:solidFill>
                            <a:schemeClr val="dk1"/>
                          </a:solidFill>
                          <a:latin typeface="Calibri Light" panose="020F0302020204030204" pitchFamily="34" charset="0"/>
                          <a:ea typeface="+mn-ea"/>
                          <a:cs typeface="Calibri Light" panose="020F0302020204030204" pitchFamily="34" charset="0"/>
                        </a:rPr>
                        <a:t>Kirkuk:           </a:t>
                      </a:r>
                      <a:r>
                        <a:rPr lang="en-US" sz="1100" b="0" kern="1200" dirty="0" err="1">
                          <a:solidFill>
                            <a:schemeClr val="dk1"/>
                          </a:solidFill>
                          <a:latin typeface="Calibri Light" panose="020F0302020204030204" pitchFamily="34" charset="0"/>
                          <a:ea typeface="+mn-ea"/>
                          <a:cs typeface="Calibri Light" panose="020F0302020204030204" pitchFamily="34" charset="0"/>
                        </a:rPr>
                        <a:t>Daquq</a:t>
                      </a:r>
                      <a:r>
                        <a:rPr lang="en-US" sz="1100" b="0" kern="1200" baseline="0" dirty="0">
                          <a:solidFill>
                            <a:schemeClr val="dk1"/>
                          </a:solidFill>
                          <a:latin typeface="Calibri Light" panose="020F0302020204030204" pitchFamily="34" charset="0"/>
                          <a:ea typeface="+mn-ea"/>
                          <a:cs typeface="Calibri Light" panose="020F0302020204030204" pitchFamily="34" charset="0"/>
                        </a:rPr>
                        <a:t> (Laylan, </a:t>
                      </a:r>
                      <a:r>
                        <a:rPr lang="en-US" sz="1100" b="0" kern="1200" baseline="0" dirty="0" err="1">
                          <a:solidFill>
                            <a:schemeClr val="dk1"/>
                          </a:solidFill>
                          <a:latin typeface="Calibri Light" panose="020F0302020204030204" pitchFamily="34" charset="0"/>
                          <a:ea typeface="+mn-ea"/>
                          <a:cs typeface="Calibri Light" panose="020F0302020204030204" pitchFamily="34" charset="0"/>
                        </a:rPr>
                        <a:t>Taza</a:t>
                      </a:r>
                      <a:r>
                        <a:rPr lang="en-US" sz="1100" b="0" kern="1200" baseline="0" dirty="0">
                          <a:solidFill>
                            <a:schemeClr val="dk1"/>
                          </a:solidFill>
                          <a:latin typeface="Calibri Light" panose="020F0302020204030204" pitchFamily="34" charset="0"/>
                          <a:ea typeface="+mn-ea"/>
                          <a:cs typeface="Calibri Light" panose="020F0302020204030204" pitchFamily="34" charset="0"/>
                        </a:rPr>
                        <a:t> </a:t>
                      </a:r>
                      <a:r>
                        <a:rPr lang="en-US" sz="1100" b="0" kern="1200" baseline="0" dirty="0" err="1">
                          <a:solidFill>
                            <a:schemeClr val="dk1"/>
                          </a:solidFill>
                          <a:latin typeface="Calibri Light" panose="020F0302020204030204" pitchFamily="34" charset="0"/>
                          <a:ea typeface="+mn-ea"/>
                          <a:cs typeface="Calibri Light" panose="020F0302020204030204" pitchFamily="34" charset="0"/>
                        </a:rPr>
                        <a:t>Khurmatu</a:t>
                      </a:r>
                      <a:r>
                        <a:rPr lang="en-US" sz="1100" b="0" kern="1200" baseline="0" dirty="0">
                          <a:solidFill>
                            <a:schemeClr val="dk1"/>
                          </a:solidFill>
                          <a:latin typeface="Calibri Light" panose="020F0302020204030204" pitchFamily="34" charset="0"/>
                          <a:ea typeface="+mn-ea"/>
                          <a:cs typeface="Calibri Light" panose="020F0302020204030204" pitchFamily="34" charset="0"/>
                        </a:rPr>
                        <a:t>)</a:t>
                      </a:r>
                    </a:p>
                    <a:p>
                      <a:r>
                        <a:rPr lang="en-US" sz="1100" b="0" kern="1200" baseline="0" dirty="0">
                          <a:solidFill>
                            <a:schemeClr val="dk1"/>
                          </a:solidFill>
                          <a:latin typeface="Calibri Light" panose="020F0302020204030204" pitchFamily="34" charset="0"/>
                          <a:ea typeface="+mn-ea"/>
                          <a:cs typeface="Calibri Light" panose="020F0302020204030204" pitchFamily="34" charset="0"/>
                        </a:rPr>
                        <a:t>                       Kirkuk (</a:t>
                      </a:r>
                      <a:r>
                        <a:rPr lang="en-US" sz="1100" b="0" kern="1200" baseline="0" dirty="0" err="1">
                          <a:solidFill>
                            <a:schemeClr val="dk1"/>
                          </a:solidFill>
                          <a:latin typeface="Calibri Light" panose="020F0302020204030204" pitchFamily="34" charset="0"/>
                          <a:ea typeface="+mn-ea"/>
                          <a:cs typeface="Calibri Light" panose="020F0302020204030204" pitchFamily="34" charset="0"/>
                        </a:rPr>
                        <a:t>Markaz</a:t>
                      </a:r>
                      <a:r>
                        <a:rPr lang="en-US" sz="1100" b="0" kern="1200" baseline="0" dirty="0">
                          <a:solidFill>
                            <a:schemeClr val="dk1"/>
                          </a:solidFill>
                          <a:latin typeface="Calibri Light" panose="020F0302020204030204" pitchFamily="34" charset="0"/>
                          <a:ea typeface="+mn-ea"/>
                          <a:cs typeface="Calibri Light" panose="020F0302020204030204" pitchFamily="34" charset="0"/>
                        </a:rPr>
                        <a:t> Kirkuk)</a:t>
                      </a:r>
                      <a:endParaRPr lang="en-GB" sz="1100" b="0" kern="1200" dirty="0">
                        <a:solidFill>
                          <a:schemeClr val="dk1"/>
                        </a:solidFill>
                        <a:latin typeface="Calibri Light" panose="020F0302020204030204" pitchFamily="34" charset="0"/>
                        <a:ea typeface="+mn-ea"/>
                        <a:cs typeface="Calibri Light" panose="020F0302020204030204" pitchFamily="34" charset="0"/>
                      </a:endParaRPr>
                    </a:p>
                  </a:txBody>
                  <a:tcPr/>
                </a:tc>
                <a:tc vMerge="1">
                  <a:txBody>
                    <a:bodyPr/>
                    <a:lstStyle/>
                    <a:p>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331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13</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4"/>
              <a:defRPr/>
            </a:pPr>
            <a:r>
              <a:rPr lang="en-IN" sz="1400" b="0" dirty="0">
                <a:solidFill>
                  <a:prstClr val="black"/>
                </a:solidFill>
                <a:latin typeface="Calibri Light" panose="020F0302020204030204" pitchFamily="34" charset="0"/>
                <a:ea typeface="+mn-ea"/>
                <a:cs typeface="Calibri Light" panose="020F0302020204030204" pitchFamily="34" charset="0"/>
              </a:rPr>
              <a:t>2019 HRP - </a:t>
            </a:r>
            <a:r>
              <a:rPr lang="en-IN" sz="1400" b="0" dirty="0">
                <a:solidFill>
                  <a:schemeClr val="tx1"/>
                </a:solidFill>
                <a:latin typeface="Calibri Light" panose="020F0302020204030204" pitchFamily="34" charset="0"/>
                <a:cs typeface="Calibri Light" panose="020F0302020204030204" pitchFamily="34" charset="0"/>
              </a:rPr>
              <a:t>Funding progress as of August 7</a:t>
            </a:r>
            <a:r>
              <a:rPr lang="en-IN" sz="1400" b="0" baseline="30000" dirty="0">
                <a:solidFill>
                  <a:schemeClr val="tx1"/>
                </a:solidFill>
                <a:latin typeface="Calibri Light" panose="020F0302020204030204" pitchFamily="34" charset="0"/>
                <a:cs typeface="Calibri Light" panose="020F0302020204030204" pitchFamily="34" charset="0"/>
              </a:rPr>
              <a:t>th</a:t>
            </a:r>
            <a:r>
              <a:rPr lang="en-IN" sz="1400" b="0" dirty="0">
                <a:solidFill>
                  <a:schemeClr val="tx1"/>
                </a:solidFill>
                <a:latin typeface="Calibri Light" panose="020F0302020204030204" pitchFamily="34" charset="0"/>
                <a:cs typeface="Calibri Light" panose="020F0302020204030204" pitchFamily="34" charset="0"/>
              </a:rPr>
              <a:t>, 2019 – from FTS</a:t>
            </a:r>
            <a:endParaRPr lang="en-US" sz="1400" b="0" dirty="0">
              <a:solidFill>
                <a:schemeClr val="tx1"/>
              </a:solidFill>
              <a:latin typeface="Calibri Light" panose="020F0302020204030204" pitchFamily="34" charset="0"/>
            </a:endParaRPr>
          </a:p>
        </p:txBody>
      </p:sp>
      <p:graphicFrame>
        <p:nvGraphicFramePr>
          <p:cNvPr id="2" name="Table 1">
            <a:extLst>
              <a:ext uri="{FF2B5EF4-FFF2-40B4-BE49-F238E27FC236}">
                <a16:creationId xmlns:a16="http://schemas.microsoft.com/office/drawing/2014/main" id="{59759F38-F29A-4C32-840D-49AFAC57880B}"/>
              </a:ext>
            </a:extLst>
          </p:cNvPr>
          <p:cNvGraphicFramePr>
            <a:graphicFrameLocks noGrp="1"/>
          </p:cNvGraphicFramePr>
          <p:nvPr>
            <p:extLst>
              <p:ext uri="{D42A27DB-BD31-4B8C-83A1-F6EECF244321}">
                <p14:modId xmlns:p14="http://schemas.microsoft.com/office/powerpoint/2010/main" val="2388255478"/>
              </p:ext>
            </p:extLst>
          </p:nvPr>
        </p:nvGraphicFramePr>
        <p:xfrm>
          <a:off x="643081" y="690116"/>
          <a:ext cx="7939810" cy="1171853"/>
        </p:xfrm>
        <a:graphic>
          <a:graphicData uri="http://schemas.openxmlformats.org/drawingml/2006/table">
            <a:tbl>
              <a:tblPr/>
              <a:tblGrid>
                <a:gridCol w="1545916">
                  <a:extLst>
                    <a:ext uri="{9D8B030D-6E8A-4147-A177-3AD203B41FA5}">
                      <a16:colId xmlns:a16="http://schemas.microsoft.com/office/drawing/2014/main" val="1730879390"/>
                    </a:ext>
                  </a:extLst>
                </a:gridCol>
                <a:gridCol w="2102448">
                  <a:extLst>
                    <a:ext uri="{9D8B030D-6E8A-4147-A177-3AD203B41FA5}">
                      <a16:colId xmlns:a16="http://schemas.microsoft.com/office/drawing/2014/main" val="2019079308"/>
                    </a:ext>
                  </a:extLst>
                </a:gridCol>
                <a:gridCol w="2083690">
                  <a:extLst>
                    <a:ext uri="{9D8B030D-6E8A-4147-A177-3AD203B41FA5}">
                      <a16:colId xmlns:a16="http://schemas.microsoft.com/office/drawing/2014/main" val="2116010903"/>
                    </a:ext>
                  </a:extLst>
                </a:gridCol>
                <a:gridCol w="2207756">
                  <a:extLst>
                    <a:ext uri="{9D8B030D-6E8A-4147-A177-3AD203B41FA5}">
                      <a16:colId xmlns:a16="http://schemas.microsoft.com/office/drawing/2014/main" val="2667946515"/>
                    </a:ext>
                  </a:extLst>
                </a:gridCol>
              </a:tblGrid>
              <a:tr h="306335">
                <a:tc gridSpan="4">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IN" sz="1400" b="0" dirty="0">
                          <a:effectLst/>
                          <a:latin typeface="Calibri Light" panose="020F0302020204030204" pitchFamily="34" charset="0"/>
                          <a:cs typeface="Calibri Light" panose="020F0302020204030204" pitchFamily="34" charset="0"/>
                        </a:rPr>
                        <a:t>S-NFI 2019 HRP : 17 approved projects from 16 Partners </a:t>
                      </a:r>
                      <a:endParaRPr lang="en-IN" sz="1400" b="0" kern="1200" dirty="0">
                        <a:solidFill>
                          <a:schemeClr val="tx1"/>
                        </a:solidFill>
                        <a:effectLst/>
                        <a:latin typeface="Calibri Light" panose="020F0302020204030204" pitchFamily="34" charset="0"/>
                        <a:ea typeface="+mn-ea"/>
                        <a:cs typeface="Calibri Light" panose="020F0302020204030204" pitchFamily="34" charset="0"/>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hMerge="1">
                  <a:txBody>
                    <a:bodyPr/>
                    <a:lstStyle/>
                    <a:p>
                      <a:pPr algn="l" fontAlgn="b"/>
                      <a:endParaRPr lang="en-IN" sz="1200" b="0" dirty="0">
                        <a:effectLst/>
                        <a:latin typeface="Calibri Light" panose="020F0302020204030204" pitchFamily="34" charset="0"/>
                        <a:cs typeface="Calibri Light" panose="020F0302020204030204" pitchFamily="34" charset="0"/>
                      </a:endParaRPr>
                    </a:p>
                  </a:txBody>
                  <a:tcPr marL="76200" marR="7620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hMerge="1">
                  <a:txBody>
                    <a:bodyPr/>
                    <a:lstStyle/>
                    <a:p>
                      <a:pPr algn="l" fontAlgn="t"/>
                      <a:endParaRPr lang="en-IN" sz="1200" b="0" dirty="0">
                        <a:effectLst/>
                        <a:latin typeface="Calibri Light" panose="020F0302020204030204" pitchFamily="34" charset="0"/>
                        <a:cs typeface="Calibri Light" panose="020F0302020204030204" pitchFamily="34"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hMerge="1">
                  <a:txBody>
                    <a:bodyPr/>
                    <a:lstStyle/>
                    <a:p>
                      <a:pPr algn="l" fontAlgn="t"/>
                      <a:endParaRPr lang="en-IN" sz="1200" b="0" dirty="0">
                        <a:effectLst/>
                        <a:latin typeface="Calibri Light" panose="020F0302020204030204" pitchFamily="34" charset="0"/>
                        <a:cs typeface="Calibri Light" panose="020F0302020204030204" pitchFamily="34"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extLst>
                  <a:ext uri="{0D108BD9-81ED-4DB2-BD59-A6C34878D82A}">
                    <a16:rowId xmlns:a16="http://schemas.microsoft.com/office/drawing/2014/main" val="4100057018"/>
                  </a:ext>
                </a:extLst>
              </a:tr>
              <a:tr h="440333">
                <a:tc>
                  <a:txBody>
                    <a:bodyPr/>
                    <a:lstStyle/>
                    <a:p>
                      <a:pPr algn="l" fontAlgn="t"/>
                      <a:endParaRPr lang="en-IN" sz="1200" b="0" dirty="0">
                        <a:effectLst/>
                        <a:latin typeface="Calibri Light" panose="020F0302020204030204" pitchFamily="34" charset="0"/>
                        <a:cs typeface="Calibri Light" panose="020F0302020204030204" pitchFamily="34" charset="0"/>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b"/>
                      <a:r>
                        <a:rPr lang="en-IN" sz="1200" b="0" dirty="0">
                          <a:effectLst/>
                          <a:latin typeface="Calibri Light" panose="020F0302020204030204" pitchFamily="34" charset="0"/>
                          <a:cs typeface="Calibri Light" panose="020F0302020204030204" pitchFamily="34" charset="0"/>
                        </a:rPr>
                        <a:t>Required (US $ m)</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en-IN" sz="1200" b="0" i="0" kern="1200" dirty="0">
                          <a:solidFill>
                            <a:schemeClr val="tx1"/>
                          </a:solidFill>
                          <a:effectLst/>
                          <a:latin typeface="Calibri Light" panose="020F0302020204030204" pitchFamily="34" charset="0"/>
                          <a:ea typeface="+mn-ea"/>
                          <a:cs typeface="Calibri Light" panose="020F0302020204030204" pitchFamily="34" charset="0"/>
                        </a:rPr>
                        <a:t>Funded (US $ m)</a:t>
                      </a:r>
                      <a:endParaRPr lang="en-IN" sz="1200" b="0" dirty="0">
                        <a:effectLst/>
                        <a:latin typeface="Calibri Light" panose="020F0302020204030204" pitchFamily="34" charset="0"/>
                        <a:cs typeface="Calibri Light" panose="020F0302020204030204" pitchFamily="34" charset="0"/>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en-IN" sz="1200" b="0" i="0" kern="1200" dirty="0">
                          <a:solidFill>
                            <a:schemeClr val="tx1"/>
                          </a:solidFill>
                          <a:effectLst/>
                          <a:latin typeface="Calibri Light" panose="020F0302020204030204" pitchFamily="34" charset="0"/>
                          <a:ea typeface="+mn-ea"/>
                          <a:cs typeface="Calibri Light" panose="020F0302020204030204" pitchFamily="34" charset="0"/>
                        </a:rPr>
                        <a:t>Coverage (%)</a:t>
                      </a:r>
                      <a:endParaRPr lang="en-IN" sz="1200" b="0" dirty="0">
                        <a:effectLst/>
                        <a:latin typeface="Calibri Light" panose="020F0302020204030204" pitchFamily="34" charset="0"/>
                        <a:cs typeface="Calibri Light" panose="020F0302020204030204" pitchFamily="34" charset="0"/>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extLst>
                  <a:ext uri="{0D108BD9-81ED-4DB2-BD59-A6C34878D82A}">
                    <a16:rowId xmlns:a16="http://schemas.microsoft.com/office/drawing/2014/main" val="3665370121"/>
                  </a:ext>
                </a:extLst>
              </a:tr>
              <a:tr h="345076">
                <a:tc>
                  <a:txBody>
                    <a:bodyPr/>
                    <a:lstStyle/>
                    <a:p>
                      <a:pPr algn="l" fontAlgn="t"/>
                      <a:r>
                        <a:rPr lang="en-IN" sz="1400" b="0" dirty="0">
                          <a:effectLst/>
                          <a:latin typeface="Calibri Light" panose="020F0302020204030204" pitchFamily="34" charset="0"/>
                          <a:cs typeface="Calibri Light" panose="020F0302020204030204" pitchFamily="34" charset="0"/>
                        </a:rPr>
                        <a:t>TOTAL</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lumMod val="40000"/>
                        <a:lumOff val="60000"/>
                      </a:schemeClr>
                    </a:solidFill>
                  </a:tcPr>
                </a:tc>
                <a:tc>
                  <a:txBody>
                    <a:bodyPr/>
                    <a:lstStyle/>
                    <a:p>
                      <a:pPr algn="r" fontAlgn="t"/>
                      <a:r>
                        <a:rPr lang="en-IN" sz="1400" b="0" dirty="0">
                          <a:effectLst/>
                          <a:latin typeface="Calibri Light" panose="020F0302020204030204" pitchFamily="34" charset="0"/>
                          <a:cs typeface="Calibri Light" panose="020F0302020204030204" pitchFamily="34" charset="0"/>
                        </a:rPr>
                        <a:t>74.4</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lumMod val="40000"/>
                        <a:lumOff val="60000"/>
                      </a:schemeClr>
                    </a:solidFill>
                  </a:tcPr>
                </a:tc>
                <a:tc>
                  <a:txBody>
                    <a:bodyPr/>
                    <a:lstStyle/>
                    <a:p>
                      <a:pPr algn="r" fontAlgn="t"/>
                      <a:r>
                        <a:rPr lang="en-IN" sz="1400" b="0" dirty="0">
                          <a:effectLst/>
                          <a:latin typeface="Calibri Light" panose="020F0302020204030204" pitchFamily="34" charset="0"/>
                          <a:cs typeface="Calibri Light" panose="020F0302020204030204" pitchFamily="34" charset="0"/>
                        </a:rPr>
                        <a:t>28.4</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lumMod val="40000"/>
                        <a:lumOff val="60000"/>
                      </a:schemeClr>
                    </a:solidFill>
                  </a:tcPr>
                </a:tc>
                <a:tc>
                  <a:txBody>
                    <a:bodyPr/>
                    <a:lstStyle/>
                    <a:p>
                      <a:pPr algn="r" fontAlgn="t"/>
                      <a:r>
                        <a:rPr lang="en-IN" sz="1400" b="0" dirty="0">
                          <a:effectLst/>
                          <a:latin typeface="Calibri Light" panose="020F0302020204030204" pitchFamily="34" charset="0"/>
                          <a:cs typeface="Calibri Light" panose="020F0302020204030204" pitchFamily="34" charset="0"/>
                        </a:rPr>
                        <a:t>38.2%</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45023940"/>
                  </a:ext>
                </a:extLst>
              </a:tr>
            </a:tbl>
          </a:graphicData>
        </a:graphic>
      </p:graphicFrame>
      <p:graphicFrame>
        <p:nvGraphicFramePr>
          <p:cNvPr id="3" name="Table 2">
            <a:extLst>
              <a:ext uri="{FF2B5EF4-FFF2-40B4-BE49-F238E27FC236}">
                <a16:creationId xmlns:a16="http://schemas.microsoft.com/office/drawing/2014/main" id="{076D8F35-ED99-4BE9-8A7F-F44E28D480FE}"/>
              </a:ext>
            </a:extLst>
          </p:cNvPr>
          <p:cNvGraphicFramePr>
            <a:graphicFrameLocks noGrp="1"/>
          </p:cNvGraphicFramePr>
          <p:nvPr>
            <p:extLst>
              <p:ext uri="{D42A27DB-BD31-4B8C-83A1-F6EECF244321}">
                <p14:modId xmlns:p14="http://schemas.microsoft.com/office/powerpoint/2010/main" val="3045378376"/>
              </p:ext>
            </p:extLst>
          </p:nvPr>
        </p:nvGraphicFramePr>
        <p:xfrm>
          <a:off x="643081" y="1962627"/>
          <a:ext cx="7939810" cy="2634722"/>
        </p:xfrm>
        <a:graphic>
          <a:graphicData uri="http://schemas.openxmlformats.org/drawingml/2006/table">
            <a:tbl>
              <a:tblPr/>
              <a:tblGrid>
                <a:gridCol w="3658755">
                  <a:extLst>
                    <a:ext uri="{9D8B030D-6E8A-4147-A177-3AD203B41FA5}">
                      <a16:colId xmlns:a16="http://schemas.microsoft.com/office/drawing/2014/main" val="3870285151"/>
                    </a:ext>
                  </a:extLst>
                </a:gridCol>
                <a:gridCol w="2078182">
                  <a:extLst>
                    <a:ext uri="{9D8B030D-6E8A-4147-A177-3AD203B41FA5}">
                      <a16:colId xmlns:a16="http://schemas.microsoft.com/office/drawing/2014/main" val="285698604"/>
                    </a:ext>
                  </a:extLst>
                </a:gridCol>
                <a:gridCol w="2202873">
                  <a:extLst>
                    <a:ext uri="{9D8B030D-6E8A-4147-A177-3AD203B41FA5}">
                      <a16:colId xmlns:a16="http://schemas.microsoft.com/office/drawing/2014/main" val="1375906347"/>
                    </a:ext>
                  </a:extLst>
                </a:gridCol>
              </a:tblGrid>
              <a:tr h="297275">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Destination org.</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1">
                        <a:lumMod val="75000"/>
                      </a:schemeClr>
                    </a:solidFill>
                  </a:tcPr>
                </a:tc>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Funded Projects codes</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92D050"/>
                    </a:solidFill>
                  </a:tcPr>
                </a:tc>
                <a:tc>
                  <a:txBody>
                    <a:bodyPr/>
                    <a:lstStyle/>
                    <a:p>
                      <a:pPr algn="ctr"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Sum of Amount (US$)</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36497017"/>
                  </a:ext>
                </a:extLst>
              </a:tr>
              <a:tr h="333921">
                <a:tc>
                  <a:txBody>
                    <a:bodyPr/>
                    <a:lstStyle/>
                    <a:p>
                      <a:pPr lvl="1" algn="l" fontAlgn="ctr"/>
                      <a:r>
                        <a:rPr lang="en-US" sz="1200" b="0" i="0" u="none" strike="noStrike" dirty="0">
                          <a:solidFill>
                            <a:srgbClr val="000000"/>
                          </a:solidFill>
                          <a:effectLst/>
                          <a:latin typeface="Calibri Light" panose="020F0302020204030204" pitchFamily="34" charset="0"/>
                          <a:cs typeface="Calibri Light" panose="020F0302020204030204" pitchFamily="34" charset="0"/>
                        </a:rPr>
                        <a:t>Agency for Technical Cooperation and Development</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HIRQ19-SHL-154743-1</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lvl="0"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                       2,544,618 </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769326461"/>
                  </a:ext>
                </a:extLst>
              </a:tr>
              <a:tr h="333921">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Danish Refugee Council</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HIRQ19-SHL-154837-1</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                           963,054 </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148812269"/>
                  </a:ext>
                </a:extLst>
              </a:tr>
              <a:tr h="333921">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International Organization for Migration</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HIRQ19-SHL-154503-1</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                     15,709,825 </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988006169"/>
                  </a:ext>
                </a:extLst>
              </a:tr>
              <a:tr h="333921">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TEARFUND</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HIRQ19-SHL-153813-1</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                           601,964 </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964326190"/>
                  </a:ext>
                </a:extLst>
              </a:tr>
              <a:tr h="333921">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United Nations Children's Fund</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HIRQ19-SHL-154446-1</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                       1,596,387 </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648548972"/>
                  </a:ext>
                </a:extLst>
              </a:tr>
              <a:tr h="333921">
                <a:tc>
                  <a:txBody>
                    <a:bodyPr/>
                    <a:lstStyle/>
                    <a:p>
                      <a:pPr lvl="1" algn="l" fontAlgn="ctr"/>
                      <a:r>
                        <a:rPr lang="en-US" sz="1200" b="0" i="0" u="none" strike="noStrike" dirty="0">
                          <a:solidFill>
                            <a:srgbClr val="000000"/>
                          </a:solidFill>
                          <a:effectLst/>
                          <a:latin typeface="Calibri Light" panose="020F0302020204030204" pitchFamily="34" charset="0"/>
                          <a:cs typeface="Calibri Light" panose="020F0302020204030204" pitchFamily="34" charset="0"/>
                        </a:rPr>
                        <a:t>United Nations High Commissioner for Refugees</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HIRQ19-SHL-154792-1</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                       7,011,250 </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978249136"/>
                  </a:ext>
                </a:extLst>
              </a:tr>
              <a:tr h="333921">
                <a:tc gridSpan="2">
                  <a:txBody>
                    <a:bodyPr/>
                    <a:lstStyle/>
                    <a:p>
                      <a:pPr algn="ctr" fontAlgn="ctr"/>
                      <a:r>
                        <a:rPr lang="en-IN" sz="1400" b="0" i="0" u="none" strike="noStrike" dirty="0">
                          <a:solidFill>
                            <a:srgbClr val="000000"/>
                          </a:solidFill>
                          <a:effectLst/>
                          <a:latin typeface="Calibri Light" panose="020F0302020204030204" pitchFamily="34" charset="0"/>
                          <a:cs typeface="Calibri Light" panose="020F0302020204030204" pitchFamily="34" charset="0"/>
                        </a:rPr>
                        <a:t>TOTAL</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3">
                        <a:lumMod val="40000"/>
                        <a:lumOff val="60000"/>
                      </a:schemeClr>
                    </a:solidFill>
                  </a:tcPr>
                </a:tc>
                <a:tc hMerge="1">
                  <a:txBody>
                    <a:bodyPr/>
                    <a:lstStyle/>
                    <a:p>
                      <a:pPr algn="l" fontAlgn="ctr"/>
                      <a:endParaRPr lang="en-IN" sz="1100" b="0" i="0" u="none" strike="noStrike" dirty="0">
                        <a:solidFill>
                          <a:srgbClr val="000000"/>
                        </a:solidFill>
                        <a:effectLst/>
                        <a:latin typeface="Calibri" panose="020F0502020204030204" pitchFamily="34" charset="0"/>
                      </a:endParaRPr>
                    </a:p>
                  </a:txBody>
                  <a:tcPr marL="9525" marR="9525" marT="9525" marB="0" anchor="ctr">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3">
                        <a:lumMod val="40000"/>
                        <a:lumOff val="60000"/>
                      </a:schemeClr>
                    </a:solidFill>
                  </a:tcPr>
                </a:tc>
                <a:tc>
                  <a:txBody>
                    <a:bodyPr/>
                    <a:lstStyle/>
                    <a:p>
                      <a:pPr algn="l" fontAlgn="ctr"/>
                      <a:r>
                        <a:rPr lang="en-IN" sz="1400" b="0" i="0" u="none" strike="noStrike" dirty="0">
                          <a:solidFill>
                            <a:srgbClr val="000000"/>
                          </a:solidFill>
                          <a:effectLst/>
                          <a:latin typeface="Calibri Light" panose="020F0302020204030204" pitchFamily="34" charset="0"/>
                          <a:cs typeface="Calibri Light" panose="020F0302020204030204" pitchFamily="34" charset="0"/>
                        </a:rPr>
                        <a:t>                     28,427,098 </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74820866"/>
                  </a:ext>
                </a:extLst>
              </a:tr>
            </a:tbl>
          </a:graphicData>
        </a:graphic>
      </p:graphicFrame>
    </p:spTree>
    <p:extLst>
      <p:ext uri="{BB962C8B-B14F-4D97-AF65-F5344CB8AC3E}">
        <p14:creationId xmlns:p14="http://schemas.microsoft.com/office/powerpoint/2010/main" val="275601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637" y="1365082"/>
            <a:ext cx="4882532" cy="31747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5B9C5E0-6308-4EF0-B002-D15D22ED3F20}"/>
              </a:ext>
            </a:extLst>
          </p:cNvPr>
          <p:cNvSpPr>
            <a:spLocks noGrp="1"/>
          </p:cNvSpPr>
          <p:nvPr>
            <p:ph type="sldNum" sz="quarter" idx="12"/>
          </p:nvPr>
        </p:nvSpPr>
        <p:spPr>
          <a:xfrm>
            <a:off x="6553200" y="4697535"/>
            <a:ext cx="21336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27C452-0D12-48F3-BB65-BBA3E6350F2C}" type="slidenum">
              <a:rPr kumimoji="0" lang="en-GB" sz="1200" b="0" i="0" u="none" strike="noStrike" kern="1200" cap="none" spc="0" normalizeH="0" baseline="0" noProof="0" smtClean="0">
                <a:ln>
                  <a:noFill/>
                </a:ln>
                <a:solidFill>
                  <a:srgbClr val="7F1416"/>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srgbClr val="7F1416"/>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0ADF63AA-02B6-4A9C-BB3D-67B1734DDE7E}"/>
              </a:ext>
            </a:extLst>
          </p:cNvPr>
          <p:cNvSpPr/>
          <p:nvPr/>
        </p:nvSpPr>
        <p:spPr>
          <a:xfrm>
            <a:off x="457201" y="566910"/>
            <a:ext cx="7522234" cy="3970318"/>
          </a:xfrm>
          <a:prstGeom prst="rect">
            <a:avLst/>
          </a:prstGeom>
        </p:spPr>
        <p:txBody>
          <a:bodyPr wrap="square">
            <a:spAutoFit/>
          </a:bodyPr>
          <a:lstStyle/>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r>
              <a:rPr lang="en-US" dirty="0">
                <a:solidFill>
                  <a:srgbClr val="FF0000"/>
                </a:solidFill>
              </a:rPr>
              <a:t>                                                             </a:t>
            </a:r>
          </a:p>
          <a:p>
            <a:endParaRPr lang="en-US" dirty="0"/>
          </a:p>
          <a:p>
            <a:endParaRPr lang="en-US" dirty="0"/>
          </a:p>
          <a:p>
            <a:endParaRPr lang="en-US" dirty="0"/>
          </a:p>
          <a:p>
            <a:endParaRPr lang="en-US" dirty="0"/>
          </a:p>
          <a:p>
            <a:endParaRPr lang="en-US" dirty="0"/>
          </a:p>
        </p:txBody>
      </p:sp>
      <p:pic>
        <p:nvPicPr>
          <p:cNvPr id="7" name="Picture 6"/>
          <p:cNvPicPr>
            <a:picLocks noChangeAspect="1"/>
          </p:cNvPicPr>
          <p:nvPr/>
        </p:nvPicPr>
        <p:blipFill rotWithShape="1">
          <a:blip r:embed="rId3"/>
          <a:srcRect l="144" t="14500" r="75568" b="56523"/>
          <a:stretch/>
        </p:blipFill>
        <p:spPr>
          <a:xfrm>
            <a:off x="5166493" y="1365081"/>
            <a:ext cx="3833392" cy="3174791"/>
          </a:xfrm>
          <a:prstGeom prst="rect">
            <a:avLst/>
          </a:prstGeom>
        </p:spPr>
      </p:pic>
      <p:cxnSp>
        <p:nvCxnSpPr>
          <p:cNvPr id="8" name="Straight Arrow Connector 7"/>
          <p:cNvCxnSpPr/>
          <p:nvPr/>
        </p:nvCxnSpPr>
        <p:spPr>
          <a:xfrm flipH="1" flipV="1">
            <a:off x="4755574" y="2997873"/>
            <a:ext cx="963619" cy="771706"/>
          </a:xfrm>
          <a:prstGeom prst="straightConnector1">
            <a:avLst/>
          </a:prstGeom>
          <a:ln w="412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707861" y="2900529"/>
            <a:ext cx="3252897" cy="749162"/>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707862" y="3706423"/>
            <a:ext cx="2085874" cy="21975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719192" y="3984492"/>
            <a:ext cx="1358782" cy="17259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5707861" y="4237239"/>
            <a:ext cx="1354709" cy="2023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Arrow Connector 41"/>
          <p:cNvCxnSpPr/>
          <p:nvPr/>
        </p:nvCxnSpPr>
        <p:spPr>
          <a:xfrm flipH="1">
            <a:off x="1889943" y="3360719"/>
            <a:ext cx="3829249" cy="818211"/>
          </a:xfrm>
          <a:prstGeom prst="straightConnector1">
            <a:avLst/>
          </a:prstGeom>
          <a:ln w="412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3631236" y="4407001"/>
            <a:ext cx="2076625" cy="1500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72278" y="3971309"/>
            <a:ext cx="1196835" cy="429917"/>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4365045" y="2648644"/>
            <a:ext cx="735550" cy="32031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2276526" y="1389302"/>
            <a:ext cx="1302829" cy="29728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2276527" y="4272384"/>
            <a:ext cx="1354709" cy="269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3564267" y="4778438"/>
            <a:ext cx="3520003" cy="307777"/>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hlinkClick r:id="rId4"/>
              </a:rPr>
              <a:t>https://www.sheltercluster.org/response/iraq</a:t>
            </a:r>
            <a:endParaRPr lang="en-GB" sz="1400" dirty="0"/>
          </a:p>
        </p:txBody>
      </p:sp>
      <p:cxnSp>
        <p:nvCxnSpPr>
          <p:cNvPr id="39" name="Straight Arrow Connector 38"/>
          <p:cNvCxnSpPr/>
          <p:nvPr/>
        </p:nvCxnSpPr>
        <p:spPr>
          <a:xfrm flipH="1" flipV="1">
            <a:off x="2785371" y="1686586"/>
            <a:ext cx="2928976" cy="2453265"/>
          </a:xfrm>
          <a:prstGeom prst="straightConnector1">
            <a:avLst/>
          </a:prstGeom>
          <a:ln w="412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180F4B44-7260-4D10-834D-3D9BF8F1585F}"/>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3"/>
              <a:defRPr/>
            </a:pPr>
            <a:r>
              <a:rPr lang="en-IN" sz="1400" b="0" dirty="0">
                <a:solidFill>
                  <a:schemeClr val="tx1"/>
                </a:solidFill>
                <a:latin typeface="Calibri Light" panose="020F0302020204030204" pitchFamily="34" charset="0"/>
                <a:ea typeface="+mn-ea"/>
                <a:cs typeface="Calibri Light" panose="020F0302020204030204" pitchFamily="34" charset="0"/>
              </a:rPr>
              <a:t>Information Management</a:t>
            </a:r>
            <a:r>
              <a:rPr lang="en-US" sz="1400" b="0" dirty="0">
                <a:solidFill>
                  <a:schemeClr val="tx1"/>
                </a:solidFill>
                <a:latin typeface="Calibri Light" panose="020F0302020204030204" pitchFamily="34" charset="0"/>
                <a:ea typeface="+mn-ea"/>
                <a:cs typeface="Calibri Light" panose="020F0302020204030204" pitchFamily="34" charset="0"/>
              </a:rPr>
              <a:t> - </a:t>
            </a:r>
            <a:r>
              <a:rPr lang="en-GB" sz="1400" b="0" dirty="0">
                <a:solidFill>
                  <a:srgbClr val="0070C0"/>
                </a:solidFill>
                <a:latin typeface="Calibri Light" panose="020F0302020204030204" pitchFamily="34" charset="0"/>
                <a:ea typeface="+mn-ea"/>
                <a:cs typeface="Calibri Light" panose="020F0302020204030204" pitchFamily="34" charset="0"/>
              </a:rPr>
              <a:t>latest initiatives developed by the SNFI Cluster</a:t>
            </a:r>
            <a:endParaRPr lang="en-US" sz="1400" b="0" dirty="0">
              <a:solidFill>
                <a:srgbClr val="0070C0"/>
              </a:solidFill>
              <a:latin typeface="Calibri Light" panose="020F0302020204030204" pitchFamily="34" charset="0"/>
              <a:ea typeface="+mn-ea"/>
              <a:cs typeface="Calibri Light" panose="020F0302020204030204" pitchFamily="34" charset="0"/>
            </a:endParaRPr>
          </a:p>
          <a:p>
            <a:pPr marL="342900" indent="-342900" algn="l">
              <a:buFont typeface="+mj-lt"/>
              <a:buAutoNum type="alphaLcParenR"/>
              <a:defRPr/>
            </a:pPr>
            <a:r>
              <a:rPr lang="en-IN" sz="1400" b="0" dirty="0">
                <a:solidFill>
                  <a:schemeClr val="tx1"/>
                </a:solidFill>
                <a:latin typeface="Calibri Light" panose="020F0302020204030204" pitchFamily="34" charset="0"/>
                <a:ea typeface="+mn-ea"/>
                <a:cs typeface="Calibri Light" panose="020F0302020204030204" pitchFamily="34" charset="0"/>
              </a:rPr>
              <a:t>New databases in ActivityInfo</a:t>
            </a:r>
            <a:endParaRPr lang="en-US" sz="1400" b="0" dirty="0">
              <a:solidFill>
                <a:schemeClr val="tx1"/>
              </a:solidFill>
              <a:latin typeface="Calibri Light" panose="020F0302020204030204" pitchFamily="34" charset="0"/>
              <a:ea typeface="+mn-ea"/>
              <a:cs typeface="Calibri Light" panose="020F0302020204030204" pitchFamily="34" charset="0"/>
            </a:endParaRPr>
          </a:p>
        </p:txBody>
      </p:sp>
      <p:sp>
        <p:nvSpPr>
          <p:cNvPr id="3" name="Rectangle 2">
            <a:extLst>
              <a:ext uri="{FF2B5EF4-FFF2-40B4-BE49-F238E27FC236}">
                <a16:creationId xmlns:a16="http://schemas.microsoft.com/office/drawing/2014/main" id="{9B340528-6DCF-46EE-BDD7-BB3C4C1F5856}"/>
              </a:ext>
            </a:extLst>
          </p:cNvPr>
          <p:cNvSpPr/>
          <p:nvPr/>
        </p:nvSpPr>
        <p:spPr>
          <a:xfrm>
            <a:off x="457201" y="721492"/>
            <a:ext cx="5919488" cy="523220"/>
          </a:xfrm>
          <a:prstGeom prst="rect">
            <a:avLst/>
          </a:prstGeom>
        </p:spPr>
        <p:txBody>
          <a:bodyPr wrap="square">
            <a:spAutoFit/>
          </a:bodyPr>
          <a:lstStyle/>
          <a:p>
            <a:r>
              <a:rPr lang="en-US" sz="1400" dirty="0">
                <a:latin typeface="Calibri Light" panose="020F0302020204030204" pitchFamily="34" charset="0"/>
                <a:cs typeface="Calibri Light" panose="020F0302020204030204" pitchFamily="34" charset="0"/>
              </a:rPr>
              <a:t>Additional databases have been added on Activity Info to capture core information across all the </a:t>
            </a:r>
            <a:r>
              <a:rPr lang="en-IN" sz="1400" dirty="0">
                <a:latin typeface="Calibri Light" panose="020F0302020204030204" pitchFamily="34" charset="0"/>
                <a:cs typeface="Calibri Light" panose="020F0302020204030204" pitchFamily="34" charset="0"/>
              </a:rPr>
              <a:t>Humanitarian Programme Cycle </a:t>
            </a:r>
            <a:r>
              <a:rPr lang="en-US" sz="1400" dirty="0">
                <a:latin typeface="Calibri Light" panose="020F0302020204030204" pitchFamily="34" charset="0"/>
                <a:cs typeface="Calibri Light" panose="020F0302020204030204" pitchFamily="34" charset="0"/>
              </a:rPr>
              <a:t>phases.</a:t>
            </a:r>
            <a:endParaRPr lang="en-IN"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3764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5" grpId="0" animBg="1"/>
      <p:bldP spid="27" grpId="0" animBg="1"/>
      <p:bldP spid="49" grpId="0" animBg="1"/>
      <p:bldP spid="50" grpId="0" animBg="1"/>
      <p:bldP spid="51"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15</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3"/>
              <a:defRPr/>
            </a:pPr>
            <a:r>
              <a:rPr lang="en-IN" sz="1400" b="0" dirty="0">
                <a:solidFill>
                  <a:schemeClr val="tx1"/>
                </a:solidFill>
                <a:latin typeface="Calibri Light" panose="020F0302020204030204" pitchFamily="34" charset="0"/>
                <a:ea typeface="+mn-ea"/>
                <a:cs typeface="+mn-cs"/>
              </a:rPr>
              <a:t>Information Management</a:t>
            </a:r>
            <a:r>
              <a:rPr lang="en-US" sz="1400" b="0" dirty="0">
                <a:solidFill>
                  <a:schemeClr val="tx1"/>
                </a:solidFill>
                <a:latin typeface="Calibri Light" panose="020F0302020204030204" pitchFamily="34" charset="0"/>
                <a:ea typeface="+mn-ea"/>
                <a:cs typeface="+mn-cs"/>
              </a:rPr>
              <a:t> - </a:t>
            </a:r>
            <a:r>
              <a:rPr lang="en-GB" sz="1400" b="0" dirty="0">
                <a:solidFill>
                  <a:srgbClr val="0070C0"/>
                </a:solidFill>
                <a:latin typeface="Calibri Light" panose="020F0302020204030204" pitchFamily="34" charset="0"/>
                <a:cs typeface="Calibri Light" panose="020F0302020204030204" pitchFamily="34" charset="0"/>
              </a:rPr>
              <a:t>latest initiatives developed by the SNFI Cluster</a:t>
            </a:r>
            <a:endParaRPr lang="en-US" sz="1400" b="0" dirty="0">
              <a:solidFill>
                <a:schemeClr val="tx1"/>
              </a:solidFill>
              <a:latin typeface="Calibri Light" panose="020F0302020204030204" pitchFamily="34" charset="0"/>
              <a:ea typeface="+mn-ea"/>
              <a:cs typeface="+mn-cs"/>
            </a:endParaRPr>
          </a:p>
          <a:p>
            <a:pPr marL="342900" indent="-342900" algn="l">
              <a:buFont typeface="+mj-lt"/>
              <a:buAutoNum type="alphaLcParenR" startAt="2"/>
              <a:defRPr/>
            </a:pPr>
            <a:r>
              <a:rPr lang="en-IN" sz="1400" b="0" dirty="0">
                <a:solidFill>
                  <a:schemeClr val="tx1"/>
                </a:solidFill>
                <a:latin typeface="Calibri Light" panose="020F0302020204030204" pitchFamily="34" charset="0"/>
                <a:ea typeface="+mn-ea"/>
                <a:cs typeface="+mn-cs"/>
              </a:rPr>
              <a:t>Cluster Interactive Dashboard</a:t>
            </a:r>
            <a:endParaRPr lang="en-US" sz="1400" b="0" dirty="0">
              <a:solidFill>
                <a:schemeClr val="tx1"/>
              </a:solidFill>
              <a:latin typeface="Calibri Light" panose="020F0302020204030204" pitchFamily="34" charset="0"/>
              <a:ea typeface="+mn-ea"/>
              <a:cs typeface="+mn-cs"/>
            </a:endParaRPr>
          </a:p>
        </p:txBody>
      </p:sp>
      <p:sp>
        <p:nvSpPr>
          <p:cNvPr id="7" name="Rectangle 6">
            <a:extLst>
              <a:ext uri="{FF2B5EF4-FFF2-40B4-BE49-F238E27FC236}">
                <a16:creationId xmlns:a16="http://schemas.microsoft.com/office/drawing/2014/main" id="{5D636222-862B-4EED-9D6E-D7CF83A8DCF6}"/>
              </a:ext>
            </a:extLst>
          </p:cNvPr>
          <p:cNvSpPr/>
          <p:nvPr/>
        </p:nvSpPr>
        <p:spPr>
          <a:xfrm>
            <a:off x="358878" y="691962"/>
            <a:ext cx="8229599" cy="344069"/>
          </a:xfrm>
          <a:prstGeom prst="rect">
            <a:avLst/>
          </a:prstGeom>
        </p:spPr>
        <p:txBody>
          <a:bodyPr wrap="square">
            <a:spAutoFit/>
          </a:bodyPr>
          <a:lstStyle/>
          <a:p>
            <a:pPr algn="ctr">
              <a:lnSpc>
                <a:spcPct val="107000"/>
              </a:lnSpc>
              <a:spcAft>
                <a:spcPts val="800"/>
              </a:spcAft>
            </a:pPr>
            <a:r>
              <a:rPr lang="en-GB" sz="1600" dirty="0">
                <a:solidFill>
                  <a:srgbClr val="0070C0"/>
                </a:solidFill>
                <a:latin typeface="Calibri Light" panose="020F0302020204030204" pitchFamily="34" charset="0"/>
                <a:ea typeface="+mj-ea"/>
                <a:cs typeface="Calibri Light" panose="020F0302020204030204" pitchFamily="34" charset="0"/>
              </a:rPr>
              <a:t>Interactive dashboards from AI: </a:t>
            </a:r>
            <a:r>
              <a:rPr lang="en-US" sz="1600" u="sng" dirty="0">
                <a:solidFill>
                  <a:srgbClr val="0563C1"/>
                </a:solidFill>
                <a:latin typeface="Calibri Light" panose="020F0302020204030204" pitchFamily="34" charset="0"/>
                <a:ea typeface="Calibri" panose="020F0502020204030204" pitchFamily="34" charset="0"/>
                <a:cs typeface="Calibri Light" panose="020F0302020204030204" pitchFamily="34" charset="0"/>
                <a:hlinkClick r:id="rId2"/>
              </a:rPr>
              <a:t>https://bit.ly/317gLgO</a:t>
            </a:r>
            <a:r>
              <a:rPr lang="en-US" sz="1600" dirty="0">
                <a:latin typeface="Calibri Light" panose="020F0302020204030204" pitchFamily="34" charset="0"/>
                <a:ea typeface="Calibri" panose="020F0502020204030204" pitchFamily="34" charset="0"/>
                <a:cs typeface="Calibri Light" panose="020F0302020204030204" pitchFamily="34" charset="0"/>
              </a:rPr>
              <a:t>   </a:t>
            </a:r>
            <a:endParaRPr lang="en-GB" sz="1600" dirty="0">
              <a:latin typeface="Calibri Light" panose="020F0302020204030204" pitchFamily="34" charset="0"/>
              <a:ea typeface="Calibri" panose="020F05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4A08F394-1ED6-4AC2-AA7E-C59E2C74CB59}"/>
              </a:ext>
            </a:extLst>
          </p:cNvPr>
          <p:cNvPicPr>
            <a:picLocks noChangeAspect="1"/>
          </p:cNvPicPr>
          <p:nvPr/>
        </p:nvPicPr>
        <p:blipFill rotWithShape="1">
          <a:blip r:embed="rId3"/>
          <a:srcRect l="12205" t="11759" r="12441" b="10131"/>
          <a:stretch/>
        </p:blipFill>
        <p:spPr>
          <a:xfrm>
            <a:off x="519795" y="1205343"/>
            <a:ext cx="5547935" cy="3234846"/>
          </a:xfrm>
          <a:prstGeom prst="rect">
            <a:avLst/>
          </a:prstGeom>
        </p:spPr>
      </p:pic>
      <p:sp>
        <p:nvSpPr>
          <p:cNvPr id="9" name="Content Placeholder 2">
            <a:extLst>
              <a:ext uri="{FF2B5EF4-FFF2-40B4-BE49-F238E27FC236}">
                <a16:creationId xmlns:a16="http://schemas.microsoft.com/office/drawing/2014/main" id="{7716C757-4232-4A77-AD8A-3AF6626FB5F9}"/>
              </a:ext>
            </a:extLst>
          </p:cNvPr>
          <p:cNvSpPr>
            <a:spLocks noGrp="1"/>
          </p:cNvSpPr>
          <p:nvPr>
            <p:ph idx="1"/>
          </p:nvPr>
        </p:nvSpPr>
        <p:spPr>
          <a:xfrm>
            <a:off x="6285600" y="1208886"/>
            <a:ext cx="2557064" cy="3573307"/>
          </a:xfrm>
        </p:spPr>
        <p:txBody>
          <a:bodyPr>
            <a:normAutofit/>
          </a:bodyPr>
          <a:lstStyle/>
          <a:p>
            <a:r>
              <a:rPr lang="en-US" sz="1400" dirty="0">
                <a:latin typeface="Calibri Light" panose="020F0302020204030204" pitchFamily="34" charset="0"/>
                <a:cs typeface="Calibri Light" panose="020F0302020204030204" pitchFamily="34" charset="0"/>
              </a:rPr>
              <a:t>All interactive: play with the selection to see figures appearing</a:t>
            </a:r>
          </a:p>
          <a:p>
            <a:endParaRPr lang="en-US" sz="1400" dirty="0">
              <a:latin typeface="Calibri Light" panose="020F0302020204030204" pitchFamily="34" charset="0"/>
              <a:cs typeface="Calibri Light" panose="020F0302020204030204" pitchFamily="34" charset="0"/>
            </a:endParaRPr>
          </a:p>
          <a:p>
            <a:r>
              <a:rPr lang="en-US" sz="1400" dirty="0">
                <a:latin typeface="Calibri Light" panose="020F0302020204030204" pitchFamily="34" charset="0"/>
                <a:cs typeface="Calibri Light" panose="020F0302020204030204" pitchFamily="34" charset="0"/>
              </a:rPr>
              <a:t>3 pages for now:</a:t>
            </a:r>
          </a:p>
          <a:p>
            <a:pPr lvl="1">
              <a:buFont typeface="+mj-lt"/>
              <a:buAutoNum type="arabicPeriod"/>
            </a:pPr>
            <a:r>
              <a:rPr lang="en-US" sz="1400" dirty="0">
                <a:latin typeface="Calibri Light" panose="020F0302020204030204" pitchFamily="34" charset="0"/>
                <a:cs typeface="Calibri Light" panose="020F0302020204030204" pitchFamily="34" charset="0"/>
              </a:rPr>
              <a:t>Achievements</a:t>
            </a:r>
          </a:p>
          <a:p>
            <a:pPr lvl="1">
              <a:buFont typeface="+mj-lt"/>
              <a:buAutoNum type="arabicPeriod"/>
            </a:pPr>
            <a:r>
              <a:rPr lang="en-US" sz="1400" dirty="0">
                <a:latin typeface="Calibri Light" panose="020F0302020204030204" pitchFamily="34" charset="0"/>
                <a:cs typeface="Calibri Light" panose="020F0302020204030204" pitchFamily="34" charset="0"/>
              </a:rPr>
              <a:t>4W</a:t>
            </a:r>
          </a:p>
          <a:p>
            <a:pPr lvl="1">
              <a:buFont typeface="+mj-lt"/>
              <a:buAutoNum type="arabicPeriod"/>
            </a:pPr>
            <a:r>
              <a:rPr lang="en-US" sz="1400" dirty="0">
                <a:latin typeface="Calibri Light" panose="020F0302020204030204" pitchFamily="34" charset="0"/>
                <a:cs typeface="Calibri Light" panose="020F0302020204030204" pitchFamily="34" charset="0"/>
              </a:rPr>
              <a:t>Assessments</a:t>
            </a:r>
          </a:p>
          <a:p>
            <a:endParaRPr lang="en-US" sz="1400" dirty="0">
              <a:latin typeface="Calibri Light" panose="020F0302020204030204" pitchFamily="34" charset="0"/>
              <a:cs typeface="Calibri Light" panose="020F0302020204030204" pitchFamily="34" charset="0"/>
            </a:endParaRPr>
          </a:p>
          <a:p>
            <a:r>
              <a:rPr lang="en-US" sz="1400" dirty="0">
                <a:latin typeface="Calibri Light" panose="020F0302020204030204" pitchFamily="34" charset="0"/>
                <a:cs typeface="Calibri Light" panose="020F0302020204030204" pitchFamily="34" charset="0"/>
              </a:rPr>
              <a:t>4</a:t>
            </a:r>
            <a:r>
              <a:rPr lang="en-US" sz="1400" baseline="30000" dirty="0">
                <a:latin typeface="Calibri Light" panose="020F0302020204030204" pitchFamily="34" charset="0"/>
                <a:cs typeface="Calibri Light" panose="020F0302020204030204" pitchFamily="34" charset="0"/>
              </a:rPr>
              <a:t>th</a:t>
            </a:r>
            <a:r>
              <a:rPr lang="en-US" sz="1400" dirty="0">
                <a:latin typeface="Calibri Light" panose="020F0302020204030204" pitchFamily="34" charset="0"/>
                <a:cs typeface="Calibri Light" panose="020F0302020204030204" pitchFamily="34" charset="0"/>
              </a:rPr>
              <a:t> page - coming soon:</a:t>
            </a:r>
          </a:p>
          <a:p>
            <a:pPr marL="0" indent="0">
              <a:buNone/>
            </a:pPr>
            <a:r>
              <a:rPr lang="en-US" sz="1400" dirty="0">
                <a:latin typeface="Calibri Light" panose="020F0302020204030204" pitchFamily="34" charset="0"/>
                <a:cs typeface="Calibri Light" panose="020F0302020204030204" pitchFamily="34" charset="0"/>
              </a:rPr>
              <a:t>     Emergency Preparedness</a:t>
            </a:r>
          </a:p>
          <a:p>
            <a:pPr marL="0" indent="0">
              <a:buNone/>
            </a:pPr>
            <a:endParaRPr lang="en-US" sz="1400" dirty="0">
              <a:latin typeface="Calibri Light" panose="020F0302020204030204" pitchFamily="34" charset="0"/>
              <a:cs typeface="Calibri Light" panose="020F0302020204030204" pitchFamily="34" charset="0"/>
            </a:endParaRPr>
          </a:p>
          <a:p>
            <a:pPr marL="0" indent="0">
              <a:buNone/>
            </a:pPr>
            <a:endParaRPr lang="en-US" sz="1400" dirty="0">
              <a:latin typeface="Calibri Light" panose="020F0302020204030204" pitchFamily="34" charset="0"/>
              <a:cs typeface="Calibri Light" panose="020F0302020204030204" pitchFamily="34" charset="0"/>
            </a:endParaRPr>
          </a:p>
        </p:txBody>
      </p:sp>
      <p:cxnSp>
        <p:nvCxnSpPr>
          <p:cNvPr id="10" name="Straight Arrow Connector 9">
            <a:extLst>
              <a:ext uri="{FF2B5EF4-FFF2-40B4-BE49-F238E27FC236}">
                <a16:creationId xmlns:a16="http://schemas.microsoft.com/office/drawing/2014/main" id="{C92558D2-C8ED-4E52-B437-4916E5FA12E5}"/>
              </a:ext>
            </a:extLst>
          </p:cNvPr>
          <p:cNvCxnSpPr>
            <a:cxnSpLocks/>
            <a:endCxn id="11" idx="7"/>
          </p:cNvCxnSpPr>
          <p:nvPr/>
        </p:nvCxnSpPr>
        <p:spPr>
          <a:xfrm flipH="1">
            <a:off x="3542585" y="2306782"/>
            <a:ext cx="2837433" cy="1950346"/>
          </a:xfrm>
          <a:prstGeom prst="straightConnector1">
            <a:avLst/>
          </a:prstGeom>
          <a:ln w="34925">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41C2C0B-2649-446D-9B43-4D5B046AE170}"/>
              </a:ext>
            </a:extLst>
          </p:cNvPr>
          <p:cNvSpPr/>
          <p:nvPr/>
        </p:nvSpPr>
        <p:spPr>
          <a:xfrm>
            <a:off x="2878862" y="4203880"/>
            <a:ext cx="777600" cy="363600"/>
          </a:xfrm>
          <a:prstGeom prst="ellipse">
            <a:avLst/>
          </a:prstGeom>
          <a:noFill/>
          <a:ln w="381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880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16</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3"/>
              <a:defRPr/>
            </a:pPr>
            <a:r>
              <a:rPr lang="en-IN" sz="1400" b="0" dirty="0">
                <a:solidFill>
                  <a:schemeClr val="tx1"/>
                </a:solidFill>
                <a:latin typeface="Calibri Light" panose="020F0302020204030204" pitchFamily="34" charset="0"/>
                <a:ea typeface="+mn-ea"/>
                <a:cs typeface="+mn-cs"/>
              </a:rPr>
              <a:t>Information Management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3"/>
              <a:defRPr/>
            </a:pPr>
            <a:r>
              <a:rPr lang="en-US" sz="1400" b="0" dirty="0">
                <a:solidFill>
                  <a:schemeClr val="tx1"/>
                </a:solidFill>
                <a:latin typeface="Calibri Light" panose="020F0302020204030204" pitchFamily="34" charset="0"/>
                <a:ea typeface="+mn-ea"/>
                <a:cs typeface="+mn-cs"/>
              </a:rPr>
              <a:t>Updated &amp; Available useful datasets for your consideration</a:t>
            </a:r>
          </a:p>
        </p:txBody>
      </p:sp>
      <p:sp>
        <p:nvSpPr>
          <p:cNvPr id="3" name="Rectangle 2">
            <a:extLst>
              <a:ext uri="{FF2B5EF4-FFF2-40B4-BE49-F238E27FC236}">
                <a16:creationId xmlns:a16="http://schemas.microsoft.com/office/drawing/2014/main" id="{B23B7ADD-BD86-45A4-BA27-647DAED74993}"/>
              </a:ext>
            </a:extLst>
          </p:cNvPr>
          <p:cNvSpPr/>
          <p:nvPr/>
        </p:nvSpPr>
        <p:spPr>
          <a:xfrm>
            <a:off x="342900" y="898038"/>
            <a:ext cx="8520545" cy="1169551"/>
          </a:xfrm>
          <a:prstGeom prst="rect">
            <a:avLst/>
          </a:prstGeom>
        </p:spPr>
        <p:txBody>
          <a:bodyPr wrap="square">
            <a:spAutoFit/>
          </a:bodyPr>
          <a:lstStyle/>
          <a:p>
            <a:r>
              <a:rPr lang="en-IN" sz="1400" dirty="0">
                <a:latin typeface="Calibri Light" panose="020F0302020204030204" pitchFamily="34" charset="0"/>
                <a:ea typeface="Calibri" panose="020F0502020204030204" pitchFamily="34" charset="0"/>
                <a:cs typeface="Calibri Light" panose="020F0302020204030204" pitchFamily="34" charset="0"/>
              </a:rPr>
              <a:t>Most recent updated datasets been published by IOM / DTM. </a:t>
            </a:r>
          </a:p>
          <a:p>
            <a:pPr marL="342900" marR="0" lvl="0" indent="-342900">
              <a:spcBef>
                <a:spcPts val="0"/>
              </a:spcBef>
              <a:spcAft>
                <a:spcPts val="0"/>
              </a:spcAft>
              <a:buFont typeface="Wingdings" panose="05000000000000000000" pitchFamily="2" charset="2"/>
              <a:buChar char=""/>
            </a:pPr>
            <a:r>
              <a:rPr lang="en-IN" sz="1400" dirty="0">
                <a:solidFill>
                  <a:srgbClr val="0070C0"/>
                </a:solidFill>
                <a:latin typeface="Calibri Light" panose="020F0302020204030204" pitchFamily="34" charset="0"/>
                <a:ea typeface="Times New Roman" panose="02020603050405020304" pitchFamily="18" charset="0"/>
                <a:cs typeface="Calibri Light" panose="020F0302020204030204" pitchFamily="34" charset="0"/>
              </a:rPr>
              <a:t>The ILA – round 4 and </a:t>
            </a:r>
            <a:endParaRPr lang="en-IN" sz="1400" dirty="0">
              <a:solidFill>
                <a:srgbClr val="0070C0"/>
              </a:solidFill>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spcBef>
                <a:spcPts val="0"/>
              </a:spcBef>
              <a:spcAft>
                <a:spcPts val="0"/>
              </a:spcAft>
              <a:buFont typeface="Wingdings" panose="05000000000000000000" pitchFamily="2" charset="2"/>
              <a:buChar char=""/>
            </a:pPr>
            <a:r>
              <a:rPr lang="en-IN" sz="1400" dirty="0">
                <a:solidFill>
                  <a:srgbClr val="0070C0"/>
                </a:solidFill>
                <a:latin typeface="Calibri Light" panose="020F0302020204030204" pitchFamily="34" charset="0"/>
                <a:ea typeface="Times New Roman" panose="02020603050405020304" pitchFamily="18" charset="0"/>
                <a:cs typeface="Calibri Light" panose="020F0302020204030204" pitchFamily="34" charset="0"/>
              </a:rPr>
              <a:t>The Return Index – round 4, </a:t>
            </a:r>
            <a:endParaRPr lang="en-IN" sz="1400" dirty="0">
              <a:solidFill>
                <a:srgbClr val="0070C0"/>
              </a:solidFill>
              <a:latin typeface="Calibri Light" panose="020F0302020204030204" pitchFamily="34" charset="0"/>
              <a:ea typeface="Calibri" panose="020F0502020204030204" pitchFamily="34" charset="0"/>
              <a:cs typeface="Calibri Light" panose="020F0302020204030204" pitchFamily="34" charset="0"/>
            </a:endParaRPr>
          </a:p>
          <a:p>
            <a:r>
              <a:rPr lang="en-IN" sz="1400" dirty="0">
                <a:latin typeface="Calibri Light" panose="020F0302020204030204" pitchFamily="34" charset="0"/>
                <a:ea typeface="Calibri" panose="020F0502020204030204" pitchFamily="34" charset="0"/>
                <a:cs typeface="Calibri Light" panose="020F0302020204030204" pitchFamily="34" charset="0"/>
              </a:rPr>
              <a:t>Two datasets that can help you in your planning for the Housing Rehabilitation for returnees, but also for the Critical shelter rehabilitation for IDPs out of Camps</a:t>
            </a:r>
            <a:r>
              <a:rPr lang="en-IN" sz="1400" dirty="0">
                <a:solidFill>
                  <a:srgbClr val="0070C0"/>
                </a:solidFill>
                <a:latin typeface="Calibri Light" panose="020F0302020204030204" pitchFamily="34" charset="0"/>
                <a:ea typeface="Calibri" panose="020F0502020204030204" pitchFamily="34" charset="0"/>
                <a:cs typeface="Calibri Light" panose="020F0302020204030204" pitchFamily="34" charset="0"/>
              </a:rPr>
              <a:t>.</a:t>
            </a:r>
            <a:endParaRPr lang="en-IN" sz="1400" dirty="0">
              <a:latin typeface="Calibri Light" panose="020F0302020204030204" pitchFamily="34" charset="0"/>
              <a:ea typeface="Calibri" panose="020F0502020204030204" pitchFamily="34" charset="0"/>
              <a:cs typeface="Calibri Light" panose="020F0302020204030204" pitchFamily="34" charset="0"/>
            </a:endParaRPr>
          </a:p>
        </p:txBody>
      </p:sp>
      <p:pic>
        <p:nvPicPr>
          <p:cNvPr id="19" name="Picture 18" descr="A close up of a map&#10;&#10;Description generated with high confidence">
            <a:extLst>
              <a:ext uri="{FF2B5EF4-FFF2-40B4-BE49-F238E27FC236}">
                <a16:creationId xmlns:a16="http://schemas.microsoft.com/office/drawing/2014/main" id="{D9324323-5616-43F5-92C5-9B7A2C301A49}"/>
              </a:ext>
            </a:extLst>
          </p:cNvPr>
          <p:cNvPicPr>
            <a:picLocks noChangeAspect="1"/>
          </p:cNvPicPr>
          <p:nvPr/>
        </p:nvPicPr>
        <p:blipFill>
          <a:blip r:embed="rId2"/>
          <a:stretch>
            <a:fillRect/>
          </a:stretch>
        </p:blipFill>
        <p:spPr>
          <a:xfrm>
            <a:off x="2514253" y="2235728"/>
            <a:ext cx="4451120" cy="2234061"/>
          </a:xfrm>
          <a:prstGeom prst="rect">
            <a:avLst/>
          </a:prstGeom>
        </p:spPr>
      </p:pic>
    </p:spTree>
    <p:extLst>
      <p:ext uri="{BB962C8B-B14F-4D97-AF65-F5344CB8AC3E}">
        <p14:creationId xmlns:p14="http://schemas.microsoft.com/office/powerpoint/2010/main" val="459334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17</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3"/>
              <a:defRPr/>
            </a:pPr>
            <a:r>
              <a:rPr lang="en-IN" sz="1400" b="0" dirty="0">
                <a:solidFill>
                  <a:schemeClr val="tx1"/>
                </a:solidFill>
                <a:latin typeface="Calibri Light" panose="020F0302020204030204" pitchFamily="34" charset="0"/>
                <a:ea typeface="+mn-ea"/>
                <a:cs typeface="+mn-cs"/>
              </a:rPr>
              <a:t>Information Management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4"/>
              <a:defRPr/>
            </a:pPr>
            <a:r>
              <a:rPr lang="en-IN" sz="1400" b="0" dirty="0">
                <a:solidFill>
                  <a:schemeClr val="tx1"/>
                </a:solidFill>
                <a:latin typeface="Calibri Light" panose="020F0302020204030204" pitchFamily="34" charset="0"/>
                <a:ea typeface="+mn-ea"/>
                <a:cs typeface="+mn-cs"/>
              </a:rPr>
              <a:t>Recap. on trainings</a:t>
            </a:r>
            <a:endParaRPr lang="en-US" sz="1400" b="0" dirty="0">
              <a:solidFill>
                <a:schemeClr val="tx1"/>
              </a:solidFill>
              <a:latin typeface="Calibri Light" panose="020F0302020204030204" pitchFamily="34" charset="0"/>
              <a:ea typeface="+mn-ea"/>
              <a:cs typeface="+mn-cs"/>
            </a:endParaRPr>
          </a:p>
        </p:txBody>
      </p:sp>
      <p:sp>
        <p:nvSpPr>
          <p:cNvPr id="6" name="Text Placeholder 6">
            <a:extLst>
              <a:ext uri="{FF2B5EF4-FFF2-40B4-BE49-F238E27FC236}">
                <a16:creationId xmlns:a16="http://schemas.microsoft.com/office/drawing/2014/main" id="{C4CC12AD-4748-4D5C-870D-95491FDD5F56}"/>
              </a:ext>
            </a:extLst>
          </p:cNvPr>
          <p:cNvSpPr txBox="1">
            <a:spLocks/>
          </p:cNvSpPr>
          <p:nvPr/>
        </p:nvSpPr>
        <p:spPr>
          <a:xfrm>
            <a:off x="445222" y="1075515"/>
            <a:ext cx="4041775" cy="368603"/>
          </a:xfrm>
          <a:prstGeom prst="rect">
            <a:avLst/>
          </a:prstGeom>
          <a:ln>
            <a:solidFill>
              <a:schemeClr val="tx1">
                <a:lumMod val="95000"/>
                <a:lumOff val="5000"/>
              </a:schemeClr>
            </a:solidFill>
          </a:ln>
        </p:spPr>
        <p:txBody>
          <a:bodyPr vert="horz" lIns="91440" tIns="45720" rIns="91440" bIns="45720" rtlCol="0">
            <a:normAutofit/>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latin typeface="Calibri Light" panose="020F0302020204030204" pitchFamily="34" charset="0"/>
                <a:cs typeface="Calibri Light" panose="020F0302020204030204" pitchFamily="34" charset="0"/>
              </a:rPr>
              <a:t>SNFI Trainings June-July 2019</a:t>
            </a:r>
            <a:endParaRPr lang="en-GB" sz="1400" dirty="0">
              <a:latin typeface="Calibri Light" panose="020F0302020204030204" pitchFamily="34" charset="0"/>
              <a:cs typeface="Calibri Light" panose="020F0302020204030204" pitchFamily="34" charset="0"/>
            </a:endParaRPr>
          </a:p>
        </p:txBody>
      </p:sp>
      <p:sp>
        <p:nvSpPr>
          <p:cNvPr id="7" name="Content Placeholder 7">
            <a:extLst>
              <a:ext uri="{FF2B5EF4-FFF2-40B4-BE49-F238E27FC236}">
                <a16:creationId xmlns:a16="http://schemas.microsoft.com/office/drawing/2014/main" id="{FADD750F-3ED0-4DF3-9748-3F0EF513E71F}"/>
              </a:ext>
            </a:extLst>
          </p:cNvPr>
          <p:cNvSpPr txBox="1">
            <a:spLocks/>
          </p:cNvSpPr>
          <p:nvPr/>
        </p:nvSpPr>
        <p:spPr>
          <a:xfrm>
            <a:off x="446809" y="1464900"/>
            <a:ext cx="4040188" cy="295285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dk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buFont typeface="+mj-lt"/>
              <a:buAutoNum type="arabicPeriod"/>
            </a:pPr>
            <a:endParaRPr lang="en-US" sz="1400" dirty="0">
              <a:latin typeface="Calibri Light" panose="020F0302020204030204" pitchFamily="34" charset="0"/>
              <a:cs typeface="Calibri Light" panose="020F0302020204030204" pitchFamily="34" charset="0"/>
            </a:endParaRPr>
          </a:p>
          <a:p>
            <a:pPr>
              <a:buFont typeface="+mj-lt"/>
              <a:buAutoNum type="arabicPeriod"/>
            </a:pPr>
            <a:r>
              <a:rPr lang="en-US" sz="1400" dirty="0">
                <a:latin typeface="Calibri Light" panose="020F0302020204030204" pitchFamily="34" charset="0"/>
                <a:cs typeface="Calibri Light" panose="020F0302020204030204" pitchFamily="34" charset="0"/>
              </a:rPr>
              <a:t>Activity Info reporting for SNFI Partners</a:t>
            </a:r>
          </a:p>
          <a:p>
            <a:pPr>
              <a:buFont typeface="+mj-lt"/>
              <a:buAutoNum type="arabicPeriod"/>
            </a:pPr>
            <a:r>
              <a:rPr lang="en-US" sz="1400" dirty="0">
                <a:latin typeface="Calibri Light" panose="020F0302020204030204" pitchFamily="34" charset="0"/>
                <a:cs typeface="Calibri Light" panose="020F0302020204030204" pitchFamily="34" charset="0"/>
              </a:rPr>
              <a:t>Use of the Socio-Economic Vulnerability Tool (SEVAT)</a:t>
            </a:r>
          </a:p>
          <a:p>
            <a:pPr>
              <a:buFont typeface="+mj-lt"/>
              <a:buAutoNum type="arabicPeriod"/>
            </a:pPr>
            <a:r>
              <a:rPr lang="en-US" sz="1400" dirty="0">
                <a:latin typeface="Calibri Light" panose="020F0302020204030204" pitchFamily="34" charset="0"/>
                <a:cs typeface="Calibri Light" panose="020F0302020204030204" pitchFamily="34" charset="0"/>
              </a:rPr>
              <a:t>Reporting Tool for War-Damaged Shelter Repairs</a:t>
            </a:r>
          </a:p>
          <a:p>
            <a:pPr>
              <a:buFont typeface="+mj-lt"/>
              <a:buAutoNum type="arabicPeriod"/>
            </a:pPr>
            <a:r>
              <a:rPr lang="en-US" sz="1400" dirty="0">
                <a:latin typeface="Calibri Light" panose="020F0302020204030204" pitchFamily="34" charset="0"/>
                <a:cs typeface="Calibri Light" panose="020F0302020204030204" pitchFamily="34" charset="0"/>
              </a:rPr>
              <a:t>War-Damaged Shelter Minimum Standards and use of </a:t>
            </a:r>
            <a:r>
              <a:rPr lang="en-US" sz="1400" dirty="0" err="1">
                <a:latin typeface="Calibri Light" panose="020F0302020204030204" pitchFamily="34" charset="0"/>
                <a:cs typeface="Calibri Light" panose="020F0302020204030204" pitchFamily="34" charset="0"/>
              </a:rPr>
              <a:t>BoQ</a:t>
            </a:r>
            <a:endParaRPr lang="en-US" sz="1400" dirty="0">
              <a:latin typeface="Calibri Light" panose="020F0302020204030204" pitchFamily="34" charset="0"/>
              <a:cs typeface="Calibri Light" panose="020F0302020204030204" pitchFamily="34" charset="0"/>
            </a:endParaRPr>
          </a:p>
          <a:p>
            <a:pPr>
              <a:buFont typeface="+mj-lt"/>
              <a:buAutoNum type="arabicPeriod"/>
            </a:pPr>
            <a:r>
              <a:rPr lang="en-US" sz="1400" dirty="0">
                <a:latin typeface="Calibri Light" panose="020F0302020204030204" pitchFamily="34" charset="0"/>
                <a:cs typeface="Calibri Light" panose="020F0302020204030204" pitchFamily="34" charset="0"/>
              </a:rPr>
              <a:t>Assessments and the use of the Common Database of Indicators (CDI)</a:t>
            </a:r>
            <a:endParaRPr lang="en-GB" sz="1400" dirty="0">
              <a:latin typeface="Calibri Light" panose="020F0302020204030204" pitchFamily="34" charset="0"/>
              <a:cs typeface="Calibri Light" panose="020F0302020204030204" pitchFamily="34" charset="0"/>
            </a:endParaRPr>
          </a:p>
        </p:txBody>
      </p:sp>
      <p:sp>
        <p:nvSpPr>
          <p:cNvPr id="8" name="Text Placeholder 8">
            <a:extLst>
              <a:ext uri="{FF2B5EF4-FFF2-40B4-BE49-F238E27FC236}">
                <a16:creationId xmlns:a16="http://schemas.microsoft.com/office/drawing/2014/main" id="{FC5CD4E4-6373-47FB-A218-C1D34636832C}"/>
              </a:ext>
            </a:extLst>
          </p:cNvPr>
          <p:cNvSpPr txBox="1">
            <a:spLocks/>
          </p:cNvSpPr>
          <p:nvPr/>
        </p:nvSpPr>
        <p:spPr>
          <a:xfrm>
            <a:off x="4663644" y="1080765"/>
            <a:ext cx="4041775" cy="368603"/>
          </a:xfrm>
          <a:prstGeom prst="rect">
            <a:avLst/>
          </a:prstGeom>
          <a:ln>
            <a:solidFill>
              <a:schemeClr val="tx1">
                <a:lumMod val="95000"/>
                <a:lumOff val="5000"/>
              </a:schemeClr>
            </a:solidFill>
          </a:ln>
        </p:spPr>
        <p:txBody>
          <a:bodyPr>
            <a:normAutofit/>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latin typeface="Calibri Light" panose="020F0302020204030204" pitchFamily="34" charset="0"/>
                <a:cs typeface="Calibri Light" panose="020F0302020204030204" pitchFamily="34" charset="0"/>
              </a:rPr>
              <a:t>Achievements</a:t>
            </a:r>
            <a:endParaRPr lang="en-GB" sz="1400" dirty="0">
              <a:latin typeface="Calibri Light" panose="020F0302020204030204" pitchFamily="34" charset="0"/>
              <a:cs typeface="Calibri Light" panose="020F0302020204030204" pitchFamily="34" charset="0"/>
            </a:endParaRPr>
          </a:p>
        </p:txBody>
      </p:sp>
      <p:sp>
        <p:nvSpPr>
          <p:cNvPr id="9" name="Content Placeholder 9">
            <a:extLst>
              <a:ext uri="{FF2B5EF4-FFF2-40B4-BE49-F238E27FC236}">
                <a16:creationId xmlns:a16="http://schemas.microsoft.com/office/drawing/2014/main" id="{1E07D571-03B0-405A-920A-07A3DCD0198F}"/>
              </a:ext>
            </a:extLst>
          </p:cNvPr>
          <p:cNvSpPr txBox="1">
            <a:spLocks/>
          </p:cNvSpPr>
          <p:nvPr/>
        </p:nvSpPr>
        <p:spPr>
          <a:xfrm>
            <a:off x="4686590" y="1454292"/>
            <a:ext cx="4018830" cy="296346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dk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en-US" sz="1400" dirty="0">
                <a:solidFill>
                  <a:srgbClr val="0070C0"/>
                </a:solidFill>
                <a:latin typeface="Calibri Light" panose="020F0302020204030204" pitchFamily="34" charset="0"/>
                <a:cs typeface="Calibri Light" panose="020F0302020204030204" pitchFamily="34" charset="0"/>
              </a:rPr>
              <a:t>17 trainings </a:t>
            </a:r>
            <a:r>
              <a:rPr lang="en-US" sz="1400" dirty="0">
                <a:latin typeface="Calibri Light" panose="020F0302020204030204" pitchFamily="34" charset="0"/>
                <a:cs typeface="Calibri Light" panose="020F0302020204030204" pitchFamily="34" charset="0"/>
              </a:rPr>
              <a:t>conducted in Erbil, Dahuk and Baghdad</a:t>
            </a:r>
          </a:p>
          <a:p>
            <a:r>
              <a:rPr lang="en-US" sz="1400" dirty="0">
                <a:latin typeface="Calibri Light" panose="020F0302020204030204" pitchFamily="34" charset="0"/>
                <a:cs typeface="Calibri Light" panose="020F0302020204030204" pitchFamily="34" charset="0"/>
              </a:rPr>
              <a:t>Facilitators from SNFI Cluster, CwG and UN-HABITAT</a:t>
            </a:r>
          </a:p>
          <a:p>
            <a:r>
              <a:rPr lang="en-US" sz="1400" dirty="0">
                <a:solidFill>
                  <a:srgbClr val="0070C0"/>
                </a:solidFill>
                <a:latin typeface="Calibri Light" panose="020F0302020204030204" pitchFamily="34" charset="0"/>
                <a:cs typeface="Calibri Light" panose="020F0302020204030204" pitchFamily="34" charset="0"/>
              </a:rPr>
              <a:t>268 participants trained – 85% local staff</a:t>
            </a:r>
          </a:p>
          <a:p>
            <a:r>
              <a:rPr lang="en-US" sz="1400" dirty="0">
                <a:latin typeface="Calibri Light" panose="020F0302020204030204" pitchFamily="34" charset="0"/>
                <a:cs typeface="Calibri Light" panose="020F0302020204030204" pitchFamily="34" charset="0"/>
              </a:rPr>
              <a:t>27 international and local organizations </a:t>
            </a:r>
            <a:r>
              <a:rPr lang="en-US" sz="1400" dirty="0">
                <a:solidFill>
                  <a:schemeClr val="tx1">
                    <a:lumMod val="50000"/>
                    <a:lumOff val="50000"/>
                  </a:schemeClr>
                </a:solidFill>
                <a:latin typeface="Calibri Light" panose="020F0302020204030204" pitchFamily="34" charset="0"/>
                <a:cs typeface="Calibri Light" panose="020F0302020204030204" pitchFamily="34" charset="0"/>
              </a:rPr>
              <a:t>(ACTED, BCF, CAOFISR, Caritas </a:t>
            </a:r>
            <a:r>
              <a:rPr lang="en-US" sz="1400" dirty="0" err="1">
                <a:solidFill>
                  <a:schemeClr val="tx1">
                    <a:lumMod val="50000"/>
                    <a:lumOff val="50000"/>
                  </a:schemeClr>
                </a:solidFill>
                <a:latin typeface="Calibri Light" panose="020F0302020204030204" pitchFamily="34" charset="0"/>
                <a:cs typeface="Calibri Light" panose="020F0302020204030204" pitchFamily="34" charset="0"/>
              </a:rPr>
              <a:t>Cz</a:t>
            </a:r>
            <a:r>
              <a:rPr lang="en-US" sz="1400" dirty="0">
                <a:solidFill>
                  <a:schemeClr val="tx1">
                    <a:lumMod val="50000"/>
                    <a:lumOff val="50000"/>
                  </a:schemeClr>
                </a:solidFill>
                <a:latin typeface="Calibri Light" panose="020F0302020204030204" pitchFamily="34" charset="0"/>
                <a:cs typeface="Calibri Light" panose="020F0302020204030204" pitchFamily="34" charset="0"/>
              </a:rPr>
              <a:t>, Caritas Iraq, CRS, </a:t>
            </a:r>
            <a:r>
              <a:rPr lang="en-US" sz="1400" dirty="0" err="1">
                <a:solidFill>
                  <a:schemeClr val="tx1">
                    <a:lumMod val="50000"/>
                    <a:lumOff val="50000"/>
                  </a:schemeClr>
                </a:solidFill>
                <a:latin typeface="Calibri Light" panose="020F0302020204030204" pitchFamily="34" charset="0"/>
                <a:cs typeface="Calibri Light" panose="020F0302020204030204" pitchFamily="34" charset="0"/>
              </a:rPr>
              <a:t>Dijla</a:t>
            </a:r>
            <a:r>
              <a:rPr lang="en-US" sz="1400" dirty="0">
                <a:solidFill>
                  <a:schemeClr val="tx1">
                    <a:lumMod val="50000"/>
                    <a:lumOff val="50000"/>
                  </a:schemeClr>
                </a:solidFill>
                <a:latin typeface="Calibri Light" panose="020F0302020204030204" pitchFamily="34" charset="0"/>
                <a:cs typeface="Calibri Light" panose="020F0302020204030204" pitchFamily="34" charset="0"/>
              </a:rPr>
              <a:t>, DRC, Future Keys, HRF, Human Appeal, ICRC, IOM, Kurds, </a:t>
            </a:r>
            <a:r>
              <a:rPr lang="en-US" sz="1400" dirty="0" err="1">
                <a:solidFill>
                  <a:schemeClr val="tx1">
                    <a:lumMod val="50000"/>
                    <a:lumOff val="50000"/>
                  </a:schemeClr>
                </a:solidFill>
                <a:latin typeface="Calibri Light" panose="020F0302020204030204" pitchFamily="34" charset="0"/>
                <a:cs typeface="Calibri Light" panose="020F0302020204030204" pitchFamily="34" charset="0"/>
              </a:rPr>
              <a:t>Medair</a:t>
            </a:r>
            <a:r>
              <a:rPr lang="en-US" sz="1400" dirty="0">
                <a:solidFill>
                  <a:schemeClr val="tx1">
                    <a:lumMod val="50000"/>
                    <a:lumOff val="50000"/>
                  </a:schemeClr>
                </a:solidFill>
                <a:latin typeface="Calibri Light" panose="020F0302020204030204" pitchFamily="34" charset="0"/>
                <a:cs typeface="Calibri Light" panose="020F0302020204030204" pitchFamily="34" charset="0"/>
              </a:rPr>
              <a:t>, Mission East, NRC, PU-AMI, PUI, PWJ, Qandil, Samaritan’s Purse, UNDP, UN-HABITAT, UNHCR, UNOPS and YAO) </a:t>
            </a:r>
          </a:p>
          <a:p>
            <a:r>
              <a:rPr lang="en-US" sz="1400" dirty="0">
                <a:latin typeface="Calibri Light" panose="020F0302020204030204" pitchFamily="34" charset="0"/>
                <a:cs typeface="Calibri Light" panose="020F0302020204030204" pitchFamily="34" charset="0"/>
              </a:rPr>
              <a:t>2 government agencies </a:t>
            </a:r>
            <a:r>
              <a:rPr lang="en-US" sz="1400" dirty="0">
                <a:solidFill>
                  <a:schemeClr val="tx1">
                    <a:lumMod val="50000"/>
                    <a:lumOff val="50000"/>
                  </a:schemeClr>
                </a:solidFill>
                <a:latin typeface="Calibri Light" panose="020F0302020204030204" pitchFamily="34" charset="0"/>
                <a:cs typeface="Calibri Light" panose="020F0302020204030204" pitchFamily="34" charset="0"/>
              </a:rPr>
              <a:t>(BRHA and </a:t>
            </a:r>
            <a:r>
              <a:rPr lang="en-US" sz="1400" dirty="0" err="1">
                <a:solidFill>
                  <a:schemeClr val="tx1">
                    <a:lumMod val="50000"/>
                    <a:lumOff val="50000"/>
                  </a:schemeClr>
                </a:solidFill>
                <a:latin typeface="Calibri Light" panose="020F0302020204030204" pitchFamily="34" charset="0"/>
                <a:cs typeface="Calibri Light" panose="020F0302020204030204" pitchFamily="34" charset="0"/>
              </a:rPr>
              <a:t>MoMD</a:t>
            </a:r>
            <a:r>
              <a:rPr lang="en-US" sz="1400" dirty="0">
                <a:solidFill>
                  <a:schemeClr val="tx1">
                    <a:lumMod val="50000"/>
                    <a:lumOff val="50000"/>
                  </a:schemeClr>
                </a:solidFill>
                <a:latin typeface="Calibri Light" panose="020F0302020204030204" pitchFamily="34" charset="0"/>
                <a:cs typeface="Calibri Light" panose="020F0302020204030204" pitchFamily="34" charset="0"/>
              </a:rPr>
              <a:t>)</a:t>
            </a:r>
            <a:endParaRPr lang="en-GB" sz="14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9253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animBg="1"/>
      <p:bldP spid="8" grpId="0" animBg="1"/>
      <p:bldP spid="9"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5883" y="1031022"/>
            <a:ext cx="8552234" cy="1938992"/>
          </a:xfrm>
          <a:prstGeom prst="rect">
            <a:avLst/>
          </a:prstGeom>
        </p:spPr>
        <p:txBody>
          <a:bodyPr wrap="square">
            <a:spAutoFit/>
          </a:bodyPr>
          <a:lstStyle/>
          <a:p>
            <a:r>
              <a:rPr lang="en-US" sz="1500" dirty="0">
                <a:latin typeface="Calibri Light" panose="020F0302020204030204" pitchFamily="34" charset="0"/>
                <a:cs typeface="Calibri Light" panose="020F0302020204030204" pitchFamily="34" charset="0"/>
              </a:rPr>
              <a:t>Reinforce the Centre and South Hub Coordination through </a:t>
            </a:r>
            <a:r>
              <a:rPr lang="en-US" sz="1500" u="sng" dirty="0">
                <a:latin typeface="Calibri Light" panose="020F0302020204030204" pitchFamily="34" charset="0"/>
                <a:cs typeface="Calibri Light" panose="020F0302020204030204" pitchFamily="34" charset="0"/>
              </a:rPr>
              <a:t>Area-Based Coordination Approach</a:t>
            </a:r>
            <a:r>
              <a:rPr lang="en-US" sz="1500" dirty="0">
                <a:latin typeface="Calibri Light" panose="020F0302020204030204" pitchFamily="34" charset="0"/>
                <a:cs typeface="Calibri Light" panose="020F0302020204030204" pitchFamily="34" charset="0"/>
              </a:rPr>
              <a:t>.</a:t>
            </a:r>
          </a:p>
          <a:p>
            <a:endParaRPr lang="en-US" sz="1500" dirty="0">
              <a:latin typeface="Calibri Light" panose="020F0302020204030204" pitchFamily="34" charset="0"/>
              <a:cs typeface="Calibri Light" panose="020F0302020204030204" pitchFamily="34" charset="0"/>
            </a:endParaRPr>
          </a:p>
          <a:p>
            <a:pPr marL="285750" indent="-285750">
              <a:buFont typeface="Wingdings" panose="05000000000000000000" pitchFamily="2" charset="2"/>
              <a:buChar char="§"/>
            </a:pPr>
            <a:r>
              <a:rPr lang="en-US" sz="1500" dirty="0">
                <a:latin typeface="Calibri Light" panose="020F0302020204030204" pitchFamily="34" charset="0"/>
                <a:cs typeface="Calibri Light" panose="020F0302020204030204" pitchFamily="34" charset="0"/>
              </a:rPr>
              <a:t>Diyala - </a:t>
            </a:r>
            <a:r>
              <a:rPr lang="en-US" sz="1500" dirty="0">
                <a:solidFill>
                  <a:srgbClr val="0070C0"/>
                </a:solidFill>
                <a:latin typeface="Calibri Light" panose="020F0302020204030204" pitchFamily="34" charset="0"/>
                <a:cs typeface="Calibri Light" panose="020F0302020204030204" pitchFamily="34" charset="0"/>
              </a:rPr>
              <a:t>Volunteer </a:t>
            </a:r>
            <a:r>
              <a:rPr lang="en-US" sz="1500" dirty="0">
                <a:latin typeface="Calibri Light" panose="020F0302020204030204" pitchFamily="34" charset="0"/>
                <a:cs typeface="Calibri Light" panose="020F0302020204030204" pitchFamily="34" charset="0"/>
              </a:rPr>
              <a:t>??</a:t>
            </a:r>
          </a:p>
          <a:p>
            <a:pPr marL="342900" indent="-342900">
              <a:buFont typeface="Wingdings" panose="05000000000000000000" pitchFamily="2" charset="2"/>
              <a:buChar char="§"/>
            </a:pPr>
            <a:endParaRPr lang="en-US" sz="1500" dirty="0">
              <a:latin typeface="Calibri Light" panose="020F0302020204030204" pitchFamily="34" charset="0"/>
              <a:cs typeface="Calibri Light" panose="020F0302020204030204" pitchFamily="34" charset="0"/>
            </a:endParaRPr>
          </a:p>
          <a:p>
            <a:pPr marL="285750" indent="-285750">
              <a:buFont typeface="Wingdings" panose="05000000000000000000" pitchFamily="2" charset="2"/>
              <a:buChar char="§"/>
            </a:pPr>
            <a:r>
              <a:rPr lang="en-US" sz="1500" dirty="0">
                <a:latin typeface="Calibri Light" panose="020F0302020204030204" pitchFamily="34" charset="0"/>
                <a:cs typeface="Calibri Light" panose="020F0302020204030204" pitchFamily="34" charset="0"/>
              </a:rPr>
              <a:t>Salah al-Din – </a:t>
            </a:r>
            <a:r>
              <a:rPr lang="en-US" sz="1500" dirty="0">
                <a:solidFill>
                  <a:srgbClr val="0070C0"/>
                </a:solidFill>
                <a:latin typeface="Calibri Light" panose="020F0302020204030204" pitchFamily="34" charset="0"/>
                <a:cs typeface="Calibri Light" panose="020F0302020204030204" pitchFamily="34" charset="0"/>
              </a:rPr>
              <a:t>DRC</a:t>
            </a:r>
          </a:p>
          <a:p>
            <a:pPr marL="285750" indent="-285750">
              <a:buFont typeface="Wingdings" panose="05000000000000000000" pitchFamily="2" charset="2"/>
              <a:buChar char="§"/>
            </a:pPr>
            <a:endParaRPr lang="en-US" sz="1500" dirty="0">
              <a:solidFill>
                <a:srgbClr val="0070C0"/>
              </a:solidFill>
              <a:latin typeface="Calibri Light" panose="020F0302020204030204" pitchFamily="34" charset="0"/>
              <a:cs typeface="Calibri Light" panose="020F0302020204030204" pitchFamily="34" charset="0"/>
            </a:endParaRPr>
          </a:p>
          <a:p>
            <a:pPr marL="285750" indent="-285750">
              <a:buFont typeface="Wingdings" panose="05000000000000000000" pitchFamily="2" charset="2"/>
              <a:buChar char="§"/>
            </a:pPr>
            <a:r>
              <a:rPr lang="en-US" sz="1500" dirty="0">
                <a:latin typeface="Calibri Light" panose="020F0302020204030204" pitchFamily="34" charset="0"/>
                <a:cs typeface="Calibri Light" panose="020F0302020204030204" pitchFamily="34" charset="0"/>
              </a:rPr>
              <a:t>West Anbar - </a:t>
            </a:r>
            <a:r>
              <a:rPr lang="en-US" sz="1500" dirty="0">
                <a:solidFill>
                  <a:srgbClr val="0070C0"/>
                </a:solidFill>
                <a:latin typeface="Calibri Light" panose="020F0302020204030204" pitchFamily="34" charset="0"/>
                <a:cs typeface="Calibri Light" panose="020F0302020204030204" pitchFamily="34" charset="0"/>
              </a:rPr>
              <a:t>Volunteer </a:t>
            </a:r>
            <a:r>
              <a:rPr lang="en-US" sz="1500" dirty="0">
                <a:latin typeface="Calibri Light" panose="020F0302020204030204" pitchFamily="34" charset="0"/>
                <a:cs typeface="Calibri Light" panose="020F0302020204030204" pitchFamily="34" charset="0"/>
              </a:rPr>
              <a:t>??</a:t>
            </a:r>
          </a:p>
          <a:p>
            <a:endParaRPr lang="en-US" sz="1500" dirty="0">
              <a:latin typeface="Calibri Light" panose="020F0302020204030204" pitchFamily="34" charset="0"/>
              <a:cs typeface="Calibri Light" panose="020F0302020204030204" pitchFamily="34" charset="0"/>
            </a:endParaRPr>
          </a:p>
        </p:txBody>
      </p:sp>
      <p:sp>
        <p:nvSpPr>
          <p:cNvPr id="16" name="Rectangle 15"/>
          <p:cNvSpPr/>
          <p:nvPr/>
        </p:nvSpPr>
        <p:spPr>
          <a:xfrm>
            <a:off x="3564267" y="4778438"/>
            <a:ext cx="3520003" cy="307777"/>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hlinkClick r:id="rId3"/>
              </a:rPr>
              <a:t>https://www.sheltercluster.org/response/iraq</a:t>
            </a:r>
            <a:endParaRPr lang="en-GB" sz="1400" dirty="0"/>
          </a:p>
        </p:txBody>
      </p:sp>
      <p:sp>
        <p:nvSpPr>
          <p:cNvPr id="17"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a:xfrm>
            <a:off x="8416634" y="4743309"/>
            <a:ext cx="364200" cy="273844"/>
          </a:xfrm>
        </p:spPr>
        <p:txBody>
          <a:bodyPr/>
          <a:lstStyle/>
          <a:p>
            <a:r>
              <a:rPr lang="en-US" dirty="0">
                <a:latin typeface="Calibri"/>
              </a:rPr>
              <a:t>14</a:t>
            </a:r>
            <a:endParaRPr lang="en-GB" dirty="0">
              <a:latin typeface="Calibri"/>
            </a:endParaRPr>
          </a:p>
        </p:txBody>
      </p:sp>
      <p:sp>
        <p:nvSpPr>
          <p:cNvPr id="18" name="Title 1">
            <a:extLst>
              <a:ext uri="{FF2B5EF4-FFF2-40B4-BE49-F238E27FC236}">
                <a16:creationId xmlns:a16="http://schemas.microsoft.com/office/drawing/2014/main" id="{A0B57BFA-1ACA-4F2D-BEFC-D29F39A8C8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4"/>
              <a:defRPr/>
            </a:pPr>
            <a:r>
              <a:rPr lang="en-IN" sz="1400" b="0" dirty="0">
                <a:solidFill>
                  <a:schemeClr val="tx1"/>
                </a:solidFill>
                <a:latin typeface="Calibri Light" panose="020F0302020204030204" pitchFamily="34" charset="0"/>
                <a:ea typeface="+mn-ea"/>
                <a:cs typeface="+mn-cs"/>
              </a:rPr>
              <a:t>AOB – The </a:t>
            </a:r>
            <a:r>
              <a:rPr lang="en-US" sz="1400" b="0" dirty="0">
                <a:solidFill>
                  <a:schemeClr val="tx1"/>
                </a:solidFill>
                <a:latin typeface="Calibri Light" panose="020F0302020204030204" pitchFamily="34" charset="0"/>
                <a:ea typeface="+mn-ea"/>
                <a:cs typeface="+mn-cs"/>
              </a:rPr>
              <a:t>Area-Based Coordination Approach</a:t>
            </a:r>
          </a:p>
        </p:txBody>
      </p:sp>
      <p:sp>
        <p:nvSpPr>
          <p:cNvPr id="20" name="Rectangle 19">
            <a:extLst>
              <a:ext uri="{FF2B5EF4-FFF2-40B4-BE49-F238E27FC236}">
                <a16:creationId xmlns:a16="http://schemas.microsoft.com/office/drawing/2014/main" id="{D55D02D2-9821-4952-8803-9B8F68DCADA9}"/>
              </a:ext>
            </a:extLst>
          </p:cNvPr>
          <p:cNvSpPr/>
          <p:nvPr/>
        </p:nvSpPr>
        <p:spPr>
          <a:xfrm>
            <a:off x="420831" y="3393810"/>
            <a:ext cx="8302337" cy="523220"/>
          </a:xfrm>
          <a:prstGeom prst="rect">
            <a:avLst/>
          </a:prstGeom>
        </p:spPr>
        <p:txBody>
          <a:bodyPr wrap="square">
            <a:spAutoFit/>
          </a:bodyPr>
          <a:lstStyle/>
          <a:p>
            <a:pPr algn="just"/>
            <a:r>
              <a:rPr lang="en-IN" sz="1400" i="1" dirty="0">
                <a:latin typeface="Calibri Light" panose="020F0302020204030204" pitchFamily="34" charset="0"/>
                <a:ea typeface="Calibri" panose="020F0502020204030204" pitchFamily="34" charset="0"/>
                <a:cs typeface="Calibri Light" panose="020F0302020204030204" pitchFamily="34" charset="0"/>
              </a:rPr>
              <a:t>Note: Next sub-national Cluster coordination meeting for Centre and South will be on </a:t>
            </a:r>
            <a:r>
              <a:rPr lang="en-IN" sz="1400" i="1" dirty="0">
                <a:solidFill>
                  <a:srgbClr val="0070C0"/>
                </a:solidFill>
                <a:latin typeface="Calibri Light" panose="020F0302020204030204" pitchFamily="34" charset="0"/>
                <a:ea typeface="Calibri" panose="020F0502020204030204" pitchFamily="34" charset="0"/>
                <a:cs typeface="Calibri Light" panose="020F0302020204030204" pitchFamily="34" charset="0"/>
              </a:rPr>
              <a:t>September 4th, 2019</a:t>
            </a:r>
            <a:r>
              <a:rPr lang="en-IN" sz="1400" i="1" dirty="0">
                <a:latin typeface="Calibri Light" panose="020F0302020204030204" pitchFamily="34" charset="0"/>
                <a:ea typeface="Calibri" panose="020F0502020204030204" pitchFamily="34" charset="0"/>
                <a:cs typeface="Calibri Light" panose="020F0302020204030204" pitchFamily="34" charset="0"/>
              </a:rPr>
              <a:t>;</a:t>
            </a:r>
          </a:p>
          <a:p>
            <a:pPr algn="just"/>
            <a:r>
              <a:rPr lang="en-IN" sz="1400" i="1" dirty="0">
                <a:latin typeface="Calibri Light" panose="020F0302020204030204" pitchFamily="34" charset="0"/>
                <a:ea typeface="Calibri" panose="020F0502020204030204" pitchFamily="34" charset="0"/>
                <a:cs typeface="Calibri Light" panose="020F0302020204030204" pitchFamily="34" charset="0"/>
              </a:rPr>
              <a:t>Invitation will be sent out on due time.</a:t>
            </a:r>
          </a:p>
        </p:txBody>
      </p:sp>
    </p:spTree>
    <p:extLst>
      <p:ext uri="{BB962C8B-B14F-4D97-AF65-F5344CB8AC3E}">
        <p14:creationId xmlns:p14="http://schemas.microsoft.com/office/powerpoint/2010/main" val="4070338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437"/>
            <a:ext cx="8552234" cy="523220"/>
          </a:xfrm>
          <a:prstGeom prst="rect">
            <a:avLst/>
          </a:prstGeom>
        </p:spPr>
        <p:txBody>
          <a:bodyPr wrap="square">
            <a:spAutoFit/>
          </a:bodyPr>
          <a:lstStyle/>
          <a:p>
            <a:r>
              <a:rPr lang="en-US" sz="1400" dirty="0">
                <a:latin typeface="Calibri Light" panose="020F0302020204030204" pitchFamily="34" charset="0"/>
                <a:cs typeface="Calibri Light" panose="020F0302020204030204" pitchFamily="34" charset="0"/>
              </a:rPr>
              <a:t>A new Strategic Advisory Group (SAG) of 11 members was selected in June 2019, to serve in their roles for 1 year, from June 2019 to June 2020.  </a:t>
            </a:r>
          </a:p>
        </p:txBody>
      </p:sp>
      <p:sp>
        <p:nvSpPr>
          <p:cNvPr id="4" name="Rectangle 3"/>
          <p:cNvSpPr/>
          <p:nvPr/>
        </p:nvSpPr>
        <p:spPr>
          <a:xfrm>
            <a:off x="270164" y="3904200"/>
            <a:ext cx="8604115" cy="369332"/>
          </a:xfrm>
          <a:prstGeom prst="rect">
            <a:avLst/>
          </a:prstGeom>
        </p:spPr>
        <p:txBody>
          <a:bodyPr wrap="square">
            <a:spAutoFit/>
          </a:bodyPr>
          <a:lstStyle/>
          <a:p>
            <a:pPr algn="ctr"/>
            <a:r>
              <a:rPr lang="en-US" dirty="0">
                <a:solidFill>
                  <a:srgbClr val="C00000"/>
                </a:solidFill>
              </a:rPr>
              <a:t>Congratulations and thank you to our Strategic Advisory Group Members!</a:t>
            </a:r>
            <a:endParaRPr lang="en-US" dirty="0"/>
          </a:p>
        </p:txBody>
      </p:sp>
      <p:pic>
        <p:nvPicPr>
          <p:cNvPr id="1026" name="Picture 2" descr="Image result for barzani charity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176" y="1203726"/>
            <a:ext cx="876135" cy="12400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914" y="1251933"/>
            <a:ext cx="1242985" cy="12429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aritas czech republ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3588" y="1292837"/>
            <a:ext cx="1091223" cy="10748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ritical needs support found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088" y="1289154"/>
            <a:ext cx="1213177" cy="10319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engineering association and develop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8005" y="1148244"/>
            <a:ext cx="1219448" cy="121944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human appeal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7643" y="1310911"/>
            <a:ext cx="961389" cy="10387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09460" y="2566699"/>
            <a:ext cx="1321140" cy="132114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lated image"/>
          <p:cNvPicPr>
            <a:picLocks noChangeAspect="1" noChangeArrowheads="1"/>
          </p:cNvPicPr>
          <p:nvPr/>
        </p:nvPicPr>
        <p:blipFill rotWithShape="1">
          <a:blip r:embed="rId10">
            <a:extLst>
              <a:ext uri="{28A0092B-C50C-407E-A947-70E740481C1C}">
                <a14:useLocalDpi xmlns:a14="http://schemas.microsoft.com/office/drawing/2010/main" val="0"/>
              </a:ext>
            </a:extLst>
          </a:blip>
          <a:srcRect l="11960" r="11187"/>
          <a:stretch/>
        </p:blipFill>
        <p:spPr bwMode="auto">
          <a:xfrm>
            <a:off x="5331399" y="2533283"/>
            <a:ext cx="1236273" cy="120645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unhcr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11271" y="2463195"/>
            <a:ext cx="1292743" cy="13780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nrc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8560" y="2533283"/>
            <a:ext cx="1449635" cy="130307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lated ima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1099" y="2639373"/>
            <a:ext cx="1022793" cy="110326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564267" y="4778438"/>
            <a:ext cx="3520003" cy="307777"/>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hlinkClick r:id="rId14"/>
              </a:rPr>
              <a:t>https://www.sheltercluster.org/response/iraq</a:t>
            </a:r>
            <a:endParaRPr lang="en-GB" sz="1400" dirty="0"/>
          </a:p>
        </p:txBody>
      </p:sp>
      <p:sp>
        <p:nvSpPr>
          <p:cNvPr id="17"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a:xfrm>
            <a:off x="8416634" y="4743309"/>
            <a:ext cx="364200" cy="273844"/>
          </a:xfrm>
        </p:spPr>
        <p:txBody>
          <a:bodyPr/>
          <a:lstStyle/>
          <a:p>
            <a:r>
              <a:rPr lang="en-US" dirty="0">
                <a:latin typeface="Calibri"/>
              </a:rPr>
              <a:t>14</a:t>
            </a:r>
            <a:endParaRPr lang="en-GB" dirty="0">
              <a:latin typeface="Calibri"/>
            </a:endParaRPr>
          </a:p>
        </p:txBody>
      </p:sp>
      <p:sp>
        <p:nvSpPr>
          <p:cNvPr id="18" name="Title 1">
            <a:extLst>
              <a:ext uri="{FF2B5EF4-FFF2-40B4-BE49-F238E27FC236}">
                <a16:creationId xmlns:a16="http://schemas.microsoft.com/office/drawing/2014/main" id="{A0B57BFA-1ACA-4F2D-BEFC-D29F39A8C8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4"/>
              <a:defRPr/>
            </a:pPr>
            <a:r>
              <a:rPr lang="en-IN" sz="1400" b="0" dirty="0">
                <a:solidFill>
                  <a:schemeClr val="tx1"/>
                </a:solidFill>
                <a:latin typeface="Calibri Light" panose="020F0302020204030204" pitchFamily="34" charset="0"/>
                <a:ea typeface="+mn-ea"/>
                <a:cs typeface="+mn-cs"/>
              </a:rPr>
              <a:t>AOB – The New SAG of the SNFI Cluster</a:t>
            </a:r>
            <a:endParaRPr lang="en-US" sz="1400" b="0" dirty="0">
              <a:solidFill>
                <a:schemeClr val="tx1"/>
              </a:solidFill>
              <a:latin typeface="Calibri Light" panose="020F0302020204030204" pitchFamily="34" charset="0"/>
              <a:ea typeface="+mn-ea"/>
              <a:cs typeface="+mn-cs"/>
            </a:endParaRPr>
          </a:p>
        </p:txBody>
      </p:sp>
    </p:spTree>
    <p:extLst>
      <p:ext uri="{BB962C8B-B14F-4D97-AF65-F5344CB8AC3E}">
        <p14:creationId xmlns:p14="http://schemas.microsoft.com/office/powerpoint/2010/main" val="261523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537494" y="266590"/>
          <a:ext cx="5522196" cy="4298222"/>
        </p:xfrm>
        <a:graphic>
          <a:graphicData uri="http://schemas.openxmlformats.org/drawingml/2006/table">
            <a:tbl>
              <a:tblPr firstRow="1" bandRow="1">
                <a:tableStyleId>{5C22544A-7EE6-4342-B048-85BDC9FD1C3A}</a:tableStyleId>
              </a:tblPr>
              <a:tblGrid>
                <a:gridCol w="2488649">
                  <a:extLst>
                    <a:ext uri="{9D8B030D-6E8A-4147-A177-3AD203B41FA5}">
                      <a16:colId xmlns:a16="http://schemas.microsoft.com/office/drawing/2014/main" val="20000"/>
                    </a:ext>
                  </a:extLst>
                </a:gridCol>
                <a:gridCol w="3033547">
                  <a:extLst>
                    <a:ext uri="{9D8B030D-6E8A-4147-A177-3AD203B41FA5}">
                      <a16:colId xmlns:a16="http://schemas.microsoft.com/office/drawing/2014/main" val="20001"/>
                    </a:ext>
                  </a:extLst>
                </a:gridCol>
              </a:tblGrid>
              <a:tr h="429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rPr>
                        <a:t>Francesca Coloni </a:t>
                      </a:r>
                      <a:r>
                        <a:rPr lang="en-GB" sz="1200" b="0" dirty="0">
                          <a:solidFill>
                            <a:sysClr val="windowText" lastClr="000000"/>
                          </a:solidFill>
                        </a:rPr>
                        <a:t>- UNHCR</a:t>
                      </a:r>
                      <a:br>
                        <a:rPr lang="en-GB" sz="1200" b="0" dirty="0">
                          <a:solidFill>
                            <a:sysClr val="windowText" lastClr="000000"/>
                          </a:solidFill>
                        </a:rPr>
                      </a:br>
                      <a:r>
                        <a:rPr lang="en-GB" sz="1200" b="0" dirty="0">
                          <a:solidFill>
                            <a:sysClr val="windowText" lastClr="000000"/>
                          </a:solidFill>
                        </a:rPr>
                        <a:t>National Cluster Coordinator</a:t>
                      </a:r>
                      <a:br>
                        <a:rPr lang="en-GB" sz="1200" b="0" dirty="0">
                          <a:solidFill>
                            <a:sysClr val="windowText" lastClr="000000"/>
                          </a:solidFill>
                        </a:rPr>
                      </a:br>
                      <a:r>
                        <a:rPr lang="en-GB" sz="1200" b="0" dirty="0">
                          <a:solidFill>
                            <a:sysClr val="windowText" lastClr="000000"/>
                          </a:solidFill>
                        </a:rPr>
                        <a:t>+964 (0) 772 616 3725</a:t>
                      </a:r>
                      <a:br>
                        <a:rPr lang="en-GB" sz="1200" b="0" dirty="0">
                          <a:solidFill>
                            <a:sysClr val="windowText" lastClr="000000"/>
                          </a:solidFill>
                        </a:rPr>
                      </a:br>
                      <a:r>
                        <a:rPr lang="en-GB" sz="1200" u="sng" dirty="0">
                          <a:solidFill>
                            <a:sysClr val="windowText" lastClr="000000"/>
                          </a:solidFill>
                          <a:hlinkClick r:id="rId2"/>
                        </a:rPr>
                        <a:t>coord.iraq@sheltercluster.org</a:t>
                      </a:r>
                      <a:endParaRPr lang="en-GB" sz="1200" dirty="0">
                        <a:solidFill>
                          <a:sysClr val="windowText" lastClr="000000"/>
                        </a:solidFill>
                      </a:endParaRPr>
                    </a:p>
                    <a:p>
                      <a:endParaRPr lang="en-US" sz="1200" u="sng" dirty="0">
                        <a:solidFill>
                          <a:schemeClr val="tx1"/>
                        </a:solidFill>
                      </a:endParaRPr>
                    </a:p>
                    <a:p>
                      <a:r>
                        <a:rPr lang="en-GB" sz="1200" b="1" dirty="0">
                          <a:solidFill>
                            <a:schemeClr val="tx1"/>
                          </a:solidFill>
                        </a:rPr>
                        <a:t>Mohammed Faisal </a:t>
                      </a:r>
                      <a:r>
                        <a:rPr lang="en-GB" sz="1200" b="0" dirty="0">
                          <a:solidFill>
                            <a:schemeClr val="tx1"/>
                          </a:solidFill>
                        </a:rPr>
                        <a:t>- IOM</a:t>
                      </a:r>
                    </a:p>
                    <a:p>
                      <a:r>
                        <a:rPr lang="en-GB" sz="1200" b="0" dirty="0">
                          <a:solidFill>
                            <a:schemeClr val="tx1"/>
                          </a:solidFill>
                        </a:rPr>
                        <a:t>Information Management Officer National</a:t>
                      </a:r>
                    </a:p>
                    <a:p>
                      <a:r>
                        <a:rPr lang="en-GB" sz="1200" b="0" dirty="0">
                          <a:solidFill>
                            <a:schemeClr val="tx1"/>
                          </a:solidFill>
                        </a:rPr>
                        <a:t>+964 (0) 0751-420-9828 </a:t>
                      </a:r>
                      <a:r>
                        <a:rPr lang="en-GB" sz="1200" u="sng" dirty="0">
                          <a:solidFill>
                            <a:schemeClr val="tx1"/>
                          </a:solidFill>
                          <a:hlinkClick r:id="rId3"/>
                        </a:rPr>
                        <a:t>im.iraq@sheltercluster.org</a:t>
                      </a:r>
                      <a:endParaRPr lang="en-GB" sz="1200" u="sng" dirty="0">
                        <a:solidFill>
                          <a:schemeClr val="tx1"/>
                        </a:solidFill>
                      </a:endParaRPr>
                    </a:p>
                    <a:p>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Michel Tia</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 IOM</a:t>
                      </a:r>
                    </a:p>
                    <a:p>
                      <a:r>
                        <a:rPr lang="en-GB" sz="1200" b="0" kern="1200" dirty="0">
                          <a:solidFill>
                            <a:schemeClr val="tx1"/>
                          </a:solidFill>
                          <a:effectLst/>
                          <a:latin typeface="+mn-lt"/>
                          <a:ea typeface="+mn-ea"/>
                          <a:cs typeface="+mn-cs"/>
                        </a:rPr>
                        <a:t>Sub National </a:t>
                      </a:r>
                      <a:r>
                        <a:rPr lang="en-US" sz="1200" b="0" kern="1200" dirty="0">
                          <a:solidFill>
                            <a:schemeClr val="tx1"/>
                          </a:solidFill>
                          <a:effectLst/>
                          <a:latin typeface="+mn-lt"/>
                          <a:ea typeface="+mn-ea"/>
                          <a:cs typeface="+mn-cs"/>
                        </a:rPr>
                        <a:t>Cluster </a:t>
                      </a:r>
                      <a:r>
                        <a:rPr lang="en-GB" sz="1200" b="0" kern="1200" dirty="0">
                          <a:solidFill>
                            <a:schemeClr val="tx1"/>
                          </a:solidFill>
                          <a:effectLst/>
                          <a:latin typeface="+mn-lt"/>
                          <a:ea typeface="+mn-ea"/>
                          <a:cs typeface="+mn-cs"/>
                        </a:rPr>
                        <a:t>Coordinator</a:t>
                      </a:r>
                    </a:p>
                    <a:p>
                      <a:r>
                        <a:rPr lang="en-GB" sz="1200" b="0" kern="1200" dirty="0">
                          <a:solidFill>
                            <a:schemeClr val="tx1"/>
                          </a:solidFill>
                          <a:effectLst/>
                          <a:latin typeface="+mn-lt"/>
                          <a:ea typeface="+mn-ea"/>
                          <a:cs typeface="+mn-cs"/>
                        </a:rPr>
                        <a:t>Centre and South * </a:t>
                      </a:r>
                    </a:p>
                    <a:p>
                      <a:r>
                        <a:rPr lang="en-GB" sz="1200" b="0" kern="1200" dirty="0">
                          <a:solidFill>
                            <a:schemeClr val="tx1"/>
                          </a:solidFill>
                          <a:effectLst/>
                          <a:latin typeface="+mn-lt"/>
                          <a:ea typeface="+mn-ea"/>
                          <a:cs typeface="+mn-cs"/>
                        </a:rPr>
                        <a:t>+964 (0) </a:t>
                      </a:r>
                      <a:r>
                        <a:rPr lang="en-GB" sz="1200" b="0" dirty="0">
                          <a:solidFill>
                            <a:schemeClr val="tx1"/>
                          </a:solidFill>
                        </a:rPr>
                        <a:t>782 294 9258</a:t>
                      </a:r>
                      <a:endParaRPr lang="en-GB" sz="1200" b="0" kern="1200" dirty="0">
                        <a:solidFill>
                          <a:schemeClr val="tx1"/>
                        </a:solidFill>
                        <a:effectLst/>
                        <a:latin typeface="+mn-lt"/>
                        <a:ea typeface="+mn-ea"/>
                        <a:cs typeface="+mn-cs"/>
                      </a:endParaRPr>
                    </a:p>
                    <a:p>
                      <a:r>
                        <a:rPr lang="en-GB" sz="1200" b="1" u="sng" kern="1200" dirty="0">
                          <a:solidFill>
                            <a:schemeClr val="lt1"/>
                          </a:solidFill>
                          <a:effectLst/>
                          <a:latin typeface="+mn-lt"/>
                          <a:ea typeface="+mn-ea"/>
                          <a:cs typeface="+mn-cs"/>
                          <a:hlinkClick r:id="rId4"/>
                        </a:rPr>
                        <a:t>coord4.iraq@sheltercluster.org</a:t>
                      </a:r>
                      <a:r>
                        <a:rPr lang="en-GB" sz="1200" b="1" kern="1200" dirty="0">
                          <a:solidFill>
                            <a:schemeClr val="lt1"/>
                          </a:solidFill>
                          <a:effectLst/>
                          <a:latin typeface="+mn-lt"/>
                          <a:ea typeface="+mn-ea"/>
                          <a:cs typeface="+mn-cs"/>
                        </a:rPr>
                        <a:t> </a:t>
                      </a:r>
                      <a:endParaRPr lang="en-GB" sz="1200" dirty="0">
                        <a:solidFill>
                          <a:schemeClr val="tx1"/>
                        </a:solidFill>
                      </a:endParaRPr>
                    </a:p>
                    <a:p>
                      <a:endParaRPr lang="en-US" sz="120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70C0"/>
                          </a:solidFill>
                          <a:effectLst/>
                          <a:latin typeface="+mn-lt"/>
                          <a:ea typeface="+mn-ea"/>
                          <a:cs typeface="+mn-cs"/>
                        </a:rPr>
                        <a:t>Recruitment ongoing </a:t>
                      </a:r>
                      <a:endParaRPr lang="en-US" sz="1200" b="1" kern="1200" dirty="0">
                        <a:solidFill>
                          <a:srgbClr val="0070C0"/>
                        </a:solidFill>
                        <a:latin typeface="+mn-lt"/>
                        <a:ea typeface="+mn-ea"/>
                        <a:cs typeface="+mn-cs"/>
                      </a:endParaRPr>
                    </a:p>
                    <a:p>
                      <a:pPr marL="0" algn="l" defTabSz="914400" rtl="0" eaLnBrk="1" latinLnBrk="0" hangingPunct="1"/>
                      <a:r>
                        <a:rPr lang="en-GB" sz="1200" b="0" kern="1200" dirty="0">
                          <a:solidFill>
                            <a:schemeClr val="tx1"/>
                          </a:solidFill>
                          <a:effectLst/>
                          <a:latin typeface="+mn-lt"/>
                          <a:ea typeface="+mn-ea"/>
                          <a:cs typeface="+mn-cs"/>
                        </a:rPr>
                        <a:t>Sub National </a:t>
                      </a:r>
                      <a:r>
                        <a:rPr lang="en-US" sz="1200" b="0" kern="1200" dirty="0">
                          <a:solidFill>
                            <a:schemeClr val="tx1"/>
                          </a:solidFill>
                          <a:effectLst/>
                          <a:latin typeface="+mn-lt"/>
                          <a:ea typeface="+mn-ea"/>
                          <a:cs typeface="+mn-cs"/>
                        </a:rPr>
                        <a:t>Cluster Coordinator </a:t>
                      </a:r>
                      <a:r>
                        <a:rPr lang="en-US" sz="1200" b="0" u="none" kern="1200" dirty="0">
                          <a:solidFill>
                            <a:schemeClr val="tx1"/>
                          </a:solidFill>
                          <a:effectLst/>
                          <a:latin typeface="+mn-lt"/>
                          <a:ea typeface="+mn-ea"/>
                          <a:cs typeface="+mn-cs"/>
                        </a:rPr>
                        <a:t>Kirkuk and </a:t>
                      </a:r>
                      <a:r>
                        <a:rPr lang="en-US" sz="1200" b="0" u="none" kern="1200" dirty="0" err="1">
                          <a:solidFill>
                            <a:schemeClr val="tx1"/>
                          </a:solidFill>
                          <a:effectLst/>
                          <a:latin typeface="+mn-lt"/>
                          <a:ea typeface="+mn-ea"/>
                          <a:cs typeface="+mn-cs"/>
                        </a:rPr>
                        <a:t>Ninewa</a:t>
                      </a:r>
                      <a:r>
                        <a:rPr lang="en-US" sz="1200" b="0" u="none" kern="1200" dirty="0">
                          <a:solidFill>
                            <a:schemeClr val="tx1"/>
                          </a:solidFill>
                          <a:effectLst/>
                          <a:latin typeface="+mn-lt"/>
                          <a:ea typeface="+mn-ea"/>
                          <a:cs typeface="+mn-cs"/>
                        </a:rPr>
                        <a:t> *</a:t>
                      </a:r>
                    </a:p>
                    <a:p>
                      <a:pPr marL="0" algn="l" defTabSz="914400" rtl="0" eaLnBrk="1" latinLnBrk="0" hangingPunct="1"/>
                      <a:endParaRPr lang="en-US" sz="1200" b="0" baseline="0" dirty="0">
                        <a:solidFill>
                          <a:sysClr val="windowText" lastClr="000000"/>
                        </a:solidFill>
                      </a:endParaRPr>
                    </a:p>
                    <a:p>
                      <a:pPr marL="0" algn="l" defTabSz="914400" rtl="0" eaLnBrk="1" latinLnBrk="0" hangingPunct="1"/>
                      <a:endParaRPr lang="en-US" sz="1200" b="1" kern="1200" dirty="0">
                        <a:solidFill>
                          <a:schemeClr val="tx1"/>
                        </a:solidFill>
                        <a:effectLst/>
                        <a:latin typeface="+mn-lt"/>
                        <a:ea typeface="+mn-ea"/>
                        <a:cs typeface="+mn-cs"/>
                      </a:endParaRPr>
                    </a:p>
                  </a:txBody>
                  <a:tcPr>
                    <a:solidFill>
                      <a:schemeClr val="bg1"/>
                    </a:solidFill>
                  </a:tcPr>
                </a:tc>
                <a:tc>
                  <a:txBody>
                    <a:bodyPr/>
                    <a:lstStyle/>
                    <a:p>
                      <a:pPr marL="0" algn="l" defTabSz="914400" rtl="0" eaLnBrk="1" latinLnBrk="0" hangingPunct="1"/>
                      <a:r>
                        <a:rPr lang="en-US" sz="1200" b="1" kern="1200" dirty="0">
                          <a:solidFill>
                            <a:schemeClr val="tx1"/>
                          </a:solidFill>
                          <a:effectLst/>
                          <a:latin typeface="+mn-lt"/>
                          <a:ea typeface="+mn-ea"/>
                          <a:cs typeface="+mn-cs"/>
                        </a:rPr>
                        <a:t>Teri</a:t>
                      </a:r>
                      <a:r>
                        <a:rPr lang="en-US" sz="1200" b="1" kern="1200" baseline="0" dirty="0">
                          <a:solidFill>
                            <a:schemeClr val="tx1"/>
                          </a:solidFill>
                          <a:effectLst/>
                          <a:latin typeface="+mn-lt"/>
                          <a:ea typeface="+mn-ea"/>
                          <a:cs typeface="+mn-cs"/>
                        </a:rPr>
                        <a:t> Smith</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 NRC</a:t>
                      </a:r>
                    </a:p>
                    <a:p>
                      <a:pPr marL="0" algn="l" defTabSz="914400" rtl="0" eaLnBrk="1" latinLnBrk="0" hangingPunct="1"/>
                      <a:r>
                        <a:rPr lang="en-US" sz="1200" b="0" kern="1200" dirty="0">
                          <a:solidFill>
                            <a:schemeClr val="tx1"/>
                          </a:solidFill>
                          <a:latin typeface="+mn-lt"/>
                          <a:ea typeface="+mn-ea"/>
                          <a:cs typeface="+mn-cs"/>
                        </a:rPr>
                        <a:t>National Cluster Co-Chair </a:t>
                      </a:r>
                    </a:p>
                    <a:p>
                      <a:pPr marL="0" algn="l" defTabSz="914400" rtl="0" eaLnBrk="1" latinLnBrk="0" hangingPunct="1"/>
                      <a:r>
                        <a:rPr lang="en-US" sz="1200" b="0" kern="1200" dirty="0">
                          <a:solidFill>
                            <a:schemeClr val="tx1"/>
                          </a:solidFill>
                          <a:latin typeface="+mn-lt"/>
                          <a:ea typeface="+mn-ea"/>
                          <a:cs typeface="+mn-cs"/>
                        </a:rPr>
                        <a:t>+964 (0) 751-741-8217</a:t>
                      </a:r>
                    </a:p>
                    <a:p>
                      <a:pPr marL="0" algn="l" defTabSz="914400" rtl="0" eaLnBrk="1" latinLnBrk="0" hangingPunct="1"/>
                      <a:r>
                        <a:rPr lang="en-US" sz="1200" b="1" kern="1200" dirty="0">
                          <a:solidFill>
                            <a:schemeClr val="tx1"/>
                          </a:solidFill>
                          <a:latin typeface="+mn-lt"/>
                          <a:ea typeface="+mn-ea"/>
                          <a:cs typeface="+mn-cs"/>
                          <a:hlinkClick r:id="rId5"/>
                        </a:rPr>
                        <a:t>coord2.iraq@sheltercluster.org</a:t>
                      </a:r>
                      <a:endParaRPr lang="en-US" sz="1200" b="1" kern="1200" dirty="0">
                        <a:solidFill>
                          <a:schemeClr val="tx1"/>
                        </a:solidFill>
                        <a:latin typeface="+mn-lt"/>
                        <a:ea typeface="+mn-ea"/>
                        <a:cs typeface="+mn-cs"/>
                      </a:endParaRPr>
                    </a:p>
                    <a:p>
                      <a:endParaRPr lang="en-GB" sz="1200" b="1" dirty="0">
                        <a:solidFill>
                          <a:schemeClr val="tx1"/>
                        </a:solidFill>
                      </a:endParaRPr>
                    </a:p>
                    <a:p>
                      <a:pPr marL="0" algn="l" defTabSz="914400" rtl="0" eaLnBrk="1" latinLnBrk="0" hangingPunct="1"/>
                      <a:r>
                        <a:rPr lang="en-US" sz="1200" b="1" kern="1200" dirty="0">
                          <a:solidFill>
                            <a:schemeClr val="tx1"/>
                          </a:solidFill>
                          <a:effectLst/>
                          <a:latin typeface="+mn-lt"/>
                          <a:ea typeface="+mn-ea"/>
                          <a:cs typeface="+mn-cs"/>
                        </a:rPr>
                        <a:t>Emmanuel Otika </a:t>
                      </a:r>
                      <a:r>
                        <a:rPr lang="en-US" sz="1200" b="0" kern="1200" dirty="0">
                          <a:solidFill>
                            <a:schemeClr val="tx1"/>
                          </a:solidFill>
                          <a:effectLst/>
                          <a:latin typeface="+mn-lt"/>
                          <a:ea typeface="+mn-ea"/>
                          <a:cs typeface="+mn-cs"/>
                        </a:rPr>
                        <a:t>- UNHCR</a:t>
                      </a:r>
                      <a:endParaRPr lang="en-US" sz="1200" b="0" kern="1200" dirty="0">
                        <a:solidFill>
                          <a:sysClr val="windowText" lastClr="000000"/>
                        </a:solidFill>
                        <a:latin typeface="+mn-lt"/>
                        <a:ea typeface="+mn-ea"/>
                        <a:cs typeface="+mn-cs"/>
                      </a:endParaRPr>
                    </a:p>
                    <a:p>
                      <a:r>
                        <a:rPr lang="en-GB" sz="1200" b="0" dirty="0">
                          <a:solidFill>
                            <a:schemeClr val="tx1"/>
                          </a:solidFill>
                        </a:rPr>
                        <a:t>Associate Information Management Officer National</a:t>
                      </a:r>
                      <a:endParaRPr lang="en-GB"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+964 (0) 771 994 5707</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u="sng" kern="1200" dirty="0">
                          <a:solidFill>
                            <a:schemeClr val="tx1"/>
                          </a:solidFill>
                          <a:effectLst/>
                          <a:latin typeface="+mn-lt"/>
                          <a:ea typeface="+mn-ea"/>
                          <a:cs typeface="+mn-cs"/>
                          <a:hlinkClick r:id="rId6"/>
                        </a:rPr>
                        <a:t>i</a:t>
                      </a:r>
                      <a:r>
                        <a:rPr lang="en-GB" sz="1200" u="sng" dirty="0">
                          <a:solidFill>
                            <a:schemeClr val="tx1"/>
                          </a:solidFill>
                          <a:hlinkClick r:id="rId6"/>
                        </a:rPr>
                        <a:t>m3.iraq@sheltercluster.org</a:t>
                      </a:r>
                      <a:endParaRPr lang="en-GB" sz="1200" u="sng" dirty="0">
                        <a:solidFill>
                          <a:schemeClr val="tx1"/>
                        </a:solidFill>
                      </a:endParaRPr>
                    </a:p>
                    <a:p>
                      <a:endParaRPr lang="en-GB"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Petya Boevska </a:t>
                      </a:r>
                      <a:r>
                        <a:rPr lang="en-US" sz="1200" b="0" kern="1200" dirty="0">
                          <a:solidFill>
                            <a:schemeClr val="tx1"/>
                          </a:solidFill>
                          <a:effectLst/>
                          <a:latin typeface="+mn-lt"/>
                          <a:ea typeface="+mn-ea"/>
                          <a:cs typeface="+mn-cs"/>
                        </a:rPr>
                        <a:t>- UNHCR</a:t>
                      </a:r>
                    </a:p>
                    <a:p>
                      <a:r>
                        <a:rPr lang="en-GB" sz="1200" b="0" kern="1200" dirty="0">
                          <a:solidFill>
                            <a:schemeClr val="tx1"/>
                          </a:solidFill>
                          <a:effectLst/>
                          <a:latin typeface="+mn-lt"/>
                          <a:ea typeface="+mn-ea"/>
                          <a:cs typeface="+mn-cs"/>
                        </a:rPr>
                        <a:t>Su</a:t>
                      </a:r>
                      <a:r>
                        <a:rPr lang="en-US" sz="1200" b="0" kern="1200" dirty="0">
                          <a:solidFill>
                            <a:schemeClr val="tx1"/>
                          </a:solidFill>
                          <a:effectLst/>
                          <a:latin typeface="+mn-lt"/>
                          <a:ea typeface="+mn-ea"/>
                          <a:cs typeface="+mn-cs"/>
                        </a:rPr>
                        <a:t>b National Cluster Coordinator</a:t>
                      </a:r>
                    </a:p>
                    <a:p>
                      <a:r>
                        <a:rPr lang="en-US" sz="1200" b="0" kern="1200" dirty="0">
                          <a:solidFill>
                            <a:schemeClr val="tx1"/>
                          </a:solidFill>
                          <a:effectLst/>
                          <a:latin typeface="+mn-lt"/>
                          <a:ea typeface="+mn-ea"/>
                          <a:cs typeface="+mn-cs"/>
                        </a:rPr>
                        <a:t>KRI</a:t>
                      </a:r>
                      <a:r>
                        <a:rPr lang="en-US" sz="1200" b="0" kern="1200" baseline="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964 (0)</a:t>
                      </a:r>
                      <a:r>
                        <a:rPr lang="en-US" sz="1200" b="0" i="0" kern="1200" baseline="0" dirty="0">
                          <a:solidFill>
                            <a:schemeClr val="tx1"/>
                          </a:solidFill>
                          <a:effectLst/>
                          <a:latin typeface="+mn-lt"/>
                          <a:ea typeface="+mn-ea"/>
                          <a:cs typeface="+mn-cs"/>
                        </a:rPr>
                        <a:t> 771 965 2984 </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solidFill>
                            <a:sysClr val="windowText" lastClr="000000"/>
                          </a:solidFill>
                          <a:hlinkClick r:id="rId7"/>
                        </a:rPr>
                        <a:t>coord3.iraq@sheltercluster.org</a:t>
                      </a:r>
                      <a:endParaRPr lang="en-GB" sz="1200" u="sng" dirty="0">
                        <a:solidFill>
                          <a:sysClr val="windowText" lastClr="000000"/>
                        </a:solidFill>
                      </a:endParaRPr>
                    </a:p>
                    <a:p>
                      <a:endParaRPr lang="en-US" sz="1200" dirty="0">
                        <a:solidFill>
                          <a:sysClr val="windowText" lastClr="000000"/>
                        </a:solidFill>
                      </a:endParaRPr>
                    </a:p>
                    <a:p>
                      <a:r>
                        <a:rPr lang="en-US" sz="1200" b="1" dirty="0">
                          <a:solidFill>
                            <a:schemeClr val="tx1"/>
                          </a:solidFill>
                        </a:rPr>
                        <a:t>Aziz</a:t>
                      </a:r>
                      <a:r>
                        <a:rPr lang="en-US" sz="1200" b="1" baseline="0" dirty="0">
                          <a:solidFill>
                            <a:schemeClr val="tx1"/>
                          </a:solidFill>
                        </a:rPr>
                        <a:t> Abultimman</a:t>
                      </a:r>
                      <a:r>
                        <a:rPr lang="en-US" sz="1200" b="1" dirty="0">
                          <a:solidFill>
                            <a:schemeClr val="tx1"/>
                          </a:solidFill>
                        </a:rPr>
                        <a:t> </a:t>
                      </a:r>
                      <a:r>
                        <a:rPr lang="en-US" sz="1200" dirty="0">
                          <a:solidFill>
                            <a:sysClr val="windowText" lastClr="000000"/>
                          </a:solidFill>
                        </a:rPr>
                        <a:t>- </a:t>
                      </a:r>
                      <a:r>
                        <a:rPr lang="en-US" sz="1200" b="0" dirty="0">
                          <a:solidFill>
                            <a:sysClr val="windowText" lastClr="000000"/>
                          </a:solidFill>
                        </a:rPr>
                        <a:t>UNHCR</a:t>
                      </a:r>
                    </a:p>
                    <a:p>
                      <a:r>
                        <a:rPr lang="en-US" sz="1200" b="0" dirty="0">
                          <a:solidFill>
                            <a:sysClr val="windowText" lastClr="000000"/>
                          </a:solidFill>
                        </a:rPr>
                        <a:t>Senior</a:t>
                      </a:r>
                      <a:r>
                        <a:rPr lang="en-US" sz="1200" b="0" baseline="0" dirty="0">
                          <a:solidFill>
                            <a:sysClr val="windowText" lastClr="000000"/>
                          </a:solidFill>
                        </a:rPr>
                        <a:t> Cluster Associate</a:t>
                      </a:r>
                    </a:p>
                    <a:p>
                      <a:r>
                        <a:rPr lang="en-US" sz="1200" b="0" baseline="0" dirty="0">
                          <a:solidFill>
                            <a:sysClr val="windowText" lastClr="000000"/>
                          </a:solidFill>
                        </a:rPr>
                        <a:t>National </a:t>
                      </a:r>
                    </a:p>
                    <a:p>
                      <a:r>
                        <a:rPr lang="en-US" sz="1200" b="0" baseline="0" dirty="0">
                          <a:solidFill>
                            <a:sysClr val="windowText" lastClr="000000"/>
                          </a:solidFill>
                        </a:rPr>
                        <a:t>+964 (0) 750 868 6038</a:t>
                      </a:r>
                    </a:p>
                    <a:p>
                      <a:r>
                        <a:rPr lang="en-US" sz="1200" b="1" baseline="0" dirty="0">
                          <a:solidFill>
                            <a:sysClr val="windowText" lastClr="000000"/>
                          </a:solidFill>
                          <a:hlinkClick r:id="rId8"/>
                        </a:rPr>
                        <a:t>snrnatassot.iraq@sheltercluster.org</a:t>
                      </a:r>
                      <a:endParaRPr lang="en-US" sz="1200" b="1" baseline="0" dirty="0">
                        <a:solidFill>
                          <a:sysClr val="windowText" lastClr="000000"/>
                        </a:solidFill>
                      </a:endParaRPr>
                    </a:p>
                    <a:p>
                      <a:pPr algn="ctr"/>
                      <a:endParaRPr lang="en-US" sz="1200" b="1" kern="1200" baseline="0" dirty="0">
                        <a:solidFill>
                          <a:sysClr val="windowText" lastClr="000000"/>
                        </a:solidFill>
                        <a:effectLst/>
                        <a:latin typeface="+mn-lt"/>
                        <a:ea typeface="+mn-ea"/>
                        <a:cs typeface="+mn-cs"/>
                      </a:endParaRPr>
                    </a:p>
                  </a:txBody>
                  <a:tcPr>
                    <a:solidFill>
                      <a:schemeClr val="bg1"/>
                    </a:solidFill>
                  </a:tcPr>
                </a:tc>
                <a:extLst>
                  <a:ext uri="{0D108BD9-81ED-4DB2-BD59-A6C34878D82A}">
                    <a16:rowId xmlns:a16="http://schemas.microsoft.com/office/drawing/2014/main" val="10000"/>
                  </a:ext>
                </a:extLst>
              </a:tr>
            </a:tbl>
          </a:graphicData>
        </a:graphic>
      </p:graphicFrame>
      <p:sp>
        <p:nvSpPr>
          <p:cNvPr id="5" name="Title 1"/>
          <p:cNvSpPr txBox="1">
            <a:spLocks/>
          </p:cNvSpPr>
          <p:nvPr/>
        </p:nvSpPr>
        <p:spPr>
          <a:xfrm>
            <a:off x="25588" y="248420"/>
            <a:ext cx="3406717" cy="586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2000" b="0" u="sng" dirty="0">
                <a:solidFill>
                  <a:srgbClr val="002060"/>
                </a:solidFill>
                <a:latin typeface="Calibri Light" panose="020F0302020204030204" pitchFamily="34" charset="0"/>
              </a:rPr>
              <a:t>Current Cluster Team Structure </a:t>
            </a:r>
            <a:r>
              <a:rPr lang="en-US" sz="1600" b="0" u="sng" dirty="0">
                <a:solidFill>
                  <a:srgbClr val="002060"/>
                </a:solidFill>
                <a:latin typeface="Calibri Light" panose="020F0302020204030204" pitchFamily="34" charset="0"/>
              </a:rPr>
              <a:t> </a:t>
            </a:r>
            <a:r>
              <a:rPr lang="en-US" sz="1600" b="0" dirty="0">
                <a:solidFill>
                  <a:srgbClr val="002060"/>
                </a:solidFill>
                <a:latin typeface="Calibri Light" panose="020F0302020204030204" pitchFamily="34" charset="0"/>
              </a:rPr>
              <a:t>Since June, 2019</a:t>
            </a:r>
            <a:endParaRPr lang="en-GB" sz="1600" b="0" dirty="0">
              <a:solidFill>
                <a:srgbClr val="002060"/>
              </a:solidFill>
              <a:latin typeface="Calibri Light" panose="020F0302020204030204" pitchFamily="34" charset="0"/>
            </a:endParaRPr>
          </a:p>
        </p:txBody>
      </p:sp>
      <p:pic>
        <p:nvPicPr>
          <p:cNvPr id="7" name="Picture 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71862" y="1261207"/>
            <a:ext cx="793675" cy="853701"/>
          </a:xfrm>
          <a:prstGeom prst="rect">
            <a:avLst/>
          </a:prstGeom>
          <a:ln>
            <a:noFill/>
          </a:ln>
        </p:spPr>
      </p:pic>
      <p:pic>
        <p:nvPicPr>
          <p:cNvPr id="9" name="Picture 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70617" y="1261206"/>
            <a:ext cx="846587" cy="853701"/>
          </a:xfrm>
          <a:prstGeom prst="rect">
            <a:avLst/>
          </a:prstGeom>
          <a:ln>
            <a:noFill/>
          </a:ln>
        </p:spPr>
      </p:pic>
      <p:pic>
        <p:nvPicPr>
          <p:cNvPr id="11" name="Picture 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0617" y="2623224"/>
            <a:ext cx="972659" cy="881030"/>
          </a:xfrm>
          <a:prstGeom prst="rect">
            <a:avLst/>
          </a:prstGeom>
          <a:ln>
            <a:noFill/>
          </a:ln>
        </p:spPr>
      </p:pic>
      <p:pic>
        <p:nvPicPr>
          <p:cNvPr id="2" name="Picture 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865236" y="2540983"/>
            <a:ext cx="800301" cy="963271"/>
          </a:xfrm>
          <a:prstGeom prst="rect">
            <a:avLst/>
          </a:prstGeom>
          <a:ln>
            <a:noFill/>
          </a:ln>
        </p:spPr>
      </p:pic>
      <p:cxnSp>
        <p:nvCxnSpPr>
          <p:cNvPr id="8" name="Straight Connector 7"/>
          <p:cNvCxnSpPr/>
          <p:nvPr/>
        </p:nvCxnSpPr>
        <p:spPr>
          <a:xfrm>
            <a:off x="3398708" y="134913"/>
            <a:ext cx="0" cy="4482483"/>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82756" y="4283549"/>
            <a:ext cx="5576934" cy="400110"/>
          </a:xfrm>
          <a:prstGeom prst="rect">
            <a:avLst/>
          </a:prstGeom>
        </p:spPr>
        <p:txBody>
          <a:bodyPr wrap="square">
            <a:spAutoFit/>
          </a:bodyPr>
          <a:lstStyle/>
          <a:p>
            <a:pPr defTabSz="914400"/>
            <a:r>
              <a:rPr lang="en-US" sz="1000" b="1" dirty="0">
                <a:solidFill>
                  <a:sysClr val="windowText" lastClr="000000"/>
                </a:solidFill>
              </a:rPr>
              <a:t>* </a:t>
            </a:r>
            <a:r>
              <a:rPr lang="en-US" sz="1000" dirty="0">
                <a:solidFill>
                  <a:sysClr val="windowText" lastClr="000000"/>
                </a:solidFill>
              </a:rPr>
              <a:t>For more details check </a:t>
            </a:r>
          </a:p>
          <a:p>
            <a:pPr defTabSz="914400"/>
            <a:r>
              <a:rPr lang="en-US" sz="1000" dirty="0">
                <a:solidFill>
                  <a:sysClr val="windowText" lastClr="000000"/>
                </a:solidFill>
                <a:hlinkClick r:id="rId13"/>
              </a:rPr>
              <a:t>https://www.sheltercluster.org/iraq/documents/iraq-shelter-cluster-sub-national-areas-coordination-a0</a:t>
            </a:r>
            <a:r>
              <a:rPr lang="en-US" sz="1000" dirty="0">
                <a:solidFill>
                  <a:sysClr val="windowText" lastClr="000000"/>
                </a:solidFill>
              </a:rPr>
              <a:t> </a:t>
            </a:r>
            <a:endParaRPr lang="en-US" sz="1000" dirty="0"/>
          </a:p>
        </p:txBody>
      </p:sp>
      <p:sp>
        <p:nvSpPr>
          <p:cNvPr id="10"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a:xfrm>
            <a:off x="8416634" y="4743309"/>
            <a:ext cx="270165" cy="273844"/>
          </a:xfrm>
        </p:spPr>
        <p:txBody>
          <a:bodyPr/>
          <a:lstStyle/>
          <a:p>
            <a:r>
              <a:rPr lang="en-US" dirty="0">
                <a:latin typeface="Calibri"/>
              </a:rPr>
              <a:t>2</a:t>
            </a:r>
            <a:endParaRPr lang="en-GB" dirty="0">
              <a:latin typeface="Calibri"/>
            </a:endParaRPr>
          </a:p>
        </p:txBody>
      </p:sp>
      <p:sp>
        <p:nvSpPr>
          <p:cNvPr id="13" name="Rectangle 12"/>
          <p:cNvSpPr/>
          <p:nvPr/>
        </p:nvSpPr>
        <p:spPr>
          <a:xfrm>
            <a:off x="3564267" y="4778438"/>
            <a:ext cx="3520003" cy="307777"/>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hlinkClick r:id="rId14"/>
              </a:rPr>
              <a:t>https://www.sheltercluster.org/response/iraq</a:t>
            </a:r>
            <a:endParaRPr lang="en-GB" sz="1400" dirty="0"/>
          </a:p>
        </p:txBody>
      </p:sp>
    </p:spTree>
    <p:extLst>
      <p:ext uri="{BB962C8B-B14F-4D97-AF65-F5344CB8AC3E}">
        <p14:creationId xmlns:p14="http://schemas.microsoft.com/office/powerpoint/2010/main" val="86494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078CDF-ED27-4626-B263-BD4D64686563}"/>
              </a:ext>
            </a:extLst>
          </p:cNvPr>
          <p:cNvSpPr>
            <a:spLocks noGrp="1"/>
          </p:cNvSpPr>
          <p:nvPr>
            <p:ph type="sldNum" sz="quarter" idx="12"/>
          </p:nvPr>
        </p:nvSpPr>
        <p:spPr/>
        <p:txBody>
          <a:bodyPr/>
          <a:lstStyle/>
          <a:p>
            <a:fld id="{1327C452-0D12-48F3-BB65-BBA3E6350F2C}" type="slidenum">
              <a:rPr lang="en-GB" smtClean="0">
                <a:latin typeface="Calibri"/>
              </a:rPr>
              <a:pPr/>
              <a:t>20</a:t>
            </a:fld>
            <a:endParaRPr lang="en-GB">
              <a:latin typeface="Calibri"/>
            </a:endParaRPr>
          </a:p>
        </p:txBody>
      </p:sp>
      <p:sp>
        <p:nvSpPr>
          <p:cNvPr id="9" name="Rectangle 8">
            <a:extLst>
              <a:ext uri="{FF2B5EF4-FFF2-40B4-BE49-F238E27FC236}">
                <a16:creationId xmlns:a16="http://schemas.microsoft.com/office/drawing/2014/main" id="{3A738298-14AF-4219-95EC-4E1084198221}"/>
              </a:ext>
            </a:extLst>
          </p:cNvPr>
          <p:cNvSpPr/>
          <p:nvPr/>
        </p:nvSpPr>
        <p:spPr>
          <a:xfrm>
            <a:off x="257174" y="4301222"/>
            <a:ext cx="4314825" cy="307777"/>
          </a:xfrm>
          <a:prstGeom prst="rect">
            <a:avLst/>
          </a:prstGeom>
        </p:spPr>
        <p:txBody>
          <a:bodyPr wrap="square">
            <a:spAutoFit/>
          </a:bodyPr>
          <a:lstStyle/>
          <a:p>
            <a:pPr algn="ctr" defTabSz="914400">
              <a:spcBef>
                <a:spcPct val="0"/>
              </a:spcBef>
            </a:pPr>
            <a:r>
              <a:rPr lang="en-US" sz="1400" dirty="0">
                <a:latin typeface="Calibri Light" panose="020F0302020204030204" pitchFamily="34" charset="0"/>
                <a:ea typeface="Verdana" pitchFamily="34" charset="0"/>
                <a:cs typeface="Verdana" pitchFamily="34" charset="0"/>
              </a:rPr>
              <a:t>Plywood shelters in AAF</a:t>
            </a:r>
          </a:p>
        </p:txBody>
      </p:sp>
      <p:pic>
        <p:nvPicPr>
          <p:cNvPr id="4" name="Picture 3">
            <a:extLst>
              <a:ext uri="{FF2B5EF4-FFF2-40B4-BE49-F238E27FC236}">
                <a16:creationId xmlns:a16="http://schemas.microsoft.com/office/drawing/2014/main" id="{552299D5-2792-4DAA-897C-B4BC8916DD0E}"/>
              </a:ext>
            </a:extLst>
          </p:cNvPr>
          <p:cNvPicPr>
            <a:picLocks noChangeAspect="1"/>
          </p:cNvPicPr>
          <p:nvPr/>
        </p:nvPicPr>
        <p:blipFill>
          <a:blip r:embed="rId2"/>
          <a:stretch>
            <a:fillRect/>
          </a:stretch>
        </p:blipFill>
        <p:spPr>
          <a:xfrm>
            <a:off x="5029200" y="126347"/>
            <a:ext cx="4000500" cy="3000375"/>
          </a:xfrm>
          <a:prstGeom prst="rect">
            <a:avLst/>
          </a:prstGeom>
        </p:spPr>
      </p:pic>
      <p:pic>
        <p:nvPicPr>
          <p:cNvPr id="5" name="Picture 4">
            <a:extLst>
              <a:ext uri="{FF2B5EF4-FFF2-40B4-BE49-F238E27FC236}">
                <a16:creationId xmlns:a16="http://schemas.microsoft.com/office/drawing/2014/main" id="{1C141525-616B-4DE1-B5ED-50678AA83E2C}"/>
              </a:ext>
            </a:extLst>
          </p:cNvPr>
          <p:cNvPicPr>
            <a:picLocks noChangeAspect="1"/>
          </p:cNvPicPr>
          <p:nvPr/>
        </p:nvPicPr>
        <p:blipFill>
          <a:blip r:embed="rId3"/>
          <a:stretch>
            <a:fillRect/>
          </a:stretch>
        </p:blipFill>
        <p:spPr>
          <a:xfrm>
            <a:off x="228600" y="1023387"/>
            <a:ext cx="4343400" cy="3257550"/>
          </a:xfrm>
          <a:prstGeom prst="rect">
            <a:avLst/>
          </a:prstGeom>
        </p:spPr>
      </p:pic>
      <p:sp>
        <p:nvSpPr>
          <p:cNvPr id="10" name="Rectangle 9">
            <a:extLst>
              <a:ext uri="{FF2B5EF4-FFF2-40B4-BE49-F238E27FC236}">
                <a16:creationId xmlns:a16="http://schemas.microsoft.com/office/drawing/2014/main" id="{D94CB83E-454E-43A7-A97F-406C74809795}"/>
              </a:ext>
            </a:extLst>
          </p:cNvPr>
          <p:cNvSpPr/>
          <p:nvPr/>
        </p:nvSpPr>
        <p:spPr>
          <a:xfrm>
            <a:off x="5029200" y="3147007"/>
            <a:ext cx="4000500" cy="307777"/>
          </a:xfrm>
          <a:prstGeom prst="rect">
            <a:avLst/>
          </a:prstGeom>
        </p:spPr>
        <p:txBody>
          <a:bodyPr wrap="square">
            <a:spAutoFit/>
          </a:bodyPr>
          <a:lstStyle/>
          <a:p>
            <a:pPr algn="ctr" defTabSz="914400">
              <a:spcBef>
                <a:spcPct val="0"/>
              </a:spcBef>
            </a:pPr>
            <a:r>
              <a:rPr lang="en-US" sz="1400" dirty="0">
                <a:latin typeface="Calibri Light" panose="020F0302020204030204" pitchFamily="34" charset="0"/>
                <a:ea typeface="Verdana" pitchFamily="34" charset="0"/>
                <a:cs typeface="Verdana" pitchFamily="34" charset="0"/>
              </a:rPr>
              <a:t>UNHCR tent in AAF</a:t>
            </a:r>
          </a:p>
        </p:txBody>
      </p:sp>
      <p:sp>
        <p:nvSpPr>
          <p:cNvPr id="11" name="Rectangle 10">
            <a:extLst>
              <a:ext uri="{FF2B5EF4-FFF2-40B4-BE49-F238E27FC236}">
                <a16:creationId xmlns:a16="http://schemas.microsoft.com/office/drawing/2014/main" id="{0C727573-4678-4D7C-8DB3-86FBAF919BB8}"/>
              </a:ext>
            </a:extLst>
          </p:cNvPr>
          <p:cNvSpPr/>
          <p:nvPr/>
        </p:nvSpPr>
        <p:spPr>
          <a:xfrm>
            <a:off x="257175" y="119747"/>
            <a:ext cx="4314825" cy="830997"/>
          </a:xfrm>
          <a:prstGeom prst="rect">
            <a:avLst/>
          </a:prstGeom>
        </p:spPr>
        <p:txBody>
          <a:bodyPr wrap="square">
            <a:spAutoFit/>
          </a:bodyPr>
          <a:lstStyle/>
          <a:p>
            <a:pPr algn="ctr" defTabSz="914400">
              <a:spcBef>
                <a:spcPct val="0"/>
              </a:spcBef>
            </a:pPr>
            <a:r>
              <a:rPr lang="en-US" sz="2400" dirty="0">
                <a:latin typeface="Calibri Light" panose="020F0302020204030204" pitchFamily="34" charset="0"/>
                <a:ea typeface="Verdana" pitchFamily="34" charset="0"/>
                <a:cs typeface="Verdana" pitchFamily="34" charset="0"/>
              </a:rPr>
              <a:t>THANK YOU VERY MUCH FOR YOUR GREAT CONTRIBUTIONS</a:t>
            </a:r>
          </a:p>
        </p:txBody>
      </p:sp>
    </p:spTree>
    <p:extLst>
      <p:ext uri="{BB962C8B-B14F-4D97-AF65-F5344CB8AC3E}">
        <p14:creationId xmlns:p14="http://schemas.microsoft.com/office/powerpoint/2010/main" val="233801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04EA5D-80FA-43A4-A9B5-D9CEC17DF4C7}"/>
              </a:ext>
            </a:extLst>
          </p:cNvPr>
          <p:cNvSpPr/>
          <p:nvPr/>
        </p:nvSpPr>
        <p:spPr>
          <a:xfrm>
            <a:off x="1104899" y="190355"/>
            <a:ext cx="7153275" cy="4401205"/>
          </a:xfrm>
          <a:prstGeom prst="rect">
            <a:avLst/>
          </a:prstGeom>
        </p:spPr>
        <p:txBody>
          <a:bodyPr wrap="square">
            <a:spAutoFit/>
          </a:bodyPr>
          <a:lstStyle/>
          <a:p>
            <a:r>
              <a:rPr lang="en-US" sz="2800" b="1" cap="all" dirty="0">
                <a:ln w="15875">
                  <a:solidFill>
                    <a:sysClr val="window" lastClr="FFFFFF"/>
                  </a:solidFill>
                </a:ln>
                <a:solidFill>
                  <a:srgbClr val="0070C0"/>
                </a:solidFill>
                <a:latin typeface="Corbel" panose="020B0503020204020204"/>
              </a:rPr>
              <a:t>AGENDA</a:t>
            </a:r>
          </a:p>
          <a:p>
            <a:endParaRPr lang="en-US" sz="1400" dirty="0">
              <a:latin typeface="Calibri Light" panose="020F0302020204030204" pitchFamily="34" charset="0"/>
              <a:cs typeface="Calibri Light" panose="020F0302020204030204" pitchFamily="34" charset="0"/>
            </a:endParaRPr>
          </a:p>
          <a:p>
            <a:pPr marL="342900" indent="-342900">
              <a:buFont typeface="+mj-lt"/>
              <a:buAutoNum type="arabicPeriod"/>
            </a:pPr>
            <a:r>
              <a:rPr lang="en-US" sz="1400" dirty="0">
                <a:latin typeface="Calibri Light" panose="020F0302020204030204" pitchFamily="34" charset="0"/>
                <a:cs typeface="Calibri Light" panose="020F0302020204030204" pitchFamily="34" charset="0"/>
              </a:rPr>
              <a:t>Review of action points from minutes of previous meeting;</a:t>
            </a:r>
          </a:p>
          <a:p>
            <a:pPr marL="342900" indent="-342900">
              <a:buFont typeface="+mj-lt"/>
              <a:buAutoNum type="arabicPeriod"/>
            </a:pPr>
            <a:endParaRPr lang="en-US" sz="1400" dirty="0">
              <a:latin typeface="Calibri Light" panose="020F0302020204030204" pitchFamily="34" charset="0"/>
              <a:cs typeface="Calibri Light" panose="020F0302020204030204" pitchFamily="34" charset="0"/>
            </a:endParaRPr>
          </a:p>
          <a:p>
            <a:pPr marL="342900" indent="-342900">
              <a:buFont typeface="+mj-lt"/>
              <a:buAutoNum type="arabicPeriod"/>
            </a:pPr>
            <a:r>
              <a:rPr lang="en-US" sz="1400" dirty="0">
                <a:latin typeface="Calibri Light" panose="020F0302020204030204" pitchFamily="34" charset="0"/>
                <a:cs typeface="Calibri Light" panose="020F0302020204030204" pitchFamily="34" charset="0"/>
              </a:rPr>
              <a:t>Key issues and </a:t>
            </a:r>
            <a:r>
              <a:rPr lang="en-IN" sz="1400" dirty="0">
                <a:latin typeface="Calibri Light" panose="020F0302020204030204" pitchFamily="34" charset="0"/>
                <a:cs typeface="Calibri Light" panose="020F0302020204030204" pitchFamily="34" charset="0"/>
              </a:rPr>
              <a:t>Partners to update :</a:t>
            </a:r>
          </a:p>
          <a:p>
            <a:pPr marL="342900" indent="-342900">
              <a:buFont typeface="+mj-lt"/>
              <a:buAutoNum type="arabicPeriod"/>
            </a:pPr>
            <a:endParaRPr lang="en-US" sz="1400" dirty="0">
              <a:latin typeface="Calibri Light" panose="020F0302020204030204" pitchFamily="34" charset="0"/>
              <a:cs typeface="Calibri Light" panose="020F0302020204030204" pitchFamily="34" charset="0"/>
            </a:endParaRP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Housing Rehabilitation Interventions – </a:t>
            </a:r>
            <a:r>
              <a:rPr lang="en-IN" sz="1400" dirty="0">
                <a:solidFill>
                  <a:srgbClr val="0070C0"/>
                </a:solidFill>
                <a:latin typeface="Calibri Light" panose="020F0302020204030204" pitchFamily="34" charset="0"/>
                <a:cs typeface="Calibri Light" panose="020F0302020204030204" pitchFamily="34" charset="0"/>
              </a:rPr>
              <a:t>Tour de table</a:t>
            </a:r>
            <a:r>
              <a:rPr lang="en-IN" sz="1400" dirty="0">
                <a:latin typeface="Calibri Light" panose="020F0302020204030204" pitchFamily="34" charset="0"/>
                <a:cs typeface="Calibri Light" panose="020F0302020204030204" pitchFamily="34" charset="0"/>
              </a:rPr>
              <a:t>; </a:t>
            </a: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Partners to update on their summer distributions &amp; Tents replacement/maintenance interventions – </a:t>
            </a:r>
            <a:r>
              <a:rPr lang="en-IN" sz="1400" dirty="0">
                <a:solidFill>
                  <a:srgbClr val="0070C0"/>
                </a:solidFill>
                <a:latin typeface="Calibri Light" panose="020F0302020204030204" pitchFamily="34" charset="0"/>
                <a:cs typeface="Calibri Light" panose="020F0302020204030204" pitchFamily="34" charset="0"/>
              </a:rPr>
              <a:t>Tour de table</a:t>
            </a:r>
            <a:r>
              <a:rPr lang="en-IN" sz="1400" dirty="0">
                <a:latin typeface="Calibri Light" panose="020F0302020204030204" pitchFamily="34" charset="0"/>
                <a:cs typeface="Calibri Light" panose="020F0302020204030204" pitchFamily="34" charset="0"/>
              </a:rPr>
              <a:t>; </a:t>
            </a: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Update on the 2019 IHF - Second Allocation;</a:t>
            </a:r>
          </a:p>
          <a:p>
            <a:pPr lvl="1"/>
            <a:endParaRPr lang="en-US" sz="1400" dirty="0">
              <a:latin typeface="Calibri Light" panose="020F0302020204030204" pitchFamily="34" charset="0"/>
              <a:cs typeface="Calibri Light" panose="020F0302020204030204" pitchFamily="34" charset="0"/>
            </a:endParaRPr>
          </a:p>
          <a:p>
            <a:pPr marL="342900" indent="-342900">
              <a:buFont typeface="+mj-lt"/>
              <a:buAutoNum type="arabicPeriod"/>
            </a:pPr>
            <a:r>
              <a:rPr lang="en-IN" sz="1400" dirty="0">
                <a:latin typeface="Calibri Light" panose="020F0302020204030204" pitchFamily="34" charset="0"/>
                <a:cs typeface="Calibri Light" panose="020F0302020204030204" pitchFamily="34" charset="0"/>
              </a:rPr>
              <a:t>Information Management</a:t>
            </a:r>
          </a:p>
          <a:p>
            <a:r>
              <a:rPr lang="en-IN" sz="1400" dirty="0">
                <a:latin typeface="Calibri Light" panose="020F0302020204030204" pitchFamily="34" charset="0"/>
                <a:cs typeface="Calibri Light" panose="020F0302020204030204" pitchFamily="34" charset="0"/>
              </a:rPr>
              <a:t> </a:t>
            </a: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New databases in ActivityInfo; </a:t>
            </a: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Cluster Interactive Dashboard;</a:t>
            </a:r>
          </a:p>
          <a:p>
            <a:pPr marL="800100" lvl="1" indent="-342900">
              <a:buFont typeface="+mj-lt"/>
              <a:buAutoNum type="alphaLcParenR"/>
            </a:pPr>
            <a:r>
              <a:rPr lang="en-US" sz="1400" dirty="0">
                <a:latin typeface="Calibri Light" panose="020F0302020204030204" pitchFamily="34" charset="0"/>
                <a:cs typeface="Calibri Light" panose="020F0302020204030204" pitchFamily="34" charset="0"/>
              </a:rPr>
              <a:t>Updated &amp; Available useful datasets for your consideration;</a:t>
            </a:r>
            <a:r>
              <a:rPr lang="en-IN" sz="1400" dirty="0">
                <a:latin typeface="Calibri Light" panose="020F0302020204030204" pitchFamily="34" charset="0"/>
                <a:cs typeface="Calibri Light" panose="020F0302020204030204" pitchFamily="34" charset="0"/>
              </a:rPr>
              <a:t> </a:t>
            </a: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Recap. on trainings;</a:t>
            </a:r>
          </a:p>
          <a:p>
            <a:pPr marL="800100" lvl="1" indent="-342900">
              <a:buFont typeface="+mj-lt"/>
              <a:buAutoNum type="alphaLcParenR"/>
            </a:pPr>
            <a:endParaRPr lang="en-US" sz="1400" dirty="0">
              <a:latin typeface="Calibri Light" panose="020F0302020204030204" pitchFamily="34" charset="0"/>
              <a:cs typeface="Calibri Light" panose="020F0302020204030204" pitchFamily="34" charset="0"/>
            </a:endParaRPr>
          </a:p>
          <a:p>
            <a:pPr marL="342900" indent="-342900">
              <a:buFont typeface="+mj-lt"/>
              <a:buAutoNum type="arabicPeriod" startAt="4"/>
            </a:pPr>
            <a:r>
              <a:rPr lang="en-US" sz="1400" dirty="0">
                <a:latin typeface="Calibri Light" panose="020F0302020204030204" pitchFamily="34" charset="0"/>
                <a:cs typeface="Calibri Light" panose="020F0302020204030204" pitchFamily="34" charset="0"/>
              </a:rPr>
              <a:t>AOB</a:t>
            </a:r>
          </a:p>
        </p:txBody>
      </p:sp>
    </p:spTree>
    <p:extLst>
      <p:ext uri="{BB962C8B-B14F-4D97-AF65-F5344CB8AC3E}">
        <p14:creationId xmlns:p14="http://schemas.microsoft.com/office/powerpoint/2010/main" val="3092182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65791A-F703-47D2-851C-D070F02914D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27C452-0D12-48F3-BB65-BBA3E6350F2C}" type="slidenum">
              <a:rPr kumimoji="0" lang="en-GB" sz="1200" b="0" i="0" u="none" strike="noStrike" kern="1200" cap="none" spc="0" normalizeH="0" baseline="0" noProof="0" smtClean="0">
                <a:ln>
                  <a:noFill/>
                </a:ln>
                <a:solidFill>
                  <a:srgbClr val="7F1416"/>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7F1416"/>
              </a:solidFill>
              <a:effectLst/>
              <a:uLnTx/>
              <a:uFillTx/>
              <a:latin typeface="Calibri"/>
              <a:ea typeface="+mn-ea"/>
              <a:cs typeface="+mn-cs"/>
            </a:endParaRPr>
          </a:p>
        </p:txBody>
      </p:sp>
      <p:sp>
        <p:nvSpPr>
          <p:cNvPr id="8" name="Title 1">
            <a:extLst>
              <a:ext uri="{FF2B5EF4-FFF2-40B4-BE49-F238E27FC236}">
                <a16:creationId xmlns:a16="http://schemas.microsoft.com/office/drawing/2014/main" id="{440BBE41-43EA-41EC-8508-8C977E628E75}"/>
              </a:ext>
            </a:extLst>
          </p:cNvPr>
          <p:cNvSpPr txBox="1">
            <a:spLocks/>
          </p:cNvSpPr>
          <p:nvPr/>
        </p:nvSpPr>
        <p:spPr>
          <a:xfrm>
            <a:off x="0" y="116599"/>
            <a:ext cx="9144000" cy="2997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a:pPr>
            <a:r>
              <a:rPr lang="en-US" sz="1400" b="0" dirty="0">
                <a:solidFill>
                  <a:schemeClr val="tx1"/>
                </a:solidFill>
                <a:latin typeface="Calibri Light" panose="020F0302020204030204" pitchFamily="34" charset="0"/>
                <a:ea typeface="+mn-ea"/>
                <a:cs typeface="+mn-cs"/>
              </a:rPr>
              <a:t>Review of action points from minutes of previous meeting</a:t>
            </a:r>
          </a:p>
        </p:txBody>
      </p:sp>
      <p:graphicFrame>
        <p:nvGraphicFramePr>
          <p:cNvPr id="2" name="Table 1">
            <a:extLst>
              <a:ext uri="{FF2B5EF4-FFF2-40B4-BE49-F238E27FC236}">
                <a16:creationId xmlns:a16="http://schemas.microsoft.com/office/drawing/2014/main" id="{4644AC97-A3D0-4606-829E-F4D58A9662B7}"/>
              </a:ext>
            </a:extLst>
          </p:cNvPr>
          <p:cNvGraphicFramePr>
            <a:graphicFrameLocks noGrp="1"/>
          </p:cNvGraphicFramePr>
          <p:nvPr>
            <p:extLst>
              <p:ext uri="{D42A27DB-BD31-4B8C-83A1-F6EECF244321}">
                <p14:modId xmlns:p14="http://schemas.microsoft.com/office/powerpoint/2010/main" val="288074535"/>
              </p:ext>
            </p:extLst>
          </p:nvPr>
        </p:nvGraphicFramePr>
        <p:xfrm>
          <a:off x="457200" y="1107339"/>
          <a:ext cx="8229601" cy="2186255"/>
        </p:xfrm>
        <a:graphic>
          <a:graphicData uri="http://schemas.openxmlformats.org/drawingml/2006/table">
            <a:tbl>
              <a:tblPr firstRow="1" firstCol="1" bandRow="1"/>
              <a:tblGrid>
                <a:gridCol w="500717">
                  <a:extLst>
                    <a:ext uri="{9D8B030D-6E8A-4147-A177-3AD203B41FA5}">
                      <a16:colId xmlns:a16="http://schemas.microsoft.com/office/drawing/2014/main" val="3924209911"/>
                    </a:ext>
                  </a:extLst>
                </a:gridCol>
                <a:gridCol w="5547544">
                  <a:extLst>
                    <a:ext uri="{9D8B030D-6E8A-4147-A177-3AD203B41FA5}">
                      <a16:colId xmlns:a16="http://schemas.microsoft.com/office/drawing/2014/main" val="3924858169"/>
                    </a:ext>
                  </a:extLst>
                </a:gridCol>
                <a:gridCol w="1140246">
                  <a:extLst>
                    <a:ext uri="{9D8B030D-6E8A-4147-A177-3AD203B41FA5}">
                      <a16:colId xmlns:a16="http://schemas.microsoft.com/office/drawing/2014/main" val="445234884"/>
                    </a:ext>
                  </a:extLst>
                </a:gridCol>
                <a:gridCol w="1041094">
                  <a:extLst>
                    <a:ext uri="{9D8B030D-6E8A-4147-A177-3AD203B41FA5}">
                      <a16:colId xmlns:a16="http://schemas.microsoft.com/office/drawing/2014/main" val="3028697504"/>
                    </a:ext>
                  </a:extLst>
                </a:gridCol>
              </a:tblGrid>
              <a:tr h="274871">
                <a:tc>
                  <a:txBody>
                    <a:bodyPr/>
                    <a:lstStyle/>
                    <a:p>
                      <a:pPr marL="0" marR="0" algn="ctr">
                        <a:lnSpc>
                          <a:spcPct val="115000"/>
                        </a:lnSpc>
                        <a:spcBef>
                          <a:spcPts val="0"/>
                        </a:spcBef>
                        <a:spcAft>
                          <a:spcPts val="0"/>
                        </a:spcAft>
                      </a:pPr>
                      <a:r>
                        <a:rPr lang="en-US" sz="900">
                          <a:solidFill>
                            <a:srgbClr val="FFFFFF"/>
                          </a:solidFill>
                          <a:effectLst/>
                          <a:latin typeface="Calibri" panose="020F0502020204030204" pitchFamily="34" charset="0"/>
                          <a:ea typeface="Calibri" panose="020F0502020204030204" pitchFamily="34" charset="0"/>
                          <a:cs typeface="Cordia New" panose="020B0304020202020204" pitchFamily="34" charset="-34"/>
                        </a:rPr>
                        <a:t>#</a:t>
                      </a:r>
                      <a:endParaRPr lang="en-IN" sz="90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0" marR="0" algn="just">
                        <a:lnSpc>
                          <a:spcPct val="115000"/>
                        </a:lnSpc>
                        <a:spcBef>
                          <a:spcPts val="0"/>
                        </a:spcBef>
                        <a:spcAft>
                          <a:spcPts val="0"/>
                        </a:spcAft>
                      </a:pPr>
                      <a:r>
                        <a:rPr lang="en-US" sz="1100" dirty="0">
                          <a:solidFill>
                            <a:srgbClr val="FFFFFF"/>
                          </a:solidFill>
                          <a:effectLst/>
                          <a:latin typeface="Calibri" panose="020F0502020204030204" pitchFamily="34" charset="0"/>
                          <a:ea typeface="Calibri" panose="020F0502020204030204" pitchFamily="34" charset="0"/>
                          <a:cs typeface="Cordia New" panose="020B0304020202020204" pitchFamily="34" charset="-34"/>
                        </a:rPr>
                        <a:t>Action Points</a:t>
                      </a:r>
                      <a:endParaRPr lang="en-IN" sz="1100" dirty="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0" marR="0" algn="just">
                        <a:lnSpc>
                          <a:spcPct val="115000"/>
                        </a:lnSpc>
                        <a:spcBef>
                          <a:spcPts val="0"/>
                        </a:spcBef>
                        <a:spcAft>
                          <a:spcPts val="0"/>
                        </a:spcAft>
                      </a:pPr>
                      <a:r>
                        <a:rPr lang="en-US" sz="1100">
                          <a:solidFill>
                            <a:srgbClr val="FFFFFF"/>
                          </a:solidFill>
                          <a:effectLst/>
                          <a:latin typeface="Calibri" panose="020F0502020204030204" pitchFamily="34" charset="0"/>
                          <a:ea typeface="Calibri" panose="020F0502020204030204" pitchFamily="34" charset="0"/>
                          <a:cs typeface="Cordia New" panose="020B0304020202020204" pitchFamily="34" charset="-34"/>
                        </a:rPr>
                        <a:t>Focal Point</a:t>
                      </a:r>
                      <a:endParaRPr lang="en-IN" sz="110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0" marR="0" algn="just">
                        <a:lnSpc>
                          <a:spcPct val="115000"/>
                        </a:lnSpc>
                        <a:spcBef>
                          <a:spcPts val="0"/>
                        </a:spcBef>
                        <a:spcAft>
                          <a:spcPts val="0"/>
                        </a:spcAft>
                      </a:pPr>
                      <a:r>
                        <a:rPr lang="en-US" sz="1100">
                          <a:solidFill>
                            <a:srgbClr val="FFFFFF"/>
                          </a:solidFill>
                          <a:effectLst/>
                          <a:latin typeface="Calibri" panose="020F0502020204030204" pitchFamily="34" charset="0"/>
                          <a:ea typeface="Calibri" panose="020F0502020204030204" pitchFamily="34" charset="0"/>
                          <a:cs typeface="Cordia New" panose="020B0304020202020204" pitchFamily="34" charset="-34"/>
                        </a:rPr>
                        <a:t>Status</a:t>
                      </a:r>
                      <a:endParaRPr lang="en-IN" sz="110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extLst>
                  <a:ext uri="{0D108BD9-81ED-4DB2-BD59-A6C34878D82A}">
                    <a16:rowId xmlns:a16="http://schemas.microsoft.com/office/drawing/2014/main" val="3753297144"/>
                  </a:ext>
                </a:extLst>
              </a:tr>
              <a:tr h="454556">
                <a:tc>
                  <a:txBody>
                    <a:bodyPr/>
                    <a:lstStyle/>
                    <a:p>
                      <a:pPr marL="0" marR="0" algn="ctr">
                        <a:lnSpc>
                          <a:spcPct val="115000"/>
                        </a:lnSpc>
                        <a:spcBef>
                          <a:spcPts val="0"/>
                        </a:spcBef>
                        <a:spcAft>
                          <a:spcPts val="0"/>
                        </a:spcAft>
                      </a:pPr>
                      <a:r>
                        <a:rPr lang="en-US" sz="900">
                          <a:solidFill>
                            <a:srgbClr val="404040"/>
                          </a:solidFill>
                          <a:effectLst/>
                          <a:latin typeface="Calibri" panose="020F0502020204030204" pitchFamily="34" charset="0"/>
                          <a:ea typeface="Calibri" panose="020F0502020204030204" pitchFamily="34" charset="0"/>
                          <a:cs typeface="Cordia New" panose="020B0304020202020204" pitchFamily="34" charset="-34"/>
                        </a:rPr>
                        <a:t>1</a:t>
                      </a:r>
                      <a:endParaRPr lang="en-IN" sz="90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b="1" dirty="0">
                          <a:solidFill>
                            <a:srgbClr val="404040"/>
                          </a:solidFill>
                          <a:effectLst/>
                          <a:latin typeface="Calibri" panose="020F0502020204030204" pitchFamily="34" charset="0"/>
                          <a:ea typeface="Calibri" panose="020F0502020204030204" pitchFamily="34" charset="0"/>
                          <a:cs typeface="Cordia New" panose="020B0304020202020204" pitchFamily="34" charset="-34"/>
                        </a:rPr>
                        <a:t>Housing rehabilitation</a:t>
                      </a:r>
                      <a:r>
                        <a:rPr lang="en-US" sz="1100" dirty="0">
                          <a:solidFill>
                            <a:srgbClr val="404040"/>
                          </a:solidFill>
                          <a:effectLst/>
                          <a:latin typeface="Calibri" panose="020F0502020204030204" pitchFamily="34" charset="0"/>
                          <a:ea typeface="Calibri" panose="020F0502020204030204" pitchFamily="34" charset="0"/>
                          <a:cs typeface="Cordia New" panose="020B0304020202020204" pitchFamily="34" charset="-34"/>
                        </a:rPr>
                        <a:t>: Shelter Cluster to continuously follow up with partners, to support collecting their latest interventions details. Partners can reach out to the WDS IM Unit for support if needed (Emmanuel </a:t>
                      </a:r>
                      <a:r>
                        <a:rPr lang="en-US" sz="1100" dirty="0">
                          <a:solidFill>
                            <a:srgbClr val="0D0D0D"/>
                          </a:solidFill>
                          <a:effectLst/>
                          <a:latin typeface="Calibri" panose="020F0502020204030204" pitchFamily="34" charset="0"/>
                          <a:ea typeface="Calibri" panose="020F0502020204030204" pitchFamily="34" charset="0"/>
                          <a:cs typeface="Cordia New" panose="020B0304020202020204" pitchFamily="34" charset="-34"/>
                        </a:rPr>
                        <a:t>- </a:t>
                      </a:r>
                      <a:r>
                        <a:rPr lang="en-US" sz="1100" u="none" strike="noStrike" dirty="0">
                          <a:solidFill>
                            <a:srgbClr val="026CB6"/>
                          </a:solidFill>
                          <a:effectLst/>
                          <a:latin typeface="Calibri" panose="020F0502020204030204" pitchFamily="34" charset="0"/>
                          <a:ea typeface="Calibri" panose="020F0502020204030204" pitchFamily="34" charset="0"/>
                          <a:cs typeface="Cordia New" panose="020B0304020202020204" pitchFamily="34" charset="-34"/>
                          <a:hlinkClick r:id="rId2"/>
                        </a:rPr>
                        <a:t>im3.iraq@sheltercluster.org</a:t>
                      </a:r>
                      <a:r>
                        <a:rPr lang="en-US" sz="1100" dirty="0">
                          <a:solidFill>
                            <a:srgbClr val="404040"/>
                          </a:solidFill>
                          <a:effectLst/>
                          <a:latin typeface="Calibri" panose="020F0502020204030204" pitchFamily="34" charset="0"/>
                          <a:ea typeface="Calibri" panose="020F0502020204030204" pitchFamily="34" charset="0"/>
                          <a:cs typeface="Cordia New" panose="020B0304020202020204" pitchFamily="34" charset="-34"/>
                        </a:rPr>
                        <a:t> and </a:t>
                      </a:r>
                      <a:r>
                        <a:rPr lang="en-US" sz="1100" dirty="0" err="1">
                          <a:solidFill>
                            <a:srgbClr val="404040"/>
                          </a:solidFill>
                          <a:effectLst/>
                          <a:latin typeface="Calibri" panose="020F0502020204030204" pitchFamily="34" charset="0"/>
                          <a:ea typeface="Calibri" panose="020F0502020204030204" pitchFamily="34" charset="0"/>
                          <a:cs typeface="Cordia New" panose="020B0304020202020204" pitchFamily="34" charset="-34"/>
                        </a:rPr>
                        <a:t>Hoveen</a:t>
                      </a:r>
                      <a:r>
                        <a:rPr lang="en-US" sz="1100" dirty="0">
                          <a:solidFill>
                            <a:srgbClr val="404040"/>
                          </a:solidFill>
                          <a:effectLst/>
                          <a:latin typeface="Calibri" panose="020F0502020204030204" pitchFamily="34" charset="0"/>
                          <a:ea typeface="Calibri" panose="020F0502020204030204" pitchFamily="34" charset="0"/>
                          <a:cs typeface="Cordia New" panose="020B0304020202020204" pitchFamily="34" charset="-34"/>
                        </a:rPr>
                        <a:t> - </a:t>
                      </a:r>
                      <a:r>
                        <a:rPr lang="en-US" sz="1100" u="none" strike="noStrike" dirty="0">
                          <a:solidFill>
                            <a:srgbClr val="026CB6"/>
                          </a:solidFill>
                          <a:effectLst/>
                          <a:latin typeface="Calibri" panose="020F0502020204030204" pitchFamily="34" charset="0"/>
                          <a:ea typeface="Calibri" panose="020F0502020204030204" pitchFamily="34" charset="0"/>
                          <a:cs typeface="Cordia New" panose="020B0304020202020204" pitchFamily="34" charset="-34"/>
                          <a:hlinkClick r:id="rId3"/>
                        </a:rPr>
                        <a:t>hoveen.yaseen@un.org</a:t>
                      </a:r>
                      <a:r>
                        <a:rPr lang="en-US" sz="1100" dirty="0">
                          <a:solidFill>
                            <a:srgbClr val="404040"/>
                          </a:solidFill>
                          <a:effectLst/>
                          <a:latin typeface="Calibri" panose="020F0502020204030204" pitchFamily="34" charset="0"/>
                          <a:ea typeface="Calibri" panose="020F0502020204030204" pitchFamily="34" charset="0"/>
                          <a:cs typeface="Cordia New" panose="020B0304020202020204" pitchFamily="34" charset="-34"/>
                        </a:rPr>
                        <a:t>).</a:t>
                      </a:r>
                      <a:endParaRPr lang="en-IN" sz="1100" dirty="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D0D0D"/>
                          </a:solidFill>
                          <a:effectLst/>
                          <a:latin typeface="Calibri" panose="020F0502020204030204" pitchFamily="34" charset="0"/>
                          <a:ea typeface="Calibri" panose="020F0502020204030204" pitchFamily="34" charset="0"/>
                          <a:cs typeface="Cordia New" panose="020B0304020202020204" pitchFamily="34" charset="-34"/>
                        </a:rPr>
                        <a:t>Shelter Cluster</a:t>
                      </a:r>
                      <a:endParaRPr lang="en-IN" sz="110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solidFill>
                            <a:srgbClr val="0D0D0D"/>
                          </a:solidFill>
                          <a:effectLst/>
                          <a:latin typeface="Calibri" panose="020F0502020204030204" pitchFamily="34" charset="0"/>
                          <a:ea typeface="Calibri" panose="020F0502020204030204" pitchFamily="34" charset="0"/>
                          <a:cs typeface="Cordia New" panose="020B0304020202020204" pitchFamily="34" charset="-34"/>
                        </a:rPr>
                        <a:t>Ongoing process</a:t>
                      </a:r>
                      <a:endParaRPr lang="en-IN" sz="110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152126"/>
                  </a:ext>
                </a:extLst>
              </a:tr>
              <a:tr h="158643">
                <a:tc>
                  <a:txBody>
                    <a:bodyPr/>
                    <a:lstStyle/>
                    <a:p>
                      <a:pPr marL="0" marR="0" algn="ctr">
                        <a:lnSpc>
                          <a:spcPct val="115000"/>
                        </a:lnSpc>
                        <a:spcBef>
                          <a:spcPts val="0"/>
                        </a:spcBef>
                        <a:spcAft>
                          <a:spcPts val="0"/>
                        </a:spcAft>
                      </a:pPr>
                      <a:r>
                        <a:rPr lang="en-US" sz="900">
                          <a:solidFill>
                            <a:srgbClr val="404040"/>
                          </a:solidFill>
                          <a:effectLst/>
                          <a:latin typeface="Calibri" panose="020F0502020204030204" pitchFamily="34" charset="0"/>
                          <a:ea typeface="Calibri" panose="020F0502020204030204" pitchFamily="34" charset="0"/>
                          <a:cs typeface="Cordia New" panose="020B0304020202020204" pitchFamily="34" charset="-34"/>
                        </a:rPr>
                        <a:t>2</a:t>
                      </a:r>
                      <a:endParaRPr lang="en-IN" sz="90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b="1" dirty="0">
                          <a:solidFill>
                            <a:srgbClr val="0D0D0D"/>
                          </a:solidFill>
                          <a:effectLst/>
                          <a:latin typeface="Calibri" panose="020F0502020204030204" pitchFamily="34" charset="0"/>
                          <a:ea typeface="Calibri" panose="020F0502020204030204" pitchFamily="34" charset="0"/>
                          <a:cs typeface="Cordia New" panose="020B0304020202020204" pitchFamily="34" charset="-34"/>
                        </a:rPr>
                        <a:t>Housing rehabilitation</a:t>
                      </a:r>
                      <a:r>
                        <a:rPr lang="en-US" sz="1100" dirty="0">
                          <a:solidFill>
                            <a:srgbClr val="0D0D0D"/>
                          </a:solidFill>
                          <a:effectLst/>
                          <a:latin typeface="Calibri" panose="020F0502020204030204" pitchFamily="34" charset="0"/>
                          <a:ea typeface="Calibri" panose="020F0502020204030204" pitchFamily="34" charset="0"/>
                          <a:cs typeface="Cordia New" panose="020B0304020202020204" pitchFamily="34" charset="-34"/>
                        </a:rPr>
                        <a:t>: UNHCR to share their housing and rehabilitation area-based approach once ready.</a:t>
                      </a:r>
                      <a:endParaRPr lang="en-IN" sz="1100" dirty="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D0D0D"/>
                          </a:solidFill>
                          <a:effectLst/>
                          <a:latin typeface="Calibri" panose="020F0502020204030204" pitchFamily="34" charset="0"/>
                          <a:ea typeface="Calibri" panose="020F0502020204030204" pitchFamily="34" charset="0"/>
                          <a:cs typeface="Cordia New" panose="020B0304020202020204" pitchFamily="34" charset="-34"/>
                        </a:rPr>
                        <a:t>UNHCR – Baghdad</a:t>
                      </a:r>
                      <a:endParaRPr lang="en-IN" sz="110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solidFill>
                            <a:srgbClr val="0D0D0D"/>
                          </a:solidFill>
                          <a:effectLst/>
                          <a:latin typeface="Calibri" panose="020F0502020204030204" pitchFamily="34" charset="0"/>
                          <a:ea typeface="Calibri" panose="020F0502020204030204" pitchFamily="34" charset="0"/>
                          <a:cs typeface="Cordia New" panose="020B0304020202020204" pitchFamily="34" charset="-34"/>
                        </a:rPr>
                        <a:t>Follow up</a:t>
                      </a:r>
                      <a:endParaRPr lang="en-IN" sz="110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297086"/>
                  </a:ext>
                </a:extLst>
              </a:tr>
              <a:tr h="302523">
                <a:tc>
                  <a:txBody>
                    <a:bodyPr/>
                    <a:lstStyle/>
                    <a:p>
                      <a:pPr marL="0" marR="0" algn="ctr">
                        <a:lnSpc>
                          <a:spcPct val="115000"/>
                        </a:lnSpc>
                        <a:spcBef>
                          <a:spcPts val="0"/>
                        </a:spcBef>
                        <a:spcAft>
                          <a:spcPts val="0"/>
                        </a:spcAft>
                      </a:pPr>
                      <a:r>
                        <a:rPr lang="en-US" sz="900">
                          <a:solidFill>
                            <a:srgbClr val="404040"/>
                          </a:solidFill>
                          <a:effectLst/>
                          <a:latin typeface="Calibri" panose="020F0502020204030204" pitchFamily="34" charset="0"/>
                          <a:ea typeface="Calibri" panose="020F0502020204030204" pitchFamily="34" charset="0"/>
                          <a:cs typeface="Cordia New" panose="020B0304020202020204" pitchFamily="34" charset="-34"/>
                        </a:rPr>
                        <a:t>3</a:t>
                      </a:r>
                      <a:endParaRPr lang="en-IN" sz="90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dirty="0">
                          <a:solidFill>
                            <a:srgbClr val="0D0D0D"/>
                          </a:solidFill>
                          <a:effectLst/>
                          <a:latin typeface="Calibri" panose="020F0502020204030204" pitchFamily="34" charset="0"/>
                          <a:ea typeface="SimSun" panose="02010600030101010101" pitchFamily="2" charset="-122"/>
                          <a:cs typeface="Cordia New" panose="020B0304020202020204" pitchFamily="34" charset="-34"/>
                        </a:rPr>
                        <a:t>Update on 2019 assessments (planned, ongoing, completed): </a:t>
                      </a:r>
                      <a:r>
                        <a:rPr lang="en-US" sz="1100" dirty="0">
                          <a:solidFill>
                            <a:srgbClr val="404040"/>
                          </a:solidFill>
                          <a:effectLst/>
                          <a:latin typeface="Calibri" panose="020F0502020204030204" pitchFamily="34" charset="0"/>
                          <a:ea typeface="SimSun" panose="02010600030101010101" pitchFamily="2" charset="-122"/>
                          <a:cs typeface="Cordia New" panose="020B0304020202020204" pitchFamily="34" charset="-34"/>
                        </a:rPr>
                        <a:t>Partners to always inform the Cluster on their assessments</a:t>
                      </a:r>
                      <a:endParaRPr lang="en-IN" sz="1100" dirty="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1100">
                          <a:solidFill>
                            <a:srgbClr val="0D0D0D"/>
                          </a:solidFill>
                          <a:effectLst/>
                          <a:latin typeface="Calibri" panose="020F0502020204030204" pitchFamily="34" charset="0"/>
                          <a:ea typeface="Calibri" panose="020F0502020204030204" pitchFamily="34" charset="0"/>
                          <a:cs typeface="Cordia New" panose="020B0304020202020204" pitchFamily="34" charset="-34"/>
                        </a:rPr>
                        <a:t>Cluster </a:t>
                      </a:r>
                      <a:r>
                        <a:rPr lang="en-US" sz="1100">
                          <a:solidFill>
                            <a:srgbClr val="0D0D0D"/>
                          </a:solidFill>
                          <a:effectLst/>
                          <a:latin typeface="Calibri" panose="020F0502020204030204" pitchFamily="34" charset="0"/>
                          <a:ea typeface="SimSun" panose="02010600030101010101" pitchFamily="2" charset="-122"/>
                          <a:cs typeface="Cordia New" panose="020B0304020202020204" pitchFamily="34" charset="-34"/>
                        </a:rPr>
                        <a:t>Hub Coordinator</a:t>
                      </a:r>
                      <a:endParaRPr lang="en-IN" sz="110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100">
                          <a:solidFill>
                            <a:srgbClr val="0D0D0D"/>
                          </a:solidFill>
                          <a:effectLst/>
                          <a:latin typeface="Calibri" panose="020F0502020204030204" pitchFamily="34" charset="0"/>
                          <a:ea typeface="Calibri" panose="020F0502020204030204" pitchFamily="34" charset="0"/>
                          <a:cs typeface="Cordia New" panose="020B0304020202020204" pitchFamily="34" charset="-34"/>
                        </a:rPr>
                        <a:t>Follow up</a:t>
                      </a:r>
                      <a:endParaRPr lang="en-IN" sz="110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742882"/>
                  </a:ext>
                </a:extLst>
              </a:tr>
              <a:tr h="302523">
                <a:tc>
                  <a:txBody>
                    <a:bodyPr/>
                    <a:lstStyle/>
                    <a:p>
                      <a:pPr marL="0" marR="0" algn="ctr">
                        <a:lnSpc>
                          <a:spcPct val="115000"/>
                        </a:lnSpc>
                        <a:spcBef>
                          <a:spcPts val="0"/>
                        </a:spcBef>
                        <a:spcAft>
                          <a:spcPts val="0"/>
                        </a:spcAft>
                      </a:pPr>
                      <a:r>
                        <a:rPr lang="en-US" sz="900">
                          <a:solidFill>
                            <a:srgbClr val="404040"/>
                          </a:solidFill>
                          <a:effectLst/>
                          <a:latin typeface="Calibri" panose="020F0502020204030204" pitchFamily="34" charset="0"/>
                          <a:ea typeface="Calibri" panose="020F0502020204030204" pitchFamily="34" charset="0"/>
                          <a:cs typeface="Cordia New" panose="020B0304020202020204" pitchFamily="34" charset="-34"/>
                        </a:rPr>
                        <a:t>4</a:t>
                      </a:r>
                      <a:endParaRPr lang="en-IN" sz="90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100" dirty="0">
                          <a:solidFill>
                            <a:srgbClr val="0D0D0D"/>
                          </a:solidFill>
                          <a:effectLst/>
                          <a:latin typeface="Calibri" panose="020F0502020204030204" pitchFamily="34" charset="0"/>
                          <a:ea typeface="Times New Roman" panose="02020603050405020304" pitchFamily="18" charset="0"/>
                          <a:cs typeface="Cordia New" panose="020B0304020202020204" pitchFamily="34" charset="-34"/>
                        </a:rPr>
                        <a:t>Full details of </a:t>
                      </a:r>
                      <a:r>
                        <a:rPr lang="en-US" sz="1100" b="1" dirty="0">
                          <a:solidFill>
                            <a:srgbClr val="404040"/>
                          </a:solidFill>
                          <a:effectLst/>
                          <a:latin typeface="Calibri" panose="020F0502020204030204" pitchFamily="34" charset="0"/>
                          <a:ea typeface="Calibri" panose="020F0502020204030204" pitchFamily="34" charset="0"/>
                          <a:cs typeface="Cordia New" panose="020B0304020202020204" pitchFamily="34" charset="-34"/>
                        </a:rPr>
                        <a:t>Housing rehabilitation</a:t>
                      </a:r>
                      <a:r>
                        <a:rPr lang="en-IN" sz="1100" dirty="0">
                          <a:solidFill>
                            <a:srgbClr val="404040"/>
                          </a:solidFill>
                          <a:effectLst/>
                          <a:latin typeface="Calibri" panose="020F0502020204030204" pitchFamily="34" charset="0"/>
                          <a:ea typeface="Times New Roman" panose="02020603050405020304" pitchFamily="18" charset="0"/>
                          <a:cs typeface="Cordia New" panose="020B0304020202020204" pitchFamily="34" charset="-34"/>
                        </a:rPr>
                        <a:t> interventions (</a:t>
                      </a:r>
                      <a:r>
                        <a:rPr lang="en-IN" sz="1100" dirty="0">
                          <a:solidFill>
                            <a:srgbClr val="C00000"/>
                          </a:solidFill>
                          <a:effectLst/>
                          <a:latin typeface="Calibri" panose="020F0502020204030204" pitchFamily="34" charset="0"/>
                          <a:ea typeface="Times New Roman" panose="02020603050405020304" pitchFamily="18" charset="0"/>
                          <a:cs typeface="Cordia New" panose="020B0304020202020204" pitchFamily="34" charset="-34"/>
                        </a:rPr>
                        <a:t>not yet been shared</a:t>
                      </a:r>
                      <a:r>
                        <a:rPr lang="en-IN" sz="1100" dirty="0">
                          <a:solidFill>
                            <a:srgbClr val="404040"/>
                          </a:solidFill>
                          <a:effectLst/>
                          <a:latin typeface="Calibri" panose="020F0502020204030204" pitchFamily="34" charset="0"/>
                          <a:ea typeface="Times New Roman" panose="02020603050405020304" pitchFamily="18" charset="0"/>
                          <a:cs typeface="Cordia New" panose="020B0304020202020204" pitchFamily="34" charset="-34"/>
                        </a:rPr>
                        <a:t>) must be shared </a:t>
                      </a:r>
                      <a:r>
                        <a:rPr lang="en-IN" sz="1100" dirty="0">
                          <a:solidFill>
                            <a:srgbClr val="0D0D0D"/>
                          </a:solidFill>
                          <a:effectLst/>
                          <a:latin typeface="Calibri" panose="020F0502020204030204" pitchFamily="34" charset="0"/>
                          <a:ea typeface="Times New Roman" panose="02020603050405020304" pitchFamily="18" charset="0"/>
                          <a:cs typeface="Cordia New" panose="020B0304020202020204" pitchFamily="34" charset="-34"/>
                        </a:rPr>
                        <a:t>with the SNFI Cluster &amp; UN-Habitat IMOs in charge of the concerned database &amp; platforms.</a:t>
                      </a:r>
                      <a:endParaRPr lang="en-IN" sz="1100" dirty="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1100" dirty="0">
                          <a:solidFill>
                            <a:srgbClr val="0D0D0D"/>
                          </a:solidFill>
                          <a:effectLst/>
                          <a:latin typeface="Calibri" panose="020F0502020204030204" pitchFamily="34" charset="0"/>
                          <a:ea typeface="Calibri" panose="020F0502020204030204" pitchFamily="34" charset="0"/>
                          <a:cs typeface="Cordia New" panose="020B0304020202020204" pitchFamily="34" charset="-34"/>
                        </a:rPr>
                        <a:t>All Shelter partners</a:t>
                      </a:r>
                      <a:endParaRPr lang="en-IN" sz="1100" dirty="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100" dirty="0">
                          <a:solidFill>
                            <a:srgbClr val="0D0D0D"/>
                          </a:solidFill>
                          <a:effectLst/>
                          <a:latin typeface="Calibri" panose="020F0502020204030204" pitchFamily="34" charset="0"/>
                          <a:ea typeface="Calibri" panose="020F0502020204030204" pitchFamily="34" charset="0"/>
                          <a:cs typeface="Cordia New" panose="020B0304020202020204" pitchFamily="34" charset="-34"/>
                        </a:rPr>
                        <a:t>Follow up</a:t>
                      </a:r>
                      <a:endParaRPr lang="en-IN" sz="1100" dirty="0">
                        <a:solidFill>
                          <a:srgbClr val="404040"/>
                        </a:solidFill>
                        <a:effectLst/>
                        <a:latin typeface="Arial" panose="020B0604020202020204" pitchFamily="34" charset="0"/>
                        <a:ea typeface="Calibri" panose="020F0502020204030204" pitchFamily="34" charset="0"/>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286536"/>
                  </a:ext>
                </a:extLst>
              </a:tr>
            </a:tbl>
          </a:graphicData>
        </a:graphic>
      </p:graphicFrame>
    </p:spTree>
    <p:extLst>
      <p:ext uri="{BB962C8B-B14F-4D97-AF65-F5344CB8AC3E}">
        <p14:creationId xmlns:p14="http://schemas.microsoft.com/office/powerpoint/2010/main" val="318402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5</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a:defRPr/>
            </a:pPr>
            <a:r>
              <a:rPr lang="en-IN" sz="1400" b="0" dirty="0">
                <a:solidFill>
                  <a:prstClr val="black"/>
                </a:solidFill>
                <a:latin typeface="Calibri Light" panose="020F0302020204030204" pitchFamily="34" charset="0"/>
                <a:ea typeface="+mn-ea"/>
                <a:cs typeface="Calibri Light" panose="020F0302020204030204" pitchFamily="34" charset="0"/>
              </a:rPr>
              <a:t>Housing Rehabilitation Interventions – 2019 plan for Centre &amp; South</a:t>
            </a:r>
            <a:endParaRPr lang="en-US" sz="1400" b="0" dirty="0">
              <a:solidFill>
                <a:srgbClr val="0070C0"/>
              </a:solidFill>
              <a:latin typeface="Calibri Light" panose="020F0302020204030204" pitchFamily="34" charset="0"/>
              <a:ea typeface="+mn-ea"/>
              <a:cs typeface="+mn-cs"/>
            </a:endParaRPr>
          </a:p>
        </p:txBody>
      </p:sp>
      <p:sp>
        <p:nvSpPr>
          <p:cNvPr id="7" name="Rectangle 6">
            <a:extLst>
              <a:ext uri="{FF2B5EF4-FFF2-40B4-BE49-F238E27FC236}">
                <a16:creationId xmlns:a16="http://schemas.microsoft.com/office/drawing/2014/main" id="{1DA645A0-39D7-4A8A-8168-A313CFD8A0CD}"/>
              </a:ext>
            </a:extLst>
          </p:cNvPr>
          <p:cNvSpPr/>
          <p:nvPr/>
        </p:nvSpPr>
        <p:spPr>
          <a:xfrm>
            <a:off x="413906" y="595112"/>
            <a:ext cx="5498523" cy="276999"/>
          </a:xfrm>
          <a:prstGeom prst="rect">
            <a:avLst/>
          </a:prstGeom>
        </p:spPr>
        <p:txBody>
          <a:bodyPr wrap="square">
            <a:spAutoFit/>
          </a:bodyPr>
          <a:lstStyle/>
          <a:p>
            <a:r>
              <a:rPr lang="en-IN" sz="1200" dirty="0">
                <a:latin typeface="Calibri Light" panose="020F0302020204030204" pitchFamily="34" charset="0"/>
                <a:cs typeface="Calibri Light" panose="020F0302020204030204" pitchFamily="34" charset="0"/>
              </a:rPr>
              <a:t>UNDP –  </a:t>
            </a:r>
            <a:r>
              <a:rPr lang="en-IN" sz="1200" dirty="0">
                <a:solidFill>
                  <a:srgbClr val="0070C0"/>
                </a:solidFill>
                <a:latin typeface="Calibri Light" panose="020F0302020204030204" pitchFamily="34" charset="0"/>
                <a:cs typeface="Calibri Light" panose="020F0302020204030204" pitchFamily="34" charset="0"/>
              </a:rPr>
              <a:t>August update</a:t>
            </a:r>
            <a:r>
              <a:rPr lang="en-IN" sz="1200" dirty="0">
                <a:latin typeface="Calibri Light" panose="020F0302020204030204" pitchFamily="34" charset="0"/>
                <a:cs typeface="Calibri Light" panose="020F0302020204030204" pitchFamily="34" charset="0"/>
              </a:rPr>
              <a:t>: in Anbar – 3,493 houses and in Salah al-Din – 1,000 houses</a:t>
            </a:r>
          </a:p>
        </p:txBody>
      </p:sp>
      <p:graphicFrame>
        <p:nvGraphicFramePr>
          <p:cNvPr id="6" name="Table 5">
            <a:extLst>
              <a:ext uri="{FF2B5EF4-FFF2-40B4-BE49-F238E27FC236}">
                <a16:creationId xmlns:a16="http://schemas.microsoft.com/office/drawing/2014/main" id="{3BCACCC2-5A46-45A2-A27C-C3F9B40AF66B}"/>
              </a:ext>
            </a:extLst>
          </p:cNvPr>
          <p:cNvGraphicFramePr>
            <a:graphicFrameLocks noGrp="1"/>
          </p:cNvGraphicFramePr>
          <p:nvPr>
            <p:extLst>
              <p:ext uri="{D42A27DB-BD31-4B8C-83A1-F6EECF244321}">
                <p14:modId xmlns:p14="http://schemas.microsoft.com/office/powerpoint/2010/main" val="2836528462"/>
              </p:ext>
            </p:extLst>
          </p:nvPr>
        </p:nvGraphicFramePr>
        <p:xfrm>
          <a:off x="366645" y="872111"/>
          <a:ext cx="8320155" cy="4176220"/>
        </p:xfrm>
        <a:graphic>
          <a:graphicData uri="http://schemas.openxmlformats.org/drawingml/2006/table">
            <a:tbl>
              <a:tblPr firstRow="1" firstCol="1" bandRow="1">
                <a:tableStyleId>{F5AB1C69-6EDB-4FF4-983F-18BD219EF322}</a:tableStyleId>
              </a:tblPr>
              <a:tblGrid>
                <a:gridCol w="659412">
                  <a:extLst>
                    <a:ext uri="{9D8B030D-6E8A-4147-A177-3AD203B41FA5}">
                      <a16:colId xmlns:a16="http://schemas.microsoft.com/office/drawing/2014/main" val="3073652694"/>
                    </a:ext>
                  </a:extLst>
                </a:gridCol>
                <a:gridCol w="3068501">
                  <a:extLst>
                    <a:ext uri="{9D8B030D-6E8A-4147-A177-3AD203B41FA5}">
                      <a16:colId xmlns:a16="http://schemas.microsoft.com/office/drawing/2014/main" val="166967529"/>
                    </a:ext>
                  </a:extLst>
                </a:gridCol>
                <a:gridCol w="1329334">
                  <a:extLst>
                    <a:ext uri="{9D8B030D-6E8A-4147-A177-3AD203B41FA5}">
                      <a16:colId xmlns:a16="http://schemas.microsoft.com/office/drawing/2014/main" val="4194999377"/>
                    </a:ext>
                  </a:extLst>
                </a:gridCol>
                <a:gridCol w="3262908">
                  <a:extLst>
                    <a:ext uri="{9D8B030D-6E8A-4147-A177-3AD203B41FA5}">
                      <a16:colId xmlns:a16="http://schemas.microsoft.com/office/drawing/2014/main" val="1433967262"/>
                    </a:ext>
                  </a:extLst>
                </a:gridCol>
              </a:tblGrid>
              <a:tr h="300302">
                <a:tc>
                  <a:txBody>
                    <a:bodyPr/>
                    <a:lstStyle/>
                    <a:p>
                      <a:pPr marL="0" marR="0" algn="ctr">
                        <a:spcBef>
                          <a:spcPts val="0"/>
                        </a:spcBef>
                        <a:spcAft>
                          <a:spcPts val="0"/>
                        </a:spcAft>
                      </a:pPr>
                      <a:r>
                        <a:rPr lang="en-IN" sz="900" b="0" dirty="0">
                          <a:effectLst/>
                          <a:latin typeface="Calibri Light" panose="020F0302020204030204" pitchFamily="34" charset="0"/>
                          <a:cs typeface="Calibri Light" panose="020F0302020204030204" pitchFamily="34" charset="0"/>
                        </a:rPr>
                        <a:t>Location </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lgn="ctr">
                        <a:spcBef>
                          <a:spcPts val="0"/>
                        </a:spcBef>
                        <a:spcAft>
                          <a:spcPts val="0"/>
                        </a:spcAft>
                      </a:pPr>
                      <a:r>
                        <a:rPr lang="en-IN" sz="900" b="0" dirty="0">
                          <a:effectLst/>
                          <a:latin typeface="Calibri Light" panose="020F0302020204030204" pitchFamily="34" charset="0"/>
                          <a:cs typeface="Calibri Light" panose="020F0302020204030204" pitchFamily="34" charset="0"/>
                        </a:rPr>
                        <a:t> Project (Case) Name </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lgn="ctr">
                        <a:spcBef>
                          <a:spcPts val="0"/>
                        </a:spcBef>
                        <a:spcAft>
                          <a:spcPts val="0"/>
                        </a:spcAft>
                      </a:pPr>
                      <a:r>
                        <a:rPr lang="en-IN" sz="900" b="0" dirty="0">
                          <a:effectLst/>
                          <a:latin typeface="Calibri Light" panose="020F0302020204030204" pitchFamily="34" charset="0"/>
                          <a:cs typeface="Calibri Light" panose="020F0302020204030204" pitchFamily="34" charset="0"/>
                        </a:rPr>
                        <a:t> Major Category - Status </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lgn="ctr">
                        <a:spcBef>
                          <a:spcPts val="0"/>
                        </a:spcBef>
                        <a:spcAft>
                          <a:spcPts val="0"/>
                        </a:spcAft>
                      </a:pPr>
                      <a:r>
                        <a:rPr lang="en-IN" sz="900" b="0">
                          <a:effectLst/>
                          <a:latin typeface="Calibri Light" panose="020F0302020204030204" pitchFamily="34" charset="0"/>
                          <a:cs typeface="Calibri Light" panose="020F0302020204030204" pitchFamily="34" charset="0"/>
                        </a:rPr>
                        <a:t>Comment</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extLst>
                  <a:ext uri="{0D108BD9-81ED-4DB2-BD59-A6C34878D82A}">
                    <a16:rowId xmlns:a16="http://schemas.microsoft.com/office/drawing/2014/main" val="3742051735"/>
                  </a:ext>
                </a:extLst>
              </a:tr>
              <a:tr h="287951">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1-4-Haditha</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Rehabilitation Housing Works of 214 Units in Haqlaniya in two villages (Khasfa and Zawia) Villages in Haditha</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dirty="0">
                          <a:effectLst/>
                          <a:latin typeface="Calibri Light" panose="020F0302020204030204" pitchFamily="34" charset="0"/>
                          <a:cs typeface="Calibri Light" panose="020F0302020204030204" pitchFamily="34" charset="0"/>
                        </a:rPr>
                        <a:t>3- Under Implementation</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Work recently started and going well.</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extLst>
                  <a:ext uri="{0D108BD9-81ED-4DB2-BD59-A6C34878D82A}">
                    <a16:rowId xmlns:a16="http://schemas.microsoft.com/office/drawing/2014/main" val="1123821654"/>
                  </a:ext>
                </a:extLst>
              </a:tr>
              <a:tr h="287951">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1-4-Haditha</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Rehabilitation Housing Works of 135 Units in Barwanah District (Al-Ata'a) in Haditha</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3- Under Implementation</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This project has just recently been completed, it is pending a few final checks in order to officially terminate works.  </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extLst>
                  <a:ext uri="{0D108BD9-81ED-4DB2-BD59-A6C34878D82A}">
                    <a16:rowId xmlns:a16="http://schemas.microsoft.com/office/drawing/2014/main" val="1065118329"/>
                  </a:ext>
                </a:extLst>
              </a:tr>
              <a:tr h="287951">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1-4-Haditha</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dirty="0">
                          <a:effectLst/>
                          <a:latin typeface="Calibri Light" panose="020F0302020204030204" pitchFamily="34" charset="0"/>
                          <a:cs typeface="Calibri Light" panose="020F0302020204030204" pitchFamily="34" charset="0"/>
                        </a:rPr>
                        <a:t>Rehabilitation Housing Works of 187 Units in </a:t>
                      </a:r>
                      <a:r>
                        <a:rPr lang="en-IN" sz="900" b="0" dirty="0" err="1">
                          <a:effectLst/>
                          <a:latin typeface="Calibri Light" panose="020F0302020204030204" pitchFamily="34" charset="0"/>
                          <a:cs typeface="Calibri Light" panose="020F0302020204030204" pitchFamily="34" charset="0"/>
                        </a:rPr>
                        <a:t>Barwanah</a:t>
                      </a:r>
                      <a:r>
                        <a:rPr lang="en-IN" sz="900" b="0" dirty="0">
                          <a:effectLst/>
                          <a:latin typeface="Calibri Light" panose="020F0302020204030204" pitchFamily="34" charset="0"/>
                          <a:cs typeface="Calibri Light" panose="020F0302020204030204" pitchFamily="34" charset="0"/>
                        </a:rPr>
                        <a:t> District (Al-</a:t>
                      </a:r>
                      <a:r>
                        <a:rPr lang="en-IN" sz="900" b="0" dirty="0" err="1">
                          <a:effectLst/>
                          <a:latin typeface="Calibri Light" panose="020F0302020204030204" pitchFamily="34" charset="0"/>
                          <a:cs typeface="Calibri Light" panose="020F0302020204030204" pitchFamily="34" charset="0"/>
                        </a:rPr>
                        <a:t>Sumood</a:t>
                      </a:r>
                      <a:r>
                        <a:rPr lang="en-IN" sz="900" b="0" dirty="0">
                          <a:effectLst/>
                          <a:latin typeface="Calibri Light" panose="020F0302020204030204" pitchFamily="34" charset="0"/>
                          <a:cs typeface="Calibri Light" panose="020F0302020204030204" pitchFamily="34" charset="0"/>
                        </a:rPr>
                        <a:t>)</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3- Under Implementation</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Work recently started and going well.</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extLst>
                  <a:ext uri="{0D108BD9-81ED-4DB2-BD59-A6C34878D82A}">
                    <a16:rowId xmlns:a16="http://schemas.microsoft.com/office/drawing/2014/main" val="1081934845"/>
                  </a:ext>
                </a:extLst>
              </a:tr>
              <a:tr h="287951">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1-4-Haditha</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Rehabilitation of Housing Works of 136 Units in Haqlaniya (Al-BoHayat) Village in Haditha</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3- Under Implementation</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Work going well, approx. 10% complete </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extLst>
                  <a:ext uri="{0D108BD9-81ED-4DB2-BD59-A6C34878D82A}">
                    <a16:rowId xmlns:a16="http://schemas.microsoft.com/office/drawing/2014/main" val="3979427622"/>
                  </a:ext>
                </a:extLst>
              </a:tr>
              <a:tr h="431927">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1-7-Rawa</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Rehabilitation of 600 houses units in Rawa (Two lots)</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dirty="0">
                          <a:effectLst/>
                          <a:latin typeface="Calibri Light" panose="020F0302020204030204" pitchFamily="34" charset="0"/>
                          <a:cs typeface="Calibri Light" panose="020F0302020204030204" pitchFamily="34" charset="0"/>
                        </a:rPr>
                        <a:t>1- </a:t>
                      </a:r>
                      <a:r>
                        <a:rPr lang="en-IN" sz="900" b="0" dirty="0" err="1">
                          <a:effectLst/>
                          <a:latin typeface="Calibri Light" panose="020F0302020204030204" pitchFamily="34" charset="0"/>
                          <a:cs typeface="Calibri Light" panose="020F0302020204030204" pitchFamily="34" charset="0"/>
                        </a:rPr>
                        <a:t>BoQ</a:t>
                      </a:r>
                      <a:r>
                        <a:rPr lang="en-IN" sz="900" b="0" dirty="0">
                          <a:effectLst/>
                          <a:latin typeface="Calibri Light" panose="020F0302020204030204" pitchFamily="34" charset="0"/>
                          <a:cs typeface="Calibri Light" panose="020F0302020204030204" pitchFamily="34" charset="0"/>
                        </a:rPr>
                        <a:t> Development</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This project is funding dependent. There are also significant EH challenges in Rawa residential areas. Currently there are 36 units with clear EH contamination potentially more. </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extLst>
                  <a:ext uri="{0D108BD9-81ED-4DB2-BD59-A6C34878D82A}">
                    <a16:rowId xmlns:a16="http://schemas.microsoft.com/office/drawing/2014/main" val="1761445362"/>
                  </a:ext>
                </a:extLst>
              </a:tr>
              <a:tr h="287951">
                <a:tc>
                  <a:txBody>
                    <a:bodyPr/>
                    <a:lstStyle/>
                    <a:p>
                      <a:pPr marL="0" marR="0">
                        <a:spcBef>
                          <a:spcPts val="0"/>
                        </a:spcBef>
                        <a:spcAft>
                          <a:spcPts val="0"/>
                        </a:spcAft>
                      </a:pPr>
                      <a:r>
                        <a:rPr lang="en-IN" sz="900" b="0" dirty="0">
                          <a:effectLst/>
                          <a:latin typeface="Calibri Light" panose="020F0302020204030204" pitchFamily="34" charset="0"/>
                          <a:cs typeface="Calibri Light" panose="020F0302020204030204" pitchFamily="34" charset="0"/>
                        </a:rPr>
                        <a:t>1-8-Ka’im</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dirty="0">
                          <a:effectLst/>
                          <a:latin typeface="Calibri Light" panose="020F0302020204030204" pitchFamily="34" charset="0"/>
                          <a:cs typeface="Calibri Light" panose="020F0302020204030204" pitchFamily="34" charset="0"/>
                        </a:rPr>
                        <a:t>Rehabilitation of Housing works for 137 Units in Hay </a:t>
                      </a:r>
                      <a:r>
                        <a:rPr lang="en-IN" sz="900" b="0" dirty="0" err="1">
                          <a:effectLst/>
                          <a:latin typeface="Calibri Light" panose="020F0302020204030204" pitchFamily="34" charset="0"/>
                          <a:cs typeface="Calibri Light" panose="020F0302020204030204" pitchFamily="34" charset="0"/>
                        </a:rPr>
                        <a:t>Sikak</a:t>
                      </a:r>
                      <a:r>
                        <a:rPr lang="en-IN" sz="900" b="0" dirty="0">
                          <a:effectLst/>
                          <a:latin typeface="Calibri Light" panose="020F0302020204030204" pitchFamily="34" charset="0"/>
                          <a:cs typeface="Calibri Light" panose="020F0302020204030204" pitchFamily="34" charset="0"/>
                        </a:rPr>
                        <a:t> in </a:t>
                      </a:r>
                      <a:r>
                        <a:rPr lang="en-IN" sz="900" b="0" dirty="0" err="1">
                          <a:effectLst/>
                          <a:latin typeface="Calibri Light" panose="020F0302020204030204" pitchFamily="34" charset="0"/>
                          <a:cs typeface="Calibri Light" panose="020F0302020204030204" pitchFamily="34" charset="0"/>
                        </a:rPr>
                        <a:t>Ka’im</a:t>
                      </a:r>
                      <a:r>
                        <a:rPr lang="en-IN" sz="900" b="0" dirty="0">
                          <a:effectLst/>
                          <a:latin typeface="Calibri Light" panose="020F0302020204030204" pitchFamily="34" charset="0"/>
                          <a:cs typeface="Calibri Light" panose="020F0302020204030204" pitchFamily="34" charset="0"/>
                        </a:rPr>
                        <a:t> City-Lot 1</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2- In Service Centre</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Currently being procured, work to start in about 6-8 weeks </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extLst>
                  <a:ext uri="{0D108BD9-81ED-4DB2-BD59-A6C34878D82A}">
                    <a16:rowId xmlns:a16="http://schemas.microsoft.com/office/drawing/2014/main" val="1877649986"/>
                  </a:ext>
                </a:extLst>
              </a:tr>
              <a:tr h="284144">
                <a:tc>
                  <a:txBody>
                    <a:bodyPr/>
                    <a:lstStyle/>
                    <a:p>
                      <a:pPr marL="0" marR="0">
                        <a:spcBef>
                          <a:spcPts val="0"/>
                        </a:spcBef>
                        <a:spcAft>
                          <a:spcPts val="0"/>
                        </a:spcAft>
                      </a:pPr>
                      <a:r>
                        <a:rPr lang="en-IN" sz="900" b="0" dirty="0">
                          <a:effectLst/>
                          <a:latin typeface="Calibri Light" panose="020F0302020204030204" pitchFamily="34" charset="0"/>
                          <a:cs typeface="Calibri Light" panose="020F0302020204030204" pitchFamily="34" charset="0"/>
                        </a:rPr>
                        <a:t>1-8-Ka’im</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dirty="0">
                          <a:effectLst/>
                          <a:latin typeface="Calibri Light" panose="020F0302020204030204" pitchFamily="34" charset="0"/>
                          <a:cs typeface="Calibri Light" panose="020F0302020204030204" pitchFamily="34" charset="0"/>
                        </a:rPr>
                        <a:t>Rehabilitation of 550 houses (x4 lots) in </a:t>
                      </a:r>
                      <a:r>
                        <a:rPr lang="en-IN" sz="900" b="0" dirty="0" err="1">
                          <a:effectLst/>
                          <a:latin typeface="Calibri Light" panose="020F0302020204030204" pitchFamily="34" charset="0"/>
                          <a:cs typeface="Calibri Light" panose="020F0302020204030204" pitchFamily="34" charset="0"/>
                        </a:rPr>
                        <a:t>Ka’im</a:t>
                      </a:r>
                      <a:r>
                        <a:rPr lang="en-IN" sz="900" b="0" dirty="0">
                          <a:effectLst/>
                          <a:latin typeface="Calibri Light" panose="020F0302020204030204" pitchFamily="34" charset="0"/>
                          <a:cs typeface="Calibri Light" panose="020F0302020204030204" pitchFamily="34" charset="0"/>
                        </a:rPr>
                        <a:t> </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1- BoQ Development</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dirty="0">
                          <a:effectLst/>
                          <a:latin typeface="Calibri Light" panose="020F0302020204030204" pitchFamily="34" charset="0"/>
                          <a:cs typeface="Calibri Light" panose="020F0302020204030204" pitchFamily="34" charset="0"/>
                        </a:rPr>
                        <a:t>Pending further needs-based assessments and funding</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extLst>
                  <a:ext uri="{0D108BD9-81ED-4DB2-BD59-A6C34878D82A}">
                    <a16:rowId xmlns:a16="http://schemas.microsoft.com/office/drawing/2014/main" val="1356952329"/>
                  </a:ext>
                </a:extLst>
              </a:tr>
              <a:tr h="287951">
                <a:tc>
                  <a:txBody>
                    <a:bodyPr/>
                    <a:lstStyle/>
                    <a:p>
                      <a:pPr marL="0" marR="0">
                        <a:spcBef>
                          <a:spcPts val="0"/>
                        </a:spcBef>
                        <a:spcAft>
                          <a:spcPts val="0"/>
                        </a:spcAft>
                      </a:pPr>
                      <a:r>
                        <a:rPr lang="en-IN" sz="900" b="0" dirty="0">
                          <a:effectLst/>
                          <a:latin typeface="Calibri Light" panose="020F0302020204030204" pitchFamily="34" charset="0"/>
                          <a:cs typeface="Calibri Light" panose="020F0302020204030204" pitchFamily="34" charset="0"/>
                        </a:rPr>
                        <a:t>1-8-Ka’im</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dirty="0">
                          <a:effectLst/>
                          <a:latin typeface="Calibri Light" panose="020F0302020204030204" pitchFamily="34" charset="0"/>
                          <a:cs typeface="Calibri Light" panose="020F0302020204030204" pitchFamily="34" charset="0"/>
                        </a:rPr>
                        <a:t>Rehabilitation of 342 houses units in Hay 12 </a:t>
                      </a:r>
                      <a:r>
                        <a:rPr lang="en-IN" sz="900" b="0" dirty="0" err="1">
                          <a:effectLst/>
                          <a:latin typeface="Calibri Light" panose="020F0302020204030204" pitchFamily="34" charset="0"/>
                          <a:cs typeface="Calibri Light" panose="020F0302020204030204" pitchFamily="34" charset="0"/>
                        </a:rPr>
                        <a:t>Rabee</a:t>
                      </a:r>
                      <a:r>
                        <a:rPr lang="en-IN" sz="900" b="0" dirty="0">
                          <a:effectLst/>
                          <a:latin typeface="Calibri Light" panose="020F0302020204030204" pitchFamily="34" charset="0"/>
                          <a:cs typeface="Calibri Light" panose="020F0302020204030204" pitchFamily="34" charset="0"/>
                        </a:rPr>
                        <a:t> </a:t>
                      </a:r>
                      <a:r>
                        <a:rPr lang="en-IN" sz="900" b="0" dirty="0" err="1">
                          <a:effectLst/>
                          <a:latin typeface="Calibri Light" panose="020F0302020204030204" pitchFamily="34" charset="0"/>
                          <a:cs typeface="Calibri Light" panose="020F0302020204030204" pitchFamily="34" charset="0"/>
                        </a:rPr>
                        <a:t>Awalin</a:t>
                      </a:r>
                      <a:r>
                        <a:rPr lang="en-IN" sz="900" b="0" dirty="0">
                          <a:effectLst/>
                          <a:latin typeface="Calibri Light" panose="020F0302020204030204" pitchFamily="34" charset="0"/>
                          <a:cs typeface="Calibri Light" panose="020F0302020204030204" pitchFamily="34" charset="0"/>
                        </a:rPr>
                        <a:t> </a:t>
                      </a:r>
                      <a:r>
                        <a:rPr lang="en-IN" sz="900" b="0" dirty="0" err="1">
                          <a:effectLst/>
                          <a:latin typeface="Calibri Light" panose="020F0302020204030204" pitchFamily="34" charset="0"/>
                          <a:cs typeface="Calibri Light" panose="020F0302020204030204" pitchFamily="34" charset="0"/>
                        </a:rPr>
                        <a:t>Ka’im</a:t>
                      </a:r>
                      <a:r>
                        <a:rPr lang="en-IN" sz="900" b="0" dirty="0">
                          <a:effectLst/>
                          <a:latin typeface="Calibri Light" panose="020F0302020204030204" pitchFamily="34" charset="0"/>
                          <a:cs typeface="Calibri Light" panose="020F0302020204030204" pitchFamily="34" charset="0"/>
                        </a:rPr>
                        <a:t> lot-2</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2- In Service Centre</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Currently being procured, work to start in about 6-8 weeks</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extLst>
                  <a:ext uri="{0D108BD9-81ED-4DB2-BD59-A6C34878D82A}">
                    <a16:rowId xmlns:a16="http://schemas.microsoft.com/office/drawing/2014/main" val="4175184102"/>
                  </a:ext>
                </a:extLst>
              </a:tr>
              <a:tr h="287951">
                <a:tc>
                  <a:txBody>
                    <a:bodyPr/>
                    <a:lstStyle/>
                    <a:p>
                      <a:pPr marL="0" marR="0">
                        <a:spcBef>
                          <a:spcPts val="0"/>
                        </a:spcBef>
                        <a:spcAft>
                          <a:spcPts val="0"/>
                        </a:spcAft>
                      </a:pPr>
                      <a:r>
                        <a:rPr lang="en-IN" sz="900" b="0" dirty="0">
                          <a:effectLst/>
                          <a:latin typeface="Calibri Light" panose="020F0302020204030204" pitchFamily="34" charset="0"/>
                          <a:cs typeface="Calibri Light" panose="020F0302020204030204" pitchFamily="34" charset="0"/>
                        </a:rPr>
                        <a:t>1-8-Ka’im</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dirty="0">
                          <a:effectLst/>
                          <a:latin typeface="Calibri Light" panose="020F0302020204030204" pitchFamily="34" charset="0"/>
                          <a:cs typeface="Calibri Light" panose="020F0302020204030204" pitchFamily="34" charset="0"/>
                        </a:rPr>
                        <a:t>Rehabilitation Housing works of 323 units in Hay Al </a:t>
                      </a:r>
                      <a:r>
                        <a:rPr lang="en-IN" sz="900" b="0" dirty="0" err="1">
                          <a:effectLst/>
                          <a:latin typeface="Calibri Light" panose="020F0302020204030204" pitchFamily="34" charset="0"/>
                          <a:cs typeface="Calibri Light" panose="020F0302020204030204" pitchFamily="34" charset="0"/>
                        </a:rPr>
                        <a:t>Resala</a:t>
                      </a:r>
                      <a:r>
                        <a:rPr lang="en-IN" sz="900" b="0" dirty="0">
                          <a:effectLst/>
                          <a:latin typeface="Calibri Light" panose="020F0302020204030204" pitchFamily="34" charset="0"/>
                          <a:cs typeface="Calibri Light" panose="020F0302020204030204" pitchFamily="34" charset="0"/>
                        </a:rPr>
                        <a:t> South and North </a:t>
                      </a:r>
                      <a:r>
                        <a:rPr lang="en-IN" sz="900" b="0" dirty="0" err="1">
                          <a:effectLst/>
                          <a:latin typeface="Calibri Light" panose="020F0302020204030204" pitchFamily="34" charset="0"/>
                          <a:cs typeface="Calibri Light" panose="020F0302020204030204" pitchFamily="34" charset="0"/>
                        </a:rPr>
                        <a:t>Neighborhoods</a:t>
                      </a:r>
                      <a:r>
                        <a:rPr lang="en-IN" sz="900" b="0" dirty="0">
                          <a:effectLst/>
                          <a:latin typeface="Calibri Light" panose="020F0302020204030204" pitchFamily="34" charset="0"/>
                          <a:cs typeface="Calibri Light" panose="020F0302020204030204" pitchFamily="34" charset="0"/>
                        </a:rPr>
                        <a:t> in </a:t>
                      </a:r>
                      <a:r>
                        <a:rPr lang="en-IN" sz="900" b="0" dirty="0" err="1">
                          <a:effectLst/>
                          <a:latin typeface="Calibri Light" panose="020F0302020204030204" pitchFamily="34" charset="0"/>
                          <a:cs typeface="Calibri Light" panose="020F0302020204030204" pitchFamily="34" charset="0"/>
                        </a:rPr>
                        <a:t>Ka’im</a:t>
                      </a:r>
                      <a:r>
                        <a:rPr lang="en-IN" sz="900" b="0" dirty="0">
                          <a:effectLst/>
                          <a:latin typeface="Calibri Light" panose="020F0302020204030204" pitchFamily="34" charset="0"/>
                          <a:cs typeface="Calibri Light" panose="020F0302020204030204" pitchFamily="34" charset="0"/>
                        </a:rPr>
                        <a:t> (lots-3)</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2- In Service Centre</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Currently being procured, work to start in about 6-8 weeks</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extLst>
                  <a:ext uri="{0D108BD9-81ED-4DB2-BD59-A6C34878D82A}">
                    <a16:rowId xmlns:a16="http://schemas.microsoft.com/office/drawing/2014/main" val="2961276277"/>
                  </a:ext>
                </a:extLst>
              </a:tr>
              <a:tr h="287951">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1-9-Anah</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Rehabilitation  of 241 houses units in Sagrah village in Anah District</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3- Under Implementation</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Work is underway but being slow-rolled due to a very slow rate of returns to the area. </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extLst>
                  <a:ext uri="{0D108BD9-81ED-4DB2-BD59-A6C34878D82A}">
                    <a16:rowId xmlns:a16="http://schemas.microsoft.com/office/drawing/2014/main" val="2380694557"/>
                  </a:ext>
                </a:extLst>
              </a:tr>
              <a:tr h="284144">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1-9-Anah</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Rehabilitation of 92 houses units Al Obour in Anah</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2- In Service Centre</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Currently being procured, work to start in about 2 months.</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extLst>
                  <a:ext uri="{0D108BD9-81ED-4DB2-BD59-A6C34878D82A}">
                    <a16:rowId xmlns:a16="http://schemas.microsoft.com/office/drawing/2014/main" val="2109443341"/>
                  </a:ext>
                </a:extLst>
              </a:tr>
              <a:tr h="287951">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1-9-Anah</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rehabilitation 350 houses in Rehanna</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1- BoQ Development</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a:effectLst/>
                          <a:latin typeface="Calibri Light" panose="020F0302020204030204" pitchFamily="34" charset="0"/>
                          <a:cs typeface="Calibri Light" panose="020F0302020204030204" pitchFamily="34" charset="0"/>
                        </a:rPr>
                        <a:t>Pending house by house assessments, it has been noted that there are now many other NGOs working on shelter in Rehanna.</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extLst>
                  <a:ext uri="{0D108BD9-81ED-4DB2-BD59-A6C34878D82A}">
                    <a16:rowId xmlns:a16="http://schemas.microsoft.com/office/drawing/2014/main" val="2677660188"/>
                  </a:ext>
                </a:extLst>
              </a:tr>
              <a:tr h="284144">
                <a:tc>
                  <a:txBody>
                    <a:bodyPr/>
                    <a:lstStyle/>
                    <a:p>
                      <a:pPr marL="0" marR="0">
                        <a:spcBef>
                          <a:spcPts val="0"/>
                        </a:spcBef>
                        <a:spcAft>
                          <a:spcPts val="0"/>
                        </a:spcAft>
                      </a:pPr>
                      <a:r>
                        <a:rPr lang="en-IN" sz="900" b="0" dirty="0">
                          <a:effectLst/>
                          <a:latin typeface="Calibri Light" panose="020F0302020204030204" pitchFamily="34" charset="0"/>
                          <a:cs typeface="Calibri Light" panose="020F0302020204030204" pitchFamily="34" charset="0"/>
                        </a:rPr>
                        <a:t>1-9-Anah</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dirty="0">
                          <a:effectLst/>
                          <a:latin typeface="Calibri Light" panose="020F0302020204030204" pitchFamily="34" charset="0"/>
                          <a:cs typeface="Calibri Light" panose="020F0302020204030204" pitchFamily="34" charset="0"/>
                        </a:rPr>
                        <a:t>Rehabilitation of 186 housing units in </a:t>
                      </a:r>
                      <a:r>
                        <a:rPr lang="en-IN" sz="900" b="0" dirty="0" err="1">
                          <a:effectLst/>
                          <a:latin typeface="Calibri Light" panose="020F0302020204030204" pitchFamily="34" charset="0"/>
                          <a:cs typeface="Calibri Light" panose="020F0302020204030204" pitchFamily="34" charset="0"/>
                        </a:rPr>
                        <a:t>Hasa</a:t>
                      </a:r>
                      <a:r>
                        <a:rPr lang="en-IN" sz="900" b="0" dirty="0">
                          <a:effectLst/>
                          <a:latin typeface="Calibri Light" panose="020F0302020204030204" pitchFamily="34" charset="0"/>
                          <a:cs typeface="Calibri Light" panose="020F0302020204030204" pitchFamily="34" charset="0"/>
                        </a:rPr>
                        <a:t> village in </a:t>
                      </a:r>
                      <a:r>
                        <a:rPr lang="en-IN" sz="900" b="0" dirty="0" err="1">
                          <a:effectLst/>
                          <a:latin typeface="Calibri Light" panose="020F0302020204030204" pitchFamily="34" charset="0"/>
                          <a:cs typeface="Calibri Light" panose="020F0302020204030204" pitchFamily="34" charset="0"/>
                        </a:rPr>
                        <a:t>Anah</a:t>
                      </a:r>
                      <a:r>
                        <a:rPr lang="en-IN" sz="900" b="0" dirty="0">
                          <a:effectLst/>
                          <a:latin typeface="Calibri Light" panose="020F0302020204030204" pitchFamily="34" charset="0"/>
                          <a:cs typeface="Calibri Light" panose="020F0302020204030204" pitchFamily="34" charset="0"/>
                        </a:rPr>
                        <a:t> city</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dirty="0">
                          <a:effectLst/>
                          <a:latin typeface="Calibri Light" panose="020F0302020204030204" pitchFamily="34" charset="0"/>
                          <a:cs typeface="Calibri Light" panose="020F0302020204030204" pitchFamily="34" charset="0"/>
                        </a:rPr>
                        <a:t>2- In Service Centre</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tc>
                  <a:txBody>
                    <a:bodyPr/>
                    <a:lstStyle/>
                    <a:p>
                      <a:pPr marL="0" marR="0">
                        <a:spcBef>
                          <a:spcPts val="0"/>
                        </a:spcBef>
                        <a:spcAft>
                          <a:spcPts val="0"/>
                        </a:spcAft>
                      </a:pPr>
                      <a:r>
                        <a:rPr lang="en-IN" sz="900" b="0" dirty="0">
                          <a:effectLst/>
                          <a:latin typeface="Calibri Light" panose="020F0302020204030204" pitchFamily="34" charset="0"/>
                          <a:cs typeface="Calibri Light" panose="020F0302020204030204" pitchFamily="34" charset="0"/>
                        </a:rPr>
                        <a:t>Currently being procured, work to start in about 2 months</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0166" marR="50166" marT="0" marB="0" anchor="ctr"/>
                </a:tc>
                <a:extLst>
                  <a:ext uri="{0D108BD9-81ED-4DB2-BD59-A6C34878D82A}">
                    <a16:rowId xmlns:a16="http://schemas.microsoft.com/office/drawing/2014/main" val="3021499470"/>
                  </a:ext>
                </a:extLst>
              </a:tr>
            </a:tbl>
          </a:graphicData>
        </a:graphic>
      </p:graphicFrame>
    </p:spTree>
    <p:extLst>
      <p:ext uri="{BB962C8B-B14F-4D97-AF65-F5344CB8AC3E}">
        <p14:creationId xmlns:p14="http://schemas.microsoft.com/office/powerpoint/2010/main" val="333830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6</a:t>
            </a:fld>
            <a:endParaRPr lang="en-GB">
              <a:latin typeface="Calibri"/>
            </a:endParaRPr>
          </a:p>
        </p:txBody>
      </p:sp>
      <p:sp>
        <p:nvSpPr>
          <p:cNvPr id="7" name="Rectangle 6">
            <a:extLst>
              <a:ext uri="{FF2B5EF4-FFF2-40B4-BE49-F238E27FC236}">
                <a16:creationId xmlns:a16="http://schemas.microsoft.com/office/drawing/2014/main" id="{1DA645A0-39D7-4A8A-8168-A313CFD8A0CD}"/>
              </a:ext>
            </a:extLst>
          </p:cNvPr>
          <p:cNvSpPr/>
          <p:nvPr/>
        </p:nvSpPr>
        <p:spPr>
          <a:xfrm>
            <a:off x="10389" y="667849"/>
            <a:ext cx="9133611" cy="3970318"/>
          </a:xfrm>
          <a:prstGeom prst="rect">
            <a:avLst/>
          </a:prstGeom>
        </p:spPr>
        <p:txBody>
          <a:bodyPr wrap="square">
            <a:spAutoFit/>
          </a:bodyPr>
          <a:lstStyle/>
          <a:p>
            <a:r>
              <a:rPr lang="en-IN" sz="1200" dirty="0">
                <a:latin typeface="Calibri Light" panose="020F0302020204030204" pitchFamily="34" charset="0"/>
                <a:cs typeface="Calibri Light" panose="020F0302020204030204" pitchFamily="34" charset="0"/>
              </a:rPr>
              <a:t>UNHCR – </a:t>
            </a:r>
            <a:r>
              <a:rPr lang="en-IN" sz="1200" dirty="0">
                <a:solidFill>
                  <a:srgbClr val="C00000"/>
                </a:solidFill>
                <a:latin typeface="Calibri Light" panose="020F0302020204030204" pitchFamily="34" charset="0"/>
                <a:cs typeface="Calibri Light" panose="020F0302020204030204" pitchFamily="34" charset="0"/>
              </a:rPr>
              <a:t>July update</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Rehabilitation of 1,250 houses (Cat 2) in Salah Al-Din governorate: ongoing with 46% of completion and potential changes of 2 locations.</a:t>
            </a:r>
          </a:p>
          <a:p>
            <a:pPr marL="17145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Construction of 900 RHU for returnees (Cat 4), include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150 in Diyala,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75 in Anbar,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50 in Baghdad and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625 in Salah al-Din </a:t>
            </a:r>
          </a:p>
          <a:p>
            <a:r>
              <a:rPr lang="en-IN" sz="1200" dirty="0">
                <a:latin typeface="Calibri Light" panose="020F0302020204030204" pitchFamily="34" charset="0"/>
                <a:cs typeface="Calibri Light" panose="020F0302020204030204" pitchFamily="34" charset="0"/>
              </a:rPr>
              <a:t>Assessment &amp; beneficiary’s selection completed. BOQ will be developed as soon as the bidding (or tender process) has been completed. Construction work will be starting around mid-July 2019</a:t>
            </a:r>
          </a:p>
          <a:p>
            <a:endParaRPr lang="en-IN" sz="1200" dirty="0">
              <a:latin typeface="Calibri Light" panose="020F0302020204030204" pitchFamily="34" charset="0"/>
              <a:cs typeface="Calibri Light" panose="020F0302020204030204" pitchFamily="34" charset="0"/>
            </a:endParaRPr>
          </a:p>
          <a:p>
            <a:r>
              <a:rPr lang="en-IN" sz="1200" dirty="0">
                <a:latin typeface="Calibri Light" panose="020F0302020204030204" pitchFamily="34" charset="0"/>
                <a:cs typeface="Calibri Light" panose="020F0302020204030204" pitchFamily="34" charset="0"/>
              </a:rPr>
              <a:t>IOM – </a:t>
            </a:r>
            <a:r>
              <a:rPr lang="en-IN" sz="1200" dirty="0">
                <a:solidFill>
                  <a:srgbClr val="C00000"/>
                </a:solidFill>
                <a:latin typeface="Calibri Light" panose="020F0302020204030204" pitchFamily="34" charset="0"/>
                <a:cs typeface="Calibri Light" panose="020F0302020204030204" pitchFamily="34" charset="0"/>
              </a:rPr>
              <a:t>July update</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Shelter rehabilitation programs</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200 houses (returnees) in Ana district in Anbar: around 90% of completion. May be completed by next week.</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215 houses (returnees) in AL-</a:t>
            </a:r>
            <a:r>
              <a:rPr lang="en-IN" sz="1200" dirty="0" err="1">
                <a:latin typeface="Calibri Light" panose="020F0302020204030204" pitchFamily="34" charset="0"/>
                <a:cs typeface="Calibri Light" panose="020F0302020204030204" pitchFamily="34" charset="0"/>
              </a:rPr>
              <a:t>Khalis</a:t>
            </a:r>
            <a:r>
              <a:rPr lang="en-IN" sz="1200" dirty="0">
                <a:latin typeface="Calibri Light" panose="020F0302020204030204" pitchFamily="34" charset="0"/>
                <a:cs typeface="Calibri Light" panose="020F0302020204030204" pitchFamily="34" charset="0"/>
              </a:rPr>
              <a:t> district in Diyala: around 50% of completion. However challenges remain on security / access issues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400 houses (IDPs) in Najaf district in Najaf: around 82% of completion. May be completed by next week.</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Cash for Rent program in Anbar (168HHs) and Baghdad (218 HHs), 6 months Cash for Rent allocation / US $200 /HH/month.</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The third payment (for July &amp; August). Completed, PDM should be planned very soon. </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Cash for SOK programs</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600 IDP households living in critical shelter in Kerbala: assessment completed / distribution completed last week / US $ 240.00.</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 New Shelter construction (for Cat 3 or 4)</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75 houses (returnees) in AL-</a:t>
            </a:r>
            <a:r>
              <a:rPr lang="en-IN" sz="1200" dirty="0" err="1">
                <a:latin typeface="Calibri Light" panose="020F0302020204030204" pitchFamily="34" charset="0"/>
                <a:cs typeface="Calibri Light" panose="020F0302020204030204" pitchFamily="34" charset="0"/>
              </a:rPr>
              <a:t>Khalis</a:t>
            </a:r>
            <a:r>
              <a:rPr lang="en-IN" sz="1200" dirty="0">
                <a:latin typeface="Calibri Light" panose="020F0302020204030204" pitchFamily="34" charset="0"/>
                <a:cs typeface="Calibri Light" panose="020F0302020204030204" pitchFamily="34" charset="0"/>
              </a:rPr>
              <a:t> district in Diyala: assessment completed / </a:t>
            </a:r>
            <a:r>
              <a:rPr lang="en-US" sz="1200" dirty="0">
                <a:latin typeface="Calibri Light" panose="020F0302020204030204" pitchFamily="34" charset="0"/>
                <a:cs typeface="Calibri Light" panose="020F0302020204030204" pitchFamily="34" charset="0"/>
              </a:rPr>
              <a:t>but project location may be changed due to security issues. </a:t>
            </a:r>
            <a:endParaRPr lang="en-IN" sz="1200" dirty="0">
              <a:latin typeface="Calibri Light" panose="020F0302020204030204" pitchFamily="34" charset="0"/>
              <a:cs typeface="Calibri Light" panose="020F0302020204030204" pitchFamily="34" charset="0"/>
            </a:endParaRPr>
          </a:p>
        </p:txBody>
      </p:sp>
      <p:sp>
        <p:nvSpPr>
          <p:cNvPr id="9" name="Title 1">
            <a:extLst>
              <a:ext uri="{FF2B5EF4-FFF2-40B4-BE49-F238E27FC236}">
                <a16:creationId xmlns:a16="http://schemas.microsoft.com/office/drawing/2014/main" id="{AAB2733A-70E1-4B36-AAE6-4F92F920614A}"/>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a:defRPr/>
            </a:pPr>
            <a:r>
              <a:rPr lang="en-IN" sz="1400" b="0" dirty="0">
                <a:solidFill>
                  <a:prstClr val="black"/>
                </a:solidFill>
                <a:latin typeface="Calibri Light" panose="020F0302020204030204" pitchFamily="34" charset="0"/>
                <a:ea typeface="+mn-ea"/>
                <a:cs typeface="Calibri Light" panose="020F0302020204030204" pitchFamily="34" charset="0"/>
              </a:rPr>
              <a:t>Housing Rehabilitation Interventions – 2019 plan for Centre &amp; South</a:t>
            </a:r>
            <a:endParaRPr lang="en-US" sz="1400" b="0" dirty="0">
              <a:solidFill>
                <a:srgbClr val="0070C0"/>
              </a:solidFill>
              <a:latin typeface="Calibri Light" panose="020F0302020204030204" pitchFamily="34" charset="0"/>
              <a:ea typeface="+mn-ea"/>
              <a:cs typeface="+mn-cs"/>
            </a:endParaRPr>
          </a:p>
        </p:txBody>
      </p:sp>
    </p:spTree>
    <p:extLst>
      <p:ext uri="{BB962C8B-B14F-4D97-AF65-F5344CB8AC3E}">
        <p14:creationId xmlns:p14="http://schemas.microsoft.com/office/powerpoint/2010/main" val="2744716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7</a:t>
            </a:fld>
            <a:endParaRPr lang="en-GB">
              <a:latin typeface="Calibri"/>
            </a:endParaRPr>
          </a:p>
        </p:txBody>
      </p:sp>
      <p:sp>
        <p:nvSpPr>
          <p:cNvPr id="7" name="Rectangle 6">
            <a:extLst>
              <a:ext uri="{FF2B5EF4-FFF2-40B4-BE49-F238E27FC236}">
                <a16:creationId xmlns:a16="http://schemas.microsoft.com/office/drawing/2014/main" id="{1DA645A0-39D7-4A8A-8168-A313CFD8A0CD}"/>
              </a:ext>
            </a:extLst>
          </p:cNvPr>
          <p:cNvSpPr/>
          <p:nvPr/>
        </p:nvSpPr>
        <p:spPr>
          <a:xfrm>
            <a:off x="247650" y="678240"/>
            <a:ext cx="8658225" cy="3231654"/>
          </a:xfrm>
          <a:prstGeom prst="rect">
            <a:avLst/>
          </a:prstGeom>
        </p:spPr>
        <p:txBody>
          <a:bodyPr wrap="square">
            <a:spAutoFit/>
          </a:bodyPr>
          <a:lstStyle/>
          <a:p>
            <a:r>
              <a:rPr lang="en-IN" sz="1200" dirty="0">
                <a:latin typeface="Calibri Light" panose="020F0302020204030204" pitchFamily="34" charset="0"/>
                <a:cs typeface="Calibri Light" panose="020F0302020204030204" pitchFamily="34" charset="0"/>
              </a:rPr>
              <a:t>PUI – </a:t>
            </a:r>
            <a:r>
              <a:rPr lang="en-IN" sz="1200" dirty="0">
                <a:solidFill>
                  <a:srgbClr val="C00000"/>
                </a:solidFill>
                <a:latin typeface="Calibri Light" panose="020F0302020204030204" pitchFamily="34" charset="0"/>
                <a:cs typeface="Calibri Light" panose="020F0302020204030204" pitchFamily="34" charset="0"/>
              </a:rPr>
              <a:t>July update</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Shelter rehabilitation (cat. 2): PUI has targeted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173 houses (cat 1 &amp; 2), in Raihana village, Ana district in Anbar: 100% of completion, </a:t>
            </a:r>
          </a:p>
          <a:p>
            <a:pPr marL="17145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Planned Assessment to </a:t>
            </a:r>
            <a:r>
              <a:rPr lang="en-IN" sz="1200" dirty="0" err="1">
                <a:latin typeface="Calibri Light" panose="020F0302020204030204" pitchFamily="34" charset="0"/>
                <a:cs typeface="Calibri Light" panose="020F0302020204030204" pitchFamily="34" charset="0"/>
              </a:rPr>
              <a:t>Ka’im</a:t>
            </a:r>
            <a:r>
              <a:rPr lang="en-IN" sz="1200" dirty="0">
                <a:latin typeface="Calibri Light" panose="020F0302020204030204" pitchFamily="34" charset="0"/>
                <a:cs typeface="Calibri Light" panose="020F0302020204030204" pitchFamily="34" charset="0"/>
              </a:rPr>
              <a:t> district and all villages around (</a:t>
            </a:r>
            <a:r>
              <a:rPr lang="en-IN" sz="1200" dirty="0" err="1">
                <a:latin typeface="Calibri Light" panose="020F0302020204030204" pitchFamily="34" charset="0"/>
                <a:cs typeface="Calibri Light" panose="020F0302020204030204" pitchFamily="34" charset="0"/>
              </a:rPr>
              <a:t>Obaidi</a:t>
            </a:r>
            <a:r>
              <a:rPr lang="en-IN" sz="1200" dirty="0">
                <a:latin typeface="Calibri Light" panose="020F0302020204030204" pitchFamily="34" charset="0"/>
                <a:cs typeface="Calibri Light" panose="020F0302020204030204" pitchFamily="34" charset="0"/>
              </a:rPr>
              <a:t>, </a:t>
            </a:r>
            <a:r>
              <a:rPr lang="en-IN" sz="1200" dirty="0" err="1">
                <a:latin typeface="Calibri Light" panose="020F0302020204030204" pitchFamily="34" charset="0"/>
                <a:cs typeface="Calibri Light" panose="020F0302020204030204" pitchFamily="34" charset="0"/>
              </a:rPr>
              <a:t>Dughaima</a:t>
            </a:r>
            <a:r>
              <a:rPr lang="en-IN" sz="1200" dirty="0">
                <a:latin typeface="Calibri Light" panose="020F0302020204030204" pitchFamily="34" charset="0"/>
                <a:cs typeface="Calibri Light" panose="020F0302020204030204" pitchFamily="34" charset="0"/>
              </a:rPr>
              <a:t>, </a:t>
            </a:r>
            <a:r>
              <a:rPr lang="en-IN" sz="1200" dirty="0" err="1">
                <a:latin typeface="Calibri Light" panose="020F0302020204030204" pitchFamily="34" charset="0"/>
                <a:cs typeface="Calibri Light" panose="020F0302020204030204" pitchFamily="34" charset="0"/>
              </a:rPr>
              <a:t>Rumanah,etc</a:t>
            </a:r>
            <a:r>
              <a:rPr lang="en-IN" sz="1200" dirty="0">
                <a:latin typeface="Calibri Light" panose="020F0302020204030204" pitchFamily="34" charset="0"/>
                <a:cs typeface="Calibri Light" panose="020F0302020204030204" pitchFamily="34" charset="0"/>
              </a:rPr>
              <a:t>.): Tentative date – 15</a:t>
            </a:r>
            <a:r>
              <a:rPr lang="en-IN" sz="1200" baseline="30000" dirty="0">
                <a:latin typeface="Calibri Light" panose="020F0302020204030204" pitchFamily="34" charset="0"/>
                <a:cs typeface="Calibri Light" panose="020F0302020204030204" pitchFamily="34" charset="0"/>
              </a:rPr>
              <a:t>th</a:t>
            </a:r>
            <a:r>
              <a:rPr lang="en-IN" sz="1200" dirty="0">
                <a:latin typeface="Calibri Light" panose="020F0302020204030204" pitchFamily="34" charset="0"/>
                <a:cs typeface="Calibri Light" panose="020F0302020204030204" pitchFamily="34" charset="0"/>
              </a:rPr>
              <a:t> August 2019</a:t>
            </a:r>
          </a:p>
          <a:p>
            <a:endParaRPr lang="en-IN" sz="1200" dirty="0">
              <a:latin typeface="Calibri Light" panose="020F0302020204030204" pitchFamily="34" charset="0"/>
              <a:cs typeface="Calibri Light" panose="020F0302020204030204" pitchFamily="34" charset="0"/>
            </a:endParaRPr>
          </a:p>
          <a:p>
            <a:r>
              <a:rPr lang="en-IN" sz="1200" dirty="0">
                <a:latin typeface="Calibri Light" panose="020F0302020204030204" pitchFamily="34" charset="0"/>
                <a:cs typeface="Calibri Light" panose="020F0302020204030204" pitchFamily="34" charset="0"/>
              </a:rPr>
              <a:t>DRC – </a:t>
            </a:r>
            <a:r>
              <a:rPr lang="en-IN" sz="1200" dirty="0">
                <a:solidFill>
                  <a:srgbClr val="C00000"/>
                </a:solidFill>
                <a:latin typeface="Calibri Light" panose="020F0302020204030204" pitchFamily="34" charset="0"/>
                <a:cs typeface="Calibri Light" panose="020F0302020204030204" pitchFamily="34" charset="0"/>
              </a:rPr>
              <a:t>July update</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Shelter rehabilitation (cat. 2): tender process completed – Work will be handed over to the contractor in around 2 weeks </a:t>
            </a:r>
          </a:p>
          <a:p>
            <a:pPr marL="628650" lvl="1" indent="-171450">
              <a:buFont typeface="Courier New" panose="02070309020205020404" pitchFamily="49" charset="0"/>
              <a:buChar char="o"/>
            </a:pPr>
            <a:r>
              <a:rPr lang="en-IN" sz="1200" dirty="0">
                <a:solidFill>
                  <a:srgbClr val="C00000"/>
                </a:solidFill>
                <a:latin typeface="Calibri Light" panose="020F0302020204030204" pitchFamily="34" charset="0"/>
                <a:cs typeface="Calibri Light" panose="020F0302020204030204" pitchFamily="34" charset="0"/>
              </a:rPr>
              <a:t>84 houses </a:t>
            </a:r>
            <a:r>
              <a:rPr lang="en-IN" sz="1200" dirty="0">
                <a:latin typeface="Calibri Light" panose="020F0302020204030204" pitchFamily="34" charset="0"/>
                <a:cs typeface="Calibri Light" panose="020F0302020204030204" pitchFamily="34" charset="0"/>
              </a:rPr>
              <a:t>in Fallujah &amp; Saqlawiyah district in Anbar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35 houses in Muqdadiyah district in Diyala, and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80 houses in Baiji district in Salah al Din </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Customized Shelter kits (CSK): Distribution has been completed.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150 HHs in Anbar, 100 HHs in Diyala and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150 HHs in Baiji in Salah al Din.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The eligible beneficiaries selected the items based on needs but also up to an average cost of US $200 to US $230 per household</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PDM helped to identify households who needed DRC technical support to rehabilitate their shelters. Cash for work (US $40 / day / skilled worker) is an option DRC could proceed with.</a:t>
            </a:r>
            <a:endParaRPr lang="en-US" sz="1200" dirty="0">
              <a:latin typeface="Calibri Light" panose="020F0302020204030204" pitchFamily="34" charset="0"/>
              <a:cs typeface="Calibri Light" panose="020F0302020204030204" pitchFamily="34" charset="0"/>
            </a:endParaRPr>
          </a:p>
        </p:txBody>
      </p:sp>
      <p:sp>
        <p:nvSpPr>
          <p:cNvPr id="6" name="Title 1">
            <a:extLst>
              <a:ext uri="{FF2B5EF4-FFF2-40B4-BE49-F238E27FC236}">
                <a16:creationId xmlns:a16="http://schemas.microsoft.com/office/drawing/2014/main" id="{D6DD079E-8C8C-4693-87BB-1C60F5770467}"/>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a:defRPr/>
            </a:pPr>
            <a:r>
              <a:rPr lang="en-IN" sz="1400" b="0" dirty="0">
                <a:solidFill>
                  <a:prstClr val="black"/>
                </a:solidFill>
                <a:latin typeface="Calibri Light" panose="020F0302020204030204" pitchFamily="34" charset="0"/>
                <a:ea typeface="+mn-ea"/>
                <a:cs typeface="Calibri Light" panose="020F0302020204030204" pitchFamily="34" charset="0"/>
              </a:rPr>
              <a:t>Housing Rehabilitation Interventions – 2019 plan for Centre &amp; South</a:t>
            </a:r>
            <a:endParaRPr lang="en-US" sz="1400" b="0" dirty="0">
              <a:solidFill>
                <a:srgbClr val="0070C0"/>
              </a:solidFill>
              <a:latin typeface="Calibri Light" panose="020F0302020204030204" pitchFamily="34" charset="0"/>
              <a:ea typeface="+mn-ea"/>
              <a:cs typeface="+mn-cs"/>
            </a:endParaRPr>
          </a:p>
        </p:txBody>
      </p:sp>
    </p:spTree>
    <p:extLst>
      <p:ext uri="{BB962C8B-B14F-4D97-AF65-F5344CB8AC3E}">
        <p14:creationId xmlns:p14="http://schemas.microsoft.com/office/powerpoint/2010/main" val="65246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8</a:t>
            </a:fld>
            <a:endParaRPr lang="en-GB">
              <a:latin typeface="Calibri"/>
            </a:endParaRPr>
          </a:p>
        </p:txBody>
      </p:sp>
      <p:sp>
        <p:nvSpPr>
          <p:cNvPr id="7" name="Rectangle 6">
            <a:extLst>
              <a:ext uri="{FF2B5EF4-FFF2-40B4-BE49-F238E27FC236}">
                <a16:creationId xmlns:a16="http://schemas.microsoft.com/office/drawing/2014/main" id="{1DA645A0-39D7-4A8A-8168-A313CFD8A0CD}"/>
              </a:ext>
            </a:extLst>
          </p:cNvPr>
          <p:cNvSpPr/>
          <p:nvPr/>
        </p:nvSpPr>
        <p:spPr>
          <a:xfrm>
            <a:off x="247650" y="678240"/>
            <a:ext cx="8658225" cy="3046988"/>
          </a:xfrm>
          <a:prstGeom prst="rect">
            <a:avLst/>
          </a:prstGeom>
        </p:spPr>
        <p:txBody>
          <a:bodyPr wrap="square">
            <a:spAutoFit/>
          </a:bodyPr>
          <a:lstStyle/>
          <a:p>
            <a:r>
              <a:rPr lang="en-IN" sz="1200" dirty="0">
                <a:latin typeface="Calibri Light" panose="020F0302020204030204" pitchFamily="34" charset="0"/>
                <a:cs typeface="Calibri Light" panose="020F0302020204030204" pitchFamily="34" charset="0"/>
              </a:rPr>
              <a:t>CRS - </a:t>
            </a:r>
            <a:r>
              <a:rPr lang="en-IN" sz="1200" dirty="0">
                <a:solidFill>
                  <a:srgbClr val="C00000"/>
                </a:solidFill>
                <a:latin typeface="Calibri Light" panose="020F0302020204030204" pitchFamily="34" charset="0"/>
                <a:cs typeface="Calibri Light" panose="020F0302020204030204" pitchFamily="34" charset="0"/>
              </a:rPr>
              <a:t>August update - </a:t>
            </a:r>
            <a:r>
              <a:rPr lang="en-IN" sz="1200" dirty="0">
                <a:latin typeface="Calibri Light" panose="020F0302020204030204" pitchFamily="34" charset="0"/>
                <a:cs typeface="Calibri Light" panose="020F0302020204030204" pitchFamily="34" charset="0"/>
              </a:rPr>
              <a:t>The project target has been increased </a:t>
            </a:r>
            <a:endParaRPr lang="en-IN" sz="1200" dirty="0">
              <a:solidFill>
                <a:srgbClr val="C00000"/>
              </a:solidFill>
              <a:latin typeface="Calibri Light" panose="020F0302020204030204" pitchFamily="34" charset="0"/>
              <a:cs typeface="Calibri Light" panose="020F0302020204030204" pitchFamily="34" charset="0"/>
            </a:endParaRPr>
          </a:p>
          <a:p>
            <a:pPr lvl="0"/>
            <a:endParaRPr lang="en-IN" sz="1200" dirty="0">
              <a:latin typeface="Calibri Light" panose="020F0302020204030204" pitchFamily="34" charset="0"/>
              <a:cs typeface="Calibri Light" panose="020F0302020204030204" pitchFamily="34" charset="0"/>
            </a:endParaRP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Shelter repairs through Cash - 111 houses (returnees) in Fallujah/Anbar.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20 houses in phase#1 – have been Completed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41 houses in phase#2 – </a:t>
            </a:r>
            <a:r>
              <a:rPr lang="en-US" sz="1200" dirty="0">
                <a:latin typeface="Calibri Light" panose="020F0302020204030204" pitchFamily="34" charset="0"/>
                <a:cs typeface="Calibri Light" panose="020F0302020204030204" pitchFamily="34" charset="0"/>
              </a:rPr>
              <a:t>ongoing with 80% completion; the second tranche of payment was been completed for 34 houses. The remaining 6 houses will soon receive once they reach 80% completing.</a:t>
            </a:r>
            <a:endParaRPr lang="en-IN" sz="1200" dirty="0">
              <a:latin typeface="Calibri Light" panose="020F0302020204030204" pitchFamily="34" charset="0"/>
              <a:cs typeface="Calibri Light" panose="020F0302020204030204" pitchFamily="34" charset="0"/>
            </a:endParaRP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50 houses in phase#3 – </a:t>
            </a:r>
            <a:r>
              <a:rPr lang="en-US" sz="1200" dirty="0">
                <a:latin typeface="Calibri Light" panose="020F0302020204030204" pitchFamily="34" charset="0"/>
                <a:cs typeface="Calibri Light" panose="020F0302020204030204" pitchFamily="34" charset="0"/>
              </a:rPr>
              <a:t>Technical assessment will be starting after Eid holiday.</a:t>
            </a:r>
            <a:endParaRPr lang="en-IN" sz="1200" dirty="0">
              <a:latin typeface="Calibri Light" panose="020F0302020204030204" pitchFamily="34" charset="0"/>
              <a:cs typeface="Calibri Light" panose="020F0302020204030204" pitchFamily="34" charset="0"/>
            </a:endParaRPr>
          </a:p>
          <a:p>
            <a:r>
              <a:rPr lang="en-IN" sz="1200" dirty="0">
                <a:latin typeface="Calibri Light" panose="020F0302020204030204" pitchFamily="34" charset="0"/>
                <a:cs typeface="Calibri Light" panose="020F0302020204030204" pitchFamily="34" charset="0"/>
              </a:rPr>
              <a:t> </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Shelter upgrade for IDPs in Abu-Ghraib/Baghdad and in Falluja/Anbar.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The phase#1 and phase#2: 68 houses (40 houses in Abu-Ghraib and 28 houses in Fallujah) have been completed;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Phase#3, the Technical assessment has been completed for 40 houses in Abu Ghraib district and 30 houses in Falluja. Final target, 38 houses in Abu Ghraib district and 30 houses in Falluja.</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The total achievement till now is 136 houses in Baghdad and Anbar.</a:t>
            </a:r>
          </a:p>
          <a:p>
            <a:r>
              <a:rPr lang="en-IN" sz="1200" dirty="0">
                <a:latin typeface="Calibri Light" panose="020F0302020204030204" pitchFamily="34" charset="0"/>
                <a:cs typeface="Calibri Light" panose="020F0302020204030204" pitchFamily="34" charset="0"/>
              </a:rPr>
              <a:t> </a:t>
            </a:r>
          </a:p>
          <a:p>
            <a:pPr marL="17145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Planned: 50-60 houses in Abu Ghraib will be added to the total target. The rapid assessment has been completed and the technical assessment will be starting after Eid holiday.</a:t>
            </a:r>
            <a:endParaRPr lang="en-US" sz="1200" dirty="0">
              <a:latin typeface="Calibri Light" panose="020F0302020204030204" pitchFamily="34" charset="0"/>
              <a:cs typeface="Calibri Light" panose="020F0302020204030204" pitchFamily="34" charset="0"/>
            </a:endParaRPr>
          </a:p>
        </p:txBody>
      </p:sp>
      <p:sp>
        <p:nvSpPr>
          <p:cNvPr id="6" name="Title 1">
            <a:extLst>
              <a:ext uri="{FF2B5EF4-FFF2-40B4-BE49-F238E27FC236}">
                <a16:creationId xmlns:a16="http://schemas.microsoft.com/office/drawing/2014/main" id="{D6DD079E-8C8C-4693-87BB-1C60F5770467}"/>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a:defRPr/>
            </a:pPr>
            <a:r>
              <a:rPr lang="en-IN" sz="1400" b="0" dirty="0">
                <a:solidFill>
                  <a:prstClr val="black"/>
                </a:solidFill>
                <a:latin typeface="Calibri Light" panose="020F0302020204030204" pitchFamily="34" charset="0"/>
                <a:ea typeface="+mn-ea"/>
                <a:cs typeface="Calibri Light" panose="020F0302020204030204" pitchFamily="34" charset="0"/>
              </a:rPr>
              <a:t>Housing Rehabilitation Interventions – 2019 plan for Centre &amp; South</a:t>
            </a:r>
            <a:endParaRPr lang="en-US" sz="1400" b="0" dirty="0">
              <a:solidFill>
                <a:srgbClr val="0070C0"/>
              </a:solidFill>
              <a:latin typeface="Calibri Light" panose="020F0302020204030204" pitchFamily="34" charset="0"/>
              <a:ea typeface="+mn-ea"/>
              <a:cs typeface="+mn-cs"/>
            </a:endParaRPr>
          </a:p>
        </p:txBody>
      </p:sp>
    </p:spTree>
    <p:extLst>
      <p:ext uri="{BB962C8B-B14F-4D97-AF65-F5344CB8AC3E}">
        <p14:creationId xmlns:p14="http://schemas.microsoft.com/office/powerpoint/2010/main" val="176633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9</a:t>
            </a:fld>
            <a:endParaRPr lang="en-GB">
              <a:latin typeface="Calibri"/>
            </a:endParaRPr>
          </a:p>
        </p:txBody>
      </p:sp>
      <p:sp>
        <p:nvSpPr>
          <p:cNvPr id="6" name="Title 1">
            <a:extLst>
              <a:ext uri="{FF2B5EF4-FFF2-40B4-BE49-F238E27FC236}">
                <a16:creationId xmlns:a16="http://schemas.microsoft.com/office/drawing/2014/main" id="{4EE87321-B6A6-491B-A80A-5393B38EF289}"/>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a:defRPr/>
            </a:pPr>
            <a:r>
              <a:rPr lang="en-IN" sz="1400" b="0" dirty="0">
                <a:solidFill>
                  <a:prstClr val="black"/>
                </a:solidFill>
                <a:latin typeface="Calibri Light" panose="020F0302020204030204" pitchFamily="34" charset="0"/>
                <a:ea typeface="+mn-ea"/>
                <a:cs typeface="Calibri Light" panose="020F0302020204030204" pitchFamily="34" charset="0"/>
              </a:rPr>
              <a:t>Housing Rehabilitation Interventions – Interactive Dashboard</a:t>
            </a:r>
            <a:endParaRPr lang="en-US" sz="1400" b="0" dirty="0">
              <a:solidFill>
                <a:srgbClr val="0070C0"/>
              </a:solidFill>
              <a:latin typeface="Calibri Light" panose="020F0302020204030204" pitchFamily="34" charset="0"/>
              <a:ea typeface="+mn-ea"/>
              <a:cs typeface="+mn-cs"/>
            </a:endParaRPr>
          </a:p>
        </p:txBody>
      </p:sp>
      <p:sp>
        <p:nvSpPr>
          <p:cNvPr id="5" name="Rectangle 4">
            <a:extLst>
              <a:ext uri="{FF2B5EF4-FFF2-40B4-BE49-F238E27FC236}">
                <a16:creationId xmlns:a16="http://schemas.microsoft.com/office/drawing/2014/main" id="{DD56CBBC-1A48-482B-A18F-FABA7D562ECD}"/>
              </a:ext>
            </a:extLst>
          </p:cNvPr>
          <p:cNvSpPr/>
          <p:nvPr/>
        </p:nvSpPr>
        <p:spPr>
          <a:xfrm>
            <a:off x="6210429" y="2987931"/>
            <a:ext cx="2143536" cy="276999"/>
          </a:xfrm>
          <a:prstGeom prst="rect">
            <a:avLst/>
          </a:prstGeom>
        </p:spPr>
        <p:txBody>
          <a:bodyPr wrap="none">
            <a:spAutoFit/>
          </a:bodyPr>
          <a:lstStyle/>
          <a:p>
            <a:r>
              <a:rPr lang="en-GB" sz="1200" b="1" u="sng" dirty="0">
                <a:solidFill>
                  <a:srgbClr val="606060"/>
                </a:solidFill>
                <a:latin typeface="Helvetica" panose="020B0604020202020204" pitchFamily="34" charset="0"/>
                <a:ea typeface="Times New Roman" panose="02020603050405020304" pitchFamily="18" charset="0"/>
                <a:hlinkClick r:id="rId2"/>
              </a:rPr>
              <a:t>http://bit.ly/SNFI_2019_IRD</a:t>
            </a:r>
            <a:endParaRPr lang="en-GB" sz="1200" b="1" dirty="0"/>
          </a:p>
        </p:txBody>
      </p:sp>
      <p:pic>
        <p:nvPicPr>
          <p:cNvPr id="9" name="Picture 8" descr="A picture containing text, map, screenshot&#10;&#10;Description generated with very high confidence">
            <a:extLst>
              <a:ext uri="{FF2B5EF4-FFF2-40B4-BE49-F238E27FC236}">
                <a16:creationId xmlns:a16="http://schemas.microsoft.com/office/drawing/2014/main" id="{74384C5D-A06C-4401-9CB8-161F5BF318A8}"/>
              </a:ext>
            </a:extLst>
          </p:cNvPr>
          <p:cNvPicPr>
            <a:picLocks noChangeAspect="1"/>
          </p:cNvPicPr>
          <p:nvPr/>
        </p:nvPicPr>
        <p:blipFill>
          <a:blip r:embed="rId3"/>
          <a:stretch>
            <a:fillRect/>
          </a:stretch>
        </p:blipFill>
        <p:spPr>
          <a:xfrm>
            <a:off x="254000" y="1059131"/>
            <a:ext cx="2724150" cy="1559269"/>
          </a:xfrm>
          <a:prstGeom prst="rect">
            <a:avLst/>
          </a:prstGeom>
        </p:spPr>
      </p:pic>
      <p:sp>
        <p:nvSpPr>
          <p:cNvPr id="10" name="Rectangle 9">
            <a:extLst>
              <a:ext uri="{FF2B5EF4-FFF2-40B4-BE49-F238E27FC236}">
                <a16:creationId xmlns:a16="http://schemas.microsoft.com/office/drawing/2014/main" id="{7652AD67-F260-4072-824E-23A0714185A3}"/>
              </a:ext>
            </a:extLst>
          </p:cNvPr>
          <p:cNvSpPr/>
          <p:nvPr/>
        </p:nvSpPr>
        <p:spPr>
          <a:xfrm>
            <a:off x="254000" y="794825"/>
            <a:ext cx="1843774" cy="261610"/>
          </a:xfrm>
          <a:prstGeom prst="rect">
            <a:avLst/>
          </a:prstGeom>
        </p:spPr>
        <p:txBody>
          <a:bodyPr wrap="none">
            <a:spAutoFit/>
          </a:bodyPr>
          <a:lstStyle/>
          <a:p>
            <a:r>
              <a:rPr lang="en-IN" sz="1100" dirty="0">
                <a:latin typeface="Calibri Light" panose="020F0302020204030204" pitchFamily="34" charset="0"/>
                <a:cs typeface="Calibri Light" panose="020F0302020204030204" pitchFamily="34" charset="0"/>
              </a:rPr>
              <a:t>Page 1 – Geographical Scope </a:t>
            </a:r>
          </a:p>
        </p:txBody>
      </p:sp>
      <p:pic>
        <p:nvPicPr>
          <p:cNvPr id="12" name="Picture 11" descr="A picture containing text, map&#10;&#10;Description generated with very high confidence">
            <a:extLst>
              <a:ext uri="{FF2B5EF4-FFF2-40B4-BE49-F238E27FC236}">
                <a16:creationId xmlns:a16="http://schemas.microsoft.com/office/drawing/2014/main" id="{2D093E2F-CDC6-44EF-9B9F-11C8D13D983A}"/>
              </a:ext>
            </a:extLst>
          </p:cNvPr>
          <p:cNvPicPr>
            <a:picLocks noChangeAspect="1"/>
          </p:cNvPicPr>
          <p:nvPr/>
        </p:nvPicPr>
        <p:blipFill>
          <a:blip r:embed="rId4"/>
          <a:stretch>
            <a:fillRect/>
          </a:stretch>
        </p:blipFill>
        <p:spPr>
          <a:xfrm>
            <a:off x="3225799" y="1056435"/>
            <a:ext cx="2691871" cy="1559268"/>
          </a:xfrm>
          <a:prstGeom prst="rect">
            <a:avLst/>
          </a:prstGeom>
        </p:spPr>
      </p:pic>
      <p:sp>
        <p:nvSpPr>
          <p:cNvPr id="13" name="Rectangle 12">
            <a:extLst>
              <a:ext uri="{FF2B5EF4-FFF2-40B4-BE49-F238E27FC236}">
                <a16:creationId xmlns:a16="http://schemas.microsoft.com/office/drawing/2014/main" id="{FEC56C3E-A126-4D2C-91F5-ACFCD6372EA0}"/>
              </a:ext>
            </a:extLst>
          </p:cNvPr>
          <p:cNvSpPr/>
          <p:nvPr/>
        </p:nvSpPr>
        <p:spPr>
          <a:xfrm>
            <a:off x="3273966" y="794825"/>
            <a:ext cx="1665841" cy="261610"/>
          </a:xfrm>
          <a:prstGeom prst="rect">
            <a:avLst/>
          </a:prstGeom>
        </p:spPr>
        <p:txBody>
          <a:bodyPr wrap="none">
            <a:spAutoFit/>
          </a:bodyPr>
          <a:lstStyle/>
          <a:p>
            <a:r>
              <a:rPr lang="en-IN" sz="1100" dirty="0">
                <a:latin typeface="Calibri Light" panose="020F0302020204030204" pitchFamily="34" charset="0"/>
                <a:cs typeface="Calibri Light" panose="020F0302020204030204" pitchFamily="34" charset="0"/>
              </a:rPr>
              <a:t>Page 2 – Partner Presence</a:t>
            </a:r>
          </a:p>
        </p:txBody>
      </p:sp>
      <p:pic>
        <p:nvPicPr>
          <p:cNvPr id="15" name="Picture 14" descr="A screenshot of a cell phone&#10;&#10;Description generated with very high confidence">
            <a:extLst>
              <a:ext uri="{FF2B5EF4-FFF2-40B4-BE49-F238E27FC236}">
                <a16:creationId xmlns:a16="http://schemas.microsoft.com/office/drawing/2014/main" id="{83626916-55DC-43E9-AE57-C4BD5E0361B0}"/>
              </a:ext>
            </a:extLst>
          </p:cNvPr>
          <p:cNvPicPr>
            <a:picLocks noChangeAspect="1"/>
          </p:cNvPicPr>
          <p:nvPr/>
        </p:nvPicPr>
        <p:blipFill>
          <a:blip r:embed="rId5"/>
          <a:stretch>
            <a:fillRect/>
          </a:stretch>
        </p:blipFill>
        <p:spPr>
          <a:xfrm>
            <a:off x="6134099" y="1060537"/>
            <a:ext cx="2768601" cy="1570948"/>
          </a:xfrm>
          <a:prstGeom prst="rect">
            <a:avLst/>
          </a:prstGeom>
        </p:spPr>
      </p:pic>
      <p:sp>
        <p:nvSpPr>
          <p:cNvPr id="16" name="Rectangle 15">
            <a:extLst>
              <a:ext uri="{FF2B5EF4-FFF2-40B4-BE49-F238E27FC236}">
                <a16:creationId xmlns:a16="http://schemas.microsoft.com/office/drawing/2014/main" id="{8731B0D3-4325-48B2-8422-7CDEB9983E39}"/>
              </a:ext>
            </a:extLst>
          </p:cNvPr>
          <p:cNvSpPr/>
          <p:nvPr/>
        </p:nvSpPr>
        <p:spPr>
          <a:xfrm>
            <a:off x="6116000" y="805277"/>
            <a:ext cx="1510350" cy="261610"/>
          </a:xfrm>
          <a:prstGeom prst="rect">
            <a:avLst/>
          </a:prstGeom>
        </p:spPr>
        <p:txBody>
          <a:bodyPr wrap="none">
            <a:spAutoFit/>
          </a:bodyPr>
          <a:lstStyle/>
          <a:p>
            <a:r>
              <a:rPr lang="en-IN" sz="1100" dirty="0">
                <a:latin typeface="Calibri Light" panose="020F0302020204030204" pitchFamily="34" charset="0"/>
                <a:cs typeface="Calibri Light" panose="020F0302020204030204" pitchFamily="34" charset="0"/>
              </a:rPr>
              <a:t>Page 3 – Project Details</a:t>
            </a:r>
          </a:p>
        </p:txBody>
      </p:sp>
      <p:pic>
        <p:nvPicPr>
          <p:cNvPr id="18" name="Picture 17" descr="A picture containing screenshot&#10;&#10;Description generated with high confidence">
            <a:extLst>
              <a:ext uri="{FF2B5EF4-FFF2-40B4-BE49-F238E27FC236}">
                <a16:creationId xmlns:a16="http://schemas.microsoft.com/office/drawing/2014/main" id="{5018ABA3-BA87-4E0F-B982-59593CDA1FB6}"/>
              </a:ext>
            </a:extLst>
          </p:cNvPr>
          <p:cNvPicPr>
            <a:picLocks noChangeAspect="1"/>
          </p:cNvPicPr>
          <p:nvPr/>
        </p:nvPicPr>
        <p:blipFill>
          <a:blip r:embed="rId6"/>
          <a:stretch>
            <a:fillRect/>
          </a:stretch>
        </p:blipFill>
        <p:spPr>
          <a:xfrm>
            <a:off x="254000" y="2992024"/>
            <a:ext cx="2679039" cy="1551428"/>
          </a:xfrm>
          <a:prstGeom prst="rect">
            <a:avLst/>
          </a:prstGeom>
        </p:spPr>
      </p:pic>
      <p:sp>
        <p:nvSpPr>
          <p:cNvPr id="19" name="Rectangle 18">
            <a:extLst>
              <a:ext uri="{FF2B5EF4-FFF2-40B4-BE49-F238E27FC236}">
                <a16:creationId xmlns:a16="http://schemas.microsoft.com/office/drawing/2014/main" id="{C2BFC5A0-42F1-44B6-B8D0-AA81746A3FB9}"/>
              </a:ext>
            </a:extLst>
          </p:cNvPr>
          <p:cNvSpPr/>
          <p:nvPr/>
        </p:nvSpPr>
        <p:spPr>
          <a:xfrm>
            <a:off x="254000" y="2737907"/>
            <a:ext cx="1407758" cy="261610"/>
          </a:xfrm>
          <a:prstGeom prst="rect">
            <a:avLst/>
          </a:prstGeom>
        </p:spPr>
        <p:txBody>
          <a:bodyPr wrap="none">
            <a:spAutoFit/>
          </a:bodyPr>
          <a:lstStyle/>
          <a:p>
            <a:r>
              <a:rPr lang="en-IN" sz="1100" dirty="0">
                <a:latin typeface="Calibri Light" panose="020F0302020204030204" pitchFamily="34" charset="0"/>
                <a:cs typeface="Calibri Light" panose="020F0302020204030204" pitchFamily="34" charset="0"/>
              </a:rPr>
              <a:t>Page 4 – Gap Analysis</a:t>
            </a:r>
          </a:p>
        </p:txBody>
      </p:sp>
      <p:sp>
        <p:nvSpPr>
          <p:cNvPr id="20" name="Rectangle 19">
            <a:extLst>
              <a:ext uri="{FF2B5EF4-FFF2-40B4-BE49-F238E27FC236}">
                <a16:creationId xmlns:a16="http://schemas.microsoft.com/office/drawing/2014/main" id="{DADE40AA-A423-4DAC-B897-AA761B515086}"/>
              </a:ext>
            </a:extLst>
          </p:cNvPr>
          <p:cNvSpPr/>
          <p:nvPr/>
        </p:nvSpPr>
        <p:spPr>
          <a:xfrm>
            <a:off x="3263899" y="2744171"/>
            <a:ext cx="1845377" cy="261610"/>
          </a:xfrm>
          <a:prstGeom prst="rect">
            <a:avLst/>
          </a:prstGeom>
        </p:spPr>
        <p:txBody>
          <a:bodyPr wrap="none">
            <a:spAutoFit/>
          </a:bodyPr>
          <a:lstStyle/>
          <a:p>
            <a:r>
              <a:rPr lang="en-IN" sz="1100" dirty="0">
                <a:latin typeface="Calibri Light" panose="020F0302020204030204" pitchFamily="34" charset="0"/>
                <a:cs typeface="Calibri Light" panose="020F0302020204030204" pitchFamily="34" charset="0"/>
              </a:rPr>
              <a:t>Page 5 – General Information</a:t>
            </a:r>
          </a:p>
        </p:txBody>
      </p:sp>
      <p:pic>
        <p:nvPicPr>
          <p:cNvPr id="22" name="Picture 21" descr="A screenshot of a cell phone&#10;&#10;Description generated with very high confidence">
            <a:extLst>
              <a:ext uri="{FF2B5EF4-FFF2-40B4-BE49-F238E27FC236}">
                <a16:creationId xmlns:a16="http://schemas.microsoft.com/office/drawing/2014/main" id="{9EF609C9-07EC-4200-A170-BAD1988494F5}"/>
              </a:ext>
            </a:extLst>
          </p:cNvPr>
          <p:cNvPicPr>
            <a:picLocks noChangeAspect="1"/>
          </p:cNvPicPr>
          <p:nvPr/>
        </p:nvPicPr>
        <p:blipFill>
          <a:blip r:embed="rId7"/>
          <a:stretch>
            <a:fillRect/>
          </a:stretch>
        </p:blipFill>
        <p:spPr>
          <a:xfrm>
            <a:off x="3225799" y="2999517"/>
            <a:ext cx="2691870" cy="1568961"/>
          </a:xfrm>
          <a:prstGeom prst="rect">
            <a:avLst/>
          </a:prstGeom>
        </p:spPr>
      </p:pic>
    </p:spTree>
    <p:extLst>
      <p:ext uri="{BB962C8B-B14F-4D97-AF65-F5344CB8AC3E}">
        <p14:creationId xmlns:p14="http://schemas.microsoft.com/office/powerpoint/2010/main" val="121897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Shelter Cluster Red Theme">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helter Cluster Red Theme">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45E2856-19BA-425F-803A-C89D2B7302BA}">
  <ds:schemaRefs>
    <ds:schemaRef ds:uri="ESRI.ArcGIS.Mapping.OfficeIntegration.PowerPointInfo"/>
  </ds:schemaRefs>
</ds:datastoreItem>
</file>

<file path=customXml/itemProps2.xml><?xml version="1.0" encoding="utf-8"?>
<ds:datastoreItem xmlns:ds="http://schemas.openxmlformats.org/officeDocument/2006/customXml" ds:itemID="{AD2A9EA0-4CE9-4A25-B809-D1F4F74731F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41920</TotalTime>
  <Words>2263</Words>
  <Application>Microsoft Office PowerPoint</Application>
  <PresentationFormat>On-screen Show (16:9)</PresentationFormat>
  <Paragraphs>360</Paragraphs>
  <Slides>20</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20</vt:i4>
      </vt:variant>
    </vt:vector>
  </HeadingPairs>
  <TitlesOfParts>
    <vt:vector size="34" baseType="lpstr">
      <vt:lpstr>MS PGothic</vt:lpstr>
      <vt:lpstr>SimSun</vt:lpstr>
      <vt:lpstr>Arial</vt:lpstr>
      <vt:lpstr>Calibri</vt:lpstr>
      <vt:lpstr>Calibri Light</vt:lpstr>
      <vt:lpstr>Corbel</vt:lpstr>
      <vt:lpstr>Cordia New</vt:lpstr>
      <vt:lpstr>Courier New</vt:lpstr>
      <vt:lpstr>Helvetica</vt:lpstr>
      <vt:lpstr>Times New Roman</vt:lpstr>
      <vt:lpstr>Verdana</vt:lpstr>
      <vt:lpstr>Wingdings</vt:lpstr>
      <vt:lpstr>Shelter Cluster Red Theme</vt:lpstr>
      <vt:lpstr>1_Shelter Cluster Red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Winterization Kits</dc:title>
  <dc:creator>TIA Michel</dc:creator>
  <cp:lastModifiedBy>TIA Michel</cp:lastModifiedBy>
  <cp:revision>3477</cp:revision>
  <cp:lastPrinted>2017-10-23T07:30:35Z</cp:lastPrinted>
  <dcterms:created xsi:type="dcterms:W3CDTF">2014-10-08T08:24:30Z</dcterms:created>
  <dcterms:modified xsi:type="dcterms:W3CDTF">2019-08-29T09:57:20Z</dcterms:modified>
</cp:coreProperties>
</file>