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2"/>
  </p:notesMasterIdLst>
  <p:sldIdLst>
    <p:sldId id="726" r:id="rId5"/>
    <p:sldId id="702" r:id="rId6"/>
    <p:sldId id="265" r:id="rId7"/>
    <p:sldId id="709" r:id="rId8"/>
    <p:sldId id="768" r:id="rId9"/>
    <p:sldId id="779" r:id="rId10"/>
    <p:sldId id="780" r:id="rId11"/>
    <p:sldId id="770" r:id="rId12"/>
    <p:sldId id="771" r:id="rId13"/>
    <p:sldId id="778" r:id="rId14"/>
    <p:sldId id="761" r:id="rId15"/>
    <p:sldId id="742" r:id="rId16"/>
    <p:sldId id="767" r:id="rId17"/>
    <p:sldId id="777" r:id="rId18"/>
    <p:sldId id="727" r:id="rId19"/>
    <p:sldId id="776" r:id="rId20"/>
    <p:sldId id="753" r:id="rId21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  <p:cmAuthor id="1" name="Michael Gloeckle" initials="MG" lastIdx="1" clrIdx="1">
    <p:extLst/>
  </p:cmAuthor>
  <p:cmAuthor id="2" name="Michael Gloeckle" initials="MG [2]" lastIdx="1" clrIdx="2">
    <p:extLst/>
  </p:cmAuthor>
  <p:cmAuthor id="3" name="WEIRA Cornelius - ET" initials="WC-E" lastIdx="2" clrIdx="3">
    <p:extLst/>
  </p:cmAuthor>
  <p:cmAuthor id="4" name="Andrea" initials="A" lastIdx="0" clrIdx="4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2358" autoAdjust="0"/>
  </p:normalViewPr>
  <p:slideViewPr>
    <p:cSldViewPr snapToGrid="0" snapToObjects="1">
      <p:cViewPr varScale="1">
        <p:scale>
          <a:sx n="91" d="100"/>
          <a:sy n="91" d="100"/>
        </p:scale>
        <p:origin x="690" y="9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10/6/2019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Click to edit Master text styles</a:t>
            </a:r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/>
              <a:t>Third level</a:t>
            </a:r>
          </a:p>
          <a:p>
            <a:pPr lvl="3"/>
            <a:r>
              <a:rPr lang="nl-NL"/>
              <a:t>Fourth level</a:t>
            </a:r>
          </a:p>
          <a:p>
            <a:pPr lvl="4"/>
            <a:r>
              <a:rPr lang="nl-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700" cy="461804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3738"/>
            <a:ext cx="6156325" cy="34623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7B8C5-5101-412D-876A-A06D88B584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75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354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4872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5606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6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5020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485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9161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06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599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5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059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snrnatassot.iraq@sheltercluster.org" TargetMode="External"/><Relationship Id="rId13" Type="http://schemas.openxmlformats.org/officeDocument/2006/relationships/hyperlink" Target="https://www.sheltercluster.org/iraq/documents/iraq-shelter-cluster-sub-national-areas-coordination-a0" TargetMode="External"/><Relationship Id="rId3" Type="http://schemas.openxmlformats.org/officeDocument/2006/relationships/hyperlink" Target="mailto:im.iraq@sheltercluster.org" TargetMode="External"/><Relationship Id="rId7" Type="http://schemas.openxmlformats.org/officeDocument/2006/relationships/hyperlink" Target="mailto:coord3.iraq@sheltercluster.org" TargetMode="External"/><Relationship Id="rId12" Type="http://schemas.openxmlformats.org/officeDocument/2006/relationships/image" Target="../media/image6.jpeg"/><Relationship Id="rId2" Type="http://schemas.openxmlformats.org/officeDocument/2006/relationships/hyperlink" Target="mailto:coord.iraq@sheltercluster.or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m3.iraq@sheltercluster.org" TargetMode="External"/><Relationship Id="rId11" Type="http://schemas.openxmlformats.org/officeDocument/2006/relationships/image" Target="../media/image5.png"/><Relationship Id="rId5" Type="http://schemas.openxmlformats.org/officeDocument/2006/relationships/hyperlink" Target="mailto:coord2.iraq@sheltercluster.org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coord4.iraq@sheltercluster.org" TargetMode="External"/><Relationship Id="rId9" Type="http://schemas.openxmlformats.org/officeDocument/2006/relationships/image" Target="../media/image3.png"/><Relationship Id="rId14" Type="http://schemas.openxmlformats.org/officeDocument/2006/relationships/hyperlink" Target="https://www.sheltercluster.org/response/iraq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bit.ly/SNFI_2019_IRD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heltercluster.org/response/ir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ottie.mccarthy@drciraq.d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heltercluster.org/response/iraq" TargetMode="External"/><Relationship Id="rId4" Type="http://schemas.openxmlformats.org/officeDocument/2006/relationships/hyperlink" Target="mailto:ira.csi.deputy-areacoo-prog@pu-ami.or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hoveen.yaseen@un.org" TargetMode="External"/><Relationship Id="rId2" Type="http://schemas.openxmlformats.org/officeDocument/2006/relationships/hyperlink" Target="mailto:im3.iraq@sheltercluster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537494" y="266590"/>
          <a:ext cx="5522196" cy="4298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35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98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ysClr val="windowText" lastClr="000000"/>
                          </a:solidFill>
                        </a:rPr>
                        <a:t>Francesca Coloni </a:t>
                      </a: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- UNHCR</a:t>
                      </a:r>
                      <a:b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National Cluster Coordinator</a:t>
                      </a:r>
                      <a:b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  <a:t>+964 (0) 772 616 3725</a:t>
                      </a:r>
                      <a:br>
                        <a:rPr lang="en-GB" sz="1200" b="0" dirty="0">
                          <a:solidFill>
                            <a:sysClr val="windowText" lastClr="000000"/>
                          </a:solidFill>
                        </a:rPr>
                      </a:b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  <a:hlinkClick r:id="rId2"/>
                        </a:rPr>
                        <a:t>coord.iraq@sheltercluster.org</a:t>
                      </a:r>
                      <a:endParaRPr lang="en-GB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200" u="sng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Mohammed Faisal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- IOM</a:t>
                      </a: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Information Management Officer National</a:t>
                      </a: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+964 (0) 0751-420-9828 </a:t>
                      </a:r>
                      <a:r>
                        <a:rPr lang="en-GB" sz="1200" u="sng" dirty="0">
                          <a:solidFill>
                            <a:schemeClr val="tx1"/>
                          </a:solidFill>
                          <a:hlinkClick r:id="rId3"/>
                        </a:rPr>
                        <a:t>im.iraq@sheltercluster.org</a:t>
                      </a:r>
                      <a:endParaRPr lang="en-GB" sz="12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</a:rPr>
                        <a:t>Michel Tia</a:t>
                      </a: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IOM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</a:t>
                      </a: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Coordinator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Centre and South * 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782 294 9258</a:t>
                      </a: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1" u="sng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coord4.iraq@sheltercluster.org</a:t>
                      </a:r>
                      <a:r>
                        <a:rPr lang="en-GB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Recruitment ongoing </a:t>
                      </a:r>
                      <a:endParaRPr lang="en-US" sz="12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 National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Cluster Coordinator </a:t>
                      </a:r>
                      <a:r>
                        <a:rPr lang="en-US" sz="1200" b="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Kirkuk and Ninewa *</a:t>
                      </a:r>
                    </a:p>
                    <a:p>
                      <a:pPr marL="0" algn="l" defTabSz="914400" rtl="0" eaLnBrk="1" latinLnBrk="0" hangingPunct="1"/>
                      <a:endParaRPr lang="en-US" sz="1200" b="0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marL="0" algn="l" defTabSz="914400" rtl="0" eaLnBrk="1" latinLnBrk="0" hangingPunct="1"/>
                      <a:endParaRPr lang="en-US" sz="12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Teri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Smith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NRC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National Cluster Co-Chair 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+964 (0) 751-741-8217</a:t>
                      </a: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/>
                        </a:rPr>
                        <a:t>coord2.iraq@sheltercluster.org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Emmanuel Otika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UNHCR</a:t>
                      </a:r>
                      <a:endParaRPr lang="en-US" sz="1200" b="0" kern="1200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200" b="0" dirty="0">
                          <a:solidFill>
                            <a:schemeClr val="tx1"/>
                          </a:solidFill>
                        </a:rPr>
                        <a:t>Associate Information Management Officer National</a:t>
                      </a:r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+964 (0) 771 994 5707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i</a:t>
                      </a:r>
                      <a:r>
                        <a:rPr lang="en-GB" sz="1200" u="sng" dirty="0">
                          <a:solidFill>
                            <a:schemeClr val="tx1"/>
                          </a:solidFill>
                          <a:hlinkClick r:id="rId6"/>
                        </a:rPr>
                        <a:t>m3.iraq@sheltercluster.org</a:t>
                      </a:r>
                      <a:endParaRPr lang="en-GB" sz="1200" u="sng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Petya Boevska 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UNHCR</a:t>
                      </a:r>
                    </a:p>
                    <a:p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</a:t>
                      </a: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 National Cluster Coordinator</a:t>
                      </a:r>
                    </a:p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</a:t>
                      </a:r>
                      <a:r>
                        <a:rPr lang="en-US" sz="1200" b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*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964 (0)</a:t>
                      </a:r>
                      <a:r>
                        <a:rPr lang="en-US" sz="1200" b="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771 965 2984 </a:t>
                      </a:r>
                      <a:endParaRPr lang="en-US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u="sng" dirty="0">
                          <a:solidFill>
                            <a:sysClr val="windowText" lastClr="000000"/>
                          </a:solidFill>
                          <a:hlinkClick r:id="rId7"/>
                        </a:rPr>
                        <a:t>coord3.iraq@sheltercluster.org</a:t>
                      </a:r>
                      <a:endParaRPr lang="en-GB" sz="1200" u="sng" dirty="0">
                        <a:solidFill>
                          <a:sysClr val="windowText" lastClr="000000"/>
                        </a:solidFill>
                      </a:endParaRPr>
                    </a:p>
                    <a:p>
                      <a:endParaRPr lang="en-US" sz="1200" dirty="0">
                        <a:solidFill>
                          <a:sysClr val="windowText" lastClr="000000"/>
                        </a:solidFill>
                      </a:endParaRPr>
                    </a:p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Aziz</a:t>
                      </a:r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 Abultimman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>
                          <a:solidFill>
                            <a:sysClr val="windowText" lastClr="000000"/>
                          </a:solidFill>
                        </a:rPr>
                        <a:t>- </a:t>
                      </a:r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UNHCR</a:t>
                      </a:r>
                    </a:p>
                    <a:p>
                      <a:r>
                        <a:rPr lang="en-US" sz="1200" b="0" dirty="0">
                          <a:solidFill>
                            <a:sysClr val="windowText" lastClr="000000"/>
                          </a:solidFill>
                        </a:rPr>
                        <a:t>Senior</a:t>
                      </a:r>
                      <a:r>
                        <a:rPr lang="en-US" sz="1200" b="0" baseline="0" dirty="0">
                          <a:solidFill>
                            <a:sysClr val="windowText" lastClr="000000"/>
                          </a:solidFill>
                        </a:rPr>
                        <a:t> Cluster Associate</a:t>
                      </a:r>
                    </a:p>
                    <a:p>
                      <a:r>
                        <a:rPr lang="en-US" sz="1200" b="0" baseline="0" dirty="0">
                          <a:solidFill>
                            <a:sysClr val="windowText" lastClr="000000"/>
                          </a:solidFill>
                        </a:rPr>
                        <a:t>National </a:t>
                      </a:r>
                    </a:p>
                    <a:p>
                      <a:r>
                        <a:rPr lang="en-US" sz="1200" b="0" baseline="0" dirty="0">
                          <a:solidFill>
                            <a:sysClr val="windowText" lastClr="000000"/>
                          </a:solidFill>
                        </a:rPr>
                        <a:t>+964 (0) 750 868 6038</a:t>
                      </a:r>
                    </a:p>
                    <a:p>
                      <a:r>
                        <a:rPr lang="en-US" sz="1200" b="1" baseline="0" dirty="0">
                          <a:solidFill>
                            <a:sysClr val="windowText" lastClr="000000"/>
                          </a:solidFill>
                          <a:hlinkClick r:id="rId8"/>
                        </a:rPr>
                        <a:t>snrnatassot.iraq@sheltercluster.org</a:t>
                      </a:r>
                      <a:endParaRPr lang="en-US" sz="1200" b="1" baseline="0" dirty="0">
                        <a:solidFill>
                          <a:sysClr val="windowText" lastClr="000000"/>
                        </a:solidFill>
                      </a:endParaRPr>
                    </a:p>
                    <a:p>
                      <a:pPr algn="ctr"/>
                      <a:endParaRPr lang="en-US" sz="1200" b="1" kern="1200" baseline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25588" y="248420"/>
            <a:ext cx="3406717" cy="586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algn="l"/>
            <a:r>
              <a:rPr lang="en-US" sz="2000" b="0" u="sng" dirty="0">
                <a:solidFill>
                  <a:srgbClr val="002060"/>
                </a:solidFill>
                <a:latin typeface="Calibri Light" panose="020F0302020204030204" pitchFamily="34" charset="0"/>
              </a:rPr>
              <a:t>Current Cluster Team Structure </a:t>
            </a:r>
            <a:r>
              <a:rPr lang="en-US" sz="1600" b="0" u="sng" dirty="0">
                <a:solidFill>
                  <a:srgbClr val="002060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0" dirty="0">
                <a:solidFill>
                  <a:srgbClr val="002060"/>
                </a:solidFill>
                <a:latin typeface="Calibri Light" panose="020F0302020204030204" pitchFamily="34" charset="0"/>
              </a:rPr>
              <a:t>Since June, 2019</a:t>
            </a:r>
            <a:endParaRPr lang="en-GB" sz="1600" b="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1862" y="1261207"/>
            <a:ext cx="793675" cy="853701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7" y="1261206"/>
            <a:ext cx="846587" cy="853701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617" y="2623224"/>
            <a:ext cx="972659" cy="88103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236" y="2540983"/>
            <a:ext cx="800301" cy="963271"/>
          </a:xfrm>
          <a:prstGeom prst="rect">
            <a:avLst/>
          </a:prstGeom>
          <a:ln>
            <a:noFill/>
          </a:ln>
        </p:spPr>
      </p:pic>
      <p:cxnSp>
        <p:nvCxnSpPr>
          <p:cNvPr id="8" name="Straight Connector 7"/>
          <p:cNvCxnSpPr/>
          <p:nvPr/>
        </p:nvCxnSpPr>
        <p:spPr>
          <a:xfrm>
            <a:off x="3398708" y="134913"/>
            <a:ext cx="0" cy="4482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482756" y="4283549"/>
            <a:ext cx="5576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1000" b="1" dirty="0">
                <a:solidFill>
                  <a:sysClr val="windowText" lastClr="000000"/>
                </a:solidFill>
              </a:rPr>
              <a:t>* </a:t>
            </a:r>
            <a:r>
              <a:rPr lang="en-US" sz="1000" dirty="0">
                <a:solidFill>
                  <a:sysClr val="windowText" lastClr="000000"/>
                </a:solidFill>
              </a:rPr>
              <a:t>For more details check </a:t>
            </a:r>
          </a:p>
          <a:p>
            <a:pPr defTabSz="914400"/>
            <a:r>
              <a:rPr lang="en-US" sz="1000" dirty="0">
                <a:solidFill>
                  <a:sysClr val="windowText" lastClr="000000"/>
                </a:solidFill>
                <a:hlinkClick r:id="rId13"/>
              </a:rPr>
              <a:t>https://www.sheltercluster.org/iraq/documents/iraq-shelter-cluster-sub-national-areas-coordination-a0</a:t>
            </a:r>
            <a:r>
              <a:rPr lang="en-US" sz="1000" dirty="0">
                <a:solidFill>
                  <a:sysClr val="windowText" lastClr="000000"/>
                </a:solidFill>
              </a:rPr>
              <a:t> </a:t>
            </a:r>
            <a:endParaRPr lang="en-US" sz="1000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270165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2</a:t>
            </a:r>
            <a:endParaRPr lang="en-GB" dirty="0"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14"/>
              </a:rPr>
              <a:t>https://www.sheltercluster.org/response/iraq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86494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645A0-39D7-4A8A-8168-A313CFD8A0CD}"/>
              </a:ext>
            </a:extLst>
          </p:cNvPr>
          <p:cNvSpPr/>
          <p:nvPr/>
        </p:nvSpPr>
        <p:spPr>
          <a:xfrm>
            <a:off x="247650" y="678240"/>
            <a:ext cx="8658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PUI 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– 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planned project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</a:t>
            </a:r>
            <a:r>
              <a:rPr lang="en-US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108 shelters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located in Dghima village (Sub-District: Al Rummaneh– Governorate: Anbar).</a:t>
            </a: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Exact housing point to be confirmed once the selection is completed</a:t>
            </a: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DD079E-8C8C-4693-87BB-1C60F5770467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Housing Rehabilitation Interventions – 2019 plan for Centre &amp; South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109CC5-6982-40A1-9726-21B6B85C367A}"/>
              </a:ext>
            </a:extLst>
          </p:cNvPr>
          <p:cNvSpPr/>
          <p:nvPr/>
        </p:nvSpPr>
        <p:spPr>
          <a:xfrm>
            <a:off x="241738" y="1466643"/>
            <a:ext cx="86395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IOM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update /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Shelter rehabilitation programs -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double check and confirm with IOM if below inputs are households or houses ??</a:t>
            </a: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200 houses (returnees) in Ana district in Anbar: 100% of completion.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215 houses (returnees) in AL-</a:t>
            </a:r>
            <a:r>
              <a:rPr lang="en-I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Khalis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district in Diyala: 100% of completion.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400 houses (IDPs) in Najaf district in Najaf: 100% of completion.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Cash for Rent program in Anbar (168HHs) and Baghdad (218 HHs), 6 months Cash for Rent allocation / US $200 /HH/month.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third payment (for July &amp; August). Completed, PDM should be planned very soon.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Cash for SOK programs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600 IDP households living in critical shelter in Kerbala: assessment completed / distribution completed last week / US $ 240.00.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New Shelter construction (for Cat 3 or 4)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75 houses (returnees) in AL-</a:t>
            </a:r>
            <a:r>
              <a:rPr lang="en-IN" sz="1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Khalis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district in Diyala: assessment completed /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but project location may be changed due to security issues. </a:t>
            </a:r>
            <a:r>
              <a:rPr lang="en-US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New location to be confirm with IOM. </a:t>
            </a:r>
            <a:endParaRPr lang="en-IN" sz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21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>
              <a:latin typeface="Calibri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EE87321-B6A6-491B-A80A-5393B38EF289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Housing Rehabilitation Interventions – Table exported from WDS database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6CBBC-1A48-482B-A18F-FABA7D562ECD}"/>
              </a:ext>
            </a:extLst>
          </p:cNvPr>
          <p:cNvSpPr/>
          <p:nvPr/>
        </p:nvSpPr>
        <p:spPr>
          <a:xfrm>
            <a:off x="341873" y="498102"/>
            <a:ext cx="21435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u="sng" dirty="0">
                <a:solidFill>
                  <a:srgbClr val="606060"/>
                </a:solidFill>
                <a:latin typeface="Helvetica" panose="020B0604020202020204" pitchFamily="34" charset="0"/>
                <a:ea typeface="Times New Roman" panose="02020603050405020304" pitchFamily="18" charset="0"/>
                <a:hlinkClick r:id="rId2"/>
              </a:rPr>
              <a:t>http://bit.ly/SNFI_2019_IRD</a:t>
            </a:r>
            <a:endParaRPr lang="en-GB" sz="1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700356-41A9-4564-ACFE-5F815D8BB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33" y="1045916"/>
            <a:ext cx="8623451" cy="332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7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 dirty="0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Summer distributions &amp; Tents replacement/maintenance interventions </a:t>
            </a:r>
            <a:r>
              <a:rPr lang="en-I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 </a:t>
            </a:r>
            <a:r>
              <a:rPr lang="en-IN" sz="1400" b="0" dirty="0">
                <a:solidFill>
                  <a:srgbClr val="0070C0"/>
                </a:solidFill>
                <a:latin typeface="Calibri Light" panose="020F0302020204030204" pitchFamily="34" charset="0"/>
                <a:ea typeface="+mn-ea"/>
                <a:cs typeface="+mn-cs"/>
              </a:rPr>
              <a:t>Tour de table 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C78F15-37C9-4902-9D47-DC373F50528E}"/>
              </a:ext>
            </a:extLst>
          </p:cNvPr>
          <p:cNvSpPr/>
          <p:nvPr/>
        </p:nvSpPr>
        <p:spPr>
          <a:xfrm>
            <a:off x="457200" y="118517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D0D0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IOM continues to assist vulnerable IDPs/Returnees in different locations;</a:t>
            </a:r>
          </a:p>
          <a:p>
            <a:endParaRPr lang="en-US" sz="1400" dirty="0">
              <a:solidFill>
                <a:srgbClr val="0D0D0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1400" dirty="0">
              <a:solidFill>
                <a:srgbClr val="0D0D0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400" dirty="0">
                <a:solidFill>
                  <a:srgbClr val="0D0D0D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UNHCR covers few Collective Centres and camps with NFI distributions and tents replacement interventions;</a:t>
            </a:r>
            <a:endParaRPr lang="en-IN" sz="1400" dirty="0">
              <a:solidFill>
                <a:srgbClr val="0D0D0D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64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4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2019 IHF - Second Allocation : </a:t>
            </a: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update on Anbar and Salah al-Din submissions;</a:t>
            </a:r>
            <a:r>
              <a:rPr lang="en-IN" sz="1400" b="0" dirty="0">
                <a:solidFill>
                  <a:srgbClr val="C00000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 </a:t>
            </a:r>
            <a:endParaRPr lang="en-US" sz="14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CEF5562-83ED-419B-929C-076CC0EF4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5398634"/>
              </p:ext>
            </p:extLst>
          </p:nvPr>
        </p:nvGraphicFramePr>
        <p:xfrm>
          <a:off x="455327" y="1007289"/>
          <a:ext cx="8273513" cy="2073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3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075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Priority needs/gaps</a:t>
                      </a:r>
                      <a:endParaRPr lang="en-GB" sz="11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lt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Locations</a:t>
                      </a:r>
                      <a:endParaRPr lang="en-GB" sz="1100" b="0" kern="1200" dirty="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Prioritized</a:t>
                      </a:r>
                      <a:r>
                        <a:rPr lang="en-US" sz="1100" b="0" baseline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activities</a:t>
                      </a:r>
                      <a:endParaRPr lang="en-GB" sz="11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356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1,500 HHs</a:t>
                      </a:r>
                      <a:endParaRPr lang="en-GB" sz="11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Dahuk:         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Sumel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(Fayda,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Markaz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Sumel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               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Zakho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(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Markaz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Zakho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Rizgari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Shelter support through Sealing Off Kits and cash-based interventions for rehabilitation of critical shelter, rental subsidies and NFI distributions (in-kind).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Beneficiaries to be identified using the SEVAT tool to select the most vulnerable families. </a:t>
                      </a:r>
                      <a:endParaRPr lang="en-GB" sz="1100" b="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397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1,377 HHs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Anbar:           Fallujah (Al-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Amirya</a:t>
                      </a: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674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3,476 HHs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Salah al-Din: Tikrit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(Al-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Alam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,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Markaz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Tikrit,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Dijla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                 Samarra (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Markaz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Samarra)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56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1,266 HHs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Kirkuk:          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Daquq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(Laylan,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Taza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Khurmatu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)</a:t>
                      </a:r>
                    </a:p>
                    <a:p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                      Kirkuk (</a:t>
                      </a:r>
                      <a:r>
                        <a:rPr lang="en-US" sz="1100" b="0" kern="1200" baseline="0" dirty="0" err="1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Markaz</a:t>
                      </a:r>
                      <a:r>
                        <a:rPr lang="en-US" sz="1100" b="0" kern="1200" baseline="0" dirty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 Kirkuk)</a:t>
                      </a:r>
                      <a:endParaRPr lang="en-GB" sz="1100" b="0" kern="12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60FFDE1-2CEF-4970-94F5-939B2E3798FD}"/>
              </a:ext>
            </a:extLst>
          </p:cNvPr>
          <p:cNvSpPr/>
          <p:nvPr/>
        </p:nvSpPr>
        <p:spPr>
          <a:xfrm>
            <a:off x="497364" y="64758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Shelter and Non-Food Items Allocation - $3,327,060 </a:t>
            </a:r>
            <a:endParaRPr lang="en-IN" sz="14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318DB5-913D-4966-AC9E-CA04150C23F1}"/>
              </a:ext>
            </a:extLst>
          </p:cNvPr>
          <p:cNvSpPr/>
          <p:nvPr/>
        </p:nvSpPr>
        <p:spPr>
          <a:xfrm rot="21116557">
            <a:off x="355483" y="3045075"/>
            <a:ext cx="4572000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</a:t>
            </a:r>
            <a:r>
              <a:rPr lang="en-US" sz="1200" b="1" baseline="30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– 31</a:t>
            </a:r>
            <a:r>
              <a:rPr lang="en-US" sz="1200" b="1" baseline="30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</a:t>
            </a:r>
            <a:r>
              <a:rPr lang="en-US" sz="1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Aug. 2019</a:t>
            </a:r>
          </a:p>
          <a:p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Submissions: 5 Proposals </a:t>
            </a:r>
          </a:p>
          <a:p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Partners: UN-Habitat, Medair, HRF, SZOA, CCR </a:t>
            </a:r>
          </a:p>
          <a:p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Total budget: US $ 5,094,574</a:t>
            </a:r>
            <a:endParaRPr lang="en-IN" sz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83692-F381-44AC-84DF-2190284E6FB7}"/>
              </a:ext>
            </a:extLst>
          </p:cNvPr>
          <p:cNvSpPr/>
          <p:nvPr/>
        </p:nvSpPr>
        <p:spPr>
          <a:xfrm rot="21116876">
            <a:off x="2712629" y="3490077"/>
            <a:ext cx="5509547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  <a:r>
              <a:rPr lang="en-US" sz="1200" b="1" baseline="30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nd</a:t>
            </a:r>
            <a:r>
              <a:rPr lang="en-US" sz="1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Sept. 2019</a:t>
            </a: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Strategic and Technical Review by SNFI Cluster, SAG &amp; IHF </a:t>
            </a:r>
          </a:p>
          <a:p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 will be informed on SAG decision.</a:t>
            </a:r>
          </a:p>
          <a:p>
            <a:endParaRPr lang="en-US" sz="1200" b="1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5th – 15th Sept. 2019: </a:t>
            </a: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 Proposal Revision and Adjustments.</a:t>
            </a:r>
            <a:endParaRPr lang="en-GB" sz="12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11C7AB9-0C37-4638-869F-123DE7A71974}"/>
              </a:ext>
            </a:extLst>
          </p:cNvPr>
          <p:cNvCxnSpPr/>
          <p:nvPr/>
        </p:nvCxnSpPr>
        <p:spPr>
          <a:xfrm flipV="1">
            <a:off x="506784" y="3090955"/>
            <a:ext cx="7824416" cy="1097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5469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14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5"/>
              <a:defRPr/>
            </a:pPr>
            <a:r>
              <a:rPr lang="en-US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Preparation of winter plans</a:t>
            </a: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 </a:t>
            </a:r>
            <a:endParaRPr lang="en-US" sz="1400" b="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802135-0B53-4FEB-969C-FCD3308F3CD9}"/>
              </a:ext>
            </a:extLst>
          </p:cNvPr>
          <p:cNvSpPr/>
          <p:nvPr/>
        </p:nvSpPr>
        <p:spPr>
          <a:xfrm>
            <a:off x="457200" y="1185173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0D0D0D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IOM has a plan to provide winter assistance to IDPs (in and out of Camps) and Returnees in different governorates. </a:t>
            </a:r>
          </a:p>
          <a:p>
            <a:pPr algn="just"/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UNHCR is planning to cover their managed camps.</a:t>
            </a:r>
            <a:endParaRPr lang="en-IN" sz="1400" dirty="0">
              <a:solidFill>
                <a:srgbClr val="404040"/>
              </a:solidFill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21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B9C5E0-6308-4EF0-B002-D15D22ED3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697535"/>
            <a:ext cx="2133600" cy="273844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DF63AA-02B6-4A9C-BB3D-67B1734DDE7E}"/>
              </a:ext>
            </a:extLst>
          </p:cNvPr>
          <p:cNvSpPr/>
          <p:nvPr/>
        </p:nvSpPr>
        <p:spPr>
          <a:xfrm>
            <a:off x="457201" y="566910"/>
            <a:ext cx="75222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2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80F4B44-7260-4D10-834D-3D9BF8F1585F}"/>
              </a:ext>
            </a:extLst>
          </p:cNvPr>
          <p:cNvSpPr txBox="1">
            <a:spLocks/>
          </p:cNvSpPr>
          <p:nvPr/>
        </p:nvSpPr>
        <p:spPr>
          <a:xfrm>
            <a:off x="0" y="1131181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Information Management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Cluster reporting </a:t>
            </a: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endParaRPr lang="en-IN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Trainings opportunities</a:t>
            </a:r>
            <a:endParaRPr lang="en-US" sz="1400" b="0" dirty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4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5883" y="1031022"/>
            <a:ext cx="85522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Reinforce the Centre and South Hub Coordination through </a:t>
            </a:r>
            <a:r>
              <a:rPr lang="en-US" sz="15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Area-Based Coordination Approach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.</a:t>
            </a:r>
          </a:p>
          <a:p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Diyala – 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UNHCR /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Focal point will soon be nominated.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Salah al-Din – 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DRC /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Lottie Mccarthy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lottie.mccarthy@drciraq.dk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Anbar – </a:t>
            </a:r>
            <a:r>
              <a:rPr lang="en-US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PUI /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Nicoletta Roccabianca (</a:t>
            </a:r>
            <a:r>
              <a:rPr lang="fr-FR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ira.csi.deputy-areacoo-prog@pu-ami.org</a:t>
            </a:r>
            <a:r>
              <a:rPr lang="fr-FR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) </a:t>
            </a: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64267" y="4778438"/>
            <a:ext cx="3520003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hlinkClick r:id="rId5"/>
              </a:rPr>
              <a:t>https://www.sheltercluster.org/response/iraq</a:t>
            </a:r>
            <a:endParaRPr lang="en-GB" sz="1400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4" y="4743309"/>
            <a:ext cx="364200" cy="273844"/>
          </a:xfrm>
        </p:spPr>
        <p:txBody>
          <a:bodyPr/>
          <a:lstStyle/>
          <a:p>
            <a:r>
              <a:rPr lang="en-US" dirty="0">
                <a:latin typeface="Calibri"/>
              </a:rPr>
              <a:t>14</a:t>
            </a:r>
            <a:endParaRPr lang="en-GB" dirty="0"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0B57BFA-1ACA-4F2D-BEFC-D29F39A8C8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4"/>
              <a:defRPr/>
            </a:pP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AOB – The 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Area-Based Coordination Approach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55D02D2-9821-4952-8803-9B8F68DCADA9}"/>
              </a:ext>
            </a:extLst>
          </p:cNvPr>
          <p:cNvSpPr/>
          <p:nvPr/>
        </p:nvSpPr>
        <p:spPr>
          <a:xfrm>
            <a:off x="420831" y="3393810"/>
            <a:ext cx="83023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400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Note: Next sub-national Cluster coordination meeting for Centre and South will be on </a:t>
            </a:r>
            <a:r>
              <a:rPr lang="en-IN" sz="1400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October 9</a:t>
            </a:r>
            <a:r>
              <a:rPr lang="en-IN" sz="1400" i="1" baseline="30000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</a:t>
            </a:r>
            <a:r>
              <a:rPr lang="en-IN" sz="1400" i="1" dirty="0">
                <a:solidFill>
                  <a:srgbClr val="0070C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, 2019</a:t>
            </a:r>
            <a:r>
              <a:rPr lang="en-IN" sz="1400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;</a:t>
            </a:r>
          </a:p>
          <a:p>
            <a:pPr algn="just"/>
            <a:r>
              <a:rPr lang="en-IN" sz="1400" i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Invitation will be sent out on due time.</a:t>
            </a:r>
          </a:p>
        </p:txBody>
      </p:sp>
    </p:spTree>
    <p:extLst>
      <p:ext uri="{BB962C8B-B14F-4D97-AF65-F5344CB8AC3E}">
        <p14:creationId xmlns:p14="http://schemas.microsoft.com/office/powerpoint/2010/main" val="4070338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078CDF-ED27-4626-B263-BD4D64686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 dirty="0">
              <a:latin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738298-14AF-4219-95EC-4E1084198221}"/>
              </a:ext>
            </a:extLst>
          </p:cNvPr>
          <p:cNvSpPr/>
          <p:nvPr/>
        </p:nvSpPr>
        <p:spPr>
          <a:xfrm>
            <a:off x="257175" y="3691642"/>
            <a:ext cx="4246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</a:rPr>
              <a:t>IOM - August 2019 NFIs Distribution in Al-</a:t>
            </a:r>
            <a:r>
              <a:rPr lang="en-US" sz="1400" dirty="0" err="1">
                <a:latin typeface="Calibri Light" panose="020F0302020204030204" pitchFamily="34" charset="0"/>
                <a:ea typeface="Verdana" pitchFamily="34" charset="0"/>
              </a:rPr>
              <a:t>Ka’im</a:t>
            </a:r>
            <a:r>
              <a:rPr lang="en-US" sz="1400" dirty="0">
                <a:latin typeface="Calibri Light" panose="020F0302020204030204" pitchFamily="34" charset="0"/>
                <a:ea typeface="Verdana" pitchFamily="34" charset="0"/>
              </a:rPr>
              <a:t> </a:t>
            </a:r>
          </a:p>
          <a:p>
            <a:pPr defTabSz="914400"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</a:rPr>
              <a:t>Anbar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4CB83E-454E-43A7-A97F-406C74809795}"/>
              </a:ext>
            </a:extLst>
          </p:cNvPr>
          <p:cNvSpPr/>
          <p:nvPr/>
        </p:nvSpPr>
        <p:spPr>
          <a:xfrm>
            <a:off x="4582512" y="4353776"/>
            <a:ext cx="44092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</a:rPr>
              <a:t>IOM - August 2019 NFI Distribution in Heet &amp; Al-Baghdadi</a:t>
            </a:r>
          </a:p>
          <a:p>
            <a:pPr defTabSz="914400">
              <a:spcBef>
                <a:spcPct val="0"/>
              </a:spcBef>
            </a:pPr>
            <a:r>
              <a:rPr lang="en-US" sz="1400" dirty="0">
                <a:latin typeface="Calibri Light" panose="020F0302020204030204" pitchFamily="34" charset="0"/>
                <a:ea typeface="Verdana" pitchFamily="34" charset="0"/>
              </a:rPr>
              <a:t>Anbar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727573-4678-4D7C-8DB3-86FBAF919BB8}"/>
              </a:ext>
            </a:extLst>
          </p:cNvPr>
          <p:cNvSpPr/>
          <p:nvPr/>
        </p:nvSpPr>
        <p:spPr>
          <a:xfrm>
            <a:off x="4676930" y="159885"/>
            <a:ext cx="43148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2400" dirty="0"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4D4CD-9120-4D46-821A-B5BF7276F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8731" y="1252154"/>
            <a:ext cx="4473412" cy="29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5550C0-88E5-45C5-B34F-0C94C77C2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227" y="621550"/>
            <a:ext cx="4824608" cy="2978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801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81E204A-8134-4F91-909D-C47C78BBC3C8}"/>
              </a:ext>
            </a:extLst>
          </p:cNvPr>
          <p:cNvSpPr txBox="1">
            <a:spLocks/>
          </p:cNvSpPr>
          <p:nvPr/>
        </p:nvSpPr>
        <p:spPr>
          <a:xfrm>
            <a:off x="613064" y="1007232"/>
            <a:ext cx="7938653" cy="2108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kumimoji="0" lang="en-GB" sz="36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Iraq humanitarian response</a:t>
            </a:r>
            <a:br>
              <a:rPr kumimoji="0" lang="en-GB" sz="4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br>
              <a:rPr kumimoji="0" lang="en-GB" sz="4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</a:br>
            <a:r>
              <a:rPr kumimoji="0" lang="en-GB" sz="2800" b="1" i="0" u="none" strike="noStrike" kern="1200" cap="all" spc="0" normalizeH="0" baseline="0" noProof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Centre and south </a:t>
            </a:r>
            <a:r>
              <a:rPr lang="en-US" sz="2800" dirty="0">
                <a:effectLst/>
                <a:latin typeface="Corbel" panose="020B0503020204020204"/>
              </a:rPr>
              <a:t>Shelter Cluster Hub Coordination meeting</a:t>
            </a:r>
          </a:p>
          <a:p>
            <a:pPr lvl="0"/>
            <a:r>
              <a:rPr lang="en-US" sz="2800" dirty="0">
                <a:effectLst/>
                <a:latin typeface="Corbel" panose="020B0503020204020204"/>
              </a:rPr>
              <a:t>Baghdad </a:t>
            </a:r>
            <a:endParaRPr kumimoji="0" lang="en-GB" sz="3600" b="1" i="0" u="none" strike="noStrike" kern="1200" cap="all" spc="0" normalizeH="0" baseline="0" noProof="0" dirty="0">
              <a:ln w="15875">
                <a:solidFill>
                  <a:sysClr val="window" lastClr="FFFFFF"/>
                </a:solidFill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FF74260-2D31-411B-8920-59D89DEF5A38}"/>
              </a:ext>
            </a:extLst>
          </p:cNvPr>
          <p:cNvSpPr txBox="1">
            <a:spLocks/>
          </p:cNvSpPr>
          <p:nvPr/>
        </p:nvSpPr>
        <p:spPr>
          <a:xfrm>
            <a:off x="188070" y="3504853"/>
            <a:ext cx="8767860" cy="502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DF5327"/>
              </a:buClr>
              <a:buSzPct val="80000"/>
              <a:buFont typeface="Corbel" pitchFamily="34" charset="0"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September 04</a:t>
            </a:r>
            <a:r>
              <a:rPr kumimoji="0" lang="en-GB" sz="2200" b="1" i="0" u="none" strike="noStrike" kern="1200" cap="none" spc="0" normalizeH="0" baseline="3000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, 2019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85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04EA5D-80FA-43A4-A9B5-D9CEC17DF4C7}"/>
              </a:ext>
            </a:extLst>
          </p:cNvPr>
          <p:cNvSpPr/>
          <p:nvPr/>
        </p:nvSpPr>
        <p:spPr>
          <a:xfrm>
            <a:off x="1104899" y="190355"/>
            <a:ext cx="7153275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ln w="15875">
                  <a:solidFill>
                    <a:sysClr val="window" lastClr="FFFFFF"/>
                  </a:solidFill>
                </a:ln>
                <a:solidFill>
                  <a:srgbClr val="0070C0"/>
                </a:solidFill>
                <a:latin typeface="Corbel" panose="020B0503020204020204"/>
              </a:rPr>
              <a:t>AGENDA</a:t>
            </a:r>
          </a:p>
          <a:p>
            <a:endParaRPr lang="en-US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of action points from minutes of previous meeting;</a:t>
            </a:r>
          </a:p>
          <a:p>
            <a:pPr marL="342900" indent="-342900">
              <a:buFont typeface="+mj-lt"/>
              <a:buAutoNum type="arabicPeriod"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Key issues and </a:t>
            </a: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Partners to update :</a:t>
            </a: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Cluster capacity to handle current emergency – Anbar &amp; Salah al-Din;  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Housing Rehabilitation Interventions – </a:t>
            </a:r>
            <a:r>
              <a:rPr lang="en-I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 de table</a:t>
            </a: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Summer distributions &amp; Tents replacement/maintenance interventions – </a:t>
            </a:r>
            <a:r>
              <a:rPr lang="en-IN" sz="15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Tour de table</a:t>
            </a: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2019 IHF - Second Allocation: </a:t>
            </a: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update on Anbar and Salah al-Din submissions;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Preparation of winter plans;</a:t>
            </a:r>
            <a:endParaRPr lang="en-IN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/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 Management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Cluster reporting;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IN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Trainings opportunities;</a:t>
            </a:r>
          </a:p>
          <a:p>
            <a:pPr marL="800100" lvl="1" indent="-342900">
              <a:buFont typeface="+mj-lt"/>
              <a:buAutoNum type="alphaLcParenR"/>
            </a:pPr>
            <a:endParaRPr lang="en-US" sz="15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500" dirty="0">
                <a:latin typeface="Calibri Light" panose="020F0302020204030204" pitchFamily="34" charset="0"/>
                <a:cs typeface="Calibri Light" panose="020F0302020204030204" pitchFamily="34" charset="0"/>
              </a:rPr>
              <a:t>AOB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5791A-F703-47D2-851C-D070F0291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7C452-0D12-48F3-BB65-BBA3E6350F2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7F141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7F141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0BBE41-43EA-41EC-8508-8C977E628E75}"/>
              </a:ext>
            </a:extLst>
          </p:cNvPr>
          <p:cNvSpPr txBox="1">
            <a:spLocks/>
          </p:cNvSpPr>
          <p:nvPr/>
        </p:nvSpPr>
        <p:spPr>
          <a:xfrm>
            <a:off x="0" y="116599"/>
            <a:ext cx="9144000" cy="2997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Review of action points from minutes of previous meeting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E651883-492B-42A6-BCB2-F26EF5194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055382"/>
              </p:ext>
            </p:extLst>
          </p:nvPr>
        </p:nvGraphicFramePr>
        <p:xfrm>
          <a:off x="189186" y="706449"/>
          <a:ext cx="8797159" cy="3729874"/>
        </p:xfrm>
        <a:graphic>
          <a:graphicData uri="http://schemas.openxmlformats.org/drawingml/2006/table">
            <a:tbl>
              <a:tblPr firstRow="1" firstCol="1" bandRow="1"/>
              <a:tblGrid>
                <a:gridCol w="535249">
                  <a:extLst>
                    <a:ext uri="{9D8B030D-6E8A-4147-A177-3AD203B41FA5}">
                      <a16:colId xmlns:a16="http://schemas.microsoft.com/office/drawing/2014/main" val="3158511249"/>
                    </a:ext>
                  </a:extLst>
                </a:gridCol>
                <a:gridCol w="5824143">
                  <a:extLst>
                    <a:ext uri="{9D8B030D-6E8A-4147-A177-3AD203B41FA5}">
                      <a16:colId xmlns:a16="http://schemas.microsoft.com/office/drawing/2014/main" val="1579797892"/>
                    </a:ext>
                  </a:extLst>
                </a:gridCol>
                <a:gridCol w="1324874">
                  <a:extLst>
                    <a:ext uri="{9D8B030D-6E8A-4147-A177-3AD203B41FA5}">
                      <a16:colId xmlns:a16="http://schemas.microsoft.com/office/drawing/2014/main" val="1535490060"/>
                    </a:ext>
                  </a:extLst>
                </a:gridCol>
                <a:gridCol w="1112893">
                  <a:extLst>
                    <a:ext uri="{9D8B030D-6E8A-4147-A177-3AD203B41FA5}">
                      <a16:colId xmlns:a16="http://schemas.microsoft.com/office/drawing/2014/main" val="302657736"/>
                    </a:ext>
                  </a:extLst>
                </a:gridCol>
              </a:tblGrid>
              <a:tr h="376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#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Action Points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Focal Point</a:t>
                      </a:r>
                      <a:endParaRPr lang="en-IN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Status</a:t>
                      </a:r>
                      <a:endParaRPr lang="en-IN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24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695048"/>
                  </a:ext>
                </a:extLst>
              </a:tr>
              <a:tr h="6453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404040"/>
                          </a:solidFill>
                          <a:effectLst/>
                          <a:highlight>
                            <a:srgbClr val="FFFF00"/>
                          </a:highlight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1</a:t>
                      </a:r>
                      <a:endParaRPr lang="en-IN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Housing rehabilitation</a:t>
                      </a: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: Shelter Cluster to continuously follow up with partners, to support collecting their latest interventions details. Partners can reach out to the WDS IM Unit for support if needed (Emmanuel </a:t>
                      </a: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- </a:t>
                      </a:r>
                      <a:r>
                        <a:rPr lang="en-US" sz="1200" u="none" strike="noStrike" dirty="0">
                          <a:solidFill>
                            <a:srgbClr val="026CB6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hlinkClick r:id="rId2"/>
                        </a:rPr>
                        <a:t>im3.iraq@sheltercluster.org</a:t>
                      </a: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and </a:t>
                      </a:r>
                      <a:r>
                        <a:rPr lang="en-US" sz="1200" dirty="0" err="1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Hoveen</a:t>
                      </a: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 - </a:t>
                      </a:r>
                      <a:r>
                        <a:rPr lang="en-US" sz="1200" u="none" strike="noStrike" dirty="0">
                          <a:solidFill>
                            <a:srgbClr val="026CB6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  <a:hlinkClick r:id="rId3"/>
                        </a:rPr>
                        <a:t>hoveen.yaseen@un.org</a:t>
                      </a: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).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Cluster partners &amp; C&amp;S Hub Coordinator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Ongoing process</a:t>
                      </a:r>
                      <a:endParaRPr lang="en-IN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14204"/>
                  </a:ext>
                </a:extLst>
              </a:tr>
              <a:tr h="42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2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Partners to keep updating their 2019 assessments (planned, ongoing, completed) using </a:t>
                      </a:r>
                      <a:r>
                        <a:rPr lang="en-US" sz="1200" dirty="0" err="1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ActivityInfo</a:t>
                      </a: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 reporting platform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Cluster partners &amp; C&amp;S Hub Coordinator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Ongoing process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70782"/>
                  </a:ext>
                </a:extLst>
              </a:tr>
              <a:tr h="42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3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Partners to keep updating their 2019 Interventions (planned, ongoing, completed) using </a:t>
                      </a:r>
                      <a:r>
                        <a:rPr lang="en-US" sz="1200" dirty="0" err="1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ActivityInfo</a:t>
                      </a: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 reporting platform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Cluster partners &amp; C&amp;S Hub Coordinator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Ongoing process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1622608"/>
                  </a:ext>
                </a:extLst>
              </a:tr>
              <a:tr h="217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4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2019 IHF - Second Allocation: Share the final </a:t>
                      </a:r>
                      <a:r>
                        <a:rPr lang="en-US" sz="1200" b="1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Allocation Priority &amp; Strategy</a:t>
                      </a:r>
                      <a:r>
                        <a:rPr lang="en-US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SimSun" panose="02010600030101010101" pitchFamily="2" charset="-122"/>
                          <a:cs typeface="Calibri Light" panose="020F0302020204030204" pitchFamily="34" charset="0"/>
                        </a:rPr>
                        <a:t> once available.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C&amp;S Hub Coordinator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Done</a:t>
                      </a:r>
                      <a:endParaRPr lang="en-IN" sz="1200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5192598"/>
                  </a:ext>
                </a:extLst>
              </a:tr>
              <a:tr h="2172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5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Reinforce the Area Based Coordination - for Anbar. Continue bilateral discussion with potential partners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C&amp;S Hub Coordinator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Done</a:t>
                      </a:r>
                      <a:endParaRPr lang="en-IN" sz="1200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1466903"/>
                  </a:ext>
                </a:extLst>
              </a:tr>
              <a:tr h="4293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40404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6</a:t>
                      </a: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Cluster reporting tool: AI training for CAOFISR. Date, Venue &amp; Time to be confirm </a:t>
                      </a:r>
                      <a:endParaRPr lang="en-IN" sz="120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solidFill>
                            <a:srgbClr val="0D0D0D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CAOFISR &amp; C&amp;S Hub Coordinator</a:t>
                      </a:r>
                      <a:endParaRPr lang="en-IN" sz="1200" dirty="0">
                        <a:solidFill>
                          <a:srgbClr val="40404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70C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Done</a:t>
                      </a:r>
                      <a:endParaRPr lang="en-IN" sz="1200" dirty="0">
                        <a:solidFill>
                          <a:srgbClr val="0070C0"/>
                        </a:solidFill>
                        <a:effectLst/>
                        <a:latin typeface="Calibri Light" panose="020F0302020204030204" pitchFamily="34" charset="0"/>
                        <a:ea typeface="Calibri" panose="020F05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1779" marR="51779" marT="826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340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4022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5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Cluster capacity to handle current emergency – Anbar &amp; Salah al-Din</a:t>
            </a:r>
            <a:endParaRPr lang="en-US" sz="1400" b="0" dirty="0">
              <a:solidFill>
                <a:prstClr val="black"/>
              </a:solidFill>
              <a:latin typeface="Calibri Light" panose="020F030202020403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645A0-39D7-4A8A-8168-A313CFD8A0CD}"/>
              </a:ext>
            </a:extLst>
          </p:cNvPr>
          <p:cNvSpPr/>
          <p:nvPr/>
        </p:nvSpPr>
        <p:spPr>
          <a:xfrm>
            <a:off x="413906" y="899912"/>
            <a:ext cx="8272894" cy="224676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Forced IDPs movements from Ninewa camps to Salah al – Din &amp; Ambar</a:t>
            </a:r>
            <a:endParaRPr lang="en-A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AU" sz="1400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Need assessment / Update from Blumont &amp; Mercy Hands on </a:t>
            </a:r>
            <a:r>
              <a:rPr lang="en-US" sz="1400" u="sng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2-Sep-2019 </a:t>
            </a:r>
            <a:endParaRPr lang="en-AU" sz="1400" u="sng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AU" sz="14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Salah al-Din</a:t>
            </a:r>
            <a:endParaRPr lang="en-AU" sz="14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CCCM partners in </a:t>
            </a:r>
            <a:r>
              <a:rPr lang="en-AU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Al Karama and </a:t>
            </a:r>
            <a:r>
              <a:rPr lang="en-I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Basateen camps are sharing update on IDPs population and their needs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IN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IN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Anbar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IN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Update from CCCM &amp; DTM</a:t>
            </a:r>
          </a:p>
          <a:p>
            <a:r>
              <a:rPr lang="en-IN" sz="14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______________________________________________________________________</a:t>
            </a:r>
            <a:endParaRPr lang="en-IN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DD1397-A27C-4036-AAE8-2C6C399E9446}"/>
              </a:ext>
            </a:extLst>
          </p:cNvPr>
          <p:cNvSpPr/>
          <p:nvPr/>
        </p:nvSpPr>
        <p:spPr>
          <a:xfrm>
            <a:off x="413906" y="3133268"/>
            <a:ext cx="827289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IOM &amp; UNHCR are potential partners with response capacity with available NFI &amp; Tents stocks.</a:t>
            </a:r>
          </a:p>
          <a:p>
            <a:endParaRPr lang="en-US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600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However, the Shelter Cluster is seeking a clear inter-cluster common approach for a concerted response / action.</a:t>
            </a:r>
            <a:endParaRPr lang="en-IN" sz="1600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0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6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Housing Rehabilitation Interventions – 2019 plan for Centre &amp; South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645A0-39D7-4A8A-8168-A313CFD8A0CD}"/>
              </a:ext>
            </a:extLst>
          </p:cNvPr>
          <p:cNvSpPr/>
          <p:nvPr/>
        </p:nvSpPr>
        <p:spPr>
          <a:xfrm>
            <a:off x="413906" y="605622"/>
            <a:ext cx="8272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UNDP –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update</a:t>
            </a: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Ongoing shelter rehabilitation program (Cat 1 &amp; 2);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59A737-2AAF-4AC4-90D8-9828A38B7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96245"/>
              </p:ext>
            </p:extLst>
          </p:nvPr>
        </p:nvGraphicFramePr>
        <p:xfrm>
          <a:off x="304799" y="1120680"/>
          <a:ext cx="8576442" cy="3395618"/>
        </p:xfrm>
        <a:graphic>
          <a:graphicData uri="http://schemas.openxmlformats.org/drawingml/2006/table">
            <a:tbl>
              <a:tblPr firstRow="1" firstCol="1" bandRow="1"/>
              <a:tblGrid>
                <a:gridCol w="632614">
                  <a:extLst>
                    <a:ext uri="{9D8B030D-6E8A-4147-A177-3AD203B41FA5}">
                      <a16:colId xmlns:a16="http://schemas.microsoft.com/office/drawing/2014/main" val="371135334"/>
                    </a:ext>
                  </a:extLst>
                </a:gridCol>
                <a:gridCol w="722987">
                  <a:extLst>
                    <a:ext uri="{9D8B030D-6E8A-4147-A177-3AD203B41FA5}">
                      <a16:colId xmlns:a16="http://schemas.microsoft.com/office/drawing/2014/main" val="3154393185"/>
                    </a:ext>
                  </a:extLst>
                </a:gridCol>
                <a:gridCol w="4551214">
                  <a:extLst>
                    <a:ext uri="{9D8B030D-6E8A-4147-A177-3AD203B41FA5}">
                      <a16:colId xmlns:a16="http://schemas.microsoft.com/office/drawing/2014/main" val="3494619783"/>
                    </a:ext>
                  </a:extLst>
                </a:gridCol>
                <a:gridCol w="515007">
                  <a:extLst>
                    <a:ext uri="{9D8B030D-6E8A-4147-A177-3AD203B41FA5}">
                      <a16:colId xmlns:a16="http://schemas.microsoft.com/office/drawing/2014/main" val="1089113882"/>
                    </a:ext>
                  </a:extLst>
                </a:gridCol>
                <a:gridCol w="977462">
                  <a:extLst>
                    <a:ext uri="{9D8B030D-6E8A-4147-A177-3AD203B41FA5}">
                      <a16:colId xmlns:a16="http://schemas.microsoft.com/office/drawing/2014/main" val="1845162511"/>
                    </a:ext>
                  </a:extLst>
                </a:gridCol>
                <a:gridCol w="1177158">
                  <a:extLst>
                    <a:ext uri="{9D8B030D-6E8A-4147-A177-3AD203B41FA5}">
                      <a16:colId xmlns:a16="http://schemas.microsoft.com/office/drawing/2014/main" val="3876351825"/>
                    </a:ext>
                  </a:extLst>
                </a:gridCol>
              </a:tblGrid>
              <a:tr h="271543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Governorate Name 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Location 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Project (Case) Name 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# of units 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Status 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Comments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1953"/>
                  </a:ext>
                </a:extLst>
              </a:tr>
              <a:tr h="40563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Karma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303 houses in Khairat (Shortan Village).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241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 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Additional 30 Units included as the original target was 241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533673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  Housing Works of 214 Units in Haqlaniya in two villages (Khasfa and Zawia) Villages in 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214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Under Implementation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009422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  Housing Works of 187 Units in Barwanah District (Al-Sumood)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187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Under Implementation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787153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 of Housing Works of 136 Units in Haqlaniya (Al-BoHayat) Village in 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136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Under Implementation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7367896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  Housing Works of 137 Units in Barwanah District (Al-Ata'a) in Haditha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137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Completed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253731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Rawa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600 houses units in Rawa (Two lots)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600</a:t>
                      </a: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 hold</a:t>
                      </a: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048566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Qaim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Housing works for 137 Units in Hay Sikak in Qaim City-Lot 1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137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938687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Qaim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342 houses units in Hay 12 Rabee Awalin Qaim lot-2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342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482587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Qaim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321 houses units in Hay Risala in Qaim (lots-3)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321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5748320"/>
                  </a:ext>
                </a:extLst>
              </a:tr>
              <a:tr h="2704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  of 241 houses units in Sagrah village in Anah District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241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Under Implementation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2039455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460 houses units in 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241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  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96703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350 houses in Rehanna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350</a:t>
                      </a: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 hold</a:t>
                      </a: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598738"/>
                  </a:ext>
                </a:extLst>
              </a:tr>
              <a:tr h="1352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186 housing units in Hasa village in Anah city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195441"/>
                  </a:ext>
                </a:extLst>
              </a:tr>
              <a:tr h="14439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Anbar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92 houses units in Obour Neighborhood in Anah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92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3718807"/>
                  </a:ext>
                </a:extLst>
              </a:tr>
              <a:tr h="13521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Salah al-Din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Baiji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??? housing units in Baiji Tal Alza’atar Neighborhood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Assessment 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7071928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Salah al-Din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Baiji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174 housing units in Baiji Askary1 Neighborhood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374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 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819540"/>
                  </a:ext>
                </a:extLst>
              </a:tr>
              <a:tr h="13577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Salah al-Din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Baiji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Rehabilitation of 364 housing units in Baiji Risala neighborhood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500</a:t>
                      </a:r>
                      <a:endParaRPr lang="en-IN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Procurement 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6828" marR="468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8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IN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891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706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792483-8142-4160-90D4-55338C7F0103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Housing Rehabilitation Interventions – 2019 plan for Centre &amp; South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645A0-39D7-4A8A-8168-A313CFD8A0CD}"/>
              </a:ext>
            </a:extLst>
          </p:cNvPr>
          <p:cNvSpPr/>
          <p:nvPr/>
        </p:nvSpPr>
        <p:spPr>
          <a:xfrm>
            <a:off x="413906" y="679192"/>
            <a:ext cx="8272894" cy="294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UNHCR –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August update</a:t>
            </a:r>
          </a:p>
          <a:p>
            <a:pPr algn="just"/>
            <a:endParaRPr lang="en-IN" sz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1,250 houses (Cat 2) in Salah Al-Din governorate: ongoing with </a:t>
            </a:r>
            <a:r>
              <a:rPr lang="en-I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60% of completion as early July 2019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 However, UNHCR field unit is working on </a:t>
            </a:r>
            <a:r>
              <a:rPr lang="en-IN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changes of location of 237 houses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 Further details will be shared with the Cluster on due time.</a:t>
            </a:r>
          </a:p>
          <a:p>
            <a:pPr marL="171450" marR="0" lvl="0" indent="-1714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Construction of 900 RHU for returnees (Cat 4), this include 150 in Diyala, 75 in Anbar, 50 in Baghdad and 625 in Salah al-Din. Assessment &amp; beneficiary’s selection - completed.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tender process is almost completed and the BOQs are yet to be developed.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IN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Cluster to follow up with UNHCR to get their September update.</a:t>
            </a:r>
          </a:p>
          <a:p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43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645A0-39D7-4A8A-8168-A313CFD8A0CD}"/>
              </a:ext>
            </a:extLst>
          </p:cNvPr>
          <p:cNvSpPr/>
          <p:nvPr/>
        </p:nvSpPr>
        <p:spPr>
          <a:xfrm>
            <a:off x="247650" y="678240"/>
            <a:ext cx="86582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DRC –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update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Shelter rehabilitation (cat. 2): tender process completed – Work will be handed over to the contractor in around 2 weeks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84 houses 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in Fallujah &amp; Saqlawiyah district in Anbar - </a:t>
            </a:r>
            <a:r>
              <a:rPr lang="en-GB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according to the workplan all rehabilitations will be completed on the 30 September.</a:t>
            </a:r>
            <a:endParaRPr lang="en-IN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35 houses in Muqdadiyah district in Diyala - </a:t>
            </a:r>
            <a:r>
              <a:rPr lang="en-GB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according to the workplan all rehabilitations will be completed on the 26 September.</a:t>
            </a:r>
            <a:endParaRPr lang="en-IN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80 houses in Baiji district in Salah al Din</a:t>
            </a:r>
          </a:p>
          <a:p>
            <a:pPr lvl="1"/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Customized Shelter kits (CSK): Distributions have been completed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150 HHs in Anbar –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Completed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en-GB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14HHs asked for their CSK installations. PDM is currently ongoing</a:t>
            </a:r>
            <a:endParaRPr lang="en-IN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100 HHs in Diyala –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Completed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150 HHs in Baiji in Salah al Din –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Completed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but few more to be distributed.</a:t>
            </a:r>
          </a:p>
          <a:p>
            <a:pPr lvl="1"/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r>
              <a:rPr lang="en-GB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Anbar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Saqlawiyah Health Centre to start in September /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DRC is planning to start shelter assessments in two new areas of Falluja (New Distribution Area, Al Namiya)</a:t>
            </a:r>
          </a:p>
          <a:p>
            <a:endParaRPr lang="en-GB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1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Diyala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Rehabilitation of Public Library in Baquba city, to start in September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en-GB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Vulnerability assessments starting in September in Diyala, in North Muqdadiya, North-East Muqdadiya and Centre Muqdadiya. If partners have some referrals of shelter needs or previous shelter assessments done in those areas they are welcome to contact DRC.</a:t>
            </a:r>
            <a:endParaRPr lang="en-US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DD079E-8C8C-4693-87BB-1C60F5770467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Housing Rehabilitation Interventions – 2019 plan for Centre &amp; South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463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6E0C7-24BA-4801-9F19-F04E07DF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>
              <a:latin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A645A0-39D7-4A8A-8168-A313CFD8A0CD}"/>
              </a:ext>
            </a:extLst>
          </p:cNvPr>
          <p:cNvSpPr/>
          <p:nvPr/>
        </p:nvSpPr>
        <p:spPr>
          <a:xfrm>
            <a:off x="247650" y="678240"/>
            <a:ext cx="865822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CRS 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IN" sz="1200" dirty="0">
                <a:solidFill>
                  <a:srgbClr val="C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Early August update - </a:t>
            </a: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project target has been increased </a:t>
            </a:r>
            <a:endParaRPr lang="en-IN" sz="1200" dirty="0">
              <a:solidFill>
                <a:srgbClr val="C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Shelter repairs through Cash - 111 houses (returnees) in Fallujah/Anbar.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20 houses in phase#1 – have been Completed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41 houses in phase#2 – </a:t>
            </a:r>
            <a:r>
              <a:rPr lang="en-US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ongoing with 80% completion; </a:t>
            </a:r>
            <a:r>
              <a:rPr lang="en-US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second tranche of payment was been completed for 34 houses. The remaining 6 houses will soon receive once they reach 80% completing.</a:t>
            </a:r>
            <a:endParaRPr lang="en-IN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50 houses in phase#3 – </a:t>
            </a:r>
            <a:r>
              <a:rPr lang="en-US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Technical assessment will be starting after Eid holiday.</a:t>
            </a:r>
            <a:endParaRPr lang="en-IN" sz="12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Shelter upgrade for IDPs in Abu-Ghraib/Baghdad and in Falluja/Anbar.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phase#1 and phase#2: 68 houses (40 houses in Abu-Ghraib and 28 houses in Fallujah) have been completed; 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Phase#3, the Technical assessment has been completed for 40 houses in Abu Ghraib district and 30 houses in Falluja.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 target, 38 houses in Abu Ghraib district and 30 houses in Falluja.</a:t>
            </a: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total achievement till now is 136 houses in Baghdad and Anbar.</a:t>
            </a:r>
          </a:p>
          <a:p>
            <a:pPr lvl="0"/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628650" lvl="1" indent="-171450">
              <a:buFont typeface="Courier New" panose="02070309020205020404" pitchFamily="49" charset="0"/>
              <a:buChar char="o"/>
            </a:pPr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Plan: 50-60 houses in Abu Ghraib will be added to the total target. </a:t>
            </a:r>
            <a:r>
              <a:rPr lang="en-IN" sz="12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rapid assessment has been completed and the technical assessment will be starting after Eid holiday.</a:t>
            </a:r>
          </a:p>
          <a:p>
            <a:pPr lvl="0"/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endParaRPr lang="en-IN" sz="1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/>
            <a:r>
              <a:rPr lang="en-IN" sz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Cluster to follow up with CRS to get their September update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DD079E-8C8C-4693-87BB-1C60F5770467}"/>
              </a:ext>
            </a:extLst>
          </p:cNvPr>
          <p:cNvSpPr txBox="1">
            <a:spLocks/>
          </p:cNvSpPr>
          <p:nvPr/>
        </p:nvSpPr>
        <p:spPr>
          <a:xfrm>
            <a:off x="0" y="132697"/>
            <a:ext cx="9144000" cy="3686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2"/>
              <a:defRPr/>
            </a:pP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Key issues</a:t>
            </a:r>
            <a:r>
              <a:rPr lang="en-IN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:</a:t>
            </a:r>
            <a:r>
              <a:rPr lang="en-US" sz="1400" b="0" dirty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</a:p>
          <a:p>
            <a:pPr marL="342900" indent="-342900" algn="l">
              <a:buFont typeface="+mj-lt"/>
              <a:buAutoNum type="alphaLcParenR" startAt="2"/>
              <a:defRPr/>
            </a:pPr>
            <a:r>
              <a:rPr lang="en-IN" sz="1400" b="0" dirty="0">
                <a:solidFill>
                  <a:prstClr val="black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Housing Rehabilitation Interventions – 2019 plan for Centre &amp; South</a:t>
            </a:r>
            <a:endParaRPr lang="en-US" sz="1400" b="0" dirty="0">
              <a:solidFill>
                <a:srgbClr val="0070C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337724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43320</TotalTime>
  <Words>1911</Words>
  <Application>Microsoft Office PowerPoint</Application>
  <PresentationFormat>On-screen Show (16:9)</PresentationFormat>
  <Paragraphs>386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MS PGothic</vt:lpstr>
      <vt:lpstr>SimSun</vt:lpstr>
      <vt:lpstr>Arial</vt:lpstr>
      <vt:lpstr>Calibri</vt:lpstr>
      <vt:lpstr>Calibri Light</vt:lpstr>
      <vt:lpstr>Corbel</vt:lpstr>
      <vt:lpstr>Courier New</vt:lpstr>
      <vt:lpstr>Helvetica</vt:lpstr>
      <vt:lpstr>Times New Roman</vt:lpstr>
      <vt:lpstr>Verdana</vt:lpstr>
      <vt:lpstr>Wingdings</vt:lpstr>
      <vt:lpstr>Shelter Cluster Red Theme</vt:lpstr>
      <vt:lpstr>1_Shelter Cluster Red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TIA Michel</dc:creator>
  <cp:lastModifiedBy>Michel Tia</cp:lastModifiedBy>
  <cp:revision>3600</cp:revision>
  <cp:lastPrinted>2017-10-23T07:30:35Z</cp:lastPrinted>
  <dcterms:created xsi:type="dcterms:W3CDTF">2014-10-08T08:24:30Z</dcterms:created>
  <dcterms:modified xsi:type="dcterms:W3CDTF">2019-10-06T11:14:48Z</dcterms:modified>
</cp:coreProperties>
</file>