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3"/>
    <p:sldMasterId id="2147483672" r:id="rId4"/>
  </p:sldMasterIdLst>
  <p:notesMasterIdLst>
    <p:notesMasterId r:id="rId21"/>
  </p:notesMasterIdLst>
  <p:sldIdLst>
    <p:sldId id="726" r:id="rId5"/>
    <p:sldId id="702" r:id="rId6"/>
    <p:sldId id="265" r:id="rId7"/>
    <p:sldId id="709" r:id="rId8"/>
    <p:sldId id="768" r:id="rId9"/>
    <p:sldId id="781" r:id="rId10"/>
    <p:sldId id="782" r:id="rId11"/>
    <p:sldId id="786" r:id="rId12"/>
    <p:sldId id="742" r:id="rId13"/>
    <p:sldId id="787" r:id="rId14"/>
    <p:sldId id="785" r:id="rId15"/>
    <p:sldId id="727" r:id="rId16"/>
    <p:sldId id="788" r:id="rId17"/>
    <p:sldId id="780" r:id="rId18"/>
    <p:sldId id="776" r:id="rId19"/>
    <p:sldId id="753" r:id="rId20"/>
  </p:sldIdLst>
  <p:sldSz cx="9144000" cy="5143500" type="screen16x9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NHCRuser" initials="U" lastIdx="2" clrIdx="0"/>
  <p:cmAuthor id="1" name="Michael Gloeckle" initials="MG" lastIdx="1" clrIdx="1">
    <p:extLst/>
  </p:cmAuthor>
  <p:cmAuthor id="2" name="Michael Gloeckle" initials="MG [2]" lastIdx="1" clrIdx="2">
    <p:extLst/>
  </p:cmAuthor>
  <p:cmAuthor id="3" name="WEIRA Cornelius - ET" initials="WC-E" lastIdx="2" clrIdx="3">
    <p:extLst/>
  </p:cmAuthor>
  <p:cmAuthor id="4" name="Andrea" initials="A" lastIdx="0" clrIdx="4">
    <p:extLst>
      <p:ext uri="{19B8F6BF-5375-455C-9EA6-DF929625EA0E}">
        <p15:presenceInfo xmlns:p15="http://schemas.microsoft.com/office/powerpoint/2012/main" userId="Andre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2358" autoAdjust="0"/>
  </p:normalViewPr>
  <p:slideViewPr>
    <p:cSldViewPr snapToGrid="0" snapToObjects="1">
      <p:cViewPr varScale="1">
        <p:scale>
          <a:sx n="92" d="100"/>
          <a:sy n="92" d="100"/>
        </p:scale>
        <p:origin x="606" y="7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801604850910232"/>
          <c:y val="5.0775408474106908E-2"/>
          <c:w val="0.43069236986475246"/>
          <c:h val="0.8703122733446743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By Sex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CC9-4061-9E6E-09C5F6C79666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CC9-4061-9E6E-09C5F6C79666}"/>
              </c:ext>
            </c:extLst>
          </c:dPt>
          <c:dLbls>
            <c:dLbl>
              <c:idx val="0"/>
              <c:layout>
                <c:manualLayout>
                  <c:x val="1.8622517152704684E-2"/>
                  <c:y val="-0.19391871398240826"/>
                </c:manualLayout>
              </c:layout>
              <c:tx>
                <c:rich>
                  <a:bodyPr/>
                  <a:lstStyle/>
                  <a:p>
                    <a:fld id="{EB2C7573-D69B-4A80-A0B1-B63E861E5281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51%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CC9-4061-9E6E-09C5F6C79666}"/>
                </c:ext>
              </c:extLst>
            </c:dLbl>
            <c:dLbl>
              <c:idx val="1"/>
              <c:layout>
                <c:manualLayout>
                  <c:x val="2.7711892639909506E-2"/>
                  <c:y val="8.2151428835172915E-2"/>
                </c:manualLayout>
              </c:layout>
              <c:tx>
                <c:rich>
                  <a:bodyPr/>
                  <a:lstStyle/>
                  <a:p>
                    <a:fld id="{8EB726E6-EAA7-478F-BC83-41C4A592B422}" type="CATEGORYNAME">
                      <a:rPr lang="en-US"/>
                      <a:pPr/>
                      <a:t>[CATEGORY NAME]</a:t>
                    </a:fld>
                    <a:r>
                      <a:rPr lang="en-US"/>
                      <a:t>
49%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76762889796451"/>
                      <c:h val="0.49070224039567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CC9-4061-9E6E-09C5F6C796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Male 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49</c:v>
                </c:pt>
                <c:pt idx="1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CC9-4061-9E6E-09C5F6C796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 Light" panose="020F0302020204030204" pitchFamily="34" charset="0"/>
          <a:cs typeface="Calibri Light" panose="020F030202020403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0.11917</cdr:y>
    </cdr:from>
    <cdr:to>
      <cdr:x>0.3902</cdr:x>
      <cdr:y>0.31196</cdr:y>
    </cdr:to>
    <cdr:sp macro="" textlink="">
      <cdr:nvSpPr>
        <cdr:cNvPr id="2" name="TextBox 32">
          <a:extLst xmlns:a="http://schemas.openxmlformats.org/drawingml/2006/main">
            <a:ext uri="{FF2B5EF4-FFF2-40B4-BE49-F238E27FC236}">
              <a16:creationId xmlns:a16="http://schemas.microsoft.com/office/drawing/2014/main" id="{52B65259-499B-4904-A09E-A8CAFD7B38E7}"/>
            </a:ext>
          </a:extLst>
        </cdr:cNvPr>
        <cdr:cNvSpPr txBox="1"/>
      </cdr:nvSpPr>
      <cdr:spPr>
        <a:xfrm xmlns:a="http://schemas.openxmlformats.org/drawingml/2006/main">
          <a:off x="0" y="180736"/>
          <a:ext cx="1195837" cy="2923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300" b="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BY SEX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700" cy="461804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7" y="0"/>
            <a:ext cx="3011700" cy="461804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149DE7A-1A12-4746-8822-E7131700A1BD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3738"/>
            <a:ext cx="6156325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700" cy="46180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7" y="8772668"/>
            <a:ext cx="3011700" cy="46180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B69D276-5C27-0048-BF36-4302BA851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6875" y="693738"/>
            <a:ext cx="6156325" cy="3462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3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7B8C5-5101-412D-876A-A06D88B5848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755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3836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52632"/>
            <a:ext cx="6400800" cy="9532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0611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6568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1279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3836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52632"/>
            <a:ext cx="6400800" cy="9532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0354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2859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4872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5606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69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5020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3485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9161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15953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56069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6599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254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578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5548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242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245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026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672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8806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4330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F1416"/>
                </a:solidFill>
              </a:defRPr>
            </a:lvl1pPr>
          </a:lstStyle>
          <a:p>
            <a:pPr defTabSz="914400"/>
            <a:fld id="{1327C452-0D12-48F3-BB65-BBA3E6350F2C}" type="slidenum">
              <a:rPr lang="en-GB" smtClean="0">
                <a:latin typeface="Calibri"/>
              </a:rPr>
              <a:pPr defTabSz="914400"/>
              <a:t>‹#›</a:t>
            </a:fld>
            <a:endParaRPr lang="en-GB" dirty="0">
              <a:latin typeface="Calibri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467544" y="4681985"/>
            <a:ext cx="1908720" cy="400110"/>
            <a:chOff x="3671392" y="6274576"/>
            <a:chExt cx="1908720" cy="533478"/>
          </a:xfrm>
        </p:grpSpPr>
        <p:pic>
          <p:nvPicPr>
            <p:cNvPr id="2049" name="Picture 3" descr="Logo-small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392" y="6381328"/>
              <a:ext cx="360040" cy="315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3995936" y="6274576"/>
              <a:ext cx="1584176" cy="533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 Cluster – Iraq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 err="1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sheltercluster.org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>
                  <a:solidFill>
                    <a:srgbClr val="595959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Coordinating Humanitarian Shelter</a:t>
              </a:r>
              <a:endPara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4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1836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3672000" y="5056026"/>
            <a:ext cx="1836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5508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7326256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622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4314C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F141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4330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F1416"/>
                </a:solidFill>
              </a:defRPr>
            </a:lvl1pPr>
          </a:lstStyle>
          <a:p>
            <a:pPr defTabSz="914400"/>
            <a:fld id="{1327C452-0D12-48F3-BB65-BBA3E6350F2C}" type="slidenum">
              <a:rPr lang="en-GB" smtClean="0">
                <a:latin typeface="Calibri"/>
              </a:rPr>
              <a:pPr defTabSz="914400"/>
              <a:t>‹#›</a:t>
            </a:fld>
            <a:endParaRPr lang="en-GB" dirty="0">
              <a:latin typeface="Calibri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467544" y="4681985"/>
            <a:ext cx="1908720" cy="400110"/>
            <a:chOff x="3671392" y="6274576"/>
            <a:chExt cx="1908720" cy="533478"/>
          </a:xfrm>
        </p:grpSpPr>
        <p:pic>
          <p:nvPicPr>
            <p:cNvPr id="2049" name="Picture 3" descr="Logo-small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392" y="6381328"/>
              <a:ext cx="360040" cy="315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3995936" y="6274576"/>
              <a:ext cx="1584176" cy="533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 Cluster – Iraq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 err="1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sheltercluster.org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>
                  <a:solidFill>
                    <a:srgbClr val="595959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Coordinating Humanitarian Shelter</a:t>
              </a:r>
              <a:endPara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4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1836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3672000" y="5056026"/>
            <a:ext cx="1836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5508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7326256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059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4314C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F141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mailto:coord4.iraq@sheltercluster.org" TargetMode="External"/><Relationship Id="rId7" Type="http://schemas.openxmlformats.org/officeDocument/2006/relationships/hyperlink" Target="mailto:lottie.mccarthy@drc.ngo" TargetMode="External"/><Relationship Id="rId2" Type="http://schemas.openxmlformats.org/officeDocument/2006/relationships/hyperlink" Target="https://www.sheltercluster.org/response/iraq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hyperlink" Target="mailto:ira.csi.deputy-areacoo-prog@pu-ami.org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sheltercluster.org/response/iraq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sheltercluster.org/response/iraq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keto.unhcr.org/x/#EdlulE9L" TargetMode="External"/><Relationship Id="rId2" Type="http://schemas.openxmlformats.org/officeDocument/2006/relationships/hyperlink" Target="https://www.sheltercluster.org/response/iraq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eltercluster.org/response/iraq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bit.ly/SNFI_2019_IR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5588" y="773940"/>
            <a:ext cx="3406717" cy="5867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GB" sz="2200" b="0" dirty="0">
                <a:solidFill>
                  <a:srgbClr val="DF5327"/>
                </a:solidFill>
                <a:latin typeface="Corbel" panose="020B0503020204020204"/>
                <a:ea typeface="+mn-ea"/>
                <a:cs typeface="+mn-cs"/>
              </a:rPr>
              <a:t>Centre and south </a:t>
            </a:r>
            <a:r>
              <a:rPr lang="en-US" sz="2200" b="0" dirty="0">
                <a:solidFill>
                  <a:srgbClr val="DF5327"/>
                </a:solidFill>
                <a:latin typeface="Corbel" panose="020B0503020204020204"/>
                <a:ea typeface="+mn-ea"/>
                <a:cs typeface="+mn-cs"/>
              </a:rPr>
              <a:t>Shelter Cluster Hub Coordination Structure</a:t>
            </a:r>
            <a:endParaRPr lang="en-GB" sz="2200" b="0" dirty="0">
              <a:solidFill>
                <a:srgbClr val="DF5327"/>
              </a:solidFill>
              <a:latin typeface="Corbel" panose="020B0503020204020204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398708" y="134913"/>
            <a:ext cx="0" cy="44824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B456E0C7-24BA-4801-9F19-F04E07DF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6634" y="4743309"/>
            <a:ext cx="270165" cy="273844"/>
          </a:xfrm>
        </p:spPr>
        <p:txBody>
          <a:bodyPr/>
          <a:lstStyle/>
          <a:p>
            <a:r>
              <a:rPr lang="en-US" dirty="0">
                <a:latin typeface="Calibri"/>
              </a:rPr>
              <a:t>2</a:t>
            </a:r>
            <a:endParaRPr lang="en-GB" dirty="0"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64267" y="4778438"/>
            <a:ext cx="3520003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hlinkClick r:id="rId2"/>
              </a:rPr>
              <a:t>https://www.sheltercluster.org/response/iraq</a:t>
            </a:r>
            <a:endParaRPr lang="en-GB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6C815D-F254-4347-B950-666F6AFB4167}"/>
              </a:ext>
            </a:extLst>
          </p:cNvPr>
          <p:cNvSpPr/>
          <p:nvPr/>
        </p:nvSpPr>
        <p:spPr>
          <a:xfrm>
            <a:off x="3564265" y="467299"/>
            <a:ext cx="3698303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GB" sz="1200" b="1" dirty="0"/>
              <a:t>Michel Tia </a:t>
            </a:r>
            <a:r>
              <a:rPr lang="en-GB" sz="1200" dirty="0"/>
              <a:t>- IOM</a:t>
            </a:r>
          </a:p>
          <a:p>
            <a:r>
              <a:rPr lang="en-GB" sz="1200" dirty="0"/>
              <a:t>Sub National </a:t>
            </a:r>
            <a:r>
              <a:rPr lang="en-US" sz="1200" dirty="0"/>
              <a:t>Cluster </a:t>
            </a:r>
            <a:r>
              <a:rPr lang="en-GB" sz="1200" dirty="0"/>
              <a:t>Coordinator for Centre and South </a:t>
            </a:r>
          </a:p>
          <a:p>
            <a:r>
              <a:rPr lang="en-GB" sz="1200" dirty="0"/>
              <a:t>+964 (0) 782 294 9258</a:t>
            </a:r>
          </a:p>
          <a:p>
            <a:r>
              <a:rPr lang="en-GB" sz="1200" b="1" u="sng" dirty="0">
                <a:solidFill>
                  <a:schemeClr val="lt1"/>
                </a:solidFill>
                <a:hlinkClick r:id="rId3"/>
              </a:rPr>
              <a:t>coord4.iraq@sheltercluster.org</a:t>
            </a:r>
            <a:r>
              <a:rPr lang="en-GB" sz="1200" b="1" dirty="0">
                <a:solidFill>
                  <a:schemeClr val="lt1"/>
                </a:solidFill>
              </a:rPr>
              <a:t> </a:t>
            </a:r>
            <a:endParaRPr lang="en-GB" sz="1200" dirty="0"/>
          </a:p>
        </p:txBody>
      </p:sp>
      <p:pic>
        <p:nvPicPr>
          <p:cNvPr id="2050" name="Picture 1" descr="Logo PUI">
            <a:extLst>
              <a:ext uri="{FF2B5EF4-FFF2-40B4-BE49-F238E27FC236}">
                <a16:creationId xmlns:a16="http://schemas.microsoft.com/office/drawing/2014/main" id="{65D10F67-4F61-4E24-B89F-3438B9209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45" y="2906558"/>
            <a:ext cx="1400401" cy="548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0177C9C-3789-40B7-8F9B-942829687462}"/>
              </a:ext>
            </a:extLst>
          </p:cNvPr>
          <p:cNvSpPr/>
          <p:nvPr/>
        </p:nvSpPr>
        <p:spPr>
          <a:xfrm>
            <a:off x="3564267" y="1450691"/>
            <a:ext cx="3698298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200" b="1" dirty="0"/>
              <a:t>Nicoletta Roccabianca - </a:t>
            </a:r>
            <a:r>
              <a:rPr lang="en-US" sz="1200" dirty="0"/>
              <a:t>PUI</a:t>
            </a:r>
            <a:endParaRPr lang="en-IN" sz="1200" dirty="0"/>
          </a:p>
          <a:p>
            <a:r>
              <a:rPr lang="en-US" sz="1200" dirty="0"/>
              <a:t>Deputy Area Coordinator – Centre and South</a:t>
            </a:r>
          </a:p>
          <a:p>
            <a:r>
              <a:rPr lang="en-US" sz="1200" dirty="0">
                <a:solidFill>
                  <a:srgbClr val="000000"/>
                </a:solidFill>
                <a:ea typeface="Calibri" panose="020F0502020204030204" pitchFamily="34" charset="0"/>
              </a:rPr>
              <a:t>Shelter Cluster Focal Point for</a:t>
            </a:r>
            <a:r>
              <a:rPr lang="en-IN" sz="1200" dirty="0"/>
              <a:t> </a:t>
            </a:r>
            <a:r>
              <a:rPr lang="en-IN" sz="1200" b="1" dirty="0"/>
              <a:t>Anbar Governorate </a:t>
            </a:r>
          </a:p>
          <a:p>
            <a:r>
              <a:rPr lang="en-US" sz="1200" dirty="0">
                <a:solidFill>
                  <a:srgbClr val="000000"/>
                </a:solidFill>
              </a:rPr>
              <a:t>+964 (0) 783 306 1031</a:t>
            </a:r>
            <a:endParaRPr lang="en-IN" sz="1200" dirty="0">
              <a:solidFill>
                <a:srgbClr val="000000"/>
              </a:solidFill>
            </a:endParaRPr>
          </a:p>
          <a:p>
            <a:r>
              <a:rPr lang="en-US" sz="1200" b="1" u="sng" dirty="0">
                <a:solidFill>
                  <a:srgbClr val="1F497D"/>
                </a:solidFill>
                <a:ea typeface="Calibri" panose="020F0502020204030204" pitchFamily="34" charset="0"/>
                <a:hlinkClick r:id="rId5"/>
              </a:rPr>
              <a:t>ira.csi.deputy-areacoo-prog@pu-ami.org</a:t>
            </a:r>
            <a:r>
              <a:rPr lang="en-US" sz="1200" b="1" dirty="0">
                <a:solidFill>
                  <a:srgbClr val="1F497D"/>
                </a:solidFill>
                <a:ea typeface="Calibri" panose="020F0502020204030204" pitchFamily="34" charset="0"/>
              </a:rPr>
              <a:t> </a:t>
            </a:r>
            <a:endParaRPr lang="en-IN" sz="1200" b="1" dirty="0">
              <a:ea typeface="Calibri" panose="020F0502020204030204" pitchFamily="34" charset="0"/>
            </a:endParaRPr>
          </a:p>
        </p:txBody>
      </p:sp>
      <p:pic>
        <p:nvPicPr>
          <p:cNvPr id="2051" name="Picture 3" descr="cid:image001.png@01D3CC1A.AD9A1A50">
            <a:extLst>
              <a:ext uri="{FF2B5EF4-FFF2-40B4-BE49-F238E27FC236}">
                <a16:creationId xmlns:a16="http://schemas.microsoft.com/office/drawing/2014/main" id="{BCD613DA-B0AD-4CD4-87F6-85453FCEB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416" y="2936823"/>
            <a:ext cx="1061756" cy="48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E65D525-B00C-4744-B8C0-02E8D1326CFF}"/>
              </a:ext>
            </a:extLst>
          </p:cNvPr>
          <p:cNvSpPr/>
          <p:nvPr/>
        </p:nvSpPr>
        <p:spPr>
          <a:xfrm>
            <a:off x="3564631" y="2620008"/>
            <a:ext cx="3698317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ea typeface="Calibri" panose="020F0502020204030204" pitchFamily="34" charset="0"/>
              </a:rPr>
              <a:t>Lottie McCarthy </a:t>
            </a:r>
            <a:r>
              <a:rPr lang="en-US" sz="1200" dirty="0"/>
              <a:t>- DRC</a:t>
            </a:r>
            <a:endParaRPr lang="en-IN" sz="1200" dirty="0"/>
          </a:p>
          <a:p>
            <a:r>
              <a:rPr lang="en-US" sz="1200" dirty="0">
                <a:solidFill>
                  <a:srgbClr val="000000"/>
                </a:solidFill>
                <a:ea typeface="Calibri" panose="020F0502020204030204" pitchFamily="34" charset="0"/>
              </a:rPr>
              <a:t>Shelter and Infrastructure Programme Manager – Tikrit </a:t>
            </a:r>
            <a:endParaRPr lang="en-IN" sz="1200" dirty="0">
              <a:ea typeface="Calibri" panose="020F0502020204030204" pitchFamily="34" charset="0"/>
            </a:endParaRPr>
          </a:p>
          <a:p>
            <a:r>
              <a:rPr lang="en-US" sz="1200" dirty="0">
                <a:solidFill>
                  <a:srgbClr val="000000"/>
                </a:solidFill>
                <a:ea typeface="Calibri" panose="020F0502020204030204" pitchFamily="34" charset="0"/>
              </a:rPr>
              <a:t>Shelter Cluster Focal Point for </a:t>
            </a:r>
            <a:r>
              <a:rPr lang="en-US" sz="1200" b="1" dirty="0">
                <a:solidFill>
                  <a:srgbClr val="000000"/>
                </a:solidFill>
                <a:ea typeface="Calibri" panose="020F0502020204030204" pitchFamily="34" charset="0"/>
              </a:rPr>
              <a:t>Salah ad-Din Governorate </a:t>
            </a:r>
            <a:endParaRPr lang="en-IN" sz="1200" b="1" dirty="0">
              <a:ea typeface="Calibri" panose="020F0502020204030204" pitchFamily="34" charset="0"/>
            </a:endParaRPr>
          </a:p>
          <a:p>
            <a:r>
              <a:rPr lang="en-US" sz="1200" dirty="0">
                <a:solidFill>
                  <a:srgbClr val="000000"/>
                </a:solidFill>
                <a:ea typeface="Calibri" panose="020F0502020204030204" pitchFamily="34" charset="0"/>
              </a:rPr>
              <a:t>+ 964 (0) 772 997 2314</a:t>
            </a:r>
          </a:p>
          <a:p>
            <a:r>
              <a:rPr lang="da-DK" sz="1200" b="1" dirty="0">
                <a:ea typeface="Calibri" panose="020F0502020204030204" pitchFamily="34" charset="0"/>
                <a:hlinkClick r:id="rId7"/>
              </a:rPr>
              <a:t>lottie.mccarthy@drc.ngo</a:t>
            </a:r>
            <a:r>
              <a:rPr lang="da-DK" sz="1200" b="1" dirty="0">
                <a:ea typeface="Calibri" panose="020F0502020204030204" pitchFamily="34" charset="0"/>
              </a:rPr>
              <a:t> </a:t>
            </a:r>
            <a:endParaRPr lang="en-IN" sz="1200" b="1" dirty="0">
              <a:effectLst/>
              <a:ea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050FB1-99FF-4C1C-97D8-D5EB96726362}"/>
              </a:ext>
            </a:extLst>
          </p:cNvPr>
          <p:cNvSpPr/>
          <p:nvPr/>
        </p:nvSpPr>
        <p:spPr>
          <a:xfrm>
            <a:off x="3564631" y="3788066"/>
            <a:ext cx="3698681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ea typeface="Calibri" panose="020F0502020204030204" pitchFamily="34" charset="0"/>
              </a:rPr>
              <a:t>Yet to be nominated </a:t>
            </a:r>
            <a:r>
              <a:rPr lang="en-US" sz="1200" dirty="0"/>
              <a:t>- UNHCR</a:t>
            </a:r>
            <a:endParaRPr lang="en-US" sz="12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r>
              <a:rPr lang="en-US" sz="1200" dirty="0">
                <a:solidFill>
                  <a:srgbClr val="000000"/>
                </a:solidFill>
                <a:ea typeface="Calibri" panose="020F0502020204030204" pitchFamily="34" charset="0"/>
              </a:rPr>
              <a:t>Shelter Cluster Focal Point for </a:t>
            </a:r>
            <a:r>
              <a:rPr lang="en-US" sz="1200" b="1" dirty="0">
                <a:solidFill>
                  <a:srgbClr val="000000"/>
                </a:solidFill>
                <a:ea typeface="Calibri" panose="020F0502020204030204" pitchFamily="34" charset="0"/>
              </a:rPr>
              <a:t>Diyala Governorate</a:t>
            </a:r>
            <a:endParaRPr lang="en-IN" sz="1200" b="1" dirty="0">
              <a:ea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DEBCA45-6AC7-4C46-B1DD-9D14A0ECCC5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181" y="1747992"/>
            <a:ext cx="793675" cy="853701"/>
          </a:xfrm>
          <a:prstGeom prst="rect">
            <a:avLst/>
          </a:prstGeom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B955CFF-4D05-4381-8322-F14091DA90E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1416" y="1766307"/>
            <a:ext cx="846587" cy="85370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494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56E0C7-24BA-4801-9F19-F04E07DF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10</a:t>
            </a:fld>
            <a:endParaRPr lang="en-GB" dirty="0"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792483-8142-4160-90D4-55338C7F0103}"/>
              </a:ext>
            </a:extLst>
          </p:cNvPr>
          <p:cNvSpPr txBox="1">
            <a:spLocks/>
          </p:cNvSpPr>
          <p:nvPr/>
        </p:nvSpPr>
        <p:spPr>
          <a:xfrm>
            <a:off x="0" y="132697"/>
            <a:ext cx="9144000" cy="3686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342900" indent="-342900" algn="l">
              <a:buFont typeface="+mj-lt"/>
              <a:buAutoNum type="arabicPeriod" startAt="2"/>
              <a:defRPr/>
            </a:pPr>
            <a:r>
              <a:rPr lang="en-US" sz="1400" b="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rPr>
              <a:t>Key issues</a:t>
            </a:r>
            <a:r>
              <a:rPr lang="en-IN" sz="1400" b="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rPr>
              <a:t>:</a:t>
            </a:r>
            <a:r>
              <a:rPr lang="en-US" sz="1400" b="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rPr>
              <a:t> </a:t>
            </a:r>
          </a:p>
          <a:p>
            <a:pPr marL="342900" indent="-342900" algn="l">
              <a:buFont typeface="+mj-lt"/>
              <a:buAutoNum type="alphaLcParenR" startAt="3"/>
              <a:defRPr/>
            </a:pPr>
            <a:r>
              <a:rPr lang="en-IN" sz="1400" b="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rPr>
              <a:t>Update on recent population movements and S-NFI Cluster response capacity – </a:t>
            </a:r>
            <a:r>
              <a:rPr lang="en-IN" sz="1400" b="0" dirty="0">
                <a:solidFill>
                  <a:srgbClr val="0070C0"/>
                </a:solidFill>
                <a:latin typeface="Calibri Light" panose="020F0302020204030204" pitchFamily="34" charset="0"/>
                <a:ea typeface="+mn-ea"/>
                <a:cs typeface="+mn-cs"/>
              </a:rPr>
              <a:t>15 Aug-29 Sep 2019 – IOM/DTM</a:t>
            </a:r>
            <a:endParaRPr lang="en-US" sz="1400" b="0" dirty="0">
              <a:solidFill>
                <a:srgbClr val="0070C0"/>
              </a:solidFill>
              <a:latin typeface="Calibri Light" panose="020F030202020403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BD8E76-208B-4F7E-952F-F468720A1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747" y="2497889"/>
            <a:ext cx="6445838" cy="2276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3AE726-3FE3-4539-AB4A-749BE9C97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15" y="631133"/>
            <a:ext cx="4219902" cy="184467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2A1A5B4-D71E-4B38-AA4C-5A96087B2E1B}"/>
              </a:ext>
            </a:extLst>
          </p:cNvPr>
          <p:cNvSpPr/>
          <p:nvPr/>
        </p:nvSpPr>
        <p:spPr>
          <a:xfrm>
            <a:off x="4508935" y="1063817"/>
            <a:ext cx="407284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Summary Arrivals to non-camp: 4,994 HHs</a:t>
            </a:r>
          </a:p>
          <a:p>
            <a:r>
              <a:rPr lang="en-IN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Including </a:t>
            </a:r>
            <a:r>
              <a:rPr lang="en-IN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187 HHs </a:t>
            </a:r>
            <a:r>
              <a:rPr lang="en-IN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in Anbar and Salah al-Din.</a:t>
            </a:r>
          </a:p>
          <a:p>
            <a:endParaRPr lang="en-IN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IN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With details on Sub-districts &amp; Location of Type</a:t>
            </a:r>
          </a:p>
        </p:txBody>
      </p:sp>
    </p:spTree>
    <p:extLst>
      <p:ext uri="{BB962C8B-B14F-4D97-AF65-F5344CB8AC3E}">
        <p14:creationId xmlns:p14="http://schemas.microsoft.com/office/powerpoint/2010/main" val="2094732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56E0C7-24BA-4801-9F19-F04E07DF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11</a:t>
            </a:fld>
            <a:endParaRPr lang="en-GB" dirty="0"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792483-8142-4160-90D4-55338C7F0103}"/>
              </a:ext>
            </a:extLst>
          </p:cNvPr>
          <p:cNvSpPr txBox="1">
            <a:spLocks/>
          </p:cNvSpPr>
          <p:nvPr/>
        </p:nvSpPr>
        <p:spPr>
          <a:xfrm>
            <a:off x="0" y="132697"/>
            <a:ext cx="9144000" cy="3686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342900" indent="-342900" algn="l">
              <a:buFont typeface="+mj-lt"/>
              <a:buAutoNum type="arabicPeriod" startAt="2"/>
              <a:defRPr/>
            </a:pPr>
            <a:r>
              <a:rPr lang="en-US" sz="1400" b="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rPr>
              <a:t>Key issues</a:t>
            </a:r>
            <a:r>
              <a:rPr lang="en-IN" sz="1400" b="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rPr>
              <a:t>:</a:t>
            </a:r>
            <a:r>
              <a:rPr lang="en-US" sz="1400" b="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rPr>
              <a:t> </a:t>
            </a:r>
          </a:p>
          <a:p>
            <a:pPr marL="342900" indent="-342900" algn="l">
              <a:buFont typeface="+mj-lt"/>
              <a:buAutoNum type="alphaLcParenR" startAt="3"/>
              <a:defRPr/>
            </a:pPr>
            <a:r>
              <a:rPr lang="en-IN" sz="1400" b="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rPr>
              <a:t>Update on recent population movements and S-NFI Cluster response capacity – </a:t>
            </a:r>
            <a:r>
              <a:rPr lang="en-IN" sz="1400" b="0" dirty="0">
                <a:solidFill>
                  <a:srgbClr val="0070C0"/>
                </a:solidFill>
                <a:latin typeface="Calibri Light" panose="020F0302020204030204" pitchFamily="34" charset="0"/>
                <a:ea typeface="+mn-ea"/>
                <a:cs typeface="+mn-cs"/>
              </a:rPr>
              <a:t>Tour de table </a:t>
            </a:r>
            <a:endParaRPr lang="en-US" sz="1400" b="0" dirty="0">
              <a:solidFill>
                <a:srgbClr val="0070C0"/>
              </a:solidFill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A9EECA-317B-405E-824F-E72B48F60CE1}"/>
              </a:ext>
            </a:extLst>
          </p:cNvPr>
          <p:cNvSpPr/>
          <p:nvPr/>
        </p:nvSpPr>
        <p:spPr>
          <a:xfrm>
            <a:off x="252249" y="866349"/>
            <a:ext cx="8434551" cy="2843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IN" sz="1300" b="1" dirty="0">
                <a:solidFill>
                  <a:srgbClr val="0D0D0D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The Shelter Cluster will continue to </a:t>
            </a:r>
            <a:r>
              <a:rPr lang="en-IN" sz="1300" dirty="0">
                <a:solidFill>
                  <a:srgbClr val="0D0D0D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Advocate and mobilize resources for the contingency stocks and for appropriate response in concerned locations;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IN" sz="1300" dirty="0">
              <a:solidFill>
                <a:srgbClr val="0D0D0D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IN" sz="1300" b="1" dirty="0">
                <a:solidFill>
                  <a:srgbClr val="0D0D0D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NFI</a:t>
            </a:r>
            <a:r>
              <a:rPr lang="en-IN" sz="1300" dirty="0">
                <a:solidFill>
                  <a:srgbClr val="0D0D0D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</a:p>
          <a:p>
            <a:pPr marL="628650" lvl="1" indent="-1714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n-IN" sz="1300" b="1" dirty="0">
                <a:solidFill>
                  <a:srgbClr val="0D0D0D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IOM: </a:t>
            </a:r>
            <a:r>
              <a:rPr lang="en-IN" sz="1300" dirty="0">
                <a:solidFill>
                  <a:srgbClr val="0D0D0D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en-IN" sz="1300" dirty="0">
                <a:solidFill>
                  <a:srgbClr val="0070C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New caseload to be considered </a:t>
            </a:r>
            <a:r>
              <a:rPr lang="en-IN" sz="1300" dirty="0">
                <a:solidFill>
                  <a:srgbClr val="0D0D0D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(</a:t>
            </a:r>
            <a:r>
              <a:rPr lang="en-IN" sz="1300" dirty="0">
                <a:solidFill>
                  <a:srgbClr val="0070C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confirmed</a:t>
            </a:r>
            <a:r>
              <a:rPr lang="en-IN" sz="1300" dirty="0">
                <a:solidFill>
                  <a:srgbClr val="0D0D0D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)</a:t>
            </a:r>
          </a:p>
          <a:p>
            <a:pPr marL="628650" lvl="1" indent="-171450" algn="just">
              <a:buFont typeface="Wingdings" panose="05000000000000000000" pitchFamily="2" charset="2"/>
              <a:buChar char="ü"/>
            </a:pPr>
            <a:r>
              <a:rPr lang="en-IN" sz="1300" b="1" dirty="0">
                <a:solidFill>
                  <a:srgbClr val="0D0D0D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UNHCR: </a:t>
            </a:r>
            <a:r>
              <a:rPr lang="en-IN" sz="1300" dirty="0">
                <a:solidFill>
                  <a:srgbClr val="0D0D0D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Cash for Winter (US $200) distributions across the country. People been enrolled will be assisted in spite of their </a:t>
            </a:r>
            <a:r>
              <a:rPr lang="en-IN" sz="1300" dirty="0">
                <a:solidFill>
                  <a:srgbClr val="0D0D0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current locations (returned to original areas </a:t>
            </a:r>
            <a:r>
              <a:rPr lang="en-IN" sz="1300" dirty="0">
                <a:solidFill>
                  <a:srgbClr val="0D0D0D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or out  of camps IDPs) – (</a:t>
            </a:r>
            <a:r>
              <a:rPr lang="en-IN" sz="1300" dirty="0">
                <a:solidFill>
                  <a:srgbClr val="0070C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Confirmed</a:t>
            </a:r>
            <a:r>
              <a:rPr lang="en-IN" sz="1300" dirty="0">
                <a:solidFill>
                  <a:srgbClr val="0D0D0D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). </a:t>
            </a:r>
          </a:p>
          <a:p>
            <a:pPr marL="628650" lvl="1" indent="-171450" algn="just">
              <a:buFont typeface="Wingdings" panose="05000000000000000000" pitchFamily="2" charset="2"/>
              <a:buChar char="ü"/>
            </a:pPr>
            <a:r>
              <a:rPr lang="en-IN" sz="1300" dirty="0">
                <a:solidFill>
                  <a:srgbClr val="0070C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New caseload to be considered.</a:t>
            </a:r>
            <a:endParaRPr lang="en-IN" sz="1300" dirty="0">
              <a:solidFill>
                <a:srgbClr val="0D0D0D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endParaRPr lang="en-IN" sz="1300" dirty="0">
              <a:solidFill>
                <a:srgbClr val="0D0D0D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IN" sz="1300" b="1" dirty="0">
                <a:solidFill>
                  <a:srgbClr val="0D0D0D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Shelter</a:t>
            </a:r>
            <a:r>
              <a:rPr lang="en-IN" sz="1300" dirty="0">
                <a:solidFill>
                  <a:srgbClr val="0D0D0D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en-IN" sz="1300" dirty="0">
                <a:solidFill>
                  <a:srgbClr val="0D0D0D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partners have ongoing shelter rehab programs in </a:t>
            </a:r>
            <a:r>
              <a:rPr lang="en-IN" sz="1300" b="1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Al-</a:t>
            </a:r>
            <a:r>
              <a:rPr lang="en-IN" sz="1300" b="1" dirty="0" err="1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Shirqat</a:t>
            </a:r>
            <a:r>
              <a:rPr lang="en-IN" sz="1300" b="1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&amp; Baiji</a:t>
            </a:r>
            <a:r>
              <a:rPr lang="en-IN" sz="13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districts  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en-IN" sz="1300" dirty="0">
                <a:solidFill>
                  <a:srgbClr val="0070C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New caseload to be considered.</a:t>
            </a:r>
            <a:endParaRPr lang="en-IN" sz="1300" dirty="0">
              <a:solidFill>
                <a:srgbClr val="0D0D0D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171450" indent="-171450">
              <a:buFontTx/>
              <a:buChar char="-"/>
            </a:pPr>
            <a:endParaRPr lang="en-IN" sz="13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970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B9C5E0-6308-4EF0-B002-D15D22ED3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697535"/>
            <a:ext cx="2133600" cy="273844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27C452-0D12-48F3-BB65-BBA3E6350F2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7F141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7F141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64267" y="4778438"/>
            <a:ext cx="3520003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hlinkClick r:id="rId2"/>
              </a:rPr>
              <a:t>https://www.sheltercluster.org/response/iraq</a:t>
            </a:r>
            <a:endParaRPr lang="en-GB" sz="140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80F4B44-7260-4D10-834D-3D9BF8F1585F}"/>
              </a:ext>
            </a:extLst>
          </p:cNvPr>
          <p:cNvSpPr txBox="1">
            <a:spLocks/>
          </p:cNvSpPr>
          <p:nvPr/>
        </p:nvSpPr>
        <p:spPr>
          <a:xfrm>
            <a:off x="0" y="143224"/>
            <a:ext cx="9144000" cy="3686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342900" indent="-342900" algn="l">
              <a:buFont typeface="+mj-lt"/>
              <a:buAutoNum type="arabicPeriod" startAt="3"/>
              <a:defRPr/>
            </a:pPr>
            <a:r>
              <a:rPr lang="en-IN" sz="1400" b="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Information Management</a:t>
            </a:r>
            <a:endParaRPr lang="en-US" sz="1400" b="0" dirty="0">
              <a:solidFill>
                <a:srgbClr val="0070C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342900" indent="-342900" algn="l">
              <a:buFont typeface="+mj-lt"/>
              <a:buAutoNum type="alphaLcParenR"/>
              <a:defRPr/>
            </a:pPr>
            <a:r>
              <a:rPr lang="en-IN" sz="140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2020 HNO and HRP: S-NFI Cluster Severity and PIN</a:t>
            </a:r>
            <a:endParaRPr lang="en-US" sz="1400" b="0" dirty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6C3B7B2-FE21-4F33-BB51-F442F77EF1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652518"/>
              </p:ext>
            </p:extLst>
          </p:nvPr>
        </p:nvGraphicFramePr>
        <p:xfrm>
          <a:off x="147145" y="782130"/>
          <a:ext cx="4571159" cy="1114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9285">
                  <a:extLst>
                    <a:ext uri="{9D8B030D-6E8A-4147-A177-3AD203B41FA5}">
                      <a16:colId xmlns:a16="http://schemas.microsoft.com/office/drawing/2014/main" val="1294316074"/>
                    </a:ext>
                  </a:extLst>
                </a:gridCol>
                <a:gridCol w="766461">
                  <a:extLst>
                    <a:ext uri="{9D8B030D-6E8A-4147-A177-3AD203B41FA5}">
                      <a16:colId xmlns:a16="http://schemas.microsoft.com/office/drawing/2014/main" val="950977658"/>
                    </a:ext>
                  </a:extLst>
                </a:gridCol>
                <a:gridCol w="937757">
                  <a:extLst>
                    <a:ext uri="{9D8B030D-6E8A-4147-A177-3AD203B41FA5}">
                      <a16:colId xmlns:a16="http://schemas.microsoft.com/office/drawing/2014/main" val="351825672"/>
                    </a:ext>
                  </a:extLst>
                </a:gridCol>
                <a:gridCol w="945931">
                  <a:extLst>
                    <a:ext uri="{9D8B030D-6E8A-4147-A177-3AD203B41FA5}">
                      <a16:colId xmlns:a16="http://schemas.microsoft.com/office/drawing/2014/main" val="3080943323"/>
                    </a:ext>
                  </a:extLst>
                </a:gridCol>
                <a:gridCol w="525518">
                  <a:extLst>
                    <a:ext uri="{9D8B030D-6E8A-4147-A177-3AD203B41FA5}">
                      <a16:colId xmlns:a16="http://schemas.microsoft.com/office/drawing/2014/main" val="3219483116"/>
                    </a:ext>
                  </a:extLst>
                </a:gridCol>
                <a:gridCol w="556207">
                  <a:extLst>
                    <a:ext uri="{9D8B030D-6E8A-4147-A177-3AD203B41FA5}">
                      <a16:colId xmlns:a16="http://schemas.microsoft.com/office/drawing/2014/main" val="992821978"/>
                    </a:ext>
                  </a:extLst>
                </a:gridCol>
              </a:tblGrid>
              <a:tr h="289043">
                <a:tc gridSpan="6">
                  <a:txBody>
                    <a:bodyPr/>
                    <a:lstStyle/>
                    <a:p>
                      <a:r>
                        <a:rPr lang="en-US" sz="1300" b="0" kern="120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PEOPLE IN NEED BY CATEGORY</a:t>
                      </a:r>
                    </a:p>
                  </a:txBody>
                  <a:tcPr marL="77913" marR="77913" marT="38957" marB="38957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89508"/>
                  </a:ext>
                </a:extLst>
              </a:tr>
              <a:tr h="431806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70C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IDPs in-camp</a:t>
                      </a:r>
                    </a:p>
                  </a:txBody>
                  <a:tcPr marL="77913" marR="77913" marT="38957" marB="389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70C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Out-of-Camp IDPs</a:t>
                      </a:r>
                    </a:p>
                  </a:txBody>
                  <a:tcPr marL="77913" marR="77913" marT="38957" marB="389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70C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Host Communities</a:t>
                      </a:r>
                    </a:p>
                  </a:txBody>
                  <a:tcPr marL="77913" marR="77913" marT="38957" marB="3895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0" dirty="0">
                          <a:solidFill>
                            <a:srgbClr val="0070C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Returnees</a:t>
                      </a:r>
                    </a:p>
                  </a:txBody>
                  <a:tcPr marL="77913" marR="77913" marT="38957" marB="389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70C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Total </a:t>
                      </a:r>
                    </a:p>
                  </a:txBody>
                  <a:tcPr marL="77913" marR="77913" marT="38957" marB="389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C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Acute PIN</a:t>
                      </a:r>
                    </a:p>
                  </a:txBody>
                  <a:tcPr marL="77913" marR="77913" marT="38957" marB="38957"/>
                </a:tc>
                <a:extLst>
                  <a:ext uri="{0D108BD9-81ED-4DB2-BD59-A6C34878D82A}">
                    <a16:rowId xmlns:a16="http://schemas.microsoft.com/office/drawing/2014/main" val="2137841566"/>
                  </a:ext>
                </a:extLst>
              </a:tr>
              <a:tr h="3941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370,025</a:t>
                      </a:r>
                    </a:p>
                  </a:txBody>
                  <a:tcPr marL="77913" marR="77913" marT="38957" marB="38957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505,604</a:t>
                      </a:r>
                    </a:p>
                  </a:txBody>
                  <a:tcPr marL="77913" marR="77913" marT="38957" marB="38957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14,535</a:t>
                      </a:r>
                    </a:p>
                  </a:txBody>
                  <a:tcPr marL="77913" marR="77913" marT="38957" marB="38957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1,510,887</a:t>
                      </a:r>
                    </a:p>
                  </a:txBody>
                  <a:tcPr marL="77913" marR="77913" marT="38957" marB="38957"/>
                </a:tc>
                <a:tc>
                  <a:txBody>
                    <a:bodyPr/>
                    <a:lstStyle/>
                    <a:p>
                      <a:pPr marL="0" marR="0" lvl="0" indent="0" algn="ctr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baseline="0" dirty="0">
                          <a:latin typeface="Calibri Light" panose="020F0302020204030204" pitchFamily="34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2.4M</a:t>
                      </a:r>
                    </a:p>
                  </a:txBody>
                  <a:tcPr marL="77913" marR="77913" marT="38957" marB="38957"/>
                </a:tc>
                <a:tc>
                  <a:txBody>
                    <a:bodyPr/>
                    <a:lstStyle/>
                    <a:p>
                      <a:pPr marL="0" marR="0" lvl="0" indent="0" algn="ctr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baseline="0" dirty="0">
                          <a:solidFill>
                            <a:srgbClr val="C00000"/>
                          </a:solidFill>
                          <a:latin typeface="Calibri Light" panose="020F0302020204030204" pitchFamily="34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1.4 M</a:t>
                      </a:r>
                    </a:p>
                  </a:txBody>
                  <a:tcPr marL="77913" marR="77913" marT="38957" marB="38957"/>
                </a:tc>
                <a:extLst>
                  <a:ext uri="{0D108BD9-81ED-4DB2-BD59-A6C34878D82A}">
                    <a16:rowId xmlns:a16="http://schemas.microsoft.com/office/drawing/2014/main" val="188971468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7D44FEA-2D9D-44C0-AA80-FFEF915BFF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95632"/>
              </p:ext>
            </p:extLst>
          </p:nvPr>
        </p:nvGraphicFramePr>
        <p:xfrm>
          <a:off x="4099049" y="3423364"/>
          <a:ext cx="4453368" cy="824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0661">
                  <a:extLst>
                    <a:ext uri="{9D8B030D-6E8A-4147-A177-3AD203B41FA5}">
                      <a16:colId xmlns:a16="http://schemas.microsoft.com/office/drawing/2014/main" val="3558390763"/>
                    </a:ext>
                  </a:extLst>
                </a:gridCol>
                <a:gridCol w="1484892">
                  <a:extLst>
                    <a:ext uri="{9D8B030D-6E8A-4147-A177-3AD203B41FA5}">
                      <a16:colId xmlns:a16="http://schemas.microsoft.com/office/drawing/2014/main" val="350462080"/>
                    </a:ext>
                  </a:extLst>
                </a:gridCol>
                <a:gridCol w="1637815">
                  <a:extLst>
                    <a:ext uri="{9D8B030D-6E8A-4147-A177-3AD203B41FA5}">
                      <a16:colId xmlns:a16="http://schemas.microsoft.com/office/drawing/2014/main" val="1515870691"/>
                    </a:ext>
                  </a:extLst>
                </a:gridCol>
              </a:tblGrid>
              <a:tr h="274861">
                <a:tc grid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0" kern="120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TREND: PIN by year</a:t>
                      </a:r>
                    </a:p>
                  </a:txBody>
                  <a:tcPr marL="77913" marR="77913" marT="38957" marB="38957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3088551"/>
                  </a:ext>
                </a:extLst>
              </a:tr>
              <a:tr h="27486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b="0" kern="1200" baseline="0" dirty="0">
                          <a:solidFill>
                            <a:srgbClr val="0070C0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2018</a:t>
                      </a:r>
                    </a:p>
                  </a:txBody>
                  <a:tcPr marL="77913" marR="77913" marT="38957" marB="38957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b="0" kern="1200" baseline="0" dirty="0">
                          <a:solidFill>
                            <a:srgbClr val="0070C0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2019</a:t>
                      </a:r>
                    </a:p>
                  </a:txBody>
                  <a:tcPr marL="77913" marR="77913" marT="38957" marB="38957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b="0" kern="1200" baseline="0" dirty="0">
                          <a:solidFill>
                            <a:srgbClr val="0070C0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2020</a:t>
                      </a:r>
                    </a:p>
                  </a:txBody>
                  <a:tcPr marL="77913" marR="77913" marT="38957" marB="38957"/>
                </a:tc>
                <a:extLst>
                  <a:ext uri="{0D108BD9-81ED-4DB2-BD59-A6C34878D82A}">
                    <a16:rowId xmlns:a16="http://schemas.microsoft.com/office/drawing/2014/main" val="4113778277"/>
                  </a:ext>
                </a:extLst>
              </a:tr>
              <a:tr h="274861">
                <a:tc>
                  <a:txBody>
                    <a:bodyPr/>
                    <a:lstStyle/>
                    <a:p>
                      <a:pPr algn="ctr"/>
                      <a:r>
                        <a:rPr lang="en-GB" sz="1200" b="0" baseline="0" dirty="0">
                          <a:latin typeface="Calibri Light" panose="020F0302020204030204" pitchFamily="34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4.1M</a:t>
                      </a:r>
                    </a:p>
                  </a:txBody>
                  <a:tcPr marL="77913" marR="77913" marT="38957" marB="389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baseline="0" dirty="0">
                          <a:latin typeface="Calibri Light" panose="020F0302020204030204" pitchFamily="34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2.1M</a:t>
                      </a:r>
                    </a:p>
                  </a:txBody>
                  <a:tcPr marL="77913" marR="77913" marT="38957" marB="389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baseline="0" dirty="0">
                          <a:latin typeface="Calibri Light" panose="020F0302020204030204" pitchFamily="34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2.4M</a:t>
                      </a:r>
                    </a:p>
                  </a:txBody>
                  <a:tcPr marL="77913" marR="77913" marT="38957" marB="38957"/>
                </a:tc>
                <a:extLst>
                  <a:ext uri="{0D108BD9-81ED-4DB2-BD59-A6C34878D82A}">
                    <a16:rowId xmlns:a16="http://schemas.microsoft.com/office/drawing/2014/main" val="307514444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D532A96-CF34-436C-AA28-FD37B2C724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323377"/>
              </p:ext>
            </p:extLst>
          </p:nvPr>
        </p:nvGraphicFramePr>
        <p:xfrm>
          <a:off x="147145" y="2165017"/>
          <a:ext cx="4565229" cy="896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1743">
                  <a:extLst>
                    <a:ext uri="{9D8B030D-6E8A-4147-A177-3AD203B41FA5}">
                      <a16:colId xmlns:a16="http://schemas.microsoft.com/office/drawing/2014/main" val="3452214753"/>
                    </a:ext>
                  </a:extLst>
                </a:gridCol>
                <a:gridCol w="1521743">
                  <a:extLst>
                    <a:ext uri="{9D8B030D-6E8A-4147-A177-3AD203B41FA5}">
                      <a16:colId xmlns:a16="http://schemas.microsoft.com/office/drawing/2014/main" val="3985292219"/>
                    </a:ext>
                  </a:extLst>
                </a:gridCol>
                <a:gridCol w="1521743">
                  <a:extLst>
                    <a:ext uri="{9D8B030D-6E8A-4147-A177-3AD203B41FA5}">
                      <a16:colId xmlns:a16="http://schemas.microsoft.com/office/drawing/2014/main" val="3298745375"/>
                    </a:ext>
                  </a:extLst>
                </a:gridCol>
              </a:tblGrid>
              <a:tr h="346285">
                <a:tc gridSpan="3">
                  <a:txBody>
                    <a:bodyPr/>
                    <a:lstStyle/>
                    <a:p>
                      <a:r>
                        <a:rPr lang="en-GB" sz="1200" b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BY AGE</a:t>
                      </a:r>
                    </a:p>
                  </a:txBody>
                  <a:tcPr marL="77913" marR="77913" marT="38957" marB="38957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111777"/>
                  </a:ext>
                </a:extLst>
              </a:tr>
              <a:tr h="274861">
                <a:tc>
                  <a:txBody>
                    <a:bodyPr/>
                    <a:lstStyle/>
                    <a:p>
                      <a:pPr algn="ctr"/>
                      <a:r>
                        <a:rPr lang="en-GB" sz="1200" b="0" baseline="0" dirty="0">
                          <a:solidFill>
                            <a:srgbClr val="0070C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CHILD</a:t>
                      </a:r>
                    </a:p>
                  </a:txBody>
                  <a:tcPr marL="77913" marR="77913" marT="38957" marB="389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baseline="0" dirty="0">
                          <a:solidFill>
                            <a:srgbClr val="0070C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ADULT</a:t>
                      </a:r>
                    </a:p>
                  </a:txBody>
                  <a:tcPr marL="77913" marR="77913" marT="38957" marB="389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baseline="0" dirty="0">
                          <a:solidFill>
                            <a:srgbClr val="0070C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ELDERLY</a:t>
                      </a:r>
                    </a:p>
                  </a:txBody>
                  <a:tcPr marL="77913" marR="77913" marT="38957" marB="38957"/>
                </a:tc>
                <a:extLst>
                  <a:ext uri="{0D108BD9-81ED-4DB2-BD59-A6C34878D82A}">
                    <a16:rowId xmlns:a16="http://schemas.microsoft.com/office/drawing/2014/main" val="2771247194"/>
                  </a:ext>
                </a:extLst>
              </a:tr>
              <a:tr h="274861">
                <a:tc>
                  <a:txBody>
                    <a:bodyPr/>
                    <a:lstStyle/>
                    <a:p>
                      <a:pPr algn="ctr"/>
                      <a:r>
                        <a:rPr lang="en-GB" sz="1200" b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41%</a:t>
                      </a:r>
                    </a:p>
                  </a:txBody>
                  <a:tcPr marL="77913" marR="77913" marT="38957" marB="389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56%</a:t>
                      </a:r>
                    </a:p>
                  </a:txBody>
                  <a:tcPr marL="77913" marR="77913" marT="38957" marB="389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3%</a:t>
                      </a:r>
                    </a:p>
                  </a:txBody>
                  <a:tcPr marL="77913" marR="77913" marT="38957" marB="38957"/>
                </a:tc>
                <a:extLst>
                  <a:ext uri="{0D108BD9-81ED-4DB2-BD59-A6C34878D82A}">
                    <a16:rowId xmlns:a16="http://schemas.microsoft.com/office/drawing/2014/main" val="2881259768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A900DEAD-D597-4288-A68F-1A112D86D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879" y="592730"/>
            <a:ext cx="3066076" cy="2140377"/>
          </a:xfrm>
          <a:prstGeom prst="rect">
            <a:avLst/>
          </a:prstGeom>
        </p:spPr>
      </p:pic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FF09D903-9FE2-4A37-BA85-0DDA12119F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1265869"/>
              </p:ext>
            </p:extLst>
          </p:nvPr>
        </p:nvGraphicFramePr>
        <p:xfrm>
          <a:off x="264936" y="3230288"/>
          <a:ext cx="3064677" cy="1516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986E85EF-76D0-4B2A-B6C3-7C11536B9F75}"/>
              </a:ext>
            </a:extLst>
          </p:cNvPr>
          <p:cNvSpPr/>
          <p:nvPr/>
        </p:nvSpPr>
        <p:spPr>
          <a:xfrm>
            <a:off x="4775433" y="1024262"/>
            <a:ext cx="1467703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Acute PIN refers to severity levels 4 and 5 out of the overall PIN</a:t>
            </a:r>
          </a:p>
          <a:p>
            <a:endParaRPr lang="en-IN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IN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Refer to Severity Scale Description &amp; Indicators thresholds</a:t>
            </a:r>
          </a:p>
        </p:txBody>
      </p:sp>
    </p:spTree>
    <p:extLst>
      <p:ext uri="{BB962C8B-B14F-4D97-AF65-F5344CB8AC3E}">
        <p14:creationId xmlns:p14="http://schemas.microsoft.com/office/powerpoint/2010/main" val="2737644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B9C5E0-6308-4EF0-B002-D15D22ED3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697535"/>
            <a:ext cx="2133600" cy="273844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27C452-0D12-48F3-BB65-BBA3E6350F2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7F141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7F141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64267" y="4778438"/>
            <a:ext cx="3520003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hlinkClick r:id="rId2"/>
              </a:rPr>
              <a:t>https://www.sheltercluster.org/response/iraq</a:t>
            </a:r>
            <a:endParaRPr lang="en-GB" sz="140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80F4B44-7260-4D10-834D-3D9BF8F1585F}"/>
              </a:ext>
            </a:extLst>
          </p:cNvPr>
          <p:cNvSpPr txBox="1">
            <a:spLocks/>
          </p:cNvSpPr>
          <p:nvPr/>
        </p:nvSpPr>
        <p:spPr>
          <a:xfrm>
            <a:off x="0" y="143224"/>
            <a:ext cx="9144000" cy="3686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342900" indent="-342900" algn="l">
              <a:buFont typeface="+mj-lt"/>
              <a:buAutoNum type="arabicPeriod" startAt="3"/>
              <a:defRPr/>
            </a:pPr>
            <a:r>
              <a:rPr lang="en-IN" sz="1400" b="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Information Management</a:t>
            </a:r>
            <a:endParaRPr lang="en-US" sz="1400" b="0" dirty="0">
              <a:solidFill>
                <a:srgbClr val="0070C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342900" indent="-342900" algn="l">
              <a:buFont typeface="+mj-lt"/>
              <a:buAutoNum type="alphaLcParenR"/>
              <a:defRPr/>
            </a:pPr>
            <a:r>
              <a:rPr lang="en-IN" sz="140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2020 HNO and HRP: S-NFI Cluster Severity and PIN</a:t>
            </a:r>
            <a:endParaRPr lang="en-US" sz="1400" dirty="0">
              <a:solidFill>
                <a:srgbClr val="0070C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D4F424F-FB40-48CB-978E-6FC769718C4D}"/>
              </a:ext>
            </a:extLst>
          </p:cNvPr>
          <p:cNvGrpSpPr/>
          <p:nvPr/>
        </p:nvGrpSpPr>
        <p:grpSpPr>
          <a:xfrm>
            <a:off x="21024" y="639736"/>
            <a:ext cx="9091442" cy="4079008"/>
            <a:chOff x="21024" y="639736"/>
            <a:chExt cx="9091442" cy="407900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F1A9987-BD83-454F-BC94-46C395B06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2458" y="639736"/>
              <a:ext cx="4770008" cy="4079008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E530209-1858-49C8-AE48-987B210FD588}"/>
                </a:ext>
              </a:extLst>
            </p:cNvPr>
            <p:cNvGrpSpPr/>
            <p:nvPr/>
          </p:nvGrpSpPr>
          <p:grpSpPr>
            <a:xfrm>
              <a:off x="115614" y="671266"/>
              <a:ext cx="3983422" cy="3869204"/>
              <a:chOff x="4211960" y="1459135"/>
              <a:chExt cx="4775976" cy="4529820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69BACC74-68DE-4438-96D5-ACFBEBC037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11960" y="1459135"/>
                <a:ext cx="4775976" cy="445481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7C2B49A7-553D-42F5-BA26-67C1C966CA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11960" y="1943704"/>
                <a:ext cx="4775976" cy="4045251"/>
              </a:xfrm>
              <a:prstGeom prst="rect">
                <a:avLst/>
              </a:prstGeom>
            </p:spPr>
          </p:pic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C7F9E14-91B1-4BB6-8DF8-BF361D65BBE2}"/>
                </a:ext>
              </a:extLst>
            </p:cNvPr>
            <p:cNvSpPr/>
            <p:nvPr/>
          </p:nvSpPr>
          <p:spPr>
            <a:xfrm>
              <a:off x="4696713" y="671831"/>
              <a:ext cx="10118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PIN MAP</a:t>
              </a:r>
              <a:endParaRPr lang="en-IN" dirty="0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A2913E1-9EA7-48F1-8811-4A28D7A0A34E}"/>
                </a:ext>
              </a:extLst>
            </p:cNvPr>
            <p:cNvSpPr/>
            <p:nvPr/>
          </p:nvSpPr>
          <p:spPr>
            <a:xfrm>
              <a:off x="21024" y="1016777"/>
              <a:ext cx="1145626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Priority districts by PIN: Al-Mosul (301,124), </a:t>
              </a:r>
              <a:r>
                <a:rPr lang="en-GB" sz="105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Telafar</a:t>
              </a:r>
              <a:r>
                <a:rPr lang="en-GB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(228,279), Al-Ramadi (181,701), </a:t>
              </a:r>
              <a:r>
                <a:rPr lang="en-GB" sz="105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Sumail</a:t>
              </a:r>
              <a:r>
                <a:rPr lang="en-GB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(155,308), Al-Falluja (154,294)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10CBA9E-B64E-493E-89D3-8C6AE020CD43}"/>
                </a:ext>
              </a:extLst>
            </p:cNvPr>
            <p:cNvSpPr/>
            <p:nvPr/>
          </p:nvSpPr>
          <p:spPr>
            <a:xfrm>
              <a:off x="2659122" y="970654"/>
              <a:ext cx="2154620" cy="15465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Extreme severity: </a:t>
              </a:r>
            </a:p>
            <a:p>
              <a:pPr lvl="1"/>
              <a:r>
                <a:rPr lang="en-GB" sz="1050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IDP </a:t>
              </a:r>
              <a:r>
                <a:rPr lang="en-GB" sz="1050" u="sng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OoC</a:t>
              </a:r>
              <a:r>
                <a:rPr lang="en-GB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 57% in Al-</a:t>
              </a:r>
              <a:r>
                <a:rPr lang="en-GB" sz="105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Kaim</a:t>
              </a:r>
              <a:r>
                <a:rPr lang="en-GB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and </a:t>
              </a:r>
              <a:r>
                <a:rPr lang="en-GB" sz="105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Balad</a:t>
              </a:r>
              <a:r>
                <a:rPr lang="en-GB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*, 56% Al-</a:t>
              </a:r>
              <a:r>
                <a:rPr lang="en-GB" sz="105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Baaj</a:t>
              </a:r>
              <a:r>
                <a:rPr lang="en-GB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, 53% Al-</a:t>
              </a:r>
              <a:r>
                <a:rPr lang="en-GB" sz="105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Mahmoudiya</a:t>
              </a:r>
              <a:r>
                <a:rPr lang="en-GB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, 49% in </a:t>
              </a:r>
              <a:r>
                <a:rPr lang="en-GB" sz="105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Baquba</a:t>
              </a:r>
              <a:endPara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lvl="1"/>
              <a:r>
                <a:rPr lang="en-GB" sz="1050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Returnees</a:t>
              </a:r>
              <a:r>
                <a:rPr lang="en-GB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 64% in </a:t>
              </a:r>
              <a:r>
                <a:rPr lang="en-GB" sz="105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Balad</a:t>
              </a:r>
              <a:r>
                <a:rPr lang="en-GB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, 61% in Al-</a:t>
              </a:r>
              <a:r>
                <a:rPr lang="en-GB" sz="105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Hawiga</a:t>
              </a:r>
              <a:r>
                <a:rPr lang="en-GB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, 58% in Al-</a:t>
              </a:r>
              <a:r>
                <a:rPr lang="en-GB" sz="105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Kaim</a:t>
              </a:r>
              <a:r>
                <a:rPr lang="en-GB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, 57% in Al-</a:t>
              </a:r>
              <a:r>
                <a:rPr lang="en-GB" sz="105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Khalis</a:t>
              </a:r>
              <a:r>
                <a:rPr lang="en-GB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, 52% in Al-</a:t>
              </a:r>
              <a:r>
                <a:rPr lang="en-GB" sz="105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Baaj</a:t>
              </a:r>
              <a:endPara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1582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B9C5E0-6308-4EF0-B002-D15D22ED3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697535"/>
            <a:ext cx="2133600" cy="273844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27C452-0D12-48F3-BB65-BBA3E6350F2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7F141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7F141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DF63AA-02B6-4A9C-BB3D-67B1734DDE7E}"/>
              </a:ext>
            </a:extLst>
          </p:cNvPr>
          <p:cNvSpPr/>
          <p:nvPr/>
        </p:nvSpPr>
        <p:spPr>
          <a:xfrm>
            <a:off x="457201" y="566910"/>
            <a:ext cx="75222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                                                          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564267" y="4778438"/>
            <a:ext cx="3520003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hlinkClick r:id="rId2"/>
              </a:rPr>
              <a:t>https://www.sheltercluster.org/response/iraq</a:t>
            </a:r>
            <a:endParaRPr lang="en-GB" sz="140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80F4B44-7260-4D10-834D-3D9BF8F1585F}"/>
              </a:ext>
            </a:extLst>
          </p:cNvPr>
          <p:cNvSpPr txBox="1">
            <a:spLocks/>
          </p:cNvSpPr>
          <p:nvPr/>
        </p:nvSpPr>
        <p:spPr>
          <a:xfrm>
            <a:off x="0" y="143224"/>
            <a:ext cx="9144000" cy="3686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342900" indent="-342900" algn="l">
              <a:buFont typeface="+mj-lt"/>
              <a:buAutoNum type="arabicPeriod" startAt="3"/>
              <a:defRPr/>
            </a:pPr>
            <a:r>
              <a:rPr lang="en-IN" sz="1400" b="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Information Management</a:t>
            </a:r>
            <a:endParaRPr lang="en-US" sz="1400" b="0" dirty="0">
              <a:solidFill>
                <a:srgbClr val="0070C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342900" indent="-342900" algn="l">
              <a:buFont typeface="+mj-lt"/>
              <a:buAutoNum type="alphaLcParenR" startAt="2"/>
              <a:defRPr/>
            </a:pPr>
            <a:r>
              <a:rPr lang="en-IN" sz="140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Trainings and field visit in Salah al-Din - 21-23 Oct. 2019</a:t>
            </a:r>
            <a:endParaRPr lang="en-US" sz="1400" b="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93148D3-5415-4C10-A88C-2AA5F5A075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112146"/>
              </p:ext>
            </p:extLst>
          </p:nvPr>
        </p:nvGraphicFramePr>
        <p:xfrm>
          <a:off x="462455" y="1017463"/>
          <a:ext cx="8282152" cy="2615111"/>
        </p:xfrm>
        <a:graphic>
          <a:graphicData uri="http://schemas.openxmlformats.org/drawingml/2006/table">
            <a:tbl>
              <a:tblPr firstRow="1" firstCol="1" bandRow="1"/>
              <a:tblGrid>
                <a:gridCol w="5623035">
                  <a:extLst>
                    <a:ext uri="{9D8B030D-6E8A-4147-A177-3AD203B41FA5}">
                      <a16:colId xmlns:a16="http://schemas.microsoft.com/office/drawing/2014/main" val="1332434026"/>
                    </a:ext>
                  </a:extLst>
                </a:gridCol>
                <a:gridCol w="2659117">
                  <a:extLst>
                    <a:ext uri="{9D8B030D-6E8A-4147-A177-3AD203B41FA5}">
                      <a16:colId xmlns:a16="http://schemas.microsoft.com/office/drawing/2014/main" val="3557887634"/>
                    </a:ext>
                  </a:extLst>
                </a:gridCol>
              </a:tblGrid>
              <a:tr h="30942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Trainings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Date: </a:t>
                      </a:r>
                      <a:r>
                        <a:rPr lang="en-IN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October 21st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1879965"/>
                  </a:ext>
                </a:extLst>
              </a:tr>
              <a:tr h="27954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War Damaged Shelter Minimum Standards and the use of BoQ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12PM - 2:30PM - DRC office / SAD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795125"/>
                  </a:ext>
                </a:extLst>
              </a:tr>
              <a:tr h="30942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Date: </a:t>
                      </a:r>
                      <a:r>
                        <a:rPr lang="en-IN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October 22nd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2828245"/>
                  </a:ext>
                </a:extLst>
              </a:tr>
              <a:tr h="5783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1 - Reporting tool for WDS repairs on the Shelter Cluster and UN-HABITAT platform 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2 - ActivityInfo reporting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10:30AM - 2PM - DRC office / SAD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1906623"/>
                  </a:ext>
                </a:extLst>
              </a:tr>
              <a:tr h="30942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Date: </a:t>
                      </a:r>
                      <a:r>
                        <a:rPr lang="en-IN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October 23rd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7729522"/>
                  </a:ext>
                </a:extLst>
              </a:tr>
              <a:tr h="5783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Joint Field visit - WDS repairs program. 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Work closely with relevant partners to identify project to be visited</a:t>
                      </a:r>
                      <a:r>
                        <a:rPr lang="en-US" sz="1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Discussion on field trip findings</a:t>
                      </a:r>
                      <a:endParaRPr lang="en-IN" sz="12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10:00AM - 1:30PM 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(times to leave and arrive back to Tikrit).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1.30PM - 2PM </a:t>
                      </a:r>
                      <a:endParaRPr lang="en-IN" sz="12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305303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ED56061-F26B-41B4-AD91-29239CDEE199}"/>
              </a:ext>
            </a:extLst>
          </p:cNvPr>
          <p:cNvSpPr/>
          <p:nvPr/>
        </p:nvSpPr>
        <p:spPr>
          <a:xfrm>
            <a:off x="457201" y="3944627"/>
            <a:ext cx="36726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200" dirty="0">
                <a:latin typeface="Calibri" panose="020F0502020204030204" pitchFamily="34" charset="0"/>
                <a:cs typeface="Calibri" panose="020F0502020204030204" pitchFamily="34" charset="0"/>
              </a:rPr>
              <a:t>Registration form : </a:t>
            </a:r>
            <a:r>
              <a:rPr lang="en-US" sz="12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https://enketo.unhcr.org/x/#EdlulE9L</a:t>
            </a:r>
            <a:endParaRPr lang="en-IN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411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564267" y="4778438"/>
            <a:ext cx="3520003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hlinkClick r:id="rId3"/>
              </a:rPr>
              <a:t>https://www.sheltercluster.org/response/iraq</a:t>
            </a:r>
            <a:endParaRPr lang="en-GB" sz="1400" dirty="0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B456E0C7-24BA-4801-9F19-F04E07DF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6634" y="4743309"/>
            <a:ext cx="364200" cy="273844"/>
          </a:xfrm>
        </p:spPr>
        <p:txBody>
          <a:bodyPr/>
          <a:lstStyle/>
          <a:p>
            <a:r>
              <a:rPr lang="en-US" dirty="0">
                <a:latin typeface="Calibri"/>
              </a:rPr>
              <a:t>14</a:t>
            </a:r>
            <a:endParaRPr lang="en-GB" dirty="0">
              <a:latin typeface="Calibri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0B57BFA-1ACA-4F2D-BEFC-D29F39A8C803}"/>
              </a:ext>
            </a:extLst>
          </p:cNvPr>
          <p:cNvSpPr txBox="1">
            <a:spLocks/>
          </p:cNvSpPr>
          <p:nvPr/>
        </p:nvSpPr>
        <p:spPr>
          <a:xfrm>
            <a:off x="0" y="132697"/>
            <a:ext cx="9144000" cy="3686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342900" indent="-342900" algn="l">
              <a:buFont typeface="+mj-lt"/>
              <a:buAutoNum type="arabicPeriod" startAt="4"/>
              <a:defRPr/>
            </a:pPr>
            <a:r>
              <a:rPr lang="en-IN" sz="1400" b="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rPr>
              <a:t>AOB </a:t>
            </a:r>
            <a:endParaRPr lang="en-US" sz="1400" b="0" dirty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55D02D2-9821-4952-8803-9B8F68DCADA9}"/>
              </a:ext>
            </a:extLst>
          </p:cNvPr>
          <p:cNvSpPr/>
          <p:nvPr/>
        </p:nvSpPr>
        <p:spPr>
          <a:xfrm>
            <a:off x="296397" y="808265"/>
            <a:ext cx="83023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1400" i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Note: Next sub-national Cluster coordination meeting for Centre and South will be on </a:t>
            </a:r>
            <a:r>
              <a:rPr lang="en-IN" sz="1400" i="1" dirty="0">
                <a:solidFill>
                  <a:srgbClr val="0070C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November 6</a:t>
            </a:r>
            <a:r>
              <a:rPr lang="en-IN" sz="1400" i="1" baseline="30000" dirty="0">
                <a:solidFill>
                  <a:srgbClr val="0070C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th</a:t>
            </a:r>
            <a:r>
              <a:rPr lang="en-IN" sz="1400" i="1" dirty="0">
                <a:solidFill>
                  <a:srgbClr val="0070C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, 2019</a:t>
            </a:r>
            <a:r>
              <a:rPr lang="en-IN" sz="1400" i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;</a:t>
            </a:r>
          </a:p>
          <a:p>
            <a:pPr algn="just"/>
            <a:r>
              <a:rPr lang="en-IN" sz="1400" i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Invitation will be sent out on due time.</a:t>
            </a:r>
          </a:p>
        </p:txBody>
      </p:sp>
    </p:spTree>
    <p:extLst>
      <p:ext uri="{BB962C8B-B14F-4D97-AF65-F5344CB8AC3E}">
        <p14:creationId xmlns:p14="http://schemas.microsoft.com/office/powerpoint/2010/main" val="4070338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078CDF-ED27-4626-B263-BD4D64686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16</a:t>
            </a:fld>
            <a:endParaRPr lang="en-GB" dirty="0">
              <a:latin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738298-14AF-4219-95EC-4E1084198221}"/>
              </a:ext>
            </a:extLst>
          </p:cNvPr>
          <p:cNvSpPr/>
          <p:nvPr/>
        </p:nvSpPr>
        <p:spPr>
          <a:xfrm>
            <a:off x="257176" y="3691642"/>
            <a:ext cx="36631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en-US" sz="1400" dirty="0">
                <a:latin typeface="Calibri Light" panose="020F0302020204030204" pitchFamily="34" charset="0"/>
                <a:ea typeface="Verdana" pitchFamily="34" charset="0"/>
              </a:rPr>
              <a:t>IOM - NFIs distribution in Diyala – Muqdadiyah on 5 August 2019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727573-4678-4D7C-8DB3-86FBAF919BB8}"/>
              </a:ext>
            </a:extLst>
          </p:cNvPr>
          <p:cNvSpPr/>
          <p:nvPr/>
        </p:nvSpPr>
        <p:spPr>
          <a:xfrm>
            <a:off x="4676930" y="159885"/>
            <a:ext cx="4314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spcBef>
                <a:spcPct val="0"/>
              </a:spcBef>
            </a:pPr>
            <a:r>
              <a:rPr lang="en-US" sz="2400" dirty="0"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THANK YOU</a:t>
            </a:r>
          </a:p>
        </p:txBody>
      </p:sp>
      <p:pic>
        <p:nvPicPr>
          <p:cNvPr id="5" name="Picture 4" descr="A group of people in front of a building&#10;&#10;Description generated with high confidence">
            <a:extLst>
              <a:ext uri="{FF2B5EF4-FFF2-40B4-BE49-F238E27FC236}">
                <a16:creationId xmlns:a16="http://schemas.microsoft.com/office/drawing/2014/main" id="{F75840ED-568A-4B30-A5B0-2D003395D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5" y="443663"/>
            <a:ext cx="5016137" cy="2821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A person standing in front of a building&#10;&#10;Description generated with high confidence">
            <a:extLst>
              <a:ext uri="{FF2B5EF4-FFF2-40B4-BE49-F238E27FC236}">
                <a16:creationId xmlns:a16="http://schemas.microsoft.com/office/drawing/2014/main" id="{0EF2F167-2FA4-41F1-A351-75022F60E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5131" y="1654951"/>
            <a:ext cx="5016137" cy="2821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38014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2</a:t>
            </a:fld>
            <a:endParaRPr lang="en-GB">
              <a:latin typeface="Calibri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81E204A-8134-4F91-909D-C47C78BBC3C8}"/>
              </a:ext>
            </a:extLst>
          </p:cNvPr>
          <p:cNvSpPr txBox="1">
            <a:spLocks/>
          </p:cNvSpPr>
          <p:nvPr/>
        </p:nvSpPr>
        <p:spPr>
          <a:xfrm>
            <a:off x="613064" y="1007232"/>
            <a:ext cx="7938653" cy="21081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kumimoji="0" lang="en-GB" sz="3600" b="1" i="0" u="none" strike="noStrike" kern="1200" cap="all" spc="0" normalizeH="0" baseline="0" noProof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Iraq humanitarian response</a:t>
            </a:r>
            <a:br>
              <a:rPr kumimoji="0" lang="en-GB" sz="4800" b="1" i="0" u="none" strike="noStrike" kern="1200" cap="all" spc="0" normalizeH="0" baseline="0" noProof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</a:br>
            <a:br>
              <a:rPr kumimoji="0" lang="en-GB" sz="4800" b="1" i="0" u="none" strike="noStrike" kern="1200" cap="all" spc="0" normalizeH="0" baseline="0" noProof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</a:br>
            <a:r>
              <a:rPr kumimoji="0" lang="en-GB" sz="2800" b="1" i="0" u="none" strike="noStrike" kern="1200" cap="all" spc="0" normalizeH="0" baseline="0" noProof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Centre and south </a:t>
            </a:r>
            <a:r>
              <a:rPr lang="en-US" sz="2800" dirty="0">
                <a:effectLst/>
                <a:latin typeface="Corbel" panose="020B0503020204020204"/>
              </a:rPr>
              <a:t>Shelter Cluster Hub Coordination meeting</a:t>
            </a:r>
          </a:p>
          <a:p>
            <a:pPr lvl="0"/>
            <a:r>
              <a:rPr lang="en-US" sz="2800" dirty="0">
                <a:effectLst/>
                <a:latin typeface="Corbel" panose="020B0503020204020204"/>
              </a:rPr>
              <a:t>Baghdad </a:t>
            </a:r>
            <a:endParaRPr kumimoji="0" lang="en-GB" sz="3600" b="1" i="0" u="none" strike="noStrike" kern="1200" cap="all" spc="0" normalizeH="0" baseline="0" noProof="0" dirty="0">
              <a:ln w="15875">
                <a:solidFill>
                  <a:sysClr val="window" lastClr="FFFFFF"/>
                </a:solidFill>
              </a:ln>
              <a:solidFill>
                <a:srgbClr val="DF53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FF74260-2D31-411B-8920-59D89DEF5A38}"/>
              </a:ext>
            </a:extLst>
          </p:cNvPr>
          <p:cNvSpPr txBox="1">
            <a:spLocks/>
          </p:cNvSpPr>
          <p:nvPr/>
        </p:nvSpPr>
        <p:spPr>
          <a:xfrm>
            <a:off x="188070" y="3504853"/>
            <a:ext cx="8767860" cy="502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DF5327"/>
              </a:buClr>
              <a:buSzPct val="80000"/>
              <a:buFont typeface="Corbel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October 9</a:t>
            </a:r>
            <a:r>
              <a:rPr kumimoji="0" lang="en-GB" sz="2200" b="1" i="0" u="none" strike="noStrike" kern="1200" cap="none" spc="0" normalizeH="0" baseline="30000" noProof="0" dirty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th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, 2019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852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04EA5D-80FA-43A4-A9B5-D9CEC17DF4C7}"/>
              </a:ext>
            </a:extLst>
          </p:cNvPr>
          <p:cNvSpPr/>
          <p:nvPr/>
        </p:nvSpPr>
        <p:spPr>
          <a:xfrm>
            <a:off x="1104899" y="358518"/>
            <a:ext cx="7153275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cap="all" dirty="0">
                <a:ln w="15875">
                  <a:solidFill>
                    <a:sysClr val="window" lastClr="FFFFFF"/>
                  </a:solidFill>
                </a:ln>
                <a:solidFill>
                  <a:srgbClr val="0070C0"/>
                </a:solidFill>
                <a:latin typeface="Corbel" panose="020B0503020204020204"/>
              </a:rPr>
              <a:t>AGENDA</a:t>
            </a:r>
          </a:p>
          <a:p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Review of action points from minutes of previous meeting;</a:t>
            </a:r>
          </a:p>
          <a:p>
            <a:pPr marL="342900" indent="-342900">
              <a:buFont typeface="+mj-lt"/>
              <a:buAutoNum type="arabicPeriod"/>
            </a:pPr>
            <a:endParaRPr lang="en-U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Key issues and </a:t>
            </a:r>
            <a:r>
              <a:rPr lang="en-IN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Partners to update :</a:t>
            </a:r>
            <a:endParaRPr lang="en-U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en-IN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Update on Housing Rehabilitation Interventions (Planned / Ongoing) – </a:t>
            </a:r>
            <a:r>
              <a:rPr lang="en-IN" sz="15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Tour de table</a:t>
            </a:r>
            <a:r>
              <a:rPr lang="en-IN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;  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IN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Partners confirmed winter plans and ongoing summer response – </a:t>
            </a:r>
            <a:r>
              <a:rPr lang="en-IN" sz="15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Tour de table</a:t>
            </a:r>
            <a:r>
              <a:rPr lang="en-IN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;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IN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Update on recent population movements and S-NFI Cluster response capacity; </a:t>
            </a:r>
          </a:p>
          <a:p>
            <a:pPr lvl="1"/>
            <a:endParaRPr lang="en-U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IN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Information Management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IN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2020 HNO and HRP: S-NFI Cluster Severity and PIN;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IN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Trainings and field visit in Salah al-Din - 21-23 Oct. 2019;</a:t>
            </a:r>
          </a:p>
          <a:p>
            <a:pPr marL="800100" lvl="1" indent="-342900">
              <a:buFont typeface="+mj-lt"/>
              <a:buAutoNum type="alphaLcParenR"/>
            </a:pPr>
            <a:endParaRPr lang="en-U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+mj-lt"/>
              <a:buAutoNum type="arabicPeriod" startAt="4"/>
            </a:pPr>
            <a:r>
              <a:rPr lang="en-U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AOB</a:t>
            </a:r>
          </a:p>
        </p:txBody>
      </p:sp>
    </p:spTree>
    <p:extLst>
      <p:ext uri="{BB962C8B-B14F-4D97-AF65-F5344CB8AC3E}">
        <p14:creationId xmlns:p14="http://schemas.microsoft.com/office/powerpoint/2010/main" val="3092182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5791A-F703-47D2-851C-D070F0291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27C452-0D12-48F3-BB65-BBA3E6350F2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7F141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7F141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40BBE41-43EA-41EC-8508-8C977E628E75}"/>
              </a:ext>
            </a:extLst>
          </p:cNvPr>
          <p:cNvSpPr txBox="1">
            <a:spLocks/>
          </p:cNvSpPr>
          <p:nvPr/>
        </p:nvSpPr>
        <p:spPr>
          <a:xfrm>
            <a:off x="0" y="116599"/>
            <a:ext cx="9144000" cy="299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342900" indent="-342900" algn="l">
              <a:buFont typeface="+mj-lt"/>
              <a:buAutoNum type="arabicPeriod"/>
            </a:pPr>
            <a:r>
              <a:rPr lang="en-US" sz="1400" b="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rPr>
              <a:t>Review of action points from minutes of previous meeting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135F6FC-ED3D-416C-8C33-03C53B94AD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73587"/>
              </p:ext>
            </p:extLst>
          </p:nvPr>
        </p:nvGraphicFramePr>
        <p:xfrm>
          <a:off x="283782" y="595102"/>
          <a:ext cx="8660524" cy="3564497"/>
        </p:xfrm>
        <a:graphic>
          <a:graphicData uri="http://schemas.openxmlformats.org/drawingml/2006/table">
            <a:tbl>
              <a:tblPr firstRow="1" firstCol="1" bandRow="1"/>
              <a:tblGrid>
                <a:gridCol w="367862">
                  <a:extLst>
                    <a:ext uri="{9D8B030D-6E8A-4147-A177-3AD203B41FA5}">
                      <a16:colId xmlns:a16="http://schemas.microsoft.com/office/drawing/2014/main" val="4250573985"/>
                    </a:ext>
                  </a:extLst>
                </a:gridCol>
                <a:gridCol w="5912322">
                  <a:extLst>
                    <a:ext uri="{9D8B030D-6E8A-4147-A177-3AD203B41FA5}">
                      <a16:colId xmlns:a16="http://schemas.microsoft.com/office/drawing/2014/main" val="663753495"/>
                    </a:ext>
                  </a:extLst>
                </a:gridCol>
                <a:gridCol w="1287264">
                  <a:extLst>
                    <a:ext uri="{9D8B030D-6E8A-4147-A177-3AD203B41FA5}">
                      <a16:colId xmlns:a16="http://schemas.microsoft.com/office/drawing/2014/main" val="1469137278"/>
                    </a:ext>
                  </a:extLst>
                </a:gridCol>
                <a:gridCol w="1093076">
                  <a:extLst>
                    <a:ext uri="{9D8B030D-6E8A-4147-A177-3AD203B41FA5}">
                      <a16:colId xmlns:a16="http://schemas.microsoft.com/office/drawing/2014/main" val="1521845545"/>
                    </a:ext>
                  </a:extLst>
                </a:gridCol>
              </a:tblGrid>
              <a:tr h="2748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#</a:t>
                      </a:r>
                      <a:endParaRPr lang="en-IN" sz="105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Action Points</a:t>
                      </a:r>
                      <a:endParaRPr lang="en-IN" sz="105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Focal Point</a:t>
                      </a:r>
                      <a:endParaRPr lang="en-IN" sz="105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Status / Deadline</a:t>
                      </a:r>
                      <a:endParaRPr lang="en-IN" sz="105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032406"/>
                  </a:ext>
                </a:extLst>
              </a:tr>
              <a:tr h="3025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05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5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Cluster capacity to handle recent population movements and camp closures / camp consolidations: Advocate and mobilize resources for the contingency stocks and for appropriate response in concerned locations;</a:t>
                      </a:r>
                      <a:endParaRPr lang="en-IN" sz="105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5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C&amp;S Hub Coordinator</a:t>
                      </a:r>
                      <a:endParaRPr lang="en-IN" sz="105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5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Ongoing</a:t>
                      </a: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7072302"/>
                  </a:ext>
                </a:extLst>
              </a:tr>
              <a:tr h="1586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IN" sz="105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5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ICRC to confirm with EcoSec Relief Response, if any available stock to support Emergency in SAD and Anbar;</a:t>
                      </a:r>
                      <a:endParaRPr lang="en-IN" sz="105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ICRC</a:t>
                      </a:r>
                      <a:endParaRPr lang="en-IN" sz="105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5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ICRC to update</a:t>
                      </a:r>
                      <a:endParaRPr lang="en-IN" sz="105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7564087"/>
                  </a:ext>
                </a:extLst>
              </a:tr>
              <a:tr h="3025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IN" sz="105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Housing rehabilitation</a:t>
                      </a:r>
                      <a:r>
                        <a:rPr lang="en-US" sz="105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 Bilateral follow up with relevant partners will be conducted to better address the discrepancies and update accurately the WDS respective datasets &amp; platforms;</a:t>
                      </a:r>
                      <a:endParaRPr lang="en-IN" sz="105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5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Cluster partners, </a:t>
                      </a:r>
                      <a:endParaRPr lang="en-IN" sz="105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5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C&amp;S Hub Coordinator</a:t>
                      </a:r>
                      <a:endParaRPr lang="en-IN" sz="105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5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Done</a:t>
                      </a: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3635877"/>
                  </a:ext>
                </a:extLst>
              </a:tr>
              <a:tr h="1586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IN" sz="105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UNHCR will be sharing with SAD Shelter focal point, more detailed information on their Shelter rehab program in SAD;</a:t>
                      </a:r>
                      <a:endParaRPr lang="en-IN" sz="105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5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UNHCR &amp; SAD Shelter FP</a:t>
                      </a:r>
                      <a:endParaRPr lang="en-IN" sz="105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5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UNHCR to update</a:t>
                      </a:r>
                      <a:endParaRPr lang="en-IN" sz="105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6509332"/>
                  </a:ext>
                </a:extLst>
              </a:tr>
              <a:tr h="3025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5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5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Double check with the IM unit, on which reporting platform, partners can report achievements of their Quick Impact Projects;</a:t>
                      </a:r>
                      <a:endParaRPr lang="en-IN" sz="105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5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C&amp;S Hub Coordinator</a:t>
                      </a:r>
                      <a:endParaRPr lang="en-IN" sz="105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5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Done</a:t>
                      </a: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9750038"/>
                  </a:ext>
                </a:extLst>
              </a:tr>
              <a:tr h="3025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5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5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Work closely on the winter response preparation for a better coverage of relevant areas;</a:t>
                      </a:r>
                      <a:endParaRPr lang="en-IN" sz="105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5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IOM, UNHCR and the Shelter Cluster</a:t>
                      </a:r>
                      <a:endParaRPr lang="en-IN" sz="105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5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Ongoing </a:t>
                      </a: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7211615"/>
                  </a:ext>
                </a:extLst>
              </a:tr>
              <a:tr h="1586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5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Shelter Cluster to share the winter need based on the MCNA-VII dataset;</a:t>
                      </a:r>
                      <a:endParaRPr lang="en-IN" sz="105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5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C&amp;S Hub Coordinator</a:t>
                      </a:r>
                      <a:endParaRPr lang="en-IN" sz="105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5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Done</a:t>
                      </a: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4296037"/>
                  </a:ext>
                </a:extLst>
              </a:tr>
              <a:tr h="3025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5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Finalized and share the trainings sessions plan to be conducted in </a:t>
                      </a:r>
                      <a:r>
                        <a:rPr lang="en-US" sz="105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Salah al-Din;</a:t>
                      </a:r>
                      <a:endParaRPr lang="en-IN" sz="105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5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SAD Shelter FP </a:t>
                      </a:r>
                      <a:endParaRPr lang="en-IN" sz="105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5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C&amp;S Hub Coordinator</a:t>
                      </a:r>
                      <a:endParaRPr lang="en-IN" sz="105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5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Done</a:t>
                      </a: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4012505"/>
                  </a:ext>
                </a:extLst>
              </a:tr>
              <a:tr h="3025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5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Partners to keep updating their 2019 Interventions (planned, ongoing, completed) using ActivityInfo reporting platform;</a:t>
                      </a:r>
                      <a:endParaRPr lang="en-IN" sz="105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5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Cluster partners</a:t>
                      </a:r>
                      <a:endParaRPr lang="en-IN" sz="105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Ongoing</a:t>
                      </a:r>
                      <a:endParaRPr lang="en-IN" sz="105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315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4022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56E0C7-24BA-4801-9F19-F04E07DF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5</a:t>
            </a:fld>
            <a:endParaRPr lang="en-GB"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792483-8142-4160-90D4-55338C7F0103}"/>
              </a:ext>
            </a:extLst>
          </p:cNvPr>
          <p:cNvSpPr txBox="1">
            <a:spLocks/>
          </p:cNvSpPr>
          <p:nvPr/>
        </p:nvSpPr>
        <p:spPr>
          <a:xfrm>
            <a:off x="0" y="132697"/>
            <a:ext cx="9144000" cy="3686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342900" indent="-342900" algn="l">
              <a:buFont typeface="+mj-lt"/>
              <a:buAutoNum type="arabicPeriod" startAt="2"/>
              <a:defRPr/>
            </a:pPr>
            <a:r>
              <a:rPr lang="en-US" sz="1400" b="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rPr>
              <a:t>Key issues</a:t>
            </a:r>
            <a:r>
              <a:rPr lang="en-IN" sz="1400" b="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rPr>
              <a:t>:</a:t>
            </a:r>
            <a:r>
              <a:rPr lang="en-US" sz="1400" b="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rPr>
              <a:t> </a:t>
            </a:r>
          </a:p>
          <a:p>
            <a:pPr marL="342900" indent="-342900" algn="l">
              <a:buFont typeface="+mj-lt"/>
              <a:buAutoNum type="alphaLcParenR"/>
              <a:defRPr/>
            </a:pPr>
            <a:r>
              <a:rPr lang="en-IN" sz="1400" b="0" dirty="0">
                <a:solidFill>
                  <a:prstClr val="black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Cluster Update on Housing Rehabilitation Interventions (Planned / Ongoing) – Tour de table</a:t>
            </a:r>
            <a:endParaRPr lang="en-US" sz="1400" b="0" dirty="0">
              <a:solidFill>
                <a:prstClr val="black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03C057A-514D-406A-B57D-CA9768A89B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934568"/>
              </p:ext>
            </p:extLst>
          </p:nvPr>
        </p:nvGraphicFramePr>
        <p:xfrm>
          <a:off x="202980" y="1277523"/>
          <a:ext cx="8699500" cy="2975625"/>
        </p:xfrm>
        <a:graphic>
          <a:graphicData uri="http://schemas.openxmlformats.org/drawingml/2006/table">
            <a:tbl>
              <a:tblPr firstRow="1" firstCol="1" bandRow="1"/>
              <a:tblGrid>
                <a:gridCol w="247650">
                  <a:extLst>
                    <a:ext uri="{9D8B030D-6E8A-4147-A177-3AD203B41FA5}">
                      <a16:colId xmlns:a16="http://schemas.microsoft.com/office/drawing/2014/main" val="3084444557"/>
                    </a:ext>
                  </a:extLst>
                </a:gridCol>
                <a:gridCol w="4406900">
                  <a:extLst>
                    <a:ext uri="{9D8B030D-6E8A-4147-A177-3AD203B41FA5}">
                      <a16:colId xmlns:a16="http://schemas.microsoft.com/office/drawing/2014/main" val="1272714261"/>
                    </a:ext>
                  </a:extLst>
                </a:gridCol>
                <a:gridCol w="1416050">
                  <a:extLst>
                    <a:ext uri="{9D8B030D-6E8A-4147-A177-3AD203B41FA5}">
                      <a16:colId xmlns:a16="http://schemas.microsoft.com/office/drawing/2014/main" val="2679601841"/>
                    </a:ext>
                  </a:extLst>
                </a:gridCol>
                <a:gridCol w="768350">
                  <a:extLst>
                    <a:ext uri="{9D8B030D-6E8A-4147-A177-3AD203B41FA5}">
                      <a16:colId xmlns:a16="http://schemas.microsoft.com/office/drawing/2014/main" val="1486599781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960361624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3091919817"/>
                    </a:ext>
                  </a:extLst>
                </a:gridCol>
              </a:tblGrid>
              <a:tr h="3410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#</a:t>
                      </a:r>
                      <a:endParaRPr lang="en-IN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Project Name</a:t>
                      </a:r>
                      <a:endParaRPr lang="en-IN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Governorate</a:t>
                      </a:r>
                      <a:endParaRPr lang="en-IN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743" marR="4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# of Units in the Project</a:t>
                      </a:r>
                      <a:endParaRPr lang="en-IN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Project Status</a:t>
                      </a:r>
                      <a:endParaRPr lang="en-IN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N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Progress</a:t>
                      </a:r>
                      <a:endParaRPr lang="en-IN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743" marR="4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221558"/>
                  </a:ext>
                </a:extLst>
              </a:tr>
              <a:tr h="3445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Rehabilitation Housing Works of 214 Units in </a:t>
                      </a:r>
                      <a:r>
                        <a:rPr lang="en-IN" sz="1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Haqlaniya</a:t>
                      </a:r>
                      <a:r>
                        <a:rPr lang="en-IN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in two villages (</a:t>
                      </a:r>
                      <a:r>
                        <a:rPr lang="en-IN" sz="1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Khasfa</a:t>
                      </a:r>
                      <a:r>
                        <a:rPr lang="en-IN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and </a:t>
                      </a:r>
                      <a:r>
                        <a:rPr lang="en-IN" sz="1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Zawia</a:t>
                      </a:r>
                      <a:r>
                        <a:rPr lang="en-IN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Villages in Haditha</a:t>
                      </a: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Anbar/ Haditha</a:t>
                      </a: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214</a:t>
                      </a: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Ongoing</a:t>
                      </a: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70%</a:t>
                      </a: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599616"/>
                  </a:ext>
                </a:extLst>
              </a:tr>
              <a:tr h="1794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IN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Rehabilitation Housing Works of 187 Units in </a:t>
                      </a:r>
                      <a:r>
                        <a:rPr lang="en-IN" sz="1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Barwanah</a:t>
                      </a:r>
                      <a:r>
                        <a:rPr lang="en-IN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District (Al-</a:t>
                      </a:r>
                      <a:r>
                        <a:rPr lang="en-IN" sz="1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Sumood</a:t>
                      </a:r>
                      <a:r>
                        <a:rPr lang="en-IN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Anbar/ Haditha</a:t>
                      </a: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187</a:t>
                      </a: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Completed</a:t>
                      </a: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45106"/>
                  </a:ext>
                </a:extLst>
              </a:tr>
              <a:tr h="1722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Rehabilitation Housing Works of 136 Units in </a:t>
                      </a:r>
                      <a:r>
                        <a:rPr lang="en-IN" sz="1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Haqlaniya</a:t>
                      </a:r>
                      <a:r>
                        <a:rPr lang="en-IN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(Al-</a:t>
                      </a:r>
                      <a:r>
                        <a:rPr lang="en-IN" sz="1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BoHayat</a:t>
                      </a:r>
                      <a:r>
                        <a:rPr lang="en-IN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Village)</a:t>
                      </a: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Anbar/ Haditha</a:t>
                      </a: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136</a:t>
                      </a: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Completed</a:t>
                      </a: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617380"/>
                  </a:ext>
                </a:extLst>
              </a:tr>
              <a:tr h="1722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Rehabilitation Housing Works of 137 Units in </a:t>
                      </a:r>
                      <a:r>
                        <a:rPr lang="en-IN" sz="1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Barwanah</a:t>
                      </a:r>
                      <a:r>
                        <a:rPr lang="en-IN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District (Al-</a:t>
                      </a:r>
                      <a:r>
                        <a:rPr lang="en-IN" sz="1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Ata'a</a:t>
                      </a:r>
                      <a:r>
                        <a:rPr lang="en-IN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Anbar/ Haditha</a:t>
                      </a: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137</a:t>
                      </a: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Completed</a:t>
                      </a: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852255"/>
                  </a:ext>
                </a:extLst>
              </a:tr>
              <a:tr h="1722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Rehabilitation of 241 houses units in </a:t>
                      </a:r>
                      <a:r>
                        <a:rPr lang="en-IN" sz="1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Sagrah</a:t>
                      </a:r>
                      <a:r>
                        <a:rPr lang="en-IN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village in </a:t>
                      </a:r>
                      <a:r>
                        <a:rPr lang="en-IN" sz="1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Anah</a:t>
                      </a:r>
                      <a:r>
                        <a:rPr lang="en-IN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District</a:t>
                      </a: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Anbar/ Ana</a:t>
                      </a: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241</a:t>
                      </a: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Ongoing</a:t>
                      </a: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70%</a:t>
                      </a: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604587"/>
                  </a:ext>
                </a:extLst>
              </a:tr>
              <a:tr h="1722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Rehabilitation houses in Ana (</a:t>
                      </a:r>
                      <a:r>
                        <a:rPr lang="en-IN" sz="1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Hasaa</a:t>
                      </a:r>
                      <a:r>
                        <a:rPr lang="en-IN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Anbar/ Ana</a:t>
                      </a: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186</a:t>
                      </a: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Awarded </a:t>
                      </a: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9745423"/>
                  </a:ext>
                </a:extLst>
              </a:tr>
              <a:tr h="1722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Rehabilitation houses in Ana (</a:t>
                      </a:r>
                      <a:r>
                        <a:rPr lang="en-IN" sz="1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Alobour</a:t>
                      </a:r>
                      <a:r>
                        <a:rPr lang="en-IN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Anbar/ Ana</a:t>
                      </a: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92</a:t>
                      </a: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Awarded </a:t>
                      </a: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9499455"/>
                  </a:ext>
                </a:extLst>
              </a:tr>
              <a:tr h="1722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Rehabilitation houses in  Al Ka’im (Al </a:t>
                      </a:r>
                      <a:r>
                        <a:rPr lang="en-IN" sz="1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Sikak</a:t>
                      </a:r>
                      <a:r>
                        <a:rPr lang="en-IN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Anbar/ Ka’im</a:t>
                      </a: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137</a:t>
                      </a: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Awarded </a:t>
                      </a: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3772826"/>
                  </a:ext>
                </a:extLst>
              </a:tr>
              <a:tr h="1722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Rehabilitation houses in  Al Ka’im (12 </a:t>
                      </a:r>
                      <a:r>
                        <a:rPr lang="en-IN" sz="1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Rabee</a:t>
                      </a:r>
                      <a:r>
                        <a:rPr lang="en-IN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Al </a:t>
                      </a:r>
                      <a:r>
                        <a:rPr lang="en-IN" sz="1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Awal</a:t>
                      </a:r>
                      <a:r>
                        <a:rPr lang="en-IN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Anbar/ Ka’im</a:t>
                      </a: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342</a:t>
                      </a: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Awarded </a:t>
                      </a: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7740056"/>
                  </a:ext>
                </a:extLst>
              </a:tr>
              <a:tr h="1722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Rehabilitation houses in  Al Ka’im (Al </a:t>
                      </a:r>
                      <a:r>
                        <a:rPr lang="en-IN" sz="1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Risala</a:t>
                      </a:r>
                      <a:r>
                        <a:rPr lang="en-IN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IN" sz="1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South&amp;North</a:t>
                      </a:r>
                      <a:r>
                        <a:rPr lang="en-IN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))</a:t>
                      </a: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Anbar/ Ka’im</a:t>
                      </a: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323</a:t>
                      </a: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Procurement</a:t>
                      </a: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5429741"/>
                  </a:ext>
                </a:extLst>
              </a:tr>
              <a:tr h="1795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Rehabilitation houses in  Al </a:t>
                      </a:r>
                      <a:r>
                        <a:rPr lang="en-IN" sz="1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Garma</a:t>
                      </a:r>
                      <a:r>
                        <a:rPr lang="en-IN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IN" sz="1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Shortan</a:t>
                      </a:r>
                      <a:r>
                        <a:rPr lang="en-IN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Al-</a:t>
                      </a:r>
                      <a:r>
                        <a:rPr lang="en-IN" sz="1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khairat</a:t>
                      </a:r>
                      <a:r>
                        <a:rPr lang="en-IN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Anbar/ Karma</a:t>
                      </a: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303</a:t>
                      </a: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Procurement</a:t>
                      </a: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7662064"/>
                  </a:ext>
                </a:extLst>
              </a:tr>
              <a:tr h="1949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Rehabilitation houses in  Salah al-Din / Baiji  (Al </a:t>
                      </a:r>
                      <a:r>
                        <a:rPr lang="en-IN" sz="1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Resala</a:t>
                      </a:r>
                      <a:r>
                        <a:rPr lang="en-IN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neighborhoods)</a:t>
                      </a: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Salah al-Din / Baiji</a:t>
                      </a: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364</a:t>
                      </a: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Procurement</a:t>
                      </a: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3417265"/>
                  </a:ext>
                </a:extLst>
              </a:tr>
              <a:tr h="1806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Rehabilitation houses in  Salah al-Din / Baiji (Al askari neighborhoods)</a:t>
                      </a: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Salah al-Din / Baiji</a:t>
                      </a: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174</a:t>
                      </a: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Assessment Complete</a:t>
                      </a: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3321203"/>
                  </a:ext>
                </a:extLst>
              </a:tr>
              <a:tr h="1770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IN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Rehabilitation houses in  Salah al-Din / Baiji (Tal Zaatar neighborhoods)</a:t>
                      </a: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Salah al-Din / Baiji</a:t>
                      </a: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425</a:t>
                      </a: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Assessment Complete</a:t>
                      </a: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46743" marR="4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148761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D7AAEBE-3A08-4522-8331-3163097FCF34}"/>
              </a:ext>
            </a:extLst>
          </p:cNvPr>
          <p:cNvSpPr/>
          <p:nvPr/>
        </p:nvSpPr>
        <p:spPr>
          <a:xfrm>
            <a:off x="413906" y="595112"/>
            <a:ext cx="6838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UNDP –  </a:t>
            </a:r>
            <a:r>
              <a:rPr lang="en-IN" sz="12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Early October update</a:t>
            </a:r>
            <a:r>
              <a:rPr lang="en-I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</a:p>
          <a:p>
            <a:r>
              <a:rPr lang="en-I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in Anbar – 2,298 houses </a:t>
            </a:r>
          </a:p>
          <a:p>
            <a:r>
              <a:rPr lang="en-I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In Salah al-Din – 963 houses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A69FCE-0BFF-470A-929C-A44B26279EEC}"/>
              </a:ext>
            </a:extLst>
          </p:cNvPr>
          <p:cNvSpPr/>
          <p:nvPr/>
        </p:nvSpPr>
        <p:spPr>
          <a:xfrm>
            <a:off x="202979" y="4324224"/>
            <a:ext cx="8835917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5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Few other projects are still waiting for fund confirmation - assessments will be starting as soon as possible in multiple neighborhoods</a:t>
            </a:r>
            <a:endParaRPr lang="en-IN" sz="125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305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56E0C7-24BA-4801-9F19-F04E07DF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6</a:t>
            </a:fld>
            <a:endParaRPr lang="en-GB"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792483-8142-4160-90D4-55338C7F0103}"/>
              </a:ext>
            </a:extLst>
          </p:cNvPr>
          <p:cNvSpPr txBox="1">
            <a:spLocks/>
          </p:cNvSpPr>
          <p:nvPr/>
        </p:nvSpPr>
        <p:spPr>
          <a:xfrm>
            <a:off x="0" y="132697"/>
            <a:ext cx="9144000" cy="3686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342900" indent="-342900" algn="l">
              <a:buFont typeface="+mj-lt"/>
              <a:buAutoNum type="arabicPeriod" startAt="2"/>
              <a:defRPr/>
            </a:pPr>
            <a:r>
              <a:rPr lang="en-US" sz="1400" b="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rPr>
              <a:t>Key issues</a:t>
            </a:r>
            <a:r>
              <a:rPr lang="en-IN" sz="1400" b="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rPr>
              <a:t>:</a:t>
            </a:r>
            <a:r>
              <a:rPr lang="en-US" sz="1400" b="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rPr>
              <a:t> </a:t>
            </a:r>
          </a:p>
          <a:p>
            <a:pPr marL="342900" indent="-342900" algn="l">
              <a:buFont typeface="+mj-lt"/>
              <a:buAutoNum type="alphaLcParenR"/>
              <a:defRPr/>
            </a:pPr>
            <a:r>
              <a:rPr lang="en-IN" sz="1400" b="0" dirty="0">
                <a:solidFill>
                  <a:prstClr val="black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Cluster Update on Housing Rehabilitation Interventions (Planned / Ongoing) – Tour de table</a:t>
            </a:r>
            <a:endParaRPr lang="en-US" sz="1400" b="0" dirty="0">
              <a:solidFill>
                <a:prstClr val="black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7AAEBE-3A08-4522-8331-3163097FCF34}"/>
              </a:ext>
            </a:extLst>
          </p:cNvPr>
          <p:cNvSpPr/>
          <p:nvPr/>
        </p:nvSpPr>
        <p:spPr>
          <a:xfrm>
            <a:off x="413906" y="595112"/>
            <a:ext cx="6838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UNHCR –  </a:t>
            </a:r>
            <a:r>
              <a:rPr lang="en-IN" sz="12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Early October update</a:t>
            </a:r>
            <a:r>
              <a:rPr lang="en-I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en-US" sz="1200" dirty="0"/>
              <a:t>Shelter Rehabilitation</a:t>
            </a:r>
            <a:r>
              <a:rPr lang="en-I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r>
              <a:rPr lang="en-I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In Salah al-Din – 1,250 houses</a:t>
            </a:r>
          </a:p>
        </p:txBody>
      </p:sp>
      <p:graphicFrame>
        <p:nvGraphicFramePr>
          <p:cNvPr id="10" name="Content Placeholder 4">
            <a:extLst>
              <a:ext uri="{FF2B5EF4-FFF2-40B4-BE49-F238E27FC236}">
                <a16:creationId xmlns:a16="http://schemas.microsoft.com/office/drawing/2014/main" id="{937CBED9-301F-4BDB-9BB9-28F897825B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2685513"/>
              </p:ext>
            </p:extLst>
          </p:nvPr>
        </p:nvGraphicFramePr>
        <p:xfrm>
          <a:off x="208810" y="1150589"/>
          <a:ext cx="8651081" cy="330579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77045">
                  <a:extLst>
                    <a:ext uri="{9D8B030D-6E8A-4147-A177-3AD203B41FA5}">
                      <a16:colId xmlns:a16="http://schemas.microsoft.com/office/drawing/2014/main" val="1155652313"/>
                    </a:ext>
                  </a:extLst>
                </a:gridCol>
                <a:gridCol w="812019">
                  <a:extLst>
                    <a:ext uri="{9D8B030D-6E8A-4147-A177-3AD203B41FA5}">
                      <a16:colId xmlns:a16="http://schemas.microsoft.com/office/drawing/2014/main" val="3452646319"/>
                    </a:ext>
                  </a:extLst>
                </a:gridCol>
                <a:gridCol w="630621">
                  <a:extLst>
                    <a:ext uri="{9D8B030D-6E8A-4147-A177-3AD203B41FA5}">
                      <a16:colId xmlns:a16="http://schemas.microsoft.com/office/drawing/2014/main" val="2965355434"/>
                    </a:ext>
                  </a:extLst>
                </a:gridCol>
                <a:gridCol w="2501462">
                  <a:extLst>
                    <a:ext uri="{9D8B030D-6E8A-4147-A177-3AD203B41FA5}">
                      <a16:colId xmlns:a16="http://schemas.microsoft.com/office/drawing/2014/main" val="3994257715"/>
                    </a:ext>
                  </a:extLst>
                </a:gridCol>
                <a:gridCol w="861849">
                  <a:extLst>
                    <a:ext uri="{9D8B030D-6E8A-4147-A177-3AD203B41FA5}">
                      <a16:colId xmlns:a16="http://schemas.microsoft.com/office/drawing/2014/main" val="2720486728"/>
                    </a:ext>
                  </a:extLst>
                </a:gridCol>
                <a:gridCol w="945931">
                  <a:extLst>
                    <a:ext uri="{9D8B030D-6E8A-4147-A177-3AD203B41FA5}">
                      <a16:colId xmlns:a16="http://schemas.microsoft.com/office/drawing/2014/main" val="1534532364"/>
                    </a:ext>
                  </a:extLst>
                </a:gridCol>
                <a:gridCol w="741664">
                  <a:extLst>
                    <a:ext uri="{9D8B030D-6E8A-4147-A177-3AD203B41FA5}">
                      <a16:colId xmlns:a16="http://schemas.microsoft.com/office/drawing/2014/main" val="2955265895"/>
                    </a:ext>
                  </a:extLst>
                </a:gridCol>
                <a:gridCol w="890245">
                  <a:extLst>
                    <a:ext uri="{9D8B030D-6E8A-4147-A177-3AD203B41FA5}">
                      <a16:colId xmlns:a16="http://schemas.microsoft.com/office/drawing/2014/main" val="3856721239"/>
                    </a:ext>
                  </a:extLst>
                </a:gridCol>
                <a:gridCol w="890245">
                  <a:extLst>
                    <a:ext uri="{9D8B030D-6E8A-4147-A177-3AD203B41FA5}">
                      <a16:colId xmlns:a16="http://schemas.microsoft.com/office/drawing/2014/main" val="3702536315"/>
                    </a:ext>
                  </a:extLst>
                </a:gridCol>
              </a:tblGrid>
              <a:tr h="7259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Gov.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Dist. 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 Dist.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No. of Shelter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Activity Status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Progress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GPS</a:t>
                      </a:r>
                    </a:p>
                    <a:p>
                      <a:pPr algn="ctr" fontAlgn="ctr"/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“</a:t>
                      </a: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Project data for areas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” 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4364113"/>
                  </a:ext>
                </a:extLst>
              </a:tr>
              <a:tr h="2159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IN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Salah al-Din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Balad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Yathrib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Ongoing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33.994682°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44.365797°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49178512"/>
                  </a:ext>
                </a:extLst>
              </a:tr>
              <a:tr h="2159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Beiji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 Sikak, Al Zaatar, Zaytoon &amp; Albu Jarad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Completed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34.917725°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43.456898°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34691057"/>
                  </a:ext>
                </a:extLst>
              </a:tr>
              <a:tr h="2808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Hay Al </a:t>
                      </a:r>
                      <a:r>
                        <a:rPr lang="en-US" sz="10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Taa'meem</a:t>
                      </a:r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Al Askari, Al </a:t>
                      </a:r>
                      <a:r>
                        <a:rPr lang="en-US" sz="10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Asri</a:t>
                      </a:r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&amp; Al Baraka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Completed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34.927354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43.480531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25116721"/>
                  </a:ext>
                </a:extLst>
              </a:tr>
              <a:tr h="3389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 </a:t>
                      </a:r>
                      <a:r>
                        <a:rPr lang="en-US" sz="10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Musahak</a:t>
                      </a:r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&amp; Al </a:t>
                      </a:r>
                      <a:r>
                        <a:rPr lang="en-US" sz="10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Zwiyah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Completed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35.185346°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43.401941°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2469633"/>
                  </a:ext>
                </a:extLst>
              </a:tr>
              <a:tr h="2159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Tikreet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 </a:t>
                      </a:r>
                      <a:r>
                        <a:rPr lang="en-US" sz="10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</a:t>
                      </a:r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Ajeel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Completed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34.596155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43.726141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75437457"/>
                  </a:ext>
                </a:extLst>
              </a:tr>
              <a:tr h="2159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Tikreet</a:t>
                      </a:r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Center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Completed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34.481724°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43.743165°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11413246"/>
                  </a:ext>
                </a:extLst>
              </a:tr>
              <a:tr h="2807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 </a:t>
                      </a:r>
                      <a:r>
                        <a:rPr lang="en-US" sz="10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</a:t>
                      </a:r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Ajeel</a:t>
                      </a:r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sz="10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Jwezrat</a:t>
                      </a:r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area replacement)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lvl="0" algn="l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Ongoing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81%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34.602056°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43.721026°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51891297"/>
                  </a:ext>
                </a:extLst>
              </a:tr>
              <a:tr h="4037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 Bu </a:t>
                      </a:r>
                      <a:r>
                        <a:rPr lang="en-US" sz="10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Hayazea</a:t>
                      </a:r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sz="10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Jwezrat</a:t>
                      </a:r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area replacement)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34.622231°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43.707565°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0810885"/>
                  </a:ext>
                </a:extLst>
              </a:tr>
              <a:tr h="411652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1,250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35792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1300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56E0C7-24BA-4801-9F19-F04E07DF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7</a:t>
            </a:fld>
            <a:endParaRPr lang="en-GB"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792483-8142-4160-90D4-55338C7F0103}"/>
              </a:ext>
            </a:extLst>
          </p:cNvPr>
          <p:cNvSpPr txBox="1">
            <a:spLocks/>
          </p:cNvSpPr>
          <p:nvPr/>
        </p:nvSpPr>
        <p:spPr>
          <a:xfrm>
            <a:off x="0" y="132697"/>
            <a:ext cx="9144000" cy="3686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342900" indent="-342900" algn="l">
              <a:buFont typeface="+mj-lt"/>
              <a:buAutoNum type="arabicPeriod" startAt="2"/>
              <a:defRPr/>
            </a:pPr>
            <a:r>
              <a:rPr lang="en-US" sz="1400" b="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rPr>
              <a:t>Key issues</a:t>
            </a:r>
            <a:r>
              <a:rPr lang="en-IN" sz="1400" b="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rPr>
              <a:t>:</a:t>
            </a:r>
            <a:r>
              <a:rPr lang="en-US" sz="1400" b="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rPr>
              <a:t> </a:t>
            </a:r>
          </a:p>
          <a:p>
            <a:pPr marL="342900" indent="-342900" algn="l">
              <a:buFont typeface="+mj-lt"/>
              <a:buAutoNum type="alphaLcParenR"/>
              <a:defRPr/>
            </a:pPr>
            <a:r>
              <a:rPr lang="en-IN" sz="1400" b="0" dirty="0">
                <a:solidFill>
                  <a:prstClr val="black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Cluster Update on Housing Rehabilitation Interventions (Planned / Ongoing) – Tour de table</a:t>
            </a:r>
            <a:endParaRPr lang="en-US" sz="1400" b="0" dirty="0">
              <a:solidFill>
                <a:prstClr val="black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7AAEBE-3A08-4522-8331-3163097FCF34}"/>
              </a:ext>
            </a:extLst>
          </p:cNvPr>
          <p:cNvSpPr/>
          <p:nvPr/>
        </p:nvSpPr>
        <p:spPr>
          <a:xfrm>
            <a:off x="413906" y="595112"/>
            <a:ext cx="68382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UNHCR –  </a:t>
            </a:r>
            <a:r>
              <a:rPr lang="en-IN" sz="12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Early October update</a:t>
            </a:r>
            <a:r>
              <a:rPr lang="en-I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en-IN" sz="1200" dirty="0"/>
              <a:t>RHU</a:t>
            </a:r>
            <a:endParaRPr lang="en-IN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I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In Diyala – 150 houses</a:t>
            </a:r>
          </a:p>
          <a:p>
            <a:r>
              <a:rPr lang="en-I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In Baghdad – 50 houses</a:t>
            </a:r>
          </a:p>
          <a:p>
            <a:r>
              <a:rPr lang="en-I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In Anbar – 75 houses</a:t>
            </a:r>
          </a:p>
          <a:p>
            <a:r>
              <a:rPr lang="en-I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In Salah al-Din – 625 houses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35C545A-15AA-4DC7-9C1D-DC3D66A2FB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22434"/>
              </p:ext>
            </p:extLst>
          </p:nvPr>
        </p:nvGraphicFramePr>
        <p:xfrm>
          <a:off x="890751" y="1755225"/>
          <a:ext cx="7202214" cy="274770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27592">
                  <a:extLst>
                    <a:ext uri="{9D8B030D-6E8A-4147-A177-3AD203B41FA5}">
                      <a16:colId xmlns:a16="http://schemas.microsoft.com/office/drawing/2014/main" val="4217898484"/>
                    </a:ext>
                  </a:extLst>
                </a:gridCol>
                <a:gridCol w="1291293">
                  <a:extLst>
                    <a:ext uri="{9D8B030D-6E8A-4147-A177-3AD203B41FA5}">
                      <a16:colId xmlns:a16="http://schemas.microsoft.com/office/drawing/2014/main" val="3758251924"/>
                    </a:ext>
                  </a:extLst>
                </a:gridCol>
                <a:gridCol w="860954">
                  <a:extLst>
                    <a:ext uri="{9D8B030D-6E8A-4147-A177-3AD203B41FA5}">
                      <a16:colId xmlns:a16="http://schemas.microsoft.com/office/drawing/2014/main" val="1698983109"/>
                    </a:ext>
                  </a:extLst>
                </a:gridCol>
                <a:gridCol w="2181556">
                  <a:extLst>
                    <a:ext uri="{9D8B030D-6E8A-4147-A177-3AD203B41FA5}">
                      <a16:colId xmlns:a16="http://schemas.microsoft.com/office/drawing/2014/main" val="2068918683"/>
                    </a:ext>
                  </a:extLst>
                </a:gridCol>
                <a:gridCol w="902741">
                  <a:extLst>
                    <a:ext uri="{9D8B030D-6E8A-4147-A177-3AD203B41FA5}">
                      <a16:colId xmlns:a16="http://schemas.microsoft.com/office/drawing/2014/main" val="418921614"/>
                    </a:ext>
                  </a:extLst>
                </a:gridCol>
                <a:gridCol w="719039">
                  <a:extLst>
                    <a:ext uri="{9D8B030D-6E8A-4147-A177-3AD203B41FA5}">
                      <a16:colId xmlns:a16="http://schemas.microsoft.com/office/drawing/2014/main" val="1295487193"/>
                    </a:ext>
                  </a:extLst>
                </a:gridCol>
                <a:gridCol w="719039">
                  <a:extLst>
                    <a:ext uri="{9D8B030D-6E8A-4147-A177-3AD203B41FA5}">
                      <a16:colId xmlns:a16="http://schemas.microsoft.com/office/drawing/2014/main" val="3060825308"/>
                    </a:ext>
                  </a:extLst>
                </a:gridCol>
              </a:tblGrid>
              <a:tr h="3555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</a:t>
                      </a:r>
                      <a:endParaRPr lang="en-US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Gov.</a:t>
                      </a:r>
                      <a:endParaRPr lang="en-US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Dist. </a:t>
                      </a:r>
                      <a:endParaRPr lang="en-US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 Dist.</a:t>
                      </a:r>
                      <a:endParaRPr lang="en-US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No. of RHU</a:t>
                      </a:r>
                      <a:endParaRPr lang="en-US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Status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Progress</a:t>
                      </a:r>
                      <a:endParaRPr lang="en-US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668504"/>
                  </a:ext>
                </a:extLst>
              </a:tr>
              <a:tr h="3125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Diyala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Al-</a:t>
                      </a:r>
                      <a:r>
                        <a:rPr lang="en-US" sz="12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Khalis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Al-</a:t>
                      </a:r>
                      <a:r>
                        <a:rPr lang="en-US" sz="12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Adhaim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Ongoing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9165485"/>
                  </a:ext>
                </a:extLst>
              </a:tr>
              <a:tr h="3125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Baghdad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Abu-Ghraib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Al-</a:t>
                      </a:r>
                      <a:r>
                        <a:rPr lang="en-US" sz="12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Nessir</a:t>
                      </a: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</a:t>
                      </a: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Salam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Ongoing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51207466"/>
                  </a:ext>
                </a:extLst>
              </a:tr>
              <a:tr h="4661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Anbar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Ramadi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Markaz Al-Ramadi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Ongoing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86260982"/>
                  </a:ext>
                </a:extLst>
              </a:tr>
              <a:tr h="3125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Al-</a:t>
                      </a:r>
                      <a:r>
                        <a:rPr lang="en-US" sz="12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Garma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Al-</a:t>
                      </a:r>
                      <a:r>
                        <a:rPr lang="en-US" sz="12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Khayrat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Ongoing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71425750"/>
                  </a:ext>
                </a:extLst>
              </a:tr>
              <a:tr h="3888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Beiji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Baiji Centre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Ongoing</a:t>
                      </a: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87072484"/>
                  </a:ext>
                </a:extLst>
              </a:tr>
              <a:tr h="2871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Al-</a:t>
                      </a:r>
                      <a:r>
                        <a:rPr lang="en-US" sz="12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Siniyah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243720"/>
                  </a:ext>
                </a:extLst>
              </a:tr>
              <a:tr h="3125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Balad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Al-</a:t>
                      </a:r>
                      <a:r>
                        <a:rPr lang="en-US" sz="12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Duloeyah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832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8201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56E0C7-24BA-4801-9F19-F04E07DF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8</a:t>
            </a:fld>
            <a:endParaRPr lang="en-GB">
              <a:latin typeface="Calibri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7C6D60E-8667-4043-ADB9-E746D6B44049}"/>
              </a:ext>
            </a:extLst>
          </p:cNvPr>
          <p:cNvSpPr txBox="1">
            <a:spLocks/>
          </p:cNvSpPr>
          <p:nvPr/>
        </p:nvSpPr>
        <p:spPr>
          <a:xfrm>
            <a:off x="0" y="132697"/>
            <a:ext cx="9144000" cy="3686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342900" indent="-342900" algn="l">
              <a:buFont typeface="+mj-lt"/>
              <a:buAutoNum type="arabicPeriod" startAt="2"/>
              <a:defRPr/>
            </a:pPr>
            <a:r>
              <a:rPr lang="en-US" sz="1400" b="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rPr>
              <a:t>Key issues</a:t>
            </a:r>
            <a:r>
              <a:rPr lang="en-IN" sz="1400" b="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rPr>
              <a:t>:</a:t>
            </a:r>
            <a:r>
              <a:rPr lang="en-US" sz="1400" b="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rPr>
              <a:t> </a:t>
            </a:r>
          </a:p>
          <a:p>
            <a:pPr marL="342900" indent="-342900" algn="l">
              <a:buFont typeface="+mj-lt"/>
              <a:buAutoNum type="alphaLcParenR"/>
              <a:defRPr/>
            </a:pPr>
            <a:r>
              <a:rPr lang="en-IN" sz="1400" b="0" dirty="0">
                <a:solidFill>
                  <a:prstClr val="black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Cluster Update on Housing Rehabilitation Interventions (Ongoing / </a:t>
            </a:r>
            <a:r>
              <a:rPr lang="en-IN" sz="1400" b="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Planned</a:t>
            </a:r>
            <a:r>
              <a:rPr lang="en-IN" sz="1400" b="0" dirty="0">
                <a:solidFill>
                  <a:prstClr val="black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) – Online dashboard – as of </a:t>
            </a:r>
            <a:r>
              <a:rPr lang="en-IN" sz="1400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8 Oct. 19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B23A60-AB41-42DA-91C8-68EE96071F6C}"/>
              </a:ext>
            </a:extLst>
          </p:cNvPr>
          <p:cNvSpPr/>
          <p:nvPr/>
        </p:nvSpPr>
        <p:spPr>
          <a:xfrm>
            <a:off x="3383154" y="4701109"/>
            <a:ext cx="21435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u="sng" dirty="0">
                <a:solidFill>
                  <a:srgbClr val="606060"/>
                </a:solidFill>
                <a:latin typeface="Helvetica" panose="020B0604020202020204" pitchFamily="34" charset="0"/>
                <a:ea typeface="Times New Roman" panose="02020603050405020304" pitchFamily="18" charset="0"/>
                <a:hlinkClick r:id="rId2"/>
              </a:rPr>
              <a:t>http://bit.ly/SNFI_2019_IRD</a:t>
            </a:r>
            <a:endParaRPr lang="en-GB" sz="1200" b="1" dirty="0"/>
          </a:p>
        </p:txBody>
      </p:sp>
      <p:pic>
        <p:nvPicPr>
          <p:cNvPr id="3" name="Picture 2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EB3B041F-F909-4524-8624-6EBCF059E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28" y="632105"/>
            <a:ext cx="6628533" cy="387916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6FFB53-047F-44A6-96E0-9AC4EADFF93A}"/>
              </a:ext>
            </a:extLst>
          </p:cNvPr>
          <p:cNvSpPr/>
          <p:nvPr/>
        </p:nvSpPr>
        <p:spPr>
          <a:xfrm>
            <a:off x="210128" y="1360290"/>
            <a:ext cx="14356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100" b="1" u="sng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WDS - Planned in C&amp;S</a:t>
            </a:r>
          </a:p>
        </p:txBody>
      </p:sp>
      <p:pic>
        <p:nvPicPr>
          <p:cNvPr id="7" name="Picture 6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216D872E-7337-4938-9D5A-ACB1BB7E37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3757" y="641915"/>
            <a:ext cx="6643469" cy="38791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F7B6164-7BAF-4E1D-B7D9-936F3FECA165}"/>
              </a:ext>
            </a:extLst>
          </p:cNvPr>
          <p:cNvSpPr/>
          <p:nvPr/>
        </p:nvSpPr>
        <p:spPr>
          <a:xfrm>
            <a:off x="2433757" y="1347590"/>
            <a:ext cx="147496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100" b="1" u="sng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WDS - Ongoing in C&amp;S</a:t>
            </a:r>
          </a:p>
        </p:txBody>
      </p:sp>
    </p:spTree>
    <p:extLst>
      <p:ext uri="{BB962C8B-B14F-4D97-AF65-F5344CB8AC3E}">
        <p14:creationId xmlns:p14="http://schemas.microsoft.com/office/powerpoint/2010/main" val="28656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56E0C7-24BA-4801-9F19-F04E07DF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9</a:t>
            </a:fld>
            <a:endParaRPr lang="en-GB" dirty="0"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792483-8142-4160-90D4-55338C7F0103}"/>
              </a:ext>
            </a:extLst>
          </p:cNvPr>
          <p:cNvSpPr txBox="1">
            <a:spLocks/>
          </p:cNvSpPr>
          <p:nvPr/>
        </p:nvSpPr>
        <p:spPr>
          <a:xfrm>
            <a:off x="0" y="132697"/>
            <a:ext cx="9144000" cy="3686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342900" indent="-342900" algn="l">
              <a:buFont typeface="+mj-lt"/>
              <a:buAutoNum type="arabicPeriod" startAt="2"/>
              <a:defRPr/>
            </a:pPr>
            <a:r>
              <a:rPr lang="en-US" sz="1400" b="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rPr>
              <a:t>Key issues</a:t>
            </a:r>
            <a:r>
              <a:rPr lang="en-IN" sz="1400" b="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rPr>
              <a:t>:</a:t>
            </a:r>
            <a:r>
              <a:rPr lang="en-US" sz="1400" b="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rPr>
              <a:t> </a:t>
            </a:r>
          </a:p>
          <a:p>
            <a:pPr marL="342900" indent="-342900" algn="l">
              <a:buFont typeface="+mj-lt"/>
              <a:buAutoNum type="alphaLcParenR" startAt="2"/>
              <a:defRPr/>
            </a:pPr>
            <a:r>
              <a:rPr lang="en-IN" sz="1400" b="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rPr>
              <a:t>Partners confirmed winter plans and ongoing summer response –  </a:t>
            </a:r>
            <a:r>
              <a:rPr lang="en-IN" sz="1400" b="0" dirty="0">
                <a:solidFill>
                  <a:srgbClr val="0070C0"/>
                </a:solidFill>
                <a:latin typeface="Calibri Light" panose="020F0302020204030204" pitchFamily="34" charset="0"/>
                <a:ea typeface="+mn-ea"/>
                <a:cs typeface="+mn-cs"/>
              </a:rPr>
              <a:t>Tour de table </a:t>
            </a:r>
            <a:endParaRPr lang="en-US" sz="1400" b="0" dirty="0">
              <a:solidFill>
                <a:srgbClr val="0070C0"/>
              </a:solidFill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7002BE-516E-455C-B4CE-1F7D4A9BE7BF}"/>
              </a:ext>
            </a:extLst>
          </p:cNvPr>
          <p:cNvSpPr/>
          <p:nvPr/>
        </p:nvSpPr>
        <p:spPr>
          <a:xfrm>
            <a:off x="341586" y="1153641"/>
            <a:ext cx="83452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D0D0D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IOM</a:t>
            </a:r>
            <a:r>
              <a:rPr lang="en-US" sz="1200" dirty="0">
                <a:solidFill>
                  <a:srgbClr val="0D0D0D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has a plan to provide winter assistance to IDPs (in and out of Camps) and Returnees in different governorates. A</a:t>
            </a: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round 10,000 winter kits have been planned</a:t>
            </a:r>
          </a:p>
          <a:p>
            <a:endParaRPr lang="en-US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UNHCR</a:t>
            </a: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is planning to cover their </a:t>
            </a:r>
            <a:r>
              <a:rPr lang="en-US" sz="1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managed camps</a:t>
            </a: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with Cash for Winter (US $200) distributions across the country. Around 1,300 HHs have been enrolled so far in Centre &amp; South areas; This target may be increased if needed.</a:t>
            </a:r>
            <a:endParaRPr lang="en-IN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864415"/>
      </p:ext>
    </p:extLst>
  </p:cSld>
  <p:clrMapOvr>
    <a:masterClrMapping/>
  </p:clrMapOvr>
</p:sld>
</file>

<file path=ppt/theme/theme1.xml><?xml version="1.0" encoding="utf-8"?>
<a:theme xmlns:a="http://schemas.openxmlformats.org/drawingml/2006/main" name="Shelter Cluster Red Theme">
  <a:themeElements>
    <a:clrScheme name="Shelter Cluster 3 Soft">
      <a:dk1>
        <a:sysClr val="windowText" lastClr="000000"/>
      </a:dk1>
      <a:lt1>
        <a:sysClr val="window" lastClr="FFFFFF"/>
      </a:lt1>
      <a:dk2>
        <a:srgbClr val="04314C"/>
      </a:dk2>
      <a:lt2>
        <a:srgbClr val="F6F6F6"/>
      </a:lt2>
      <a:accent1>
        <a:srgbClr val="365A70"/>
      </a:accent1>
      <a:accent2>
        <a:srgbClr val="FFC133"/>
      </a:accent2>
      <a:accent3>
        <a:srgbClr val="994345"/>
      </a:accent3>
      <a:accent4>
        <a:srgbClr val="84C559"/>
      </a:accent4>
      <a:accent5>
        <a:srgbClr val="FD3333"/>
      </a:accent5>
      <a:accent6>
        <a:srgbClr val="459FD5"/>
      </a:accent6>
      <a:hlink>
        <a:srgbClr val="994345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helter Cluster Red Theme">
  <a:themeElements>
    <a:clrScheme name="Shelter Cluster 3 Soft">
      <a:dk1>
        <a:sysClr val="windowText" lastClr="000000"/>
      </a:dk1>
      <a:lt1>
        <a:sysClr val="window" lastClr="FFFFFF"/>
      </a:lt1>
      <a:dk2>
        <a:srgbClr val="04314C"/>
      </a:dk2>
      <a:lt2>
        <a:srgbClr val="F6F6F6"/>
      </a:lt2>
      <a:accent1>
        <a:srgbClr val="365A70"/>
      </a:accent1>
      <a:accent2>
        <a:srgbClr val="FFC133"/>
      </a:accent2>
      <a:accent3>
        <a:srgbClr val="994345"/>
      </a:accent3>
      <a:accent4>
        <a:srgbClr val="84C559"/>
      </a:accent4>
      <a:accent5>
        <a:srgbClr val="FD3333"/>
      </a:accent5>
      <a:accent6>
        <a:srgbClr val="459FD5"/>
      </a:accent6>
      <a:hlink>
        <a:srgbClr val="994345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145E2856-19BA-425F-803A-C89D2B7302BA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AD2A9EA0-4CE9-4A25-B809-D1F4F74731F1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44180</TotalTime>
  <Words>1597</Words>
  <Application>Microsoft Office PowerPoint</Application>
  <PresentationFormat>On-screen Show (16:9)</PresentationFormat>
  <Paragraphs>436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MS PGothic</vt:lpstr>
      <vt:lpstr>SimSun</vt:lpstr>
      <vt:lpstr>Arial</vt:lpstr>
      <vt:lpstr>Calibri</vt:lpstr>
      <vt:lpstr>Calibri Light</vt:lpstr>
      <vt:lpstr>Corbel</vt:lpstr>
      <vt:lpstr>Helvetica</vt:lpstr>
      <vt:lpstr>Roboto</vt:lpstr>
      <vt:lpstr>Times New Roman</vt:lpstr>
      <vt:lpstr>Verdana</vt:lpstr>
      <vt:lpstr>Wingdings</vt:lpstr>
      <vt:lpstr>Shelter Cluster Red Theme</vt:lpstr>
      <vt:lpstr>1_Shelter Cluster Red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Winterization Kits</dc:title>
  <dc:creator>TIA Michel</dc:creator>
  <cp:lastModifiedBy>TIA Michel</cp:lastModifiedBy>
  <cp:revision>3706</cp:revision>
  <cp:lastPrinted>2017-10-23T07:30:35Z</cp:lastPrinted>
  <dcterms:created xsi:type="dcterms:W3CDTF">2014-10-08T08:24:30Z</dcterms:created>
  <dcterms:modified xsi:type="dcterms:W3CDTF">2019-11-03T11:26:38Z</dcterms:modified>
</cp:coreProperties>
</file>