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19"/>
  </p:notesMasterIdLst>
  <p:handoutMasterIdLst>
    <p:handoutMasterId r:id="rId20"/>
  </p:handoutMasterIdLst>
  <p:sldIdLst>
    <p:sldId id="726" r:id="rId4"/>
    <p:sldId id="702" r:id="rId5"/>
    <p:sldId id="727" r:id="rId6"/>
    <p:sldId id="728" r:id="rId7"/>
    <p:sldId id="740" r:id="rId8"/>
    <p:sldId id="729" r:id="rId9"/>
    <p:sldId id="730" r:id="rId10"/>
    <p:sldId id="731" r:id="rId11"/>
    <p:sldId id="735" r:id="rId12"/>
    <p:sldId id="732" r:id="rId13"/>
    <p:sldId id="737" r:id="rId14"/>
    <p:sldId id="738" r:id="rId15"/>
    <p:sldId id="739" r:id="rId16"/>
    <p:sldId id="736" r:id="rId17"/>
    <p:sldId id="734" r:id="rId18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85" d="100"/>
          <a:sy n="85" d="100"/>
        </p:scale>
        <p:origin x="504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21-12-2019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3"/>
              </a:rPr>
              <a:t>https://www.sheltercluster.org/response/iraq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mailto:coord4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ttie.mccarthy@drc.ngo" TargetMode="External"/><Relationship Id="rId5" Type="http://schemas.openxmlformats.org/officeDocument/2006/relationships/image" Target="../media/image4.png"/><Relationship Id="rId4" Type="http://schemas.openxmlformats.org/officeDocument/2006/relationships/hyperlink" Target="mailto:ira.csi.deputy-areacoo-prog@pu-ami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8" y="77394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Shelter Cluster Hub Coordination Structure</a:t>
            </a:r>
            <a:endParaRPr lang="en-GB" sz="2200" b="0" dirty="0">
              <a:solidFill>
                <a:srgbClr val="DF5327"/>
              </a:solidFill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C815D-F254-4347-B950-666F6AFB4167}"/>
              </a:ext>
            </a:extLst>
          </p:cNvPr>
          <p:cNvSpPr/>
          <p:nvPr/>
        </p:nvSpPr>
        <p:spPr>
          <a:xfrm>
            <a:off x="3564265" y="467299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Michel Tia </a:t>
            </a:r>
            <a:r>
              <a:rPr lang="en-GB" sz="1200" dirty="0">
                <a:latin typeface="Corbel" panose="020B0503020204020204" pitchFamily="34" charset="0"/>
              </a:rPr>
              <a:t>- IOM</a:t>
            </a:r>
          </a:p>
          <a:p>
            <a:r>
              <a:rPr lang="en-GB" sz="1200" dirty="0">
                <a:latin typeface="Corbel" panose="020B0503020204020204" pitchFamily="34" charset="0"/>
              </a:rPr>
              <a:t>Sub National </a:t>
            </a:r>
            <a:r>
              <a:rPr lang="en-US" sz="1200" dirty="0">
                <a:latin typeface="Corbel" panose="020B0503020204020204" pitchFamily="34" charset="0"/>
              </a:rPr>
              <a:t>Cluster </a:t>
            </a:r>
            <a:r>
              <a:rPr lang="en-GB" sz="1200" dirty="0">
                <a:latin typeface="Corbel" panose="020B0503020204020204" pitchFamily="34" charset="0"/>
              </a:rPr>
              <a:t>Coordinator for Centre and South </a:t>
            </a:r>
          </a:p>
          <a:p>
            <a:r>
              <a:rPr lang="en-GB" sz="1200" dirty="0">
                <a:latin typeface="Corbel" panose="020B0503020204020204" pitchFamily="34" charset="0"/>
              </a:rPr>
              <a:t>+964 (0) 782 294 9258</a:t>
            </a:r>
          </a:p>
          <a:p>
            <a:r>
              <a:rPr lang="en-GB" sz="1200" b="1" u="sng" dirty="0">
                <a:solidFill>
                  <a:schemeClr val="lt1"/>
                </a:solidFill>
                <a:latin typeface="Corbel" panose="020B0503020204020204" pitchFamily="34" charset="0"/>
                <a:hlinkClick r:id="rId2"/>
              </a:rPr>
              <a:t>coord4.iraq@sheltercluster.org</a:t>
            </a:r>
            <a:r>
              <a:rPr lang="en-GB" sz="1200" b="1" dirty="0">
                <a:solidFill>
                  <a:schemeClr val="lt1"/>
                </a:solidFill>
                <a:latin typeface="Corbel" panose="020B0503020204020204" pitchFamily="34" charset="0"/>
              </a:rPr>
              <a:t> 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2050" name="Picture 1" descr="Logo PUI">
            <a:extLst>
              <a:ext uri="{FF2B5EF4-FFF2-40B4-BE49-F238E27FC236}">
                <a16:creationId xmlns:a16="http://schemas.microsoft.com/office/drawing/2014/main" id="{65D10F67-4F61-4E24-B89F-3438B920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5" y="2906558"/>
            <a:ext cx="1400401" cy="5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177C9C-3789-40B7-8F9B-942829687462}"/>
              </a:ext>
            </a:extLst>
          </p:cNvPr>
          <p:cNvSpPr/>
          <p:nvPr/>
        </p:nvSpPr>
        <p:spPr>
          <a:xfrm>
            <a:off x="3564267" y="1450691"/>
            <a:ext cx="36982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Nicoletta Roccabianca - </a:t>
            </a:r>
            <a:r>
              <a:rPr lang="en-US" sz="1200" dirty="0">
                <a:latin typeface="Corbel" panose="020B0503020204020204" pitchFamily="34" charset="0"/>
              </a:rPr>
              <a:t>PUI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latin typeface="Corbel" panose="020B0503020204020204" pitchFamily="34" charset="0"/>
              </a:rPr>
              <a:t>Deputy Area Coordinator – Centre and South</a:t>
            </a: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</a:t>
            </a:r>
            <a:r>
              <a:rPr lang="en-IN" sz="1200" dirty="0">
                <a:latin typeface="Corbel" panose="020B0503020204020204" pitchFamily="34" charset="0"/>
              </a:rPr>
              <a:t> </a:t>
            </a:r>
            <a:r>
              <a:rPr lang="en-IN" sz="1200" b="1" dirty="0">
                <a:latin typeface="Corbel" panose="020B0503020204020204" pitchFamily="34" charset="0"/>
              </a:rPr>
              <a:t>Anbar Governorate </a:t>
            </a: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+964 (0) 783 306 1031</a:t>
            </a:r>
            <a:endParaRPr lang="en-IN" sz="12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1200" b="1" u="sng" dirty="0">
                <a:solidFill>
                  <a:srgbClr val="1F497D"/>
                </a:solidFill>
                <a:latin typeface="Corbel" panose="020B0503020204020204" pitchFamily="34" charset="0"/>
                <a:ea typeface="Calibri" panose="020F0502020204030204" pitchFamily="34" charset="0"/>
                <a:hlinkClick r:id="rId4"/>
              </a:rPr>
              <a:t>ira.csi.deputy-areacoo-prog@pu-ami.org</a:t>
            </a:r>
            <a:r>
              <a:rPr lang="en-US" sz="1200" b="1" dirty="0">
                <a:solidFill>
                  <a:srgbClr val="1F497D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51" name="Picture 3" descr="cid:image001.png@01D3CC1A.AD9A1A50">
            <a:extLst>
              <a:ext uri="{FF2B5EF4-FFF2-40B4-BE49-F238E27FC236}">
                <a16:creationId xmlns:a16="http://schemas.microsoft.com/office/drawing/2014/main" id="{BCD613DA-B0AD-4CD4-87F6-85453FC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16" y="2936823"/>
            <a:ext cx="1061756" cy="4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5D525-B00C-4744-B8C0-02E8D1326CFF}"/>
              </a:ext>
            </a:extLst>
          </p:cNvPr>
          <p:cNvSpPr/>
          <p:nvPr/>
        </p:nvSpPr>
        <p:spPr>
          <a:xfrm>
            <a:off x="3564631" y="2620008"/>
            <a:ext cx="388564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Lottie McCarthy </a:t>
            </a:r>
            <a:r>
              <a:rPr lang="en-US" sz="1200" dirty="0">
                <a:latin typeface="Corbel" panose="020B0503020204020204" pitchFamily="34" charset="0"/>
              </a:rPr>
              <a:t>- DRC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and Infrastructure Programme Manager – Tikrit </a:t>
            </a:r>
            <a:endParaRPr lang="en-IN" sz="12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Salah ad-Din Governorate 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+ 964 (0) 772 997 2314</a:t>
            </a:r>
          </a:p>
          <a:p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  <a:hlinkClick r:id="rId6"/>
              </a:rPr>
              <a:t>lottie.mccarthy@drc.ngo</a:t>
            </a:r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50FB1-99FF-4C1C-97D8-D5EB96726362}"/>
              </a:ext>
            </a:extLst>
          </p:cNvPr>
          <p:cNvSpPr/>
          <p:nvPr/>
        </p:nvSpPr>
        <p:spPr>
          <a:xfrm>
            <a:off x="3564631" y="3788066"/>
            <a:ext cx="369868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Yet to be nominated </a:t>
            </a:r>
            <a:r>
              <a:rPr lang="en-US" sz="1200" dirty="0">
                <a:latin typeface="Corbel" panose="020B0503020204020204" pitchFamily="34" charset="0"/>
              </a:rPr>
              <a:t>- UNHCR</a:t>
            </a:r>
            <a:endParaRPr lang="en-US" sz="12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Diyala Governorate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EBCA45-6AC7-4C46-B1DD-9D14A0ECCC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1" y="1747992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955CFF-4D05-4381-8322-F14091DA90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16" y="1766307"/>
            <a:ext cx="846587" cy="8537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Overview on the Cluster response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/ PMR &amp; Traffic light 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30 November 2019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F14C38-1993-4D76-8ECC-E4895F166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21436"/>
              </p:ext>
            </p:extLst>
          </p:nvPr>
        </p:nvGraphicFramePr>
        <p:xfrm>
          <a:off x="197426" y="1018308"/>
          <a:ext cx="8811488" cy="2036618"/>
        </p:xfrm>
        <a:graphic>
          <a:graphicData uri="http://schemas.openxmlformats.org/drawingml/2006/table">
            <a:tbl>
              <a:tblPr/>
              <a:tblGrid>
                <a:gridCol w="1345722">
                  <a:extLst>
                    <a:ext uri="{9D8B030D-6E8A-4147-A177-3AD203B41FA5}">
                      <a16:colId xmlns:a16="http://schemas.microsoft.com/office/drawing/2014/main" val="1228065531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303577632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847481835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1687742641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314266012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57049688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686239367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959809325"/>
                    </a:ext>
                  </a:extLst>
                </a:gridCol>
              </a:tblGrid>
              <a:tr h="5411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Activity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HRP achievement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Non HRP achievement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 HRP &amp; non-HRP 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58593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  NFI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513,900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247,020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139,590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386,610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9724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Shelter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347,750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92,576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39,898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132,474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21383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Eprep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75727"/>
                  </a:ext>
                </a:extLst>
              </a:tr>
              <a:tr h="36097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881,650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339,596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179,488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519,084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77330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tent, man, laying, covered&#10;&#10;Description generated with very high confidence">
            <a:extLst>
              <a:ext uri="{FF2B5EF4-FFF2-40B4-BE49-F238E27FC236}">
                <a16:creationId xmlns:a16="http://schemas.microsoft.com/office/drawing/2014/main" id="{8C5375A6-025C-4833-B150-6415DBD0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488" y="3117272"/>
            <a:ext cx="3380508" cy="1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Overview on the Cluster response /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PMR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&amp; Traffic light 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30 November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28E6E-60E2-435B-AFEC-799AA9A7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26695"/>
            <a:ext cx="8286749" cy="28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5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Overview on the Cluster response /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PMR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&amp; Traffic light 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30 November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EDD33-919F-4B2D-BE51-1654782F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6" y="801723"/>
            <a:ext cx="7471063" cy="37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Overview on the Cluster response /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PMR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&amp; Traffic light 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30 November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03CD6-456B-4ECE-A21C-EF12F51D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2" y="1261443"/>
            <a:ext cx="8369877" cy="22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Overview on the Cluster response / </a:t>
            </a:r>
            <a:r>
              <a:rPr lang="en-IN" sz="15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PMR &amp;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Traffic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8B1D5-DAF1-40EF-B945-69A2412D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83898"/>
            <a:ext cx="5016960" cy="1721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FEFE6-9BA2-4A28-B0D4-C65158F8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2807598"/>
            <a:ext cx="5016960" cy="1599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E8DDDC-92EF-47A1-88CD-B3381FDFDF3C}"/>
              </a:ext>
            </a:extLst>
          </p:cNvPr>
          <p:cNvSpPr/>
          <p:nvPr/>
        </p:nvSpPr>
        <p:spPr>
          <a:xfrm>
            <a:off x="5501869" y="830763"/>
            <a:ext cx="3507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lain" startAt="2019"/>
            </a:pPr>
            <a:r>
              <a:rPr lang="en-IN" sz="1400" dirty="0">
                <a:latin typeface="Corbel" panose="020B0503020204020204" pitchFamily="34" charset="0"/>
              </a:rPr>
              <a:t> </a:t>
            </a:r>
          </a:p>
          <a:p>
            <a:r>
              <a:rPr lang="en-IN" sz="1400" dirty="0">
                <a:latin typeface="Corbel" panose="020B0503020204020204" pitchFamily="34" charset="0"/>
              </a:rPr>
              <a:t>17 projects submitted by 16 partners</a:t>
            </a:r>
          </a:p>
          <a:p>
            <a:r>
              <a:rPr lang="en-IN" sz="1400" dirty="0">
                <a:latin typeface="Corbel" panose="020B0503020204020204" pitchFamily="34" charset="0"/>
              </a:rPr>
              <a:t>Requirement: USD 74,354,054</a:t>
            </a:r>
          </a:p>
          <a:p>
            <a:endParaRPr lang="en-IN" sz="14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orbel" panose="020B0503020204020204" pitchFamily="34" charset="0"/>
              </a:rPr>
              <a:t>11 projects funded (partially or fully)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orbel" panose="020B0503020204020204" pitchFamily="34" charset="0"/>
              </a:rPr>
              <a:t>Funding status: USD 46,509,537  </a:t>
            </a:r>
            <a:r>
              <a:rPr lang="en-IN" sz="1400" dirty="0">
                <a:solidFill>
                  <a:srgbClr val="0070C0"/>
                </a:solidFill>
                <a:latin typeface="Corbel" panose="020B0503020204020204" pitchFamily="34" charset="0"/>
              </a:rPr>
              <a:t>(63% of requirement)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orbel" panose="020B0503020204020204" pitchFamily="34" charset="0"/>
              </a:rPr>
              <a:t>Unmet: USD 27,844,517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C51F1-2BA3-4CEC-9632-0147C6768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524993" y="2682465"/>
            <a:ext cx="3483926" cy="20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9471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228598"/>
            <a:ext cx="7938653" cy="1816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36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Iraq humanitarian response</a:t>
            </a: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br>
              <a:rPr kumimoji="0" lang="en-GB" sz="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2112464"/>
            <a:ext cx="8767860" cy="50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December 18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, 2019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C32E7-E24B-4089-B32C-DF24C03A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911" y="2556165"/>
            <a:ext cx="7148717" cy="20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CF55F-E7FF-40EC-A43D-F4387298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442C3-CD92-4217-B465-9B77632CC9D4}"/>
              </a:ext>
            </a:extLst>
          </p:cNvPr>
          <p:cNvSpPr/>
          <p:nvPr/>
        </p:nvSpPr>
        <p:spPr>
          <a:xfrm>
            <a:off x="883227" y="410473"/>
            <a:ext cx="780357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Review of action points from minutes of previous meeting;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Rehabilitation: ongoing/planned interventions &amp; reported challenges; 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Ongoing winter response and tents replacement;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2020 HRP: update on Cluster  target, priority districts and ABC; </a:t>
            </a:r>
          </a:p>
          <a:p>
            <a:pPr lvl="1"/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2019 HRP: Overview on the Cluster response: PMR &amp; Traffic light;</a:t>
            </a:r>
          </a:p>
          <a:p>
            <a:pPr marL="800100" lvl="1" indent="-342900">
              <a:buFont typeface="+mj-lt"/>
              <a:buAutoNum type="alphaLcParenR"/>
            </a:pP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3AF0A6-2FCE-4B98-96C1-403909E200A8}"/>
              </a:ext>
            </a:extLst>
          </p:cNvPr>
          <p:cNvGrpSpPr/>
          <p:nvPr/>
        </p:nvGrpSpPr>
        <p:grpSpPr>
          <a:xfrm>
            <a:off x="4129073" y="3401291"/>
            <a:ext cx="4943196" cy="1232786"/>
            <a:chOff x="4154473" y="238991"/>
            <a:chExt cx="4943196" cy="1232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570919-1F58-4B70-A9C4-4B40EE9FE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473" y="238991"/>
              <a:ext cx="4943196" cy="1232786"/>
            </a:xfrm>
            <a:custGeom>
              <a:avLst/>
              <a:gdLst>
                <a:gd name="connsiteX0" fmla="*/ 986689 w 8542682"/>
                <a:gd name="connsiteY0" fmla="*/ 0 h 2130473"/>
                <a:gd name="connsiteX1" fmla="*/ 8542682 w 8542682"/>
                <a:gd name="connsiteY1" fmla="*/ 0 h 2130473"/>
                <a:gd name="connsiteX2" fmla="*/ 8542682 w 8542682"/>
                <a:gd name="connsiteY2" fmla="*/ 2130473 h 2130473"/>
                <a:gd name="connsiteX3" fmla="*/ 0 w 8542682"/>
                <a:gd name="connsiteY3" fmla="*/ 2130473 h 21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682" h="2130473">
                  <a:moveTo>
                    <a:pt x="986689" y="0"/>
                  </a:moveTo>
                  <a:lnTo>
                    <a:pt x="8542682" y="0"/>
                  </a:lnTo>
                  <a:lnTo>
                    <a:pt x="8542682" y="2130473"/>
                  </a:lnTo>
                  <a:lnTo>
                    <a:pt x="0" y="2130473"/>
                  </a:lnTo>
                  <a:close/>
                </a:path>
              </a:pathLst>
            </a:custGeom>
          </p:spPr>
        </p:pic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78E74F8-5909-410A-A46F-AA6B30B82CBF}"/>
                </a:ext>
              </a:extLst>
            </p:cNvPr>
            <p:cNvSpPr txBox="1"/>
            <p:nvPr/>
          </p:nvSpPr>
          <p:spPr>
            <a:xfrm>
              <a:off x="6476999" y="1219201"/>
              <a:ext cx="2620669" cy="242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b="1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r"/>
              <a:r>
                <a:rPr lang="en-US" sz="1050" dirty="0">
                  <a:latin typeface="Corbel" panose="020B0503020204020204" pitchFamily="34" charset="0"/>
                </a:rPr>
                <a:t>Inhabited chicken farm in Falluja, 2/2018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3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2651E-F0EC-41D3-A075-80D53F82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F4960-B74D-4FE6-8283-1D029691729A}"/>
              </a:ext>
            </a:extLst>
          </p:cNvPr>
          <p:cNvSpPr/>
          <p:nvPr/>
        </p:nvSpPr>
        <p:spPr>
          <a:xfrm>
            <a:off x="20780" y="126347"/>
            <a:ext cx="91024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Review of action points from minutes of previous meeting;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2F089F-5DE8-453B-8F0E-090732A2C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67692"/>
              </p:ext>
            </p:extLst>
          </p:nvPr>
        </p:nvGraphicFramePr>
        <p:xfrm>
          <a:off x="259772" y="959563"/>
          <a:ext cx="8666019" cy="2547193"/>
        </p:xfrm>
        <a:graphic>
          <a:graphicData uri="http://schemas.openxmlformats.org/drawingml/2006/table">
            <a:tbl>
              <a:tblPr firstRow="1" firstCol="1" bandRow="1"/>
              <a:tblGrid>
                <a:gridCol w="527270">
                  <a:extLst>
                    <a:ext uri="{9D8B030D-6E8A-4147-A177-3AD203B41FA5}">
                      <a16:colId xmlns:a16="http://schemas.microsoft.com/office/drawing/2014/main" val="5512344"/>
                    </a:ext>
                  </a:extLst>
                </a:gridCol>
                <a:gridCol w="5737322">
                  <a:extLst>
                    <a:ext uri="{9D8B030D-6E8A-4147-A177-3AD203B41FA5}">
                      <a16:colId xmlns:a16="http://schemas.microsoft.com/office/drawing/2014/main" val="490629330"/>
                    </a:ext>
                  </a:extLst>
                </a:gridCol>
                <a:gridCol w="1305124">
                  <a:extLst>
                    <a:ext uri="{9D8B030D-6E8A-4147-A177-3AD203B41FA5}">
                      <a16:colId xmlns:a16="http://schemas.microsoft.com/office/drawing/2014/main" val="2593526051"/>
                    </a:ext>
                  </a:extLst>
                </a:gridCol>
                <a:gridCol w="1096303">
                  <a:extLst>
                    <a:ext uri="{9D8B030D-6E8A-4147-A177-3AD203B41FA5}">
                      <a16:colId xmlns:a16="http://schemas.microsoft.com/office/drawing/2014/main" val="222133446"/>
                    </a:ext>
                  </a:extLst>
                </a:gridCol>
              </a:tblGrid>
              <a:tr h="418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#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Action Points</a:t>
                      </a:r>
                      <a:endParaRPr lang="en-IN" sz="13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Focal Point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Status / Deadline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89827"/>
                  </a:ext>
                </a:extLst>
              </a:tr>
              <a:tr h="47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Housing rehabilitation</a:t>
                      </a: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: </a:t>
                      </a: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Bilateral follow up with relevant partners will be conducted to better address the discrepancies and update accurately the WDS respective datasets &amp; platforms;</a:t>
                      </a:r>
                      <a:endParaRPr lang="en-IN" sz="13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C&amp;S Hub Coordinator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Till 27 Sept 2019 - COB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237849"/>
                  </a:ext>
                </a:extLst>
              </a:tr>
              <a:tr h="442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Key challenges in Housing rehabilitation programme and </a:t>
                      </a: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solutions/recommendations on way forward</a:t>
                      </a: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;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ASAP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677157"/>
                  </a:ext>
                </a:extLst>
              </a:tr>
              <a:tr h="48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to share the Winter response plan.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Shelter Cluster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ASAP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54205"/>
                  </a:ext>
                </a:extLst>
              </a:tr>
              <a:tr h="47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Partners to keep updating their 2019 Interventions (planned, ongoing, completed) using ActivityInfo reporting platform;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3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Ongoing process</a:t>
                      </a:r>
                      <a:endParaRPr lang="en-IN" sz="13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76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10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Rehabilitation: Overview, ongoing &amp; planned interventions &amp; reported challenges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DCE84-53B7-4B5D-8B3F-90565B94074F}"/>
              </a:ext>
            </a:extLst>
          </p:cNvPr>
          <p:cNvGrpSpPr/>
          <p:nvPr/>
        </p:nvGrpSpPr>
        <p:grpSpPr>
          <a:xfrm>
            <a:off x="135080" y="1163072"/>
            <a:ext cx="3788499" cy="1821529"/>
            <a:chOff x="135080" y="1163072"/>
            <a:chExt cx="3788499" cy="18215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40D640-73A5-4706-BCE4-464627B0B854}"/>
                </a:ext>
              </a:extLst>
            </p:cNvPr>
            <p:cNvSpPr/>
            <p:nvPr/>
          </p:nvSpPr>
          <p:spPr>
            <a:xfrm>
              <a:off x="135080" y="1168719"/>
              <a:ext cx="2241717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IN" sz="1400" b="1" dirty="0">
                  <a:latin typeface="Corbel" panose="020B0503020204020204" pitchFamily="34" charset="0"/>
                  <a:cs typeface="Calibri Light" panose="020F0302020204030204" pitchFamily="34" charset="0"/>
                </a:rPr>
                <a:t>Overview</a:t>
              </a:r>
            </a:p>
            <a:p>
              <a:endParaRPr lang="en-IN" sz="1400" dirty="0">
                <a:latin typeface="Corbel" panose="020B0503020204020204" pitchFamily="34" charset="0"/>
                <a:cs typeface="Calibri Light" panose="020F0302020204030204" pitchFamily="34" charset="0"/>
              </a:endParaRPr>
            </a:p>
            <a:p>
              <a:r>
                <a:rPr lang="en-IN" sz="1400" u="sng" dirty="0">
                  <a:latin typeface="Corbel" panose="020B0503020204020204" pitchFamily="34" charset="0"/>
                  <a:cs typeface="Calibri Light" panose="020F0302020204030204" pitchFamily="34" charset="0"/>
                </a:rPr>
                <a:t>Country wide / Target</a:t>
              </a:r>
            </a:p>
            <a:p>
              <a:r>
                <a:rPr lang="en-IN" sz="1400" dirty="0">
                  <a:latin typeface="Corbel" panose="020B0503020204020204" pitchFamily="34" charset="0"/>
                  <a:cs typeface="Calibri Light" panose="020F0302020204030204" pitchFamily="34" charset="0"/>
                </a:rPr>
                <a:t>68,044 houses </a:t>
              </a:r>
            </a:p>
            <a:p>
              <a:endParaRPr lang="en-IN" sz="1400" dirty="0">
                <a:latin typeface="Corbel" panose="020B0503020204020204" pitchFamily="34" charset="0"/>
                <a:cs typeface="Calibri Light" panose="020F0302020204030204" pitchFamily="34" charset="0"/>
              </a:endParaRPr>
            </a:p>
            <a:p>
              <a:r>
                <a:rPr lang="en-IN" sz="1400" u="sng" dirty="0">
                  <a:latin typeface="Corbel" panose="020B0503020204020204" pitchFamily="34" charset="0"/>
                  <a:cs typeface="Calibri Light" panose="020F0302020204030204" pitchFamily="34" charset="0"/>
                </a:rPr>
                <a:t>In Centre &amp; South </a:t>
              </a:r>
            </a:p>
            <a:p>
              <a:r>
                <a:rPr lang="en-IN" sz="1400" dirty="0">
                  <a:latin typeface="Corbel" panose="020B0503020204020204" pitchFamily="34" charset="0"/>
                  <a:cs typeface="Calibri Light" panose="020F0302020204030204" pitchFamily="34" charset="0"/>
                </a:rPr>
                <a:t>34,787 houses (</a:t>
              </a:r>
              <a:r>
                <a:rPr lang="en-IN" sz="1400" dirty="0">
                  <a:solidFill>
                    <a:srgbClr val="0070C0"/>
                  </a:solidFill>
                  <a:latin typeface="Corbel" panose="020B0503020204020204" pitchFamily="34" charset="0"/>
                  <a:cs typeface="Calibri Light" panose="020F0302020204030204" pitchFamily="34" charset="0"/>
                </a:rPr>
                <a:t>51% of target</a:t>
              </a:r>
              <a:r>
                <a:rPr lang="en-IN" sz="1400" dirty="0">
                  <a:latin typeface="Corbel" panose="020B0503020204020204" pitchFamily="34" charset="0"/>
                  <a:cs typeface="Calibri Light" panose="020F0302020204030204" pitchFamily="34" charset="0"/>
                </a:rPr>
                <a:t>)</a:t>
              </a:r>
              <a:endParaRPr lang="en-IN" sz="14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CDE1E7-3525-42EE-89B6-9BA14D3A1C53}"/>
                </a:ext>
              </a:extLst>
            </p:cNvPr>
            <p:cNvSpPr/>
            <p:nvPr/>
          </p:nvSpPr>
          <p:spPr>
            <a:xfrm>
              <a:off x="2344429" y="1163072"/>
              <a:ext cx="1579150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IN" sz="1400" b="1" dirty="0">
                  <a:latin typeface="Corbel" panose="020B0503020204020204" pitchFamily="34" charset="0"/>
                  <a:cs typeface="Calibri Light" panose="020F0302020204030204" pitchFamily="34" charset="0"/>
                </a:rPr>
                <a:t>In Centre &amp; South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A2A460F-AE88-4213-B6EB-F15A58FF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7" y="1493390"/>
            <a:ext cx="3546812" cy="2782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22DEF-B289-493A-A2EF-094B69AE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05" y="1476495"/>
            <a:ext cx="2893617" cy="27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Rehabilitation: Overview, ongoing &amp; planned interventions &amp; reported challenges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CD1B2-94A3-46C1-AD71-3D40836B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1" y="680345"/>
            <a:ext cx="7586133" cy="38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Ongoing winter response and tents replacement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0313C9-6129-4339-BA95-73AB9A15BF7B}"/>
              </a:ext>
            </a:extLst>
          </p:cNvPr>
          <p:cNvSpPr/>
          <p:nvPr/>
        </p:nvSpPr>
        <p:spPr>
          <a:xfrm>
            <a:off x="4998030" y="484102"/>
            <a:ext cx="4031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</a:rPr>
              <a:t>Partners’ achievements </a:t>
            </a:r>
            <a:r>
              <a:rPr lang="en-GB" sz="14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only for IDPs </a:t>
            </a:r>
          </a:p>
          <a:p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</a:rPr>
              <a:t>(1</a:t>
            </a:r>
            <a:r>
              <a:rPr lang="en-GB" sz="1400" baseline="30000" dirty="0">
                <a:latin typeface="Corbel" panose="020B0503020204020204" pitchFamily="34" charset="0"/>
                <a:ea typeface="Calibri" panose="020F0502020204030204" pitchFamily="34" charset="0"/>
              </a:rPr>
              <a:t>st</a:t>
            </a:r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</a:rPr>
              <a:t> November –</a:t>
            </a:r>
            <a:r>
              <a:rPr lang="en-GB" sz="1400" baseline="30000" dirty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</a:rPr>
              <a:t>12</a:t>
            </a:r>
            <a:r>
              <a:rPr lang="en-GB" sz="1400" baseline="30000" dirty="0">
                <a:latin typeface="Corbel" panose="020B0503020204020204" pitchFamily="34" charset="0"/>
                <a:ea typeface="Calibri" panose="020F0502020204030204" pitchFamily="34" charset="0"/>
              </a:rPr>
              <a:t>th</a:t>
            </a:r>
            <a:r>
              <a:rPr lang="en-GB" sz="1400" dirty="0">
                <a:latin typeface="Corbel" panose="020B0503020204020204" pitchFamily="34" charset="0"/>
                <a:ea typeface="Calibri" panose="020F0502020204030204" pitchFamily="34" charset="0"/>
              </a:rPr>
              <a:t> December 2019)</a:t>
            </a:r>
            <a:endParaRPr lang="en-IN" sz="1400" dirty="0"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C487F-F626-4062-B029-AB93A7BD898B}"/>
              </a:ext>
            </a:extLst>
          </p:cNvPr>
          <p:cNvSpPr/>
          <p:nvPr/>
        </p:nvSpPr>
        <p:spPr>
          <a:xfrm>
            <a:off x="135083" y="791896"/>
            <a:ext cx="4572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Based on the HRP 2019: winter needs amount at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10.5 MUSD 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to cover around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60,000 IDP HHs 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in 38 prioritized districts. </a:t>
            </a:r>
          </a:p>
          <a:p>
            <a:endParaRPr lang="en-US" sz="1300" dirty="0">
              <a:solidFill>
                <a:srgbClr val="40404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Based on recent MCNA data,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25,000 IDP HHs 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are missing winter items,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with highest 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needs reported in the following districts: Kirkuk, Mosul, Sulaymaniyah, Sumail and Zakho.</a:t>
            </a:r>
            <a:r>
              <a:rPr lang="en-IN" sz="1300" dirty="0">
                <a:latin typeface="Corbel" panose="020B0503020204020204" pitchFamily="34" charset="0"/>
              </a:rPr>
              <a:t> </a:t>
            </a:r>
            <a:endParaRPr lang="en-IN" sz="1300" dirty="0">
              <a:solidFill>
                <a:srgbClr val="404040"/>
              </a:solidFill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23,800 HHs </a:t>
            </a:r>
            <a:r>
              <a:rPr lang="en-US" sz="13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camps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1,200 HHs </a:t>
            </a:r>
            <a:r>
              <a:rPr lang="en-US" sz="13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camp </a:t>
            </a:r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settings, based on the declared needs for winter heaters, through MCNA VII</a:t>
            </a:r>
          </a:p>
          <a:p>
            <a:endParaRPr lang="en-US" sz="1300" dirty="0">
              <a:solidFill>
                <a:srgbClr val="404040"/>
              </a:solidFill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rgbClr val="40404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Corbel" panose="020B0503020204020204" pitchFamily="34" charset="0"/>
              </a:rPr>
              <a:t>Several partners have secured funds and have plans in place to cover 81,700 IDP families including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300" b="1" dirty="0">
                <a:latin typeface="Corbel" panose="020B0503020204020204" pitchFamily="34" charset="0"/>
              </a:rPr>
              <a:t>29,300 HHs</a:t>
            </a:r>
            <a:r>
              <a:rPr lang="en-GB" sz="1300" dirty="0">
                <a:solidFill>
                  <a:srgbClr val="C00000"/>
                </a:solidFill>
                <a:latin typeface="Corbel" panose="020B0503020204020204" pitchFamily="34" charset="0"/>
              </a:rPr>
              <a:t> out of camps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300" b="1" dirty="0">
                <a:latin typeface="Corbel" panose="020B0503020204020204" pitchFamily="34" charset="0"/>
              </a:rPr>
              <a:t>52,400 HHs </a:t>
            </a:r>
            <a:r>
              <a:rPr lang="en-GB" sz="1300" dirty="0">
                <a:solidFill>
                  <a:srgbClr val="C00000"/>
                </a:solidFill>
                <a:latin typeface="Corbel" panose="020B0503020204020204" pitchFamily="34" charset="0"/>
              </a:rPr>
              <a:t>in camps</a:t>
            </a:r>
            <a:r>
              <a:rPr lang="en-GB" sz="1300" dirty="0">
                <a:latin typeface="Corbel" panose="020B0503020204020204" pitchFamily="34" charset="0"/>
              </a:rPr>
              <a:t>  </a:t>
            </a:r>
            <a:endParaRPr lang="en-GB" sz="1300" b="1" dirty="0">
              <a:latin typeface="Corbel" panose="020B0503020204020204" pitchFamily="34" charset="0"/>
            </a:endParaRPr>
          </a:p>
          <a:p>
            <a:r>
              <a:rPr lang="en-GB" sz="1300" b="1" dirty="0">
                <a:latin typeface="Corbel" panose="020B0503020204020204" pitchFamily="34" charset="0"/>
              </a:rPr>
              <a:t>       CRS, IOM, IRW, Mission East, and UNHCR</a:t>
            </a:r>
            <a:r>
              <a:rPr lang="en-GB" sz="1300" dirty="0">
                <a:latin typeface="Corbel" panose="020B0503020204020204" pitchFamily="34" charset="0"/>
              </a:rPr>
              <a:t>.</a:t>
            </a:r>
          </a:p>
          <a:p>
            <a:endParaRPr lang="en-GB" sz="1300" dirty="0">
              <a:solidFill>
                <a:srgbClr val="404040"/>
              </a:solidFill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>
                <a:latin typeface="Corbel" panose="020B0503020204020204" pitchFamily="34" charset="0"/>
              </a:rPr>
              <a:t>UNICEF</a:t>
            </a:r>
            <a:r>
              <a:rPr lang="en-GB" sz="1300" dirty="0">
                <a:latin typeface="Corbel" panose="020B0503020204020204" pitchFamily="34" charset="0"/>
              </a:rPr>
              <a:t> will be able to cover 50,500 children with winter clothing</a:t>
            </a:r>
            <a:endParaRPr lang="en-IN" sz="1300" dirty="0">
              <a:solidFill>
                <a:srgbClr val="404040"/>
              </a:solidFill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5E96A-EE5C-4641-AD65-A188BFB51FA8}"/>
              </a:ext>
            </a:extLst>
          </p:cNvPr>
          <p:cNvSpPr/>
          <p:nvPr/>
        </p:nvSpPr>
        <p:spPr>
          <a:xfrm>
            <a:off x="4925296" y="1176363"/>
            <a:ext cx="40836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26CB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Partners have provided winter support to 20,022 IDP households</a:t>
            </a:r>
          </a:p>
          <a:p>
            <a:endParaRPr lang="en-GB" sz="1400" b="1" dirty="0">
              <a:solidFill>
                <a:srgbClr val="026CB6"/>
              </a:solidFill>
              <a:latin typeface="Corbel" panose="020B0503020204020204" pitchFamily="34" charset="0"/>
            </a:endParaRPr>
          </a:p>
          <a:p>
            <a:r>
              <a:rPr lang="en-GB" sz="1400" b="1" dirty="0">
                <a:latin typeface="Corbel" panose="020B0503020204020204" pitchFamily="34" charset="0"/>
              </a:rPr>
              <a:t>18,541 HHs </a:t>
            </a:r>
            <a:r>
              <a:rPr lang="en-GB" sz="1400" dirty="0">
                <a:solidFill>
                  <a:srgbClr val="C00000"/>
                </a:solidFill>
                <a:latin typeface="Corbel" panose="020B0503020204020204" pitchFamily="34" charset="0"/>
              </a:rPr>
              <a:t>out of camp</a:t>
            </a:r>
            <a:r>
              <a:rPr lang="en-GB" sz="1400" dirty="0">
                <a:latin typeface="Corbel" panose="020B0503020204020204" pitchFamily="34" charset="0"/>
              </a:rPr>
              <a:t> have been reached</a:t>
            </a:r>
          </a:p>
          <a:p>
            <a:endParaRPr lang="en-GB" sz="1400" dirty="0">
              <a:latin typeface="Corbel" panose="020B0503020204020204" pitchFamily="34" charset="0"/>
            </a:endParaRPr>
          </a:p>
          <a:p>
            <a:r>
              <a:rPr lang="en-IN" sz="1400" b="1" dirty="0">
                <a:latin typeface="Corbel" panose="020B0503020204020204" pitchFamily="34" charset="0"/>
              </a:rPr>
              <a:t>1,481 HHs </a:t>
            </a:r>
            <a:r>
              <a:rPr lang="en-IN" sz="1400" dirty="0">
                <a:solidFill>
                  <a:srgbClr val="C00000"/>
                </a:solidFill>
                <a:latin typeface="Corbel" panose="020B0503020204020204" pitchFamily="34" charset="0"/>
              </a:rPr>
              <a:t>in Camps </a:t>
            </a:r>
            <a:r>
              <a:rPr lang="en-GB" sz="1400" dirty="0">
                <a:latin typeface="Corbel" panose="020B0503020204020204" pitchFamily="34" charset="0"/>
              </a:rPr>
              <a:t>have been reached</a:t>
            </a:r>
          </a:p>
          <a:p>
            <a:endParaRPr lang="en-GB" sz="1400" dirty="0">
              <a:latin typeface="Corbel" panose="020B0503020204020204" pitchFamily="34" charset="0"/>
            </a:endParaRPr>
          </a:p>
          <a:p>
            <a:r>
              <a:rPr lang="en-GB" sz="1400" b="1" dirty="0">
                <a:latin typeface="Corbel" panose="020B0503020204020204" pitchFamily="34" charset="0"/>
              </a:rPr>
              <a:t>38,290 children </a:t>
            </a:r>
            <a:r>
              <a:rPr lang="en-GB" sz="1400" dirty="0">
                <a:latin typeface="Corbel" panose="020B0503020204020204" pitchFamily="34" charset="0"/>
              </a:rPr>
              <a:t>(0-14 years) have been assisted with winter clothing</a:t>
            </a:r>
          </a:p>
          <a:p>
            <a:endParaRPr lang="en-GB" sz="1400" b="1" dirty="0">
              <a:latin typeface="Corbel" panose="020B0503020204020204" pitchFamily="34" charset="0"/>
            </a:endParaRPr>
          </a:p>
          <a:p>
            <a:r>
              <a:rPr lang="en-GB" sz="1400" b="1" dirty="0">
                <a:latin typeface="Corbel" panose="020B0503020204020204" pitchFamily="34" charset="0"/>
              </a:rPr>
              <a:t>UNHCR,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b="1" dirty="0">
                <a:latin typeface="Corbel" panose="020B0503020204020204" pitchFamily="34" charset="0"/>
              </a:rPr>
              <a:t>IOM</a:t>
            </a:r>
            <a:r>
              <a:rPr lang="en-GB" sz="1400" dirty="0">
                <a:latin typeface="Corbel" panose="020B0503020204020204" pitchFamily="34" charset="0"/>
              </a:rPr>
              <a:t> ,</a:t>
            </a:r>
            <a:r>
              <a:rPr lang="en-GB" sz="1400" b="1" dirty="0">
                <a:latin typeface="Corbel" panose="020B0503020204020204" pitchFamily="34" charset="0"/>
              </a:rPr>
              <a:t>CRS, UNICEF, Tearfund</a:t>
            </a:r>
            <a:endParaRPr lang="en-GB" sz="1400" dirty="0">
              <a:latin typeface="Corbel" panose="020B05030202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6651D1-2607-4912-AD18-8400953B0190}"/>
              </a:ext>
            </a:extLst>
          </p:cNvPr>
          <p:cNvCxnSpPr/>
          <p:nvPr/>
        </p:nvCxnSpPr>
        <p:spPr>
          <a:xfrm>
            <a:off x="4842164" y="768926"/>
            <a:ext cx="0" cy="384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433BF90-0F8B-4E93-AF4E-6B72802483C4}"/>
              </a:ext>
            </a:extLst>
          </p:cNvPr>
          <p:cNvSpPr/>
          <p:nvPr/>
        </p:nvSpPr>
        <p:spPr>
          <a:xfrm>
            <a:off x="4894118" y="3773356"/>
            <a:ext cx="4114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40404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IOM &amp; TdH to cover AAF and HTC (Falluja)</a:t>
            </a:r>
          </a:p>
          <a:p>
            <a:r>
              <a:rPr lang="en-IN" sz="1400" dirty="0">
                <a:solidFill>
                  <a:srgbClr val="404040"/>
                </a:solidFill>
                <a:latin typeface="Corbel" panose="020B0503020204020204" pitchFamily="34" charset="0"/>
              </a:rPr>
              <a:t>IOM &amp; ZOA to cover BzBz</a:t>
            </a:r>
            <a:endParaRPr lang="en-IN" sz="1400" dirty="0">
              <a:latin typeface="Corbel" panose="020B05030202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2D253A-5B0F-405C-8CF1-0504B4B0A734}"/>
              </a:ext>
            </a:extLst>
          </p:cNvPr>
          <p:cNvCxnSpPr/>
          <p:nvPr/>
        </p:nvCxnSpPr>
        <p:spPr>
          <a:xfrm>
            <a:off x="4904510" y="3711313"/>
            <a:ext cx="4166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4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BC23B2-2E08-4829-A075-4E0F28E49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57211"/>
              </p:ext>
            </p:extLst>
          </p:nvPr>
        </p:nvGraphicFramePr>
        <p:xfrm>
          <a:off x="280553" y="1336028"/>
          <a:ext cx="8614065" cy="16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622">
                  <a:extLst>
                    <a:ext uri="{9D8B030D-6E8A-4147-A177-3AD203B41FA5}">
                      <a16:colId xmlns:a16="http://schemas.microsoft.com/office/drawing/2014/main" val="2033911117"/>
                    </a:ext>
                  </a:extLst>
                </a:gridCol>
                <a:gridCol w="1280105">
                  <a:extLst>
                    <a:ext uri="{9D8B030D-6E8A-4147-A177-3AD203B41FA5}">
                      <a16:colId xmlns:a16="http://schemas.microsoft.com/office/drawing/2014/main" val="1294316074"/>
                    </a:ext>
                  </a:extLst>
                </a:gridCol>
                <a:gridCol w="1278486">
                  <a:extLst>
                    <a:ext uri="{9D8B030D-6E8A-4147-A177-3AD203B41FA5}">
                      <a16:colId xmlns:a16="http://schemas.microsoft.com/office/drawing/2014/main" val="950977658"/>
                    </a:ext>
                  </a:extLst>
                </a:gridCol>
                <a:gridCol w="1309925">
                  <a:extLst>
                    <a:ext uri="{9D8B030D-6E8A-4147-A177-3AD203B41FA5}">
                      <a16:colId xmlns:a16="http://schemas.microsoft.com/office/drawing/2014/main" val="351825672"/>
                    </a:ext>
                  </a:extLst>
                </a:gridCol>
                <a:gridCol w="1205130">
                  <a:extLst>
                    <a:ext uri="{9D8B030D-6E8A-4147-A177-3AD203B41FA5}">
                      <a16:colId xmlns:a16="http://schemas.microsoft.com/office/drawing/2014/main" val="3080943323"/>
                    </a:ext>
                  </a:extLst>
                </a:gridCol>
                <a:gridCol w="1086367">
                  <a:extLst>
                    <a:ext uri="{9D8B030D-6E8A-4147-A177-3AD203B41FA5}">
                      <a16:colId xmlns:a16="http://schemas.microsoft.com/office/drawing/2014/main" val="3219483116"/>
                    </a:ext>
                  </a:extLst>
                </a:gridCol>
                <a:gridCol w="1051430">
                  <a:extLst>
                    <a:ext uri="{9D8B030D-6E8A-4147-A177-3AD203B41FA5}">
                      <a16:colId xmlns:a16="http://schemas.microsoft.com/office/drawing/2014/main" val="992821978"/>
                    </a:ext>
                  </a:extLst>
                </a:gridCol>
              </a:tblGrid>
              <a:tr h="280382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          </a:t>
                      </a:r>
                    </a:p>
                  </a:txBody>
                  <a:tcPr marL="77913" marR="77913" marT="38957" marB="38957"/>
                </a:tc>
                <a:tc gridSpan="6"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BY CATEGORY</a:t>
                      </a:r>
                    </a:p>
                  </a:txBody>
                  <a:tcPr marL="77913" marR="77913" marT="38957" marB="38957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9508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0070C0"/>
                        </a:solidFill>
                        <a:latin typeface="Corbel" panose="020B0503020204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IDPs in-camp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Out-of-Camp IDPs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Host Communities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Returnees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Total 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Acute PIN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2137841566"/>
                  </a:ext>
                </a:extLst>
              </a:tr>
              <a:tr h="45460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PEOPLE IN NEED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370,025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505,604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14,535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1,510,887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latin typeface="Corbel" panose="020B050302020402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2.4M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1.4 M</a:t>
                      </a: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:a16="http://schemas.microsoft.com/office/drawing/2014/main" val="1889714689"/>
                  </a:ext>
                </a:extLst>
              </a:tr>
              <a:tr h="38233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TARGET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 164,530 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 201,830 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 158,390 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latin typeface="Corbel" panose="020B050302020402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524,750</a:t>
                      </a: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>
                        <a:solidFill>
                          <a:srgbClr val="C00000"/>
                        </a:solidFill>
                        <a:latin typeface="Corbel" panose="020B0503020204020204" pitchFamily="34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:a16="http://schemas.microsoft.com/office/drawing/2014/main" val="29439236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2020 HRP: update on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Cluster  target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, priority districts and ABC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E64B7-3EEC-4CCF-9F3D-C604EF7E2CD4}"/>
              </a:ext>
            </a:extLst>
          </p:cNvPr>
          <p:cNvSpPr/>
          <p:nvPr/>
        </p:nvSpPr>
        <p:spPr>
          <a:xfrm>
            <a:off x="280553" y="977890"/>
            <a:ext cx="17508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Cluster  PIN / Target</a:t>
            </a:r>
            <a:endParaRPr lang="en-IN" sz="15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1FEA8-90A8-412B-ADAD-BE4F21E9564F}"/>
              </a:ext>
            </a:extLst>
          </p:cNvPr>
          <p:cNvGrpSpPr/>
          <p:nvPr/>
        </p:nvGrpSpPr>
        <p:grpSpPr>
          <a:xfrm>
            <a:off x="77504" y="3308623"/>
            <a:ext cx="5834923" cy="1350932"/>
            <a:chOff x="77504" y="3308623"/>
            <a:chExt cx="5834923" cy="13509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BE0F46-605D-4831-B9C3-F0EFF1125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77504" y="3308623"/>
              <a:ext cx="5834923" cy="1350932"/>
            </a:xfrm>
            <a:custGeom>
              <a:avLst/>
              <a:gdLst>
                <a:gd name="connsiteX0" fmla="*/ 0 w 8563376"/>
                <a:gd name="connsiteY0" fmla="*/ 0 h 2175160"/>
                <a:gd name="connsiteX1" fmla="*/ 8563376 w 8563376"/>
                <a:gd name="connsiteY1" fmla="*/ 0 h 2175160"/>
                <a:gd name="connsiteX2" fmla="*/ 7555992 w 8563376"/>
                <a:gd name="connsiteY2" fmla="*/ 2175160 h 2175160"/>
                <a:gd name="connsiteX3" fmla="*/ 0 w 8563376"/>
                <a:gd name="connsiteY3" fmla="*/ 2175160 h 217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376" h="2175160">
                  <a:moveTo>
                    <a:pt x="0" y="0"/>
                  </a:moveTo>
                  <a:lnTo>
                    <a:pt x="8563376" y="0"/>
                  </a:lnTo>
                  <a:lnTo>
                    <a:pt x="7555992" y="2175160"/>
                  </a:lnTo>
                  <a:lnTo>
                    <a:pt x="0" y="2175160"/>
                  </a:lnTo>
                  <a:close/>
                </a:path>
              </a:pathLst>
            </a:custGeom>
          </p:spPr>
        </p:pic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696BC290-3BBC-4C77-85C0-9B14269C36F4}"/>
                </a:ext>
              </a:extLst>
            </p:cNvPr>
            <p:cNvSpPr txBox="1"/>
            <p:nvPr/>
          </p:nvSpPr>
          <p:spPr>
            <a:xfrm>
              <a:off x="88900" y="4400550"/>
              <a:ext cx="2006600" cy="2454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050" b="1" dirty="0">
                  <a:latin typeface="Corbel" panose="020B0503020204020204" pitchFamily="34" charset="0"/>
                </a:rPr>
                <a:t>Qayyarah-</a:t>
              </a:r>
              <a:r>
                <a:rPr lang="en-US" sz="1050" b="1" dirty="0" err="1">
                  <a:latin typeface="Corbel" panose="020B0503020204020204" pitchFamily="34" charset="0"/>
                </a:rPr>
                <a:t>Jad'ah</a:t>
              </a:r>
              <a:r>
                <a:rPr lang="en-US" sz="1050" b="1" dirty="0">
                  <a:latin typeface="Corbel" panose="020B0503020204020204" pitchFamily="34" charset="0"/>
                </a:rPr>
                <a:t> 5 camp, 4/2019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86E2B3-E358-4A9F-8F5D-B402239C2350}"/>
              </a:ext>
            </a:extLst>
          </p:cNvPr>
          <p:cNvGrpSpPr/>
          <p:nvPr/>
        </p:nvGrpSpPr>
        <p:grpSpPr>
          <a:xfrm>
            <a:off x="6068291" y="3316559"/>
            <a:ext cx="3004681" cy="1347203"/>
            <a:chOff x="6068291" y="3316559"/>
            <a:chExt cx="3004681" cy="1347203"/>
          </a:xfrm>
        </p:grpSpPr>
        <p:pic>
          <p:nvPicPr>
            <p:cNvPr id="12" name="Picture 11" descr="D:\work\PICs\Settlement_Shelter_Typology\Residential housing\8.JPG">
              <a:extLst>
                <a:ext uri="{FF2B5EF4-FFF2-40B4-BE49-F238E27FC236}">
                  <a16:creationId xmlns:a16="http://schemas.microsoft.com/office/drawing/2014/main" id="{664954E3-0E26-4220-99CD-E45B4F57C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8291" y="3316559"/>
              <a:ext cx="3004681" cy="1342996"/>
            </a:xfrm>
            <a:custGeom>
              <a:avLst/>
              <a:gdLst>
                <a:gd name="connsiteX0" fmla="*/ 1006941 w 4475140"/>
                <a:gd name="connsiteY0" fmla="*/ 0 h 2174680"/>
                <a:gd name="connsiteX1" fmla="*/ 4475140 w 4475140"/>
                <a:gd name="connsiteY1" fmla="*/ 0 h 2174680"/>
                <a:gd name="connsiteX2" fmla="*/ 4475140 w 4475140"/>
                <a:gd name="connsiteY2" fmla="*/ 2174680 h 2174680"/>
                <a:gd name="connsiteX3" fmla="*/ 3400319 w 4475140"/>
                <a:gd name="connsiteY3" fmla="*/ 2174680 h 2174680"/>
                <a:gd name="connsiteX4" fmla="*/ 3400319 w 4475140"/>
                <a:gd name="connsiteY4" fmla="*/ 2174202 h 2174680"/>
                <a:gd name="connsiteX5" fmla="*/ 0 w 4475140"/>
                <a:gd name="connsiteY5" fmla="*/ 2174202 h 21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5140" h="2174680">
                  <a:moveTo>
                    <a:pt x="1006941" y="0"/>
                  </a:moveTo>
                  <a:lnTo>
                    <a:pt x="4475140" y="0"/>
                  </a:lnTo>
                  <a:lnTo>
                    <a:pt x="4475140" y="2174680"/>
                  </a:lnTo>
                  <a:lnTo>
                    <a:pt x="3400319" y="2174680"/>
                  </a:lnTo>
                  <a:lnTo>
                    <a:pt x="3400319" y="2174202"/>
                  </a:lnTo>
                  <a:lnTo>
                    <a:pt x="0" y="2174202"/>
                  </a:lnTo>
                  <a:close/>
                </a:path>
              </a:pathLst>
            </a:custGeom>
            <a:noFill/>
          </p:spPr>
        </p:pic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B8010E47-D530-4D10-B52D-60959CB7EE6F}"/>
                </a:ext>
              </a:extLst>
            </p:cNvPr>
            <p:cNvSpPr txBox="1"/>
            <p:nvPr/>
          </p:nvSpPr>
          <p:spPr>
            <a:xfrm>
              <a:off x="6305550" y="4421138"/>
              <a:ext cx="2767422" cy="242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b="1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r"/>
              <a:r>
                <a:rPr lang="en-US" sz="1050" dirty="0">
                  <a:latin typeface="Corbel" panose="020B0503020204020204" pitchFamily="34" charset="0"/>
                </a:rPr>
                <a:t>Makeshift shelter in Anbar, 2/2018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2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2020 HRP: update on Cluster  target,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priority districts and ABC</a:t>
            </a:r>
            <a:endParaRPr lang="en-US" sz="1500" dirty="0">
              <a:solidFill>
                <a:srgbClr val="C0000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90C24-400C-4491-AC40-9C57BE009725}"/>
              </a:ext>
            </a:extLst>
          </p:cNvPr>
          <p:cNvSpPr/>
          <p:nvPr/>
        </p:nvSpPr>
        <p:spPr>
          <a:xfrm>
            <a:off x="236047" y="2122418"/>
            <a:ext cx="5341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ABC</a:t>
            </a:r>
            <a:endParaRPr lang="en-IN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7FB51-8F3C-4739-8130-AF2BDEC85F17}"/>
              </a:ext>
            </a:extLst>
          </p:cNvPr>
          <p:cNvSpPr/>
          <p:nvPr/>
        </p:nvSpPr>
        <p:spPr>
          <a:xfrm>
            <a:off x="155982" y="1134460"/>
            <a:ext cx="52939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Geographic Prioritization: </a:t>
            </a:r>
            <a:r>
              <a:rPr lang="en-US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34</a:t>
            </a: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priority districts in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9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Governorates</a:t>
            </a:r>
            <a:endParaRPr lang="en-IN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1BC3E-4443-40E3-99CB-47CA91BC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468128"/>
            <a:ext cx="8982999" cy="13557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1104CF-C89C-491E-B152-001A19071429}"/>
              </a:ext>
            </a:extLst>
          </p:cNvPr>
          <p:cNvGrpSpPr/>
          <p:nvPr/>
        </p:nvGrpSpPr>
        <p:grpSpPr>
          <a:xfrm>
            <a:off x="7369788" y="191019"/>
            <a:ext cx="1695761" cy="2162831"/>
            <a:chOff x="7369788" y="121169"/>
            <a:chExt cx="1695761" cy="21628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056DC-CE22-4A2E-B375-F37268BC0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9788" y="121169"/>
              <a:ext cx="1695761" cy="2162831"/>
            </a:xfrm>
            <a:prstGeom prst="rect">
              <a:avLst/>
            </a:prstGeom>
          </p:spPr>
        </p:pic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AFAEFD97-2AB5-4DBB-B3D9-576AE308F613}"/>
                </a:ext>
              </a:extLst>
            </p:cNvPr>
            <p:cNvSpPr txBox="1"/>
            <p:nvPr/>
          </p:nvSpPr>
          <p:spPr>
            <a:xfrm>
              <a:off x="7369788" y="2025650"/>
              <a:ext cx="1690709" cy="2583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b="1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r"/>
              <a:r>
                <a:rPr lang="en-US" sz="1000" dirty="0">
                  <a:solidFill>
                    <a:schemeClr val="bg1"/>
                  </a:solidFill>
                  <a:latin typeface="Corbel" panose="020B0503020204020204" pitchFamily="34" charset="0"/>
                  <a:ea typeface="+mn-ea"/>
                  <a:cs typeface="Calibri Light" panose="020F0302020204030204" pitchFamily="34" charset="0"/>
                </a:rPr>
                <a:t>Falluja, 2/2018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19506A-A9DE-410A-8B20-F3A036EB8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382360"/>
              </p:ext>
            </p:extLst>
          </p:nvPr>
        </p:nvGraphicFramePr>
        <p:xfrm>
          <a:off x="5495460" y="10718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5460" y="10718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729808"/>
      </p:ext>
    </p:extLst>
  </p:cSld>
  <p:clrMapOvr>
    <a:masterClrMapping/>
  </p:clrMapOvr>
</p:sld>
</file>

<file path=ppt/theme/theme1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44912</TotalTime>
  <Words>828</Words>
  <Application>Microsoft Office PowerPoint</Application>
  <PresentationFormat>On-screen Show (16:9)</PresentationFormat>
  <Paragraphs>197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Corbel</vt:lpstr>
      <vt:lpstr>Cordia New</vt:lpstr>
      <vt:lpstr>Courier New</vt:lpstr>
      <vt:lpstr>Roboto</vt:lpstr>
      <vt:lpstr>Times New Roman</vt:lpstr>
      <vt:lpstr>Verdana</vt:lpstr>
      <vt:lpstr>Wingdings</vt:lpstr>
      <vt:lpstr>1_Shelter Cluster Red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TIA Michel</cp:lastModifiedBy>
  <cp:revision>3818</cp:revision>
  <cp:lastPrinted>2017-10-23T07:30:35Z</cp:lastPrinted>
  <dcterms:created xsi:type="dcterms:W3CDTF">2014-10-08T08:24:30Z</dcterms:created>
  <dcterms:modified xsi:type="dcterms:W3CDTF">2019-12-21T13:04:43Z</dcterms:modified>
</cp:coreProperties>
</file>