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23"/>
  </p:notesMasterIdLst>
  <p:sldIdLst>
    <p:sldId id="537" r:id="rId6"/>
    <p:sldId id="539" r:id="rId7"/>
    <p:sldId id="538" r:id="rId8"/>
    <p:sldId id="504" r:id="rId9"/>
    <p:sldId id="522" r:id="rId10"/>
    <p:sldId id="524" r:id="rId11"/>
    <p:sldId id="525" r:id="rId12"/>
    <p:sldId id="526" r:id="rId13"/>
    <p:sldId id="527" r:id="rId14"/>
    <p:sldId id="528" r:id="rId15"/>
    <p:sldId id="529" r:id="rId16"/>
    <p:sldId id="530" r:id="rId17"/>
    <p:sldId id="531" r:id="rId18"/>
    <p:sldId id="523" r:id="rId19"/>
    <p:sldId id="533" r:id="rId20"/>
    <p:sldId id="534" r:id="rId21"/>
    <p:sldId id="535" r:id="rId22"/>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2DA9C2-0931-43B2-A596-E40DEB6BEEC4}">
          <p14:sldIdLst>
            <p14:sldId id="537"/>
            <p14:sldId id="539"/>
            <p14:sldId id="538"/>
            <p14:sldId id="504"/>
            <p14:sldId id="522"/>
            <p14:sldId id="524"/>
            <p14:sldId id="525"/>
            <p14:sldId id="526"/>
            <p14:sldId id="527"/>
            <p14:sldId id="528"/>
            <p14:sldId id="529"/>
            <p14:sldId id="530"/>
            <p14:sldId id="531"/>
            <p14:sldId id="523"/>
            <p14:sldId id="533"/>
            <p14:sldId id="534"/>
            <p14:sldId id="535"/>
          </p14:sldIdLst>
        </p14:section>
        <p14:section name="Extras" id="{A3CD6339-5D32-4FD3-B3B9-14B0478C910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97" userDrawn="1">
          <p15:clr>
            <a:srgbClr val="A4A3A4"/>
          </p15:clr>
        </p15:guide>
        <p15:guide id="4" orient="horz" pos="463" userDrawn="1">
          <p15:clr>
            <a:srgbClr val="A4A3A4"/>
          </p15:clr>
        </p15:guide>
        <p15:guide id="5"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HCR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5" autoAdjust="0"/>
    <p:restoredTop sz="92361" autoAdjust="0"/>
  </p:normalViewPr>
  <p:slideViewPr>
    <p:cSldViewPr snapToGrid="0" snapToObjects="1">
      <p:cViewPr varScale="1">
        <p:scale>
          <a:sx n="142" d="100"/>
          <a:sy n="142" d="100"/>
        </p:scale>
        <p:origin x="336" y="114"/>
      </p:cViewPr>
      <p:guideLst>
        <p:guide orient="horz" pos="2160"/>
        <p:guide pos="2880"/>
        <p:guide orient="horz" pos="1597"/>
        <p:guide orient="horz" pos="463"/>
        <p:guide pos="2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149DE7A-1A12-4746-8822-E7131700A1BD}" type="datetimeFigureOut">
              <a:rPr lang="en-US" smtClean="0"/>
              <a:pPr/>
              <a:t>04-Apr-19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B69D276-5C27-0048-BF36-4302BA85142B}" type="slidenum">
              <a:rPr lang="en-US" smtClean="0"/>
              <a:pPr/>
              <a:t>‹#›</a:t>
            </a:fld>
            <a:endParaRPr lang="en-US"/>
          </a:p>
        </p:txBody>
      </p:sp>
    </p:spTree>
    <p:extLst>
      <p:ext uri="{BB962C8B-B14F-4D97-AF65-F5344CB8AC3E}">
        <p14:creationId xmlns:p14="http://schemas.microsoft.com/office/powerpoint/2010/main" val="113053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8613"/>
            <a:ext cx="7772400" cy="11017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5" name="Segnaposto piè di pagina 4"/>
          <p:cNvSpPr>
            <a:spLocks noGrp="1"/>
          </p:cNvSpPr>
          <p:nvPr>
            <p:ph type="ftr" sz="quarter" idx="11"/>
          </p:nvPr>
        </p:nvSpPr>
        <p:spPr>
          <a:xfrm>
            <a:off x="3124200" y="4767263"/>
            <a:ext cx="2895600" cy="274637"/>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06375"/>
            <a:ext cx="8229600" cy="85725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200150"/>
            <a:ext cx="8229600" cy="339407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5" name="Segnaposto piè di pagina 4"/>
          <p:cNvSpPr>
            <a:spLocks noGrp="1"/>
          </p:cNvSpPr>
          <p:nvPr>
            <p:ph type="ftr" sz="quarter" idx="11"/>
          </p:nvPr>
        </p:nvSpPr>
        <p:spPr>
          <a:xfrm>
            <a:off x="3124200" y="4767263"/>
            <a:ext cx="2895600" cy="274637"/>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6375"/>
            <a:ext cx="2057400" cy="4387850"/>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6375"/>
            <a:ext cx="6019800" cy="4387850"/>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5" name="Segnaposto piè di pagina 4"/>
          <p:cNvSpPr>
            <a:spLocks noGrp="1"/>
          </p:cNvSpPr>
          <p:nvPr>
            <p:ph type="ftr" sz="quarter" idx="11"/>
          </p:nvPr>
        </p:nvSpPr>
        <p:spPr>
          <a:xfrm>
            <a:off x="3124200" y="4767263"/>
            <a:ext cx="2895600" cy="274637"/>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6375"/>
            <a:ext cx="8229600" cy="85725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200150"/>
            <a:ext cx="8229600" cy="3394075"/>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5" name="Segnaposto piè di pagina 4"/>
          <p:cNvSpPr>
            <a:spLocks noGrp="1"/>
          </p:cNvSpPr>
          <p:nvPr>
            <p:ph type="ftr" sz="quarter" idx="11"/>
          </p:nvPr>
        </p:nvSpPr>
        <p:spPr>
          <a:xfrm>
            <a:off x="3124200" y="4767263"/>
            <a:ext cx="2895600" cy="274637"/>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5" name="Segnaposto piè di pagina 4"/>
          <p:cNvSpPr>
            <a:spLocks noGrp="1"/>
          </p:cNvSpPr>
          <p:nvPr>
            <p:ph type="ftr" sz="quarter" idx="11"/>
          </p:nvPr>
        </p:nvSpPr>
        <p:spPr>
          <a:xfrm>
            <a:off x="3124200" y="4767263"/>
            <a:ext cx="2895600" cy="274637"/>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06375"/>
            <a:ext cx="8229600" cy="85725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6" name="Segnaposto piè di pagina 5"/>
          <p:cNvSpPr>
            <a:spLocks noGrp="1"/>
          </p:cNvSpPr>
          <p:nvPr>
            <p:ph type="ftr" sz="quarter" idx="11"/>
          </p:nvPr>
        </p:nvSpPr>
        <p:spPr>
          <a:xfrm>
            <a:off x="3124200" y="4767263"/>
            <a:ext cx="2895600" cy="274637"/>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6375"/>
            <a:ext cx="8229600" cy="85725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8" name="Segnaposto piè di pagina 7"/>
          <p:cNvSpPr>
            <a:spLocks noGrp="1"/>
          </p:cNvSpPr>
          <p:nvPr>
            <p:ph type="ftr" sz="quarter" idx="11"/>
          </p:nvPr>
        </p:nvSpPr>
        <p:spPr>
          <a:xfrm>
            <a:off x="3124200" y="4767263"/>
            <a:ext cx="2895600" cy="274637"/>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6375"/>
            <a:ext cx="8229600" cy="85725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4" name="Segnaposto piè di pagina 3"/>
          <p:cNvSpPr>
            <a:spLocks noGrp="1"/>
          </p:cNvSpPr>
          <p:nvPr>
            <p:ph type="ftr" sz="quarter" idx="11"/>
          </p:nvPr>
        </p:nvSpPr>
        <p:spPr>
          <a:xfrm>
            <a:off x="3124200" y="4767263"/>
            <a:ext cx="2895600" cy="274637"/>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3" name="Segnaposto piè di pagina 2"/>
          <p:cNvSpPr>
            <a:spLocks noGrp="1"/>
          </p:cNvSpPr>
          <p:nvPr>
            <p:ph type="ftr" sz="quarter" idx="11"/>
          </p:nvPr>
        </p:nvSpPr>
        <p:spPr>
          <a:xfrm>
            <a:off x="3124200" y="4767263"/>
            <a:ext cx="2895600" cy="274637"/>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04788"/>
            <a:ext cx="3008313" cy="871537"/>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6" name="Segnaposto piè di pagina 5"/>
          <p:cNvSpPr>
            <a:spLocks noGrp="1"/>
          </p:cNvSpPr>
          <p:nvPr>
            <p:ph type="ftr" sz="quarter" idx="11"/>
          </p:nvPr>
        </p:nvSpPr>
        <p:spPr>
          <a:xfrm>
            <a:off x="3124200" y="4767263"/>
            <a:ext cx="2895600" cy="274637"/>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450"/>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4767263"/>
            <a:ext cx="2133600" cy="274637"/>
          </a:xfrm>
          <a:prstGeom prst="rect">
            <a:avLst/>
          </a:prstGeom>
        </p:spPr>
        <p:txBody>
          <a:bodyPr/>
          <a:lstStyle/>
          <a:p>
            <a:fld id="{0B4679DF-73DB-4513-8E6D-68312557B5E8}" type="datetimeFigureOut">
              <a:rPr lang="it-IT" smtClean="0"/>
              <a:t>04/04/2019</a:t>
            </a:fld>
            <a:endParaRPr lang="it-IT"/>
          </a:p>
        </p:txBody>
      </p:sp>
      <p:sp>
        <p:nvSpPr>
          <p:cNvPr id="6" name="Segnaposto piè di pagina 5"/>
          <p:cNvSpPr>
            <a:spLocks noGrp="1"/>
          </p:cNvSpPr>
          <p:nvPr>
            <p:ph type="ftr" sz="quarter" idx="11"/>
          </p:nvPr>
        </p:nvSpPr>
        <p:spPr>
          <a:xfrm>
            <a:off x="3124200" y="4767263"/>
            <a:ext cx="2895600" cy="274637"/>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4767263"/>
            <a:ext cx="2133600" cy="274637"/>
          </a:xfrm>
          <a:prstGeom prst="rect">
            <a:avLst/>
          </a:prstGeom>
        </p:spPr>
        <p:txBody>
          <a:bodyPr/>
          <a:lstStyle/>
          <a:p>
            <a:fld id="{12C99390-0032-4914-B702-80916B049387}"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10"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11" name="Group 30"/>
          <p:cNvGrpSpPr/>
          <p:nvPr userDrawn="1"/>
        </p:nvGrpSpPr>
        <p:grpSpPr>
          <a:xfrm>
            <a:off x="467544" y="4697372"/>
            <a:ext cx="1908720" cy="369332"/>
            <a:chOff x="3671392" y="6295095"/>
            <a:chExt cx="1908720" cy="492441"/>
          </a:xfrm>
        </p:grpSpPr>
        <p:pic>
          <p:nvPicPr>
            <p:cNvPr id="12" name="Picture 3" descr="Logo-smal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3995936" y="6295095"/>
              <a:ext cx="1584176" cy="49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600" b="1" dirty="0">
                  <a:solidFill>
                    <a:srgbClr val="7F1416"/>
                  </a:solidFill>
                  <a:latin typeface="Verdana" pitchFamily="34" charset="0"/>
                  <a:ea typeface="Times New Roman" pitchFamily="18" charset="0"/>
                  <a:cs typeface="Times New Roman" pitchFamily="18" charset="0"/>
                </a:rPr>
                <a:t>Shelter Cluster – Mozambique</a:t>
              </a:r>
              <a:endParaRPr lang="en-GB" sz="4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4"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5"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205978"/>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7"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18"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19"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0"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1"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sheltercluster.org/gbv-shelter-programming-working-group/documents/distribution-shelter-materials-nfi-cash-first" TargetMode="External"/><Relationship Id="rId3" Type="http://schemas.openxmlformats.org/officeDocument/2006/relationships/hyperlink" Target="https://www.sheltercluster.org/fiji-cyclone-winston-2016/documents/ifrc-shelter-kit-instruction-flyer" TargetMode="External"/><Relationship Id="rId7" Type="http://schemas.openxmlformats.org/officeDocument/2006/relationships/hyperlink" Target="https://www.sheltercluster.org/inclusion-persons-disabilities-shelter-programming-working-group/documents/all-under-one-roof" TargetMode="External"/><Relationship Id="rId12"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6" Type="http://schemas.openxmlformats.org/officeDocument/2006/relationships/hyperlink" Target="https://www.sheltercluster.org/hlp" TargetMode="External"/><Relationship Id="rId11" Type="http://schemas.openxmlformats.org/officeDocument/2006/relationships/hyperlink" Target="https://www.sheltercluster.org/pacific/documents/asbestos-emergencies" TargetMode="External"/><Relationship Id="rId5" Type="http://schemas.openxmlformats.org/officeDocument/2006/relationships/hyperlink" Target="https://www.sheltercluster.org/pacific/documents/8-build-back-safer-key-messages-english" TargetMode="External"/><Relationship Id="rId10" Type="http://schemas.openxmlformats.org/officeDocument/2006/relationships/hyperlink" Target="https://www.sheltercluster.org/sites/default/files/docs/enviromnental_summary_idai_mar_21_2019.pdf" TargetMode="External"/><Relationship Id="rId4" Type="http://schemas.openxmlformats.org/officeDocument/2006/relationships/hyperlink" Target="https://www.sheltercluster.org/working-group-nfi-practices/documents/guiao-do-kit-de-abrigo-da-ficv" TargetMode="External"/><Relationship Id="rId9" Type="http://schemas.openxmlformats.org/officeDocument/2006/relationships/hyperlink" Target="https://www.sheltercluster.org/gbv-shelter-programming-working-group/documents/site-planning-and-gbv-booklet-second-editio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hyperlink" Target="https://itemscatalogue.redcross.int/water-and-habitat--6/shelter-and-construction-materials--21/shelter-and-construction-kits--98/shelter-kit--KRELSHEK02.aspx" TargetMode="External"/><Relationship Id="rId7" Type="http://schemas.openxmlformats.org/officeDocument/2006/relationships/image" Target="../media/image8.emf"/><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hyperlink" Target="http://sheltercluster.org/response/mozambique-tropical-cyclone-idai-2019" TargetMode="External"/><Relationship Id="rId4" Type="http://schemas.openxmlformats.org/officeDocument/2006/relationships/hyperlink" Target="https://www.sheltercluster.org/working-group-nfi-practices/documents/ifrc-shelter-kit-guidelin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hyperlink" Target="http://sheltercluster.org/response/mozambique-tropical-cyclone-idai-2019" TargetMode="External"/><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CCCM update</a:t>
            </a:r>
            <a:endParaRPr lang="en-IE" dirty="0"/>
          </a:p>
        </p:txBody>
      </p:sp>
      <p:sp>
        <p:nvSpPr>
          <p:cNvPr id="3" name="Content Placeholder 2"/>
          <p:cNvSpPr>
            <a:spLocks noGrp="1"/>
          </p:cNvSpPr>
          <p:nvPr>
            <p:ph idx="1"/>
          </p:nvPr>
        </p:nvSpPr>
        <p:spPr>
          <a:xfrm>
            <a:off x="201705" y="840442"/>
            <a:ext cx="8848165" cy="3753784"/>
          </a:xfrm>
        </p:spPr>
        <p:txBody>
          <a:bodyPr/>
          <a:lstStyle/>
          <a:p>
            <a:pPr marL="0" indent="0" eaLnBrk="0" fontAlgn="base" hangingPunct="0">
              <a:spcBef>
                <a:spcPct val="0"/>
              </a:spcBef>
              <a:spcAft>
                <a:spcPct val="0"/>
              </a:spcAft>
              <a:buNone/>
            </a:pPr>
            <a:r>
              <a:rPr lang="en-GB" altLang="zh-TW" sz="1200" b="1" dirty="0">
                <a:latin typeface="Arial" panose="020B0604020202020204" pitchFamily="34" charset="0"/>
                <a:ea typeface="Calibri" panose="020F0502020204030204" pitchFamily="34" charset="0"/>
                <a:cs typeface="Arial" panose="020B0604020202020204" pitchFamily="34" charset="0"/>
              </a:rPr>
              <a:t>Needs:</a:t>
            </a:r>
            <a:endParaRPr lang="en-IE" altLang="zh-TW" sz="12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200" dirty="0">
                <a:solidFill>
                  <a:srgbClr val="4D4D4D"/>
                </a:solidFill>
                <a:latin typeface="Arial" panose="020B0604020202020204" pitchFamily="34" charset="0"/>
                <a:ea typeface="Times New Roman" panose="02020603050405020304" pitchFamily="18" charset="0"/>
                <a:cs typeface="Arial" panose="020B0604020202020204" pitchFamily="34" charset="0"/>
              </a:rPr>
              <a:t>At least 129,754 people are sheltering in 129 sites</a:t>
            </a:r>
            <a:r>
              <a:rPr lang="en-US" altLang="zh-TW" sz="1200" b="1" dirty="0">
                <a:solidFill>
                  <a:srgbClr val="4D4D4D"/>
                </a:solidFill>
                <a:latin typeface="Arial" panose="020B0604020202020204" pitchFamily="34" charset="0"/>
                <a:ea typeface="Times New Roman" panose="02020603050405020304" pitchFamily="18" charset="0"/>
                <a:cs typeface="Arial" panose="020B0604020202020204" pitchFamily="34" charset="0"/>
              </a:rPr>
              <a:t> </a:t>
            </a:r>
            <a:r>
              <a:rPr lang="en-US" altLang="zh-TW" sz="1200" dirty="0">
                <a:solidFill>
                  <a:srgbClr val="4D4D4D"/>
                </a:solidFill>
                <a:latin typeface="Arial" panose="020B0604020202020204" pitchFamily="34" charset="0"/>
                <a:ea typeface="Times New Roman" panose="02020603050405020304" pitchFamily="18" charset="0"/>
                <a:cs typeface="Arial" panose="020B0604020202020204" pitchFamily="34" charset="0"/>
              </a:rPr>
              <a:t>across </a:t>
            </a:r>
            <a:r>
              <a:rPr lang="en-US" altLang="zh-TW" sz="12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Manica</a:t>
            </a:r>
            <a:r>
              <a:rPr lang="en-US" altLang="zh-TW" sz="1200" dirty="0">
                <a:solidFill>
                  <a:srgbClr val="4D4D4D"/>
                </a:solidFill>
                <a:latin typeface="Arial" panose="020B0604020202020204" pitchFamily="34" charset="0"/>
                <a:ea typeface="Times New Roman" panose="02020603050405020304" pitchFamily="18" charset="0"/>
                <a:cs typeface="Arial" panose="020B0604020202020204" pitchFamily="34" charset="0"/>
              </a:rPr>
              <a:t> (20); </a:t>
            </a:r>
            <a:r>
              <a:rPr lang="en-US" altLang="zh-TW" sz="12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Sofala</a:t>
            </a:r>
            <a:r>
              <a:rPr lang="en-US" altLang="zh-TW" sz="1200" dirty="0">
                <a:solidFill>
                  <a:srgbClr val="4D4D4D"/>
                </a:solidFill>
                <a:latin typeface="Arial" panose="020B0604020202020204" pitchFamily="34" charset="0"/>
                <a:ea typeface="Times New Roman" panose="02020603050405020304" pitchFamily="18" charset="0"/>
                <a:cs typeface="Arial" panose="020B0604020202020204" pitchFamily="34" charset="0"/>
              </a:rPr>
              <a:t> (101); </a:t>
            </a:r>
            <a:r>
              <a:rPr lang="en-US" altLang="zh-TW" sz="12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Tete</a:t>
            </a:r>
            <a:r>
              <a:rPr lang="en-US" altLang="zh-TW" sz="1200" dirty="0">
                <a:solidFill>
                  <a:srgbClr val="4D4D4D"/>
                </a:solidFill>
                <a:latin typeface="Arial" panose="020B0604020202020204" pitchFamily="34" charset="0"/>
                <a:ea typeface="Times New Roman" panose="02020603050405020304" pitchFamily="18" charset="0"/>
                <a:cs typeface="Arial" panose="020B0604020202020204" pitchFamily="34" charset="0"/>
              </a:rPr>
              <a:t> (5) and </a:t>
            </a:r>
            <a:r>
              <a:rPr lang="en-US" altLang="zh-TW" sz="12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Zambezia</a:t>
            </a:r>
            <a:r>
              <a:rPr lang="en-US" altLang="zh-TW" sz="1200" dirty="0">
                <a:solidFill>
                  <a:srgbClr val="4D4D4D"/>
                </a:solidFill>
                <a:latin typeface="Arial" panose="020B0604020202020204" pitchFamily="34" charset="0"/>
                <a:ea typeface="Times New Roman" panose="02020603050405020304" pitchFamily="18" charset="0"/>
                <a:cs typeface="Arial" panose="020B0604020202020204" pitchFamily="34" charset="0"/>
              </a:rPr>
              <a:t> (3); as of 4 April, according to INGC</a:t>
            </a:r>
            <a:r>
              <a:rPr lang="en-US" altLang="zh-TW"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IE" altLang="zh-TW" sz="12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200" dirty="0">
                <a:latin typeface="Arial" panose="020B0604020202020204" pitchFamily="34" charset="0"/>
                <a:ea typeface="Times New Roman" panose="02020603050405020304" pitchFamily="18" charset="0"/>
                <a:cs typeface="Arial" panose="020B0604020202020204" pitchFamily="34" charset="0"/>
              </a:rPr>
              <a:t>In </a:t>
            </a:r>
            <a:r>
              <a:rPr lang="en-US" altLang="zh-TW" sz="1200" dirty="0" err="1">
                <a:latin typeface="Arial" panose="020B0604020202020204" pitchFamily="34" charset="0"/>
                <a:ea typeface="Times New Roman" panose="02020603050405020304" pitchFamily="18" charset="0"/>
                <a:cs typeface="Arial" panose="020B0604020202020204" pitchFamily="34" charset="0"/>
              </a:rPr>
              <a:t>Sofala</a:t>
            </a:r>
            <a:r>
              <a:rPr lang="en-US" altLang="zh-TW" sz="1200" dirty="0">
                <a:latin typeface="Arial" panose="020B0604020202020204" pitchFamily="34" charset="0"/>
                <a:ea typeface="Times New Roman" panose="02020603050405020304" pitchFamily="18" charset="0"/>
                <a:cs typeface="Arial" panose="020B0604020202020204" pitchFamily="34" charset="0"/>
              </a:rPr>
              <a:t>, DTM operations started to assess sites in </a:t>
            </a:r>
            <a:r>
              <a:rPr lang="en-US" altLang="zh-TW" sz="1200" dirty="0" err="1">
                <a:latin typeface="Arial" panose="020B0604020202020204" pitchFamily="34" charset="0"/>
                <a:ea typeface="Times New Roman" panose="02020603050405020304" pitchFamily="18" charset="0"/>
                <a:cs typeface="Arial" panose="020B0604020202020204" pitchFamily="34" charset="0"/>
              </a:rPr>
              <a:t>Dondo</a:t>
            </a:r>
            <a:r>
              <a:rPr lang="en-US" altLang="zh-TW" sz="1200" dirty="0">
                <a:latin typeface="Arial" panose="020B0604020202020204" pitchFamily="34" charset="0"/>
                <a:ea typeface="Times New Roman" panose="02020603050405020304" pitchFamily="18" charset="0"/>
                <a:cs typeface="Arial" panose="020B0604020202020204" pitchFamily="34" charset="0"/>
              </a:rPr>
              <a:t> (6 sites assessed so far) and sites in Beira previously not covered in previous round. </a:t>
            </a:r>
            <a:r>
              <a:rPr lang="en-US" altLang="zh-TW" sz="1200" dirty="0">
                <a:solidFill>
                  <a:srgbClr val="4D4D4D"/>
                </a:solidFill>
                <a:latin typeface="Arial" panose="020B0604020202020204" pitchFamily="34" charset="0"/>
                <a:ea typeface="Times New Roman" panose="02020603050405020304" pitchFamily="18" charset="0"/>
                <a:cs typeface="Arial" panose="020B0604020202020204" pitchFamily="34" charset="0"/>
              </a:rPr>
              <a:t>Displacement Tracking Matrix (DTM) identified nearly 1</a:t>
            </a:r>
            <a:r>
              <a:rPr lang="en-US" altLang="zh-TW" sz="1200" dirty="0">
                <a:latin typeface="Arial" panose="020B0604020202020204" pitchFamily="34" charset="0"/>
                <a:ea typeface="Times New Roman" panose="02020603050405020304" pitchFamily="18" charset="0"/>
                <a:cs typeface="Arial" panose="020B0604020202020204" pitchFamily="34" charset="0"/>
              </a:rPr>
              <a:t>9</a:t>
            </a:r>
            <a:r>
              <a:rPr lang="en-US" altLang="zh-TW" sz="1200" dirty="0">
                <a:solidFill>
                  <a:srgbClr val="4D4D4D"/>
                </a:solidFill>
                <a:latin typeface="Arial" panose="020B0604020202020204" pitchFamily="34" charset="0"/>
                <a:ea typeface="Times New Roman" panose="02020603050405020304" pitchFamily="18" charset="0"/>
                <a:cs typeface="Arial" panose="020B0604020202020204" pitchFamily="34" charset="0"/>
              </a:rPr>
              <a:t>,000 displaced people in sites in Beira, who need assistance</a:t>
            </a:r>
            <a:r>
              <a:rPr lang="en-US" altLang="zh-TW" sz="1200" dirty="0">
                <a:latin typeface="Arial" panose="020B0604020202020204" pitchFamily="34" charset="0"/>
                <a:ea typeface="Times New Roman" panose="02020603050405020304" pitchFamily="18" charset="0"/>
                <a:cs typeface="Arial" panose="020B0604020202020204" pitchFamily="34" charset="0"/>
              </a:rPr>
              <a:t>. Coverage of </a:t>
            </a:r>
            <a:r>
              <a:rPr lang="en-US" altLang="zh-TW" sz="1200" dirty="0" err="1">
                <a:latin typeface="Arial" panose="020B0604020202020204" pitchFamily="34" charset="0"/>
                <a:ea typeface="Times New Roman" panose="02020603050405020304" pitchFamily="18" charset="0"/>
                <a:cs typeface="Arial" panose="020B0604020202020204" pitchFamily="34" charset="0"/>
              </a:rPr>
              <a:t>Sofala</a:t>
            </a:r>
            <a:r>
              <a:rPr lang="en-US" altLang="zh-TW" sz="1200" dirty="0">
                <a:latin typeface="Arial" panose="020B0604020202020204" pitchFamily="34" charset="0"/>
                <a:ea typeface="Times New Roman" panose="02020603050405020304" pitchFamily="18" charset="0"/>
                <a:cs typeface="Arial" panose="020B0604020202020204" pitchFamily="34" charset="0"/>
              </a:rPr>
              <a:t> is expected to be completed by 7</a:t>
            </a:r>
            <a:r>
              <a:rPr lang="en-US" altLang="zh-TW" sz="1200" baseline="30000" dirty="0">
                <a:latin typeface="Arial" panose="020B0604020202020204" pitchFamily="34" charset="0"/>
                <a:ea typeface="Times New Roman" panose="02020603050405020304" pitchFamily="18" charset="0"/>
                <a:cs typeface="Arial" panose="020B0604020202020204" pitchFamily="34" charset="0"/>
              </a:rPr>
              <a:t>th</a:t>
            </a:r>
            <a:r>
              <a:rPr lang="en-US" altLang="zh-TW" sz="1200" dirty="0">
                <a:latin typeface="Arial" panose="020B0604020202020204" pitchFamily="34" charset="0"/>
                <a:ea typeface="Times New Roman" panose="02020603050405020304" pitchFamily="18" charset="0"/>
                <a:cs typeface="Arial" panose="020B0604020202020204" pitchFamily="34" charset="0"/>
              </a:rPr>
              <a:t> April, excluding areas accessible from South. In </a:t>
            </a:r>
            <a:r>
              <a:rPr lang="en-US" altLang="zh-TW" sz="1200" dirty="0" err="1">
                <a:latin typeface="Arial" panose="020B0604020202020204" pitchFamily="34" charset="0"/>
                <a:ea typeface="Times New Roman" panose="02020603050405020304" pitchFamily="18" charset="0"/>
                <a:cs typeface="Arial" panose="020B0604020202020204" pitchFamily="34" charset="0"/>
              </a:rPr>
              <a:t>Manica</a:t>
            </a:r>
            <a:r>
              <a:rPr lang="en-US" altLang="zh-TW" sz="1200" dirty="0">
                <a:latin typeface="Arial" panose="020B0604020202020204" pitchFamily="34" charset="0"/>
                <a:ea typeface="Times New Roman" panose="02020603050405020304" pitchFamily="18" charset="0"/>
                <a:cs typeface="Arial" panose="020B0604020202020204" pitchFamily="34" charset="0"/>
              </a:rPr>
              <a:t>, a DTM and INGC team visited </a:t>
            </a:r>
            <a:r>
              <a:rPr lang="en-US" altLang="zh-TW" sz="1200" dirty="0" err="1">
                <a:latin typeface="Arial" panose="020B0604020202020204" pitchFamily="34" charset="0"/>
                <a:ea typeface="Times New Roman" panose="02020603050405020304" pitchFamily="18" charset="0"/>
                <a:cs typeface="Arial" panose="020B0604020202020204" pitchFamily="34" charset="0"/>
              </a:rPr>
              <a:t>Chimoio</a:t>
            </a:r>
            <a:r>
              <a:rPr lang="en-US" altLang="zh-TW" sz="1200" dirty="0">
                <a:latin typeface="Arial" panose="020B0604020202020204" pitchFamily="34" charset="0"/>
                <a:ea typeface="Times New Roman" panose="02020603050405020304" pitchFamily="18" charset="0"/>
                <a:cs typeface="Arial" panose="020B0604020202020204" pitchFamily="34" charset="0"/>
              </a:rPr>
              <a:t> yesterday, identification of locations for assessments to be completed by 10</a:t>
            </a:r>
            <a:r>
              <a:rPr lang="en-US" altLang="zh-TW" sz="1200" baseline="30000" dirty="0">
                <a:latin typeface="Arial" panose="020B0604020202020204" pitchFamily="34" charset="0"/>
                <a:ea typeface="Times New Roman" panose="02020603050405020304" pitchFamily="18" charset="0"/>
                <a:cs typeface="Arial" panose="020B0604020202020204" pitchFamily="34" charset="0"/>
              </a:rPr>
              <a:t>th</a:t>
            </a:r>
            <a:r>
              <a:rPr lang="en-US" altLang="zh-TW" sz="1200" dirty="0">
                <a:latin typeface="Arial" panose="020B0604020202020204" pitchFamily="34" charset="0"/>
                <a:ea typeface="Times New Roman" panose="02020603050405020304" pitchFamily="18" charset="0"/>
                <a:cs typeface="Arial" panose="020B0604020202020204" pitchFamily="34" charset="0"/>
              </a:rPr>
              <a:t> April. Preparation ongoing for </a:t>
            </a:r>
            <a:r>
              <a:rPr lang="en-US" altLang="zh-TW" sz="1200" dirty="0" err="1">
                <a:latin typeface="Arial" panose="020B0604020202020204" pitchFamily="34" charset="0"/>
                <a:ea typeface="Times New Roman" panose="02020603050405020304" pitchFamily="18" charset="0"/>
                <a:cs typeface="Arial" panose="020B0604020202020204" pitchFamily="34" charset="0"/>
              </a:rPr>
              <a:t>Zambezia</a:t>
            </a:r>
            <a:r>
              <a:rPr lang="en-US" altLang="zh-TW" sz="1200" dirty="0">
                <a:latin typeface="Arial" panose="020B0604020202020204" pitchFamily="34" charset="0"/>
                <a:ea typeface="Times New Roman" panose="02020603050405020304" pitchFamily="18" charset="0"/>
                <a:cs typeface="Arial" panose="020B0604020202020204" pitchFamily="34" charset="0"/>
              </a:rPr>
              <a:t> and </a:t>
            </a:r>
            <a:r>
              <a:rPr lang="en-US" altLang="zh-TW" sz="1200" dirty="0" err="1">
                <a:latin typeface="Arial" panose="020B0604020202020204" pitchFamily="34" charset="0"/>
                <a:ea typeface="Times New Roman" panose="02020603050405020304" pitchFamily="18" charset="0"/>
                <a:cs typeface="Arial" panose="020B0604020202020204" pitchFamily="34" charset="0"/>
              </a:rPr>
              <a:t>Tete</a:t>
            </a:r>
            <a:r>
              <a:rPr lang="en-US" altLang="zh-TW" sz="1200" dirty="0">
                <a:latin typeface="Arial" panose="020B0604020202020204" pitchFamily="34" charset="0"/>
                <a:ea typeface="Times New Roman" panose="02020603050405020304" pitchFamily="18" charset="0"/>
                <a:cs typeface="Arial" panose="020B0604020202020204" pitchFamily="34" charset="0"/>
              </a:rPr>
              <a:t>.  </a:t>
            </a:r>
            <a:endParaRPr lang="en-IE" altLang="zh-TW" sz="12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200" dirty="0">
                <a:latin typeface="Arial" panose="020B0604020202020204" pitchFamily="34" charset="0"/>
                <a:ea typeface="Times New Roman" panose="02020603050405020304" pitchFamily="18" charset="0"/>
                <a:cs typeface="Arial" panose="020B0604020202020204" pitchFamily="34" charset="0"/>
              </a:rPr>
              <a:t>Expansion of CCCM support to sites covered by DTM and INGC.</a:t>
            </a:r>
            <a:endParaRPr lang="en-IE" altLang="zh-TW" sz="12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altLang="zh-TW" sz="1200" dirty="0">
                <a:solidFill>
                  <a:srgbClr val="4D4D4D"/>
                </a:solidFill>
                <a:latin typeface="Arial" panose="020B0604020202020204" pitchFamily="34" charset="0"/>
                <a:ea typeface="Times New Roman" panose="02020603050405020304" pitchFamily="18" charset="0"/>
                <a:cs typeface="Arial" panose="020B0604020202020204" pitchFamily="34" charset="0"/>
              </a:rPr>
              <a:t>Women reportedly make up at least half of the population in the sites, and they are at heightened risk of gender-based violence due to the overcrowding in the sites and the fact that families are sleeping in open spaces with no separation.</a:t>
            </a:r>
            <a:endParaRPr lang="en-IE" altLang="zh-TW" sz="12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altLang="zh-TW" sz="1200" dirty="0">
                <a:latin typeface="Arial" panose="020B0604020202020204" pitchFamily="34" charset="0"/>
                <a:ea typeface="Times New Roman" panose="02020603050405020304" pitchFamily="18" charset="0"/>
                <a:cs typeface="Arial" panose="020B0604020202020204" pitchFamily="34" charset="0"/>
              </a:rPr>
              <a:t>Residents of EPC </a:t>
            </a:r>
            <a:r>
              <a:rPr lang="en-GB" altLang="zh-TW" sz="1200" dirty="0" err="1">
                <a:latin typeface="Arial" panose="020B0604020202020204" pitchFamily="34" charset="0"/>
                <a:ea typeface="Times New Roman" panose="02020603050405020304" pitchFamily="18" charset="0"/>
                <a:cs typeface="Arial" panose="020B0604020202020204" pitchFamily="34" charset="0"/>
              </a:rPr>
              <a:t>Chota</a:t>
            </a:r>
            <a:r>
              <a:rPr lang="en-GB" altLang="zh-TW" sz="1200" dirty="0">
                <a:latin typeface="Arial" panose="020B0604020202020204" pitchFamily="34" charset="0"/>
                <a:ea typeface="Times New Roman" panose="02020603050405020304" pitchFamily="18" charset="0"/>
                <a:cs typeface="Arial" panose="020B0604020202020204" pitchFamily="34" charset="0"/>
              </a:rPr>
              <a:t> site in Beira, were under pressure to relocate yesterday due pressure in the community. There is a need to balance approaches in assisting IDPs and host communities, currently all experiencing important difficulties.</a:t>
            </a:r>
            <a:endParaRPr lang="en-IE" altLang="zh-TW" sz="12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200" dirty="0">
                <a:solidFill>
                  <a:srgbClr val="4D4D4D"/>
                </a:solidFill>
                <a:latin typeface="Arial" panose="020B0604020202020204" pitchFamily="34" charset="0"/>
                <a:ea typeface="Times New Roman" panose="02020603050405020304" pitchFamily="18" charset="0"/>
                <a:cs typeface="Arial" panose="020B0604020202020204" pitchFamily="34" charset="0"/>
              </a:rPr>
              <a:t>Cluster has identified needs related to site planning, site improvement, identification of sites, organizing temporary management, pre-departure support when moving to different site, support to mapping and tracking distributions in sites, joint work with DTM, Health and WASH for cholera prevention, joint work with Education, Protection and national authorities to plan movements from school locations, establishment of alternative sites. </a:t>
            </a:r>
            <a:endParaRPr lang="en-IE" altLang="zh-TW" sz="12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altLang="zh-TW"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WASH problems reported in sites, especially in terms of sanitation and toilets. Situation in </a:t>
            </a:r>
            <a:r>
              <a:rPr lang="en-GB" altLang="zh-TW" sz="1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Picoco</a:t>
            </a:r>
            <a:r>
              <a:rPr lang="en-GB" altLang="zh-TW"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1 singled out as particularly bad. </a:t>
            </a:r>
            <a:endParaRPr lang="en-IE" altLang="zh-TW"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280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10</a:t>
            </a:fld>
            <a:endParaRPr lang="en-GB" dirty="0"/>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3"/>
              </a:rPr>
              <a:t>http://sheltercluster.org/response/mozambique-tropical-cyclone-idai-2019</a:t>
            </a:r>
            <a:r>
              <a:rPr lang="en-US" sz="1200" dirty="0">
                <a:latin typeface="Calibri Light" panose="020F0302020204030204" pitchFamily="34" charset="0"/>
              </a:rPr>
              <a:t>  </a:t>
            </a:r>
          </a:p>
        </p:txBody>
      </p:sp>
      <p:pic>
        <p:nvPicPr>
          <p:cNvPr id="6" name="Picture 5">
            <a:extLst>
              <a:ext uri="{FF2B5EF4-FFF2-40B4-BE49-F238E27FC236}">
                <a16:creationId xmlns:a16="http://schemas.microsoft.com/office/drawing/2014/main" xmlns="" id="{BF0EF88A-2E55-4140-8CEA-3DD7AC59DC53}"/>
              </a:ext>
            </a:extLst>
          </p:cNvPr>
          <p:cNvPicPr>
            <a:picLocks noChangeAspect="1"/>
          </p:cNvPicPr>
          <p:nvPr/>
        </p:nvPicPr>
        <p:blipFill>
          <a:blip r:embed="rId4"/>
          <a:stretch>
            <a:fillRect/>
          </a:stretch>
        </p:blipFill>
        <p:spPr>
          <a:xfrm>
            <a:off x="453709" y="739301"/>
            <a:ext cx="8156097" cy="3506127"/>
          </a:xfrm>
          <a:prstGeom prst="rect">
            <a:avLst/>
          </a:prstGeom>
        </p:spPr>
      </p:pic>
    </p:spTree>
    <p:extLst>
      <p:ext uri="{BB962C8B-B14F-4D97-AF65-F5344CB8AC3E}">
        <p14:creationId xmlns:p14="http://schemas.microsoft.com/office/powerpoint/2010/main" val="82817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11</a:t>
            </a:fld>
            <a:endParaRPr lang="en-GB" dirty="0"/>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3"/>
              </a:rPr>
              <a:t>http://sheltercluster.org/response/mozambique-tropical-cyclone-idai-2019</a:t>
            </a:r>
            <a:r>
              <a:rPr lang="en-US" sz="1200" dirty="0">
                <a:latin typeface="Calibri Light" panose="020F0302020204030204" pitchFamily="34" charset="0"/>
              </a:rPr>
              <a:t>  </a:t>
            </a:r>
          </a:p>
        </p:txBody>
      </p:sp>
      <p:pic>
        <p:nvPicPr>
          <p:cNvPr id="5" name="Picture 4">
            <a:extLst>
              <a:ext uri="{FF2B5EF4-FFF2-40B4-BE49-F238E27FC236}">
                <a16:creationId xmlns:a16="http://schemas.microsoft.com/office/drawing/2014/main" xmlns="" id="{9B3E9ABA-CB4E-8146-975F-494E410E9445}"/>
              </a:ext>
            </a:extLst>
          </p:cNvPr>
          <p:cNvPicPr>
            <a:picLocks noChangeAspect="1"/>
          </p:cNvPicPr>
          <p:nvPr/>
        </p:nvPicPr>
        <p:blipFill>
          <a:blip r:embed="rId4"/>
          <a:stretch>
            <a:fillRect/>
          </a:stretch>
        </p:blipFill>
        <p:spPr>
          <a:xfrm>
            <a:off x="453709" y="661359"/>
            <a:ext cx="8233089" cy="2102065"/>
          </a:xfrm>
          <a:prstGeom prst="rect">
            <a:avLst/>
          </a:prstGeom>
        </p:spPr>
      </p:pic>
      <p:pic>
        <p:nvPicPr>
          <p:cNvPr id="8" name="Picture 7">
            <a:extLst>
              <a:ext uri="{FF2B5EF4-FFF2-40B4-BE49-F238E27FC236}">
                <a16:creationId xmlns:a16="http://schemas.microsoft.com/office/drawing/2014/main" xmlns="" id="{9683CAAF-DB02-0D4C-AD0F-47E2708B4D27}"/>
              </a:ext>
            </a:extLst>
          </p:cNvPr>
          <p:cNvPicPr>
            <a:picLocks noChangeAspect="1"/>
          </p:cNvPicPr>
          <p:nvPr/>
        </p:nvPicPr>
        <p:blipFill>
          <a:blip r:embed="rId5"/>
          <a:stretch>
            <a:fillRect/>
          </a:stretch>
        </p:blipFill>
        <p:spPr>
          <a:xfrm>
            <a:off x="453706" y="2778584"/>
            <a:ext cx="8233649" cy="1280232"/>
          </a:xfrm>
          <a:prstGeom prst="rect">
            <a:avLst/>
          </a:prstGeom>
        </p:spPr>
      </p:pic>
    </p:spTree>
    <p:extLst>
      <p:ext uri="{BB962C8B-B14F-4D97-AF65-F5344CB8AC3E}">
        <p14:creationId xmlns:p14="http://schemas.microsoft.com/office/powerpoint/2010/main" val="322470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12</a:t>
            </a:fld>
            <a:endParaRPr lang="en-GB" dirty="0"/>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3"/>
              </a:rPr>
              <a:t>http://sheltercluster.org/response/mozambique-tropical-cyclone-idai-2019</a:t>
            </a:r>
            <a:r>
              <a:rPr lang="en-US" sz="1200" dirty="0">
                <a:latin typeface="Calibri Light" panose="020F0302020204030204" pitchFamily="34" charset="0"/>
              </a:rPr>
              <a:t>  </a:t>
            </a:r>
          </a:p>
        </p:txBody>
      </p:sp>
      <p:pic>
        <p:nvPicPr>
          <p:cNvPr id="9" name="Picture 8">
            <a:extLst>
              <a:ext uri="{FF2B5EF4-FFF2-40B4-BE49-F238E27FC236}">
                <a16:creationId xmlns:a16="http://schemas.microsoft.com/office/drawing/2014/main" xmlns="" id="{699C55A2-3430-1040-AF5B-779E7D326764}"/>
              </a:ext>
            </a:extLst>
          </p:cNvPr>
          <p:cNvPicPr>
            <a:picLocks noChangeAspect="1"/>
          </p:cNvPicPr>
          <p:nvPr/>
        </p:nvPicPr>
        <p:blipFill>
          <a:blip r:embed="rId4"/>
          <a:stretch>
            <a:fillRect/>
          </a:stretch>
        </p:blipFill>
        <p:spPr>
          <a:xfrm>
            <a:off x="453710" y="653702"/>
            <a:ext cx="8138166" cy="3498419"/>
          </a:xfrm>
          <a:prstGeom prst="rect">
            <a:avLst/>
          </a:prstGeom>
        </p:spPr>
      </p:pic>
    </p:spTree>
    <p:extLst>
      <p:ext uri="{BB962C8B-B14F-4D97-AF65-F5344CB8AC3E}">
        <p14:creationId xmlns:p14="http://schemas.microsoft.com/office/powerpoint/2010/main" val="159863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13</a:t>
            </a:fld>
            <a:endParaRPr lang="en-GB" dirty="0"/>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3"/>
              </a:rPr>
              <a:t>http://sheltercluster.org/response/mozambique-tropical-cyclone-idai-2019</a:t>
            </a:r>
            <a:r>
              <a:rPr lang="en-US" sz="1200" dirty="0">
                <a:latin typeface="Calibri Light" panose="020F0302020204030204" pitchFamily="34" charset="0"/>
              </a:rPr>
              <a:t>  </a:t>
            </a:r>
          </a:p>
        </p:txBody>
      </p:sp>
      <p:pic>
        <p:nvPicPr>
          <p:cNvPr id="5" name="Picture 4">
            <a:extLst>
              <a:ext uri="{FF2B5EF4-FFF2-40B4-BE49-F238E27FC236}">
                <a16:creationId xmlns:a16="http://schemas.microsoft.com/office/drawing/2014/main" xmlns="" id="{2BB18D61-C117-D442-AEA3-A7886DCC1BEA}"/>
              </a:ext>
            </a:extLst>
          </p:cNvPr>
          <p:cNvPicPr>
            <a:picLocks noChangeAspect="1"/>
          </p:cNvPicPr>
          <p:nvPr/>
        </p:nvPicPr>
        <p:blipFill>
          <a:blip r:embed="rId4"/>
          <a:stretch>
            <a:fillRect/>
          </a:stretch>
        </p:blipFill>
        <p:spPr>
          <a:xfrm>
            <a:off x="453710" y="411742"/>
            <a:ext cx="8069056" cy="4354338"/>
          </a:xfrm>
          <a:prstGeom prst="rect">
            <a:avLst/>
          </a:prstGeom>
        </p:spPr>
      </p:pic>
    </p:spTree>
    <p:extLst>
      <p:ext uri="{BB962C8B-B14F-4D97-AF65-F5344CB8AC3E}">
        <p14:creationId xmlns:p14="http://schemas.microsoft.com/office/powerpoint/2010/main" val="2145989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14</a:t>
            </a:fld>
            <a:endParaRPr lang="en-GB" dirty="0"/>
          </a:p>
        </p:txBody>
      </p:sp>
      <p:sp>
        <p:nvSpPr>
          <p:cNvPr id="5" name="Title 1"/>
          <p:cNvSpPr txBox="1">
            <a:spLocks/>
          </p:cNvSpPr>
          <p:nvPr/>
        </p:nvSpPr>
        <p:spPr>
          <a:xfrm>
            <a:off x="399495" y="225370"/>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2500" dirty="0">
                <a:latin typeface="Calibri Light" panose="020F0302020204030204" pitchFamily="34" charset="0"/>
              </a:rPr>
              <a:t>04. </a:t>
            </a:r>
            <a:r>
              <a:rPr lang="en-US" sz="2500" dirty="0">
                <a:solidFill>
                  <a:srgbClr val="0070C0"/>
                </a:solidFill>
                <a:latin typeface="Calibri Light" panose="020F0302020204030204" pitchFamily="34" charset="0"/>
              </a:rPr>
              <a:t>Shelter Kit l Non Food Items (NFI) Priority Needs</a:t>
            </a:r>
            <a:endParaRPr lang="en-GB" sz="2500" dirty="0">
              <a:solidFill>
                <a:srgbClr val="0070C0"/>
              </a:solidFill>
              <a:latin typeface="Calibri Light" panose="020F0302020204030204" pitchFamily="34" charset="0"/>
            </a:endParaRPr>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763414070"/>
              </p:ext>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600"/>
                        </a:spcAft>
                        <a:buFont typeface="+mj-lt"/>
                        <a:buNone/>
                      </a:pPr>
                      <a:r>
                        <a:rPr lang="en-MY" sz="2400" b="1" i="0" u="none" strike="noStrike" kern="1200" dirty="0">
                          <a:solidFill>
                            <a:schemeClr val="tx1"/>
                          </a:solidFill>
                          <a:effectLst/>
                          <a:latin typeface="+mn-lt"/>
                          <a:ea typeface="+mn-ea"/>
                          <a:cs typeface="+mn-cs"/>
                        </a:rPr>
                        <a:t>In line with identified needs and available stocks in Beira, we are proposing a rolling priority pipeline for emergency shelter assistance, in the following order:</a:t>
                      </a:r>
                    </a:p>
                    <a:p>
                      <a:pPr marL="457200" indent="-457200" algn="l" defTabSz="914400" rtl="0" eaLnBrk="1" latinLnBrk="0" hangingPunct="1">
                        <a:spcBef>
                          <a:spcPts val="600"/>
                        </a:spcBef>
                        <a:spcAft>
                          <a:spcPts val="600"/>
                        </a:spcAft>
                        <a:buClr>
                          <a:schemeClr val="tx2">
                            <a:lumMod val="60000"/>
                            <a:lumOff val="40000"/>
                          </a:schemeClr>
                        </a:buClr>
                        <a:buFont typeface="+mj-lt"/>
                        <a:buAutoNum type="arabicPeriod"/>
                      </a:pPr>
                      <a:r>
                        <a:rPr lang="en-MY" sz="2400" b="0" i="0" u="none" strike="noStrike" kern="1200" dirty="0">
                          <a:solidFill>
                            <a:schemeClr val="tx1"/>
                          </a:solidFill>
                          <a:effectLst/>
                          <a:latin typeface="+mn-lt"/>
                          <a:ea typeface="+mn-ea"/>
                          <a:cs typeface="+mn-cs"/>
                        </a:rPr>
                        <a:t>Shelter Tool Kits</a:t>
                      </a:r>
                    </a:p>
                    <a:p>
                      <a:pPr marL="457200" indent="-457200" algn="l" defTabSz="914400" rtl="0" eaLnBrk="1" latinLnBrk="0" hangingPunct="1">
                        <a:spcAft>
                          <a:spcPts val="600"/>
                        </a:spcAft>
                        <a:buClr>
                          <a:schemeClr val="tx2">
                            <a:lumMod val="60000"/>
                            <a:lumOff val="40000"/>
                          </a:schemeClr>
                        </a:buClr>
                        <a:buFont typeface="+mj-lt"/>
                        <a:buAutoNum type="arabicPeriod"/>
                      </a:pPr>
                      <a:r>
                        <a:rPr lang="en-MY" sz="2400" b="0" i="0" u="none" strike="noStrike" kern="1200" dirty="0">
                          <a:solidFill>
                            <a:schemeClr val="tx1"/>
                          </a:solidFill>
                          <a:effectLst/>
                          <a:latin typeface="+mn-lt"/>
                          <a:ea typeface="+mn-ea"/>
                          <a:cs typeface="+mn-cs"/>
                        </a:rPr>
                        <a:t>Kitchen Sets</a:t>
                      </a:r>
                    </a:p>
                    <a:p>
                      <a:pPr marL="457200" indent="-457200" algn="l" defTabSz="914400" rtl="0" eaLnBrk="1" latinLnBrk="0" hangingPunct="1">
                        <a:spcAft>
                          <a:spcPts val="600"/>
                        </a:spcAft>
                        <a:buClr>
                          <a:schemeClr val="tx2">
                            <a:lumMod val="60000"/>
                            <a:lumOff val="40000"/>
                          </a:schemeClr>
                        </a:buClr>
                        <a:buFont typeface="+mj-lt"/>
                        <a:buAutoNum type="arabicPeriod"/>
                      </a:pPr>
                      <a:r>
                        <a:rPr lang="en-MY" sz="2400" b="0" i="0" u="none" strike="noStrike" kern="1200" dirty="0">
                          <a:solidFill>
                            <a:schemeClr val="tx1"/>
                          </a:solidFill>
                          <a:effectLst/>
                          <a:latin typeface="+mn-lt"/>
                          <a:ea typeface="+mn-ea"/>
                          <a:cs typeface="+mn-cs"/>
                        </a:rPr>
                        <a:t>Family Kits (blankets, matts, jerry cans, etc.)</a:t>
                      </a:r>
                    </a:p>
                    <a:p>
                      <a:pPr marL="457200" indent="-457200" algn="l" defTabSz="914400" rtl="0" eaLnBrk="1" latinLnBrk="0" hangingPunct="1">
                        <a:spcAft>
                          <a:spcPts val="600"/>
                        </a:spcAft>
                        <a:buClr>
                          <a:schemeClr val="tx2">
                            <a:lumMod val="60000"/>
                            <a:lumOff val="40000"/>
                          </a:schemeClr>
                        </a:buClr>
                        <a:buFont typeface="+mj-lt"/>
                        <a:buAutoNum type="arabicPeriod"/>
                      </a:pPr>
                      <a:r>
                        <a:rPr lang="en-MY" sz="2400" b="0" i="0" u="none" strike="noStrike" kern="1200" dirty="0">
                          <a:solidFill>
                            <a:schemeClr val="tx1"/>
                          </a:solidFill>
                          <a:effectLst/>
                          <a:latin typeface="+mn-lt"/>
                          <a:ea typeface="+mn-ea"/>
                          <a:cs typeface="+mn-cs"/>
                        </a:rPr>
                        <a:t>Other items (solar kits, etc) to be targeted</a:t>
                      </a: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3"/>
              </a:rPr>
              <a:t>http://sheltercluster.org/response/mozambique-tropical-cyclone-idai-2019</a:t>
            </a:r>
            <a:r>
              <a:rPr lang="en-US" sz="1200" dirty="0">
                <a:latin typeface="Calibri Light" panose="020F0302020204030204" pitchFamily="34" charset="0"/>
              </a:rPr>
              <a:t>  </a:t>
            </a:r>
          </a:p>
        </p:txBody>
      </p:sp>
    </p:spTree>
    <p:extLst>
      <p:ext uri="{BB962C8B-B14F-4D97-AF65-F5344CB8AC3E}">
        <p14:creationId xmlns:p14="http://schemas.microsoft.com/office/powerpoint/2010/main" val="80767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15</a:t>
            </a:fld>
            <a:endParaRPr lang="en-GB" dirty="0"/>
          </a:p>
        </p:txBody>
      </p:sp>
      <p:sp>
        <p:nvSpPr>
          <p:cNvPr id="5" name="Title 1"/>
          <p:cNvSpPr txBox="1">
            <a:spLocks/>
          </p:cNvSpPr>
          <p:nvPr/>
        </p:nvSpPr>
        <p:spPr>
          <a:xfrm>
            <a:off x="399495" y="225370"/>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2500" dirty="0">
                <a:latin typeface="Calibri Light" panose="020F0302020204030204" pitchFamily="34" charset="0"/>
              </a:rPr>
              <a:t>05. </a:t>
            </a:r>
            <a:r>
              <a:rPr lang="en-US" sz="2500" dirty="0">
                <a:solidFill>
                  <a:srgbClr val="0070C0"/>
                </a:solidFill>
                <a:latin typeface="Calibri Light" panose="020F0302020204030204" pitchFamily="34" charset="0"/>
              </a:rPr>
              <a:t>Training tools and DRR</a:t>
            </a:r>
            <a:endParaRPr lang="en-GB" sz="2500" dirty="0">
              <a:solidFill>
                <a:srgbClr val="0070C0"/>
              </a:solidFill>
              <a:latin typeface="Calibri Light" panose="020F0302020204030204" pitchFamily="34" charset="0"/>
            </a:endParaRPr>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279623980"/>
              </p:ext>
            </p:extLst>
          </p:nvPr>
        </p:nvGraphicFramePr>
        <p:xfrm>
          <a:off x="453710" y="739302"/>
          <a:ext cx="8233090" cy="4084320"/>
        </p:xfrm>
        <a:graphic>
          <a:graphicData uri="http://schemas.openxmlformats.org/drawingml/2006/table">
            <a:tbl>
              <a:tblPr firstRow="1" bandRow="1">
                <a:tableStyleId>{5C22544A-7EE6-4342-B048-85BDC9FD1C3A}</a:tableStyleId>
              </a:tblPr>
              <a:tblGrid>
                <a:gridCol w="802481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600"/>
                        </a:spcAft>
                        <a:buFont typeface="+mj-lt"/>
                        <a:buNone/>
                      </a:pPr>
                      <a:r>
                        <a:rPr lang="en-MY" sz="2400" b="1" i="0" u="none" strike="noStrike" kern="1200" dirty="0">
                          <a:solidFill>
                            <a:schemeClr val="tx1"/>
                          </a:solidFill>
                          <a:effectLst/>
                          <a:latin typeface="+mn-lt"/>
                          <a:ea typeface="+mn-ea"/>
                          <a:cs typeface="+mn-cs"/>
                        </a:rPr>
                        <a:t>In line with identified needs and available stocks in Beira, we are proposing a rolling priority pipeline for emergency shelter assistance, in the following order:</a:t>
                      </a:r>
                    </a:p>
                    <a:p>
                      <a:pPr marL="457200" indent="-457200" algn="l" defTabSz="914400" rtl="0" eaLnBrk="1" latinLnBrk="0" hangingPunct="1">
                        <a:spcBef>
                          <a:spcPts val="600"/>
                        </a:spcBef>
                        <a:spcAft>
                          <a:spcPts val="600"/>
                        </a:spcAft>
                        <a:buClr>
                          <a:schemeClr val="tx2">
                            <a:lumMod val="60000"/>
                            <a:lumOff val="40000"/>
                          </a:schemeClr>
                        </a:buClr>
                        <a:buFont typeface="+mj-lt"/>
                        <a:buAutoNum type="arabicPeriod"/>
                      </a:pPr>
                      <a:r>
                        <a:rPr lang="en-MY" sz="2400" b="0" i="0" u="none" strike="noStrike" kern="1200" dirty="0">
                          <a:solidFill>
                            <a:schemeClr val="tx1"/>
                          </a:solidFill>
                          <a:effectLst/>
                          <a:latin typeface="+mn-lt"/>
                          <a:ea typeface="+mn-ea"/>
                          <a:cs typeface="+mn-cs"/>
                        </a:rPr>
                        <a:t>Sharing tools that exist with National Institutions l </a:t>
                      </a:r>
                      <a:r>
                        <a:rPr lang="en-MY" sz="2400" b="0" i="0" u="none" strike="noStrike" kern="1200" dirty="0" err="1">
                          <a:solidFill>
                            <a:schemeClr val="tx1"/>
                          </a:solidFill>
                          <a:effectLst/>
                          <a:latin typeface="+mn-lt"/>
                          <a:ea typeface="+mn-ea"/>
                          <a:cs typeface="+mn-cs"/>
                        </a:rPr>
                        <a:t>GoM</a:t>
                      </a:r>
                      <a:endParaRPr lang="en-MY" sz="2400" b="0" i="0" u="none" strike="noStrike" kern="1200" dirty="0">
                        <a:solidFill>
                          <a:schemeClr val="tx1"/>
                        </a:solidFill>
                        <a:effectLst/>
                        <a:latin typeface="+mn-lt"/>
                        <a:ea typeface="+mn-ea"/>
                        <a:cs typeface="+mn-cs"/>
                      </a:endParaRPr>
                    </a:p>
                    <a:p>
                      <a:pPr marL="457200" indent="-457200" algn="l" defTabSz="914400" rtl="0" eaLnBrk="1" latinLnBrk="0" hangingPunct="1">
                        <a:spcAft>
                          <a:spcPts val="600"/>
                        </a:spcAft>
                        <a:buClr>
                          <a:schemeClr val="tx2">
                            <a:lumMod val="60000"/>
                            <a:lumOff val="40000"/>
                          </a:schemeClr>
                        </a:buClr>
                        <a:buFont typeface="+mj-lt"/>
                        <a:buAutoNum type="arabicPeriod"/>
                      </a:pPr>
                      <a:r>
                        <a:rPr lang="en-MY" sz="2400" b="0" i="0" u="none" strike="noStrike" kern="1200" dirty="0">
                          <a:solidFill>
                            <a:schemeClr val="tx1"/>
                          </a:solidFill>
                          <a:effectLst/>
                          <a:latin typeface="+mn-lt"/>
                          <a:ea typeface="+mn-ea"/>
                          <a:cs typeface="+mn-cs"/>
                        </a:rPr>
                        <a:t>Sharing tools on established good practice l Shelter Cluster</a:t>
                      </a:r>
                    </a:p>
                    <a:p>
                      <a:pPr marL="457200" indent="-457200" algn="l" defTabSz="914400" rtl="0" eaLnBrk="1" latinLnBrk="0" hangingPunct="1">
                        <a:spcAft>
                          <a:spcPts val="600"/>
                        </a:spcAft>
                        <a:buClr>
                          <a:schemeClr val="tx2">
                            <a:lumMod val="60000"/>
                            <a:lumOff val="40000"/>
                          </a:schemeClr>
                        </a:buClr>
                        <a:buFont typeface="+mj-lt"/>
                        <a:buAutoNum type="arabicPeriod"/>
                      </a:pPr>
                      <a:r>
                        <a:rPr lang="en-MY" sz="2400" b="0" i="0" u="none" strike="noStrike" kern="1200" dirty="0">
                          <a:solidFill>
                            <a:schemeClr val="tx1"/>
                          </a:solidFill>
                          <a:effectLst/>
                          <a:latin typeface="+mn-lt"/>
                          <a:ea typeface="+mn-ea"/>
                          <a:cs typeface="+mn-cs"/>
                        </a:rPr>
                        <a:t>Rolling out awareness and open training </a:t>
                      </a:r>
                      <a:r>
                        <a:rPr lang="en-MY" sz="1800" b="0" i="0" u="none" strike="noStrike" kern="1200" dirty="0">
                          <a:solidFill>
                            <a:schemeClr val="tx1"/>
                          </a:solidFill>
                          <a:effectLst/>
                          <a:latin typeface="+mn-lt"/>
                          <a:ea typeface="+mn-ea"/>
                          <a:cs typeface="+mn-cs"/>
                        </a:rPr>
                        <a:t>(e.g. </a:t>
                      </a:r>
                      <a:r>
                        <a:rPr lang="en-MY" sz="1800" b="0" i="0" u="none" strike="noStrike" kern="1200" dirty="0">
                          <a:solidFill>
                            <a:schemeClr val="tx1"/>
                          </a:solidFill>
                          <a:effectLst/>
                          <a:latin typeface="+mn-lt"/>
                          <a:ea typeface="+mn-ea"/>
                          <a:cs typeface="+mn-cs"/>
                          <a:hlinkClick r:id="rId3"/>
                        </a:rPr>
                        <a:t>How to use the Shelter kit</a:t>
                      </a:r>
                      <a:r>
                        <a:rPr lang="en-MY" sz="1800" b="0" i="0" u="none" strike="noStrike" kern="1200" dirty="0">
                          <a:solidFill>
                            <a:schemeClr val="tx1"/>
                          </a:solidFill>
                          <a:effectLst/>
                          <a:latin typeface="+mn-lt"/>
                          <a:ea typeface="+mn-ea"/>
                          <a:cs typeface="+mn-cs"/>
                        </a:rPr>
                        <a:t>, </a:t>
                      </a:r>
                      <a:r>
                        <a:rPr lang="en-MY" sz="1800" b="0" i="0" u="none" strike="noStrike" kern="1200" dirty="0">
                          <a:solidFill>
                            <a:schemeClr val="tx1"/>
                          </a:solidFill>
                          <a:effectLst/>
                          <a:latin typeface="+mn-lt"/>
                          <a:ea typeface="+mn-ea"/>
                          <a:cs typeface="+mn-cs"/>
                          <a:hlinkClick r:id="rId4"/>
                        </a:rPr>
                        <a:t>Tarpaulin reuse and fixing</a:t>
                      </a:r>
                      <a:r>
                        <a:rPr lang="en-MY" sz="1800" b="0" i="0" u="none" strike="noStrike" kern="1200" dirty="0">
                          <a:solidFill>
                            <a:schemeClr val="tx1"/>
                          </a:solidFill>
                          <a:effectLst/>
                          <a:latin typeface="+mn-lt"/>
                          <a:ea typeface="+mn-ea"/>
                          <a:cs typeface="+mn-cs"/>
                        </a:rPr>
                        <a:t>, </a:t>
                      </a:r>
                      <a:r>
                        <a:rPr lang="en-MY" sz="1800" b="0" i="0" u="none" strike="noStrike" kern="1200" dirty="0">
                          <a:solidFill>
                            <a:schemeClr val="tx1"/>
                          </a:solidFill>
                          <a:effectLst/>
                          <a:latin typeface="+mn-lt"/>
                          <a:ea typeface="+mn-ea"/>
                          <a:cs typeface="+mn-cs"/>
                          <a:hlinkClick r:id="rId5"/>
                        </a:rPr>
                        <a:t>Building Back Safer techniques</a:t>
                      </a:r>
                      <a:r>
                        <a:rPr lang="en-MY" sz="1800" b="0" i="0" u="none" strike="noStrike" kern="1200" dirty="0">
                          <a:solidFill>
                            <a:schemeClr val="tx1"/>
                          </a:solidFill>
                          <a:effectLst/>
                          <a:latin typeface="+mn-lt"/>
                          <a:ea typeface="+mn-ea"/>
                          <a:cs typeface="+mn-cs"/>
                        </a:rPr>
                        <a:t>, PSEA)  </a:t>
                      </a:r>
                    </a:p>
                    <a:p>
                      <a:pPr marL="457200" indent="-457200" algn="l" defTabSz="914400" rtl="0" eaLnBrk="1" latinLnBrk="0" hangingPunct="1">
                        <a:spcAft>
                          <a:spcPts val="600"/>
                        </a:spcAft>
                        <a:buClr>
                          <a:schemeClr val="tx2">
                            <a:lumMod val="60000"/>
                            <a:lumOff val="40000"/>
                          </a:schemeClr>
                        </a:buClr>
                        <a:buFont typeface="+mj-lt"/>
                        <a:buAutoNum type="arabicPeriod"/>
                      </a:pPr>
                      <a:r>
                        <a:rPr lang="en-MY" sz="2400" b="0" i="0" u="none" strike="noStrike" kern="1200" dirty="0">
                          <a:solidFill>
                            <a:schemeClr val="tx1"/>
                          </a:solidFill>
                          <a:effectLst/>
                          <a:latin typeface="+mn-lt"/>
                          <a:ea typeface="+mn-ea"/>
                          <a:cs typeface="+mn-cs"/>
                        </a:rPr>
                        <a:t>Providing ad hoc guidance on pressing or arising issues </a:t>
                      </a:r>
                      <a:r>
                        <a:rPr lang="en-MY" sz="1700" b="0" i="0" u="none" strike="noStrike" kern="1200" dirty="0">
                          <a:solidFill>
                            <a:schemeClr val="tx1"/>
                          </a:solidFill>
                          <a:effectLst/>
                          <a:latin typeface="+mn-lt"/>
                          <a:ea typeface="+mn-ea"/>
                          <a:cs typeface="+mn-cs"/>
                        </a:rPr>
                        <a:t>(e.g. </a:t>
                      </a:r>
                      <a:r>
                        <a:rPr lang="en-MY" sz="1700" b="0" i="0" u="none" strike="noStrike" kern="1200" dirty="0">
                          <a:solidFill>
                            <a:schemeClr val="tx1"/>
                          </a:solidFill>
                          <a:effectLst/>
                          <a:latin typeface="+mn-lt"/>
                          <a:ea typeface="+mn-ea"/>
                          <a:cs typeface="+mn-cs"/>
                          <a:hlinkClick r:id="rId6"/>
                        </a:rPr>
                        <a:t>House, Land and Property rights</a:t>
                      </a:r>
                      <a:r>
                        <a:rPr lang="en-MY" sz="1700" b="0" i="0" u="none" strike="noStrike" kern="1200" dirty="0">
                          <a:solidFill>
                            <a:schemeClr val="tx1"/>
                          </a:solidFill>
                          <a:effectLst/>
                          <a:latin typeface="+mn-lt"/>
                          <a:ea typeface="+mn-ea"/>
                          <a:cs typeface="+mn-cs"/>
                        </a:rPr>
                        <a:t>, </a:t>
                      </a:r>
                      <a:r>
                        <a:rPr lang="en-MY" sz="1700" b="0" i="0" u="none" strike="noStrike" kern="1200" dirty="0">
                          <a:solidFill>
                            <a:schemeClr val="tx1"/>
                          </a:solidFill>
                          <a:effectLst/>
                          <a:latin typeface="+mn-lt"/>
                          <a:ea typeface="+mn-ea"/>
                          <a:cs typeface="+mn-cs"/>
                          <a:hlinkClick r:id="rId7"/>
                        </a:rPr>
                        <a:t>Inclusion of persons with disabilities</a:t>
                      </a:r>
                      <a:r>
                        <a:rPr lang="en-MY" sz="1700" b="0" i="0" u="none" strike="noStrike" kern="1200" dirty="0">
                          <a:solidFill>
                            <a:schemeClr val="tx1"/>
                          </a:solidFill>
                          <a:effectLst/>
                          <a:latin typeface="+mn-lt"/>
                          <a:ea typeface="+mn-ea"/>
                          <a:cs typeface="+mn-cs"/>
                        </a:rPr>
                        <a:t>, </a:t>
                      </a:r>
                      <a:r>
                        <a:rPr lang="en-MY" sz="1700" b="0" i="0" u="none" strike="noStrike" kern="1200" dirty="0">
                          <a:solidFill>
                            <a:schemeClr val="tx1"/>
                          </a:solidFill>
                          <a:effectLst/>
                          <a:latin typeface="+mn-lt"/>
                          <a:ea typeface="+mn-ea"/>
                          <a:cs typeface="+mn-cs"/>
                          <a:hlinkClick r:id="rId8"/>
                        </a:rPr>
                        <a:t>Distributions and GBV</a:t>
                      </a:r>
                      <a:r>
                        <a:rPr lang="en-MY" sz="1700" b="0" i="0" u="none" strike="noStrike" kern="1200" dirty="0">
                          <a:solidFill>
                            <a:schemeClr val="tx1"/>
                          </a:solidFill>
                          <a:effectLst/>
                          <a:latin typeface="+mn-lt"/>
                          <a:ea typeface="+mn-ea"/>
                          <a:cs typeface="+mn-cs"/>
                        </a:rPr>
                        <a:t>, </a:t>
                      </a:r>
                      <a:r>
                        <a:rPr lang="en-MY" sz="1700" b="0" i="0" u="none" strike="noStrike" kern="1200" dirty="0">
                          <a:solidFill>
                            <a:schemeClr val="tx1"/>
                          </a:solidFill>
                          <a:effectLst/>
                          <a:latin typeface="+mn-lt"/>
                          <a:ea typeface="+mn-ea"/>
                          <a:cs typeface="+mn-cs"/>
                          <a:hlinkClick r:id="rId9"/>
                        </a:rPr>
                        <a:t>Site planning and GBV</a:t>
                      </a:r>
                      <a:r>
                        <a:rPr lang="en-MY" sz="1700" b="0" i="0" u="none" strike="noStrike" kern="1200" dirty="0">
                          <a:solidFill>
                            <a:schemeClr val="tx1"/>
                          </a:solidFill>
                          <a:effectLst/>
                          <a:latin typeface="+mn-lt"/>
                          <a:ea typeface="+mn-ea"/>
                          <a:cs typeface="+mn-cs"/>
                        </a:rPr>
                        <a:t>, Community and settlement approaches, </a:t>
                      </a:r>
                      <a:r>
                        <a:rPr lang="en-MY" sz="1700" b="0" i="0" u="none" strike="noStrike" kern="1200" dirty="0">
                          <a:solidFill>
                            <a:schemeClr val="tx1"/>
                          </a:solidFill>
                          <a:effectLst/>
                          <a:latin typeface="+mn-lt"/>
                          <a:ea typeface="+mn-ea"/>
                          <a:cs typeface="+mn-cs"/>
                          <a:hlinkClick r:id="rId10"/>
                        </a:rPr>
                        <a:t>Environmental impact in emergencies – Cyclone </a:t>
                      </a:r>
                      <a:r>
                        <a:rPr lang="en-MY" sz="1700" b="0" i="0" u="none" strike="noStrike" kern="1200" dirty="0" err="1">
                          <a:solidFill>
                            <a:schemeClr val="tx1"/>
                          </a:solidFill>
                          <a:effectLst/>
                          <a:latin typeface="+mn-lt"/>
                          <a:ea typeface="+mn-ea"/>
                          <a:cs typeface="+mn-cs"/>
                          <a:hlinkClick r:id="rId10"/>
                        </a:rPr>
                        <a:t>Idai</a:t>
                      </a:r>
                      <a:r>
                        <a:rPr lang="en-MY" sz="1700" b="0" i="0" u="none" strike="noStrike" kern="1200" dirty="0">
                          <a:solidFill>
                            <a:schemeClr val="tx1"/>
                          </a:solidFill>
                          <a:effectLst/>
                          <a:latin typeface="+mn-lt"/>
                          <a:ea typeface="+mn-ea"/>
                          <a:cs typeface="+mn-cs"/>
                        </a:rPr>
                        <a:t>, </a:t>
                      </a:r>
                      <a:r>
                        <a:rPr lang="en-MY" sz="1700" b="0" i="0" u="none" strike="noStrike" kern="1200" dirty="0">
                          <a:solidFill>
                            <a:schemeClr val="tx1"/>
                          </a:solidFill>
                          <a:effectLst/>
                          <a:latin typeface="+mn-lt"/>
                          <a:ea typeface="+mn-ea"/>
                          <a:cs typeface="+mn-cs"/>
                          <a:hlinkClick r:id="rId11"/>
                        </a:rPr>
                        <a:t>Asbestos in emergencies</a:t>
                      </a:r>
                      <a:r>
                        <a:rPr lang="en-MY" sz="1700" b="0" i="0" u="none" strike="noStrike" kern="1200" dirty="0">
                          <a:solidFill>
                            <a:schemeClr val="tx1"/>
                          </a:solidFill>
                          <a:effectLst/>
                          <a:latin typeface="+mn-lt"/>
                          <a:ea typeface="+mn-ea"/>
                          <a:cs typeface="+mn-cs"/>
                        </a:rPr>
                        <a:t>)</a:t>
                      </a: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12"/>
              </a:rPr>
              <a:t>http://sheltercluster.org/response/mozambique-tropical-cyclone-idai-2019</a:t>
            </a:r>
            <a:r>
              <a:rPr lang="en-US" sz="1200" dirty="0">
                <a:latin typeface="Calibri Light" panose="020F0302020204030204" pitchFamily="34" charset="0"/>
              </a:rPr>
              <a:t>  </a:t>
            </a:r>
          </a:p>
        </p:txBody>
      </p:sp>
    </p:spTree>
    <p:extLst>
      <p:ext uri="{BB962C8B-B14F-4D97-AF65-F5344CB8AC3E}">
        <p14:creationId xmlns:p14="http://schemas.microsoft.com/office/powerpoint/2010/main" val="59625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278535" cy="5143500"/>
          </a:xfrm>
        </p:spPr>
      </p:pic>
    </p:spTree>
    <p:extLst>
      <p:ext uri="{BB962C8B-B14F-4D97-AF65-F5344CB8AC3E}">
        <p14:creationId xmlns:p14="http://schemas.microsoft.com/office/powerpoint/2010/main" val="250630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278540" cy="5143500"/>
          </a:xfrm>
        </p:spPr>
      </p:pic>
    </p:spTree>
    <p:extLst>
      <p:ext uri="{BB962C8B-B14F-4D97-AF65-F5344CB8AC3E}">
        <p14:creationId xmlns:p14="http://schemas.microsoft.com/office/powerpoint/2010/main" val="348269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None/>
            </a:pPr>
            <a:r>
              <a:rPr lang="en-GB" altLang="zh-TW" sz="1400" b="1" dirty="0">
                <a:solidFill>
                  <a:srgbClr val="4D4D4D"/>
                </a:solidFill>
                <a:latin typeface="Arial" panose="020B0604020202020204" pitchFamily="34" charset="0"/>
                <a:ea typeface="Calibri" panose="020F0502020204030204" pitchFamily="34" charset="0"/>
                <a:cs typeface="Arial" panose="020B0604020202020204" pitchFamily="34" charset="0"/>
              </a:rPr>
              <a:t>Response: </a:t>
            </a:r>
            <a:r>
              <a:rPr lang="en-GB" altLang="zh-TW" sz="1400" b="1" dirty="0">
                <a:solidFill>
                  <a:srgbClr val="FF0000"/>
                </a:solidFill>
                <a:latin typeface="Arial" panose="020B0604020202020204" pitchFamily="34" charset="0"/>
                <a:ea typeface="Calibri" panose="020F0502020204030204" pitchFamily="34" charset="0"/>
                <a:cs typeface="Arial" panose="020B0604020202020204" pitchFamily="34" charset="0"/>
              </a:rPr>
              <a:t>(Please add any update on activities for today)</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As of 4 April, DTM identified 26 sites </a:t>
            </a:r>
            <a:r>
              <a:rPr lang="en-US" altLang="zh-TW" sz="14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still open</a:t>
            </a:r>
            <a:r>
              <a:rPr lang="en-US" altLang="zh-TW"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in Beira, including two newly established sites, with an estimated 3,300 people in the new sites. </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DTM assessments initiated in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Dondo</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and expanding to other parts of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Sofala</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Preparatory discussions in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Manica</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took place yesterday. Expansion to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Zambezia</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and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Tete</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in preparation.  </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Specific discussion with IDPs originally from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Buzi</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took place at one of the Beira sites, to identify concerns and intentions. </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CCCM teams increasing established presence, including in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Picoco</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1 (Beira).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Picoco</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1 reports issues related to proximity to road, and adjustments to ensure safety. </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WASH works ongoing in Sao Pedro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Claver</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to install WASH facilities. Technical problems with equipment delayed the initial plan. IFP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Inhamizua</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also having WASH improvements.</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ESF is expected to establish electricity supply two sites between today and tomorrow.</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Discussion with Ministry of Education solved problems that could have been difficult, for IDPs. </a:t>
            </a:r>
            <a:endParaRPr lang="en-IE" altLang="zh-TW" sz="1400" dirty="0">
              <a:latin typeface="Arial" panose="020B0604020202020204" pitchFamily="34" charset="0"/>
              <a:cs typeface="Arial" panose="020B0604020202020204" pitchFamily="34" charset="0"/>
            </a:endParaRPr>
          </a:p>
          <a:p>
            <a:endParaRPr lang="en-IE" sz="1400" dirty="0"/>
          </a:p>
        </p:txBody>
      </p:sp>
    </p:spTree>
    <p:extLst>
      <p:ext uri="{BB962C8B-B14F-4D97-AF65-F5344CB8AC3E}">
        <p14:creationId xmlns:p14="http://schemas.microsoft.com/office/powerpoint/2010/main" val="334755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None/>
            </a:pPr>
            <a:r>
              <a:rPr lang="en-GB" altLang="zh-TW" sz="1400" b="1" dirty="0">
                <a:latin typeface="Arial" panose="020B0604020202020204" pitchFamily="34" charset="0"/>
                <a:ea typeface="Calibri" panose="020F0502020204030204" pitchFamily="34" charset="0"/>
                <a:cs typeface="Arial" panose="020B0604020202020204" pitchFamily="34" charset="0"/>
              </a:rPr>
              <a:t>Gaps &amp; Constraints:</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WASH facilities dire and need urgent action in </a:t>
            </a:r>
            <a:r>
              <a:rPr lang="en-US" altLang="zh-TW" sz="1400" dirty="0" err="1">
                <a:solidFill>
                  <a:srgbClr val="4D4D4D"/>
                </a:solidFill>
                <a:latin typeface="Arial" panose="020B0604020202020204" pitchFamily="34" charset="0"/>
                <a:ea typeface="Times New Roman" panose="02020603050405020304" pitchFamily="18" charset="0"/>
                <a:cs typeface="Arial" panose="020B0604020202020204" pitchFamily="34" charset="0"/>
              </a:rPr>
              <a:t>Picoco</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 1.</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latin typeface="Arial" panose="020B0604020202020204" pitchFamily="34" charset="0"/>
                <a:ea typeface="Times New Roman" panose="02020603050405020304" pitchFamily="18" charset="0"/>
                <a:cs typeface="Arial" panose="020B0604020202020204" pitchFamily="34" charset="0"/>
              </a:rPr>
              <a:t>Parallel identification of resources for DTM and follow up with CCCM support, to </a:t>
            </a: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newly identified locations. </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solidFill>
                  <a:srgbClr val="4D4D4D"/>
                </a:solidFill>
                <a:latin typeface="Arial" panose="020B0604020202020204" pitchFamily="34" charset="0"/>
                <a:ea typeface="Times New Roman" panose="02020603050405020304" pitchFamily="18" charset="0"/>
                <a:cs typeface="Arial" panose="020B0604020202020204" pitchFamily="34" charset="0"/>
              </a:rPr>
              <a:t>Heavy workload with direct support to sites, including on site planning and other operational aspects related to mobility and support in distributions. </a:t>
            </a:r>
            <a:endParaRPr lang="en-IE" altLang="zh-TW"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zh-TW" sz="1400" dirty="0">
                <a:solidFill>
                  <a:srgbClr val="4D4D4D"/>
                </a:solidFill>
                <a:latin typeface="Arial" panose="020B0604020202020204" pitchFamily="34" charset="0"/>
                <a:ea typeface="Calibri" panose="020F0502020204030204" pitchFamily="34" charset="0"/>
                <a:cs typeface="Arial" panose="020B0604020202020204" pitchFamily="34" charset="0"/>
              </a:rPr>
              <a:t>CCCM support to cholera referrals</a:t>
            </a:r>
            <a:r>
              <a:rPr lang="en-GB" altLang="zh-TW" sz="1400" dirty="0">
                <a:solidFill>
                  <a:srgbClr val="4D4D4D"/>
                </a:solidFill>
                <a:latin typeface="Arial" panose="020B0604020202020204" pitchFamily="34" charset="0"/>
                <a:ea typeface="Calibri" panose="020F0502020204030204" pitchFamily="34" charset="0"/>
                <a:cs typeface="Arial" panose="020B0604020202020204" pitchFamily="34" charset="0"/>
              </a:rPr>
              <a:t>, problems with accommodation sites in education facilities and consolidation of sites</a:t>
            </a:r>
            <a:endParaRPr lang="en-I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52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4</a:t>
            </a:fld>
            <a:endParaRPr lang="en-GB" dirty="0"/>
          </a:p>
        </p:txBody>
      </p:sp>
      <p:sp>
        <p:nvSpPr>
          <p:cNvPr id="5" name="Title 1"/>
          <p:cNvSpPr txBox="1">
            <a:spLocks/>
          </p:cNvSpPr>
          <p:nvPr/>
        </p:nvSpPr>
        <p:spPr>
          <a:xfrm>
            <a:off x="399495" y="225370"/>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2500" dirty="0">
                <a:latin typeface="Calibri Light" panose="020F0302020204030204" pitchFamily="34" charset="0"/>
              </a:rPr>
              <a:t>02. </a:t>
            </a:r>
            <a:r>
              <a:rPr lang="en-US" sz="2500" dirty="0">
                <a:solidFill>
                  <a:srgbClr val="0070C0"/>
                </a:solidFill>
                <a:latin typeface="Calibri Light" panose="020F0302020204030204" pitchFamily="34" charset="0"/>
              </a:rPr>
              <a:t>Shelter Cluster Targets</a:t>
            </a:r>
            <a:endParaRPr lang="en-GB" sz="2500" dirty="0">
              <a:solidFill>
                <a:srgbClr val="0070C0"/>
              </a:solidFill>
              <a:latin typeface="Calibri Light" panose="020F0302020204030204" pitchFamily="34" charset="0"/>
            </a:endParaRPr>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275303610"/>
              </p:ext>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457200" indent="-457200">
                        <a:lnSpc>
                          <a:spcPct val="100000"/>
                        </a:lnSpc>
                        <a:spcBef>
                          <a:spcPts val="600"/>
                        </a:spcBef>
                        <a:spcAft>
                          <a:spcPts val="600"/>
                        </a:spcAft>
                        <a:buClr>
                          <a:schemeClr val="tx2">
                            <a:lumMod val="60000"/>
                            <a:lumOff val="40000"/>
                          </a:schemeClr>
                        </a:buClr>
                        <a:buFont typeface="+mj-lt"/>
                        <a:buAutoNum type="alphaLcParenR"/>
                      </a:pPr>
                      <a:r>
                        <a:rPr lang="en-MY" sz="2400" b="0" i="0" u="none" strike="noStrike" kern="1200" dirty="0">
                          <a:solidFill>
                            <a:schemeClr val="tx1"/>
                          </a:solidFill>
                          <a:effectLst/>
                          <a:latin typeface="+mn-lt"/>
                          <a:ea typeface="+mn-ea"/>
                          <a:cs typeface="+mn-cs"/>
                        </a:rPr>
                        <a:t>80,000 HH is current target (about 2/3 of need)</a:t>
                      </a:r>
                    </a:p>
                    <a:p>
                      <a:pPr marL="457200" indent="-457200">
                        <a:spcAft>
                          <a:spcPts val="600"/>
                        </a:spcAft>
                        <a:buClr>
                          <a:schemeClr val="tx2">
                            <a:lumMod val="60000"/>
                            <a:lumOff val="40000"/>
                          </a:schemeClr>
                        </a:buClr>
                        <a:buFont typeface="+mj-lt"/>
                        <a:buAutoNum type="alphaLcParenR"/>
                      </a:pPr>
                      <a:r>
                        <a:rPr lang="en-MY" sz="2400" b="0" i="0" u="none" strike="noStrike" kern="1200" dirty="0">
                          <a:solidFill>
                            <a:schemeClr val="tx1"/>
                          </a:solidFill>
                          <a:effectLst/>
                          <a:latin typeface="+mn-lt"/>
                          <a:ea typeface="+mn-ea"/>
                          <a:cs typeface="+mn-cs"/>
                        </a:rPr>
                        <a:t>112,000 HH currently affected, according to information from the field</a:t>
                      </a:r>
                    </a:p>
                    <a:p>
                      <a:pPr marL="457200" indent="-457200">
                        <a:spcAft>
                          <a:spcPts val="600"/>
                        </a:spcAft>
                        <a:buClr>
                          <a:schemeClr val="tx2">
                            <a:lumMod val="60000"/>
                            <a:lumOff val="40000"/>
                          </a:schemeClr>
                        </a:buClr>
                        <a:buFont typeface="+mj-lt"/>
                        <a:buAutoNum type="alphaLcParenR"/>
                      </a:pPr>
                      <a:r>
                        <a:rPr lang="en-MY" sz="2400" b="0" i="0" u="none" strike="noStrike" kern="1200" dirty="0">
                          <a:solidFill>
                            <a:schemeClr val="tx1"/>
                          </a:solidFill>
                          <a:effectLst/>
                          <a:latin typeface="+mn-lt"/>
                          <a:ea typeface="+mn-ea"/>
                          <a:cs typeface="+mn-cs"/>
                        </a:rPr>
                        <a:t>Owner driven reconstruction and recovery through essential kits, assets and technical assistance</a:t>
                      </a:r>
                    </a:p>
                    <a:p>
                      <a:pPr marL="457200" indent="-457200">
                        <a:spcAft>
                          <a:spcPts val="600"/>
                        </a:spcAft>
                        <a:buClr>
                          <a:schemeClr val="tx2">
                            <a:lumMod val="60000"/>
                            <a:lumOff val="40000"/>
                          </a:schemeClr>
                        </a:buClr>
                        <a:buFont typeface="+mj-lt"/>
                        <a:buAutoNum type="alphaLcParenR"/>
                      </a:pPr>
                      <a:r>
                        <a:rPr lang="en-MY" sz="2400" b="0" i="0" u="none" strike="noStrike" kern="1200" dirty="0">
                          <a:solidFill>
                            <a:schemeClr val="tx1"/>
                          </a:solidFill>
                          <a:effectLst/>
                          <a:latin typeface="+mn-lt"/>
                          <a:ea typeface="+mn-ea"/>
                          <a:cs typeface="+mn-cs"/>
                        </a:rPr>
                        <a:t>Cash will be a big help, but this is a longer term issue that is being addressed/discussed</a:t>
                      </a: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3"/>
              </a:rPr>
              <a:t>http://sheltercluster.org/response/mozambique-tropical-cyclone-idai-2019</a:t>
            </a:r>
            <a:r>
              <a:rPr lang="en-US" sz="1200" dirty="0">
                <a:latin typeface="Calibri Light" panose="020F0302020204030204" pitchFamily="34" charset="0"/>
              </a:rPr>
              <a:t>  </a:t>
            </a:r>
          </a:p>
        </p:txBody>
      </p:sp>
    </p:spTree>
    <p:extLst>
      <p:ext uri="{BB962C8B-B14F-4D97-AF65-F5344CB8AC3E}">
        <p14:creationId xmlns:p14="http://schemas.microsoft.com/office/powerpoint/2010/main" val="289202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5</a:t>
            </a:fld>
            <a:endParaRPr lang="en-GB" dirty="0"/>
          </a:p>
        </p:txBody>
      </p:sp>
      <p:sp>
        <p:nvSpPr>
          <p:cNvPr id="5" name="Title 1"/>
          <p:cNvSpPr txBox="1">
            <a:spLocks/>
          </p:cNvSpPr>
          <p:nvPr/>
        </p:nvSpPr>
        <p:spPr>
          <a:xfrm>
            <a:off x="399495" y="225370"/>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2500" dirty="0">
                <a:latin typeface="Calibri Light" panose="020F0302020204030204" pitchFamily="34" charset="0"/>
              </a:rPr>
              <a:t>04. </a:t>
            </a:r>
            <a:r>
              <a:rPr lang="en-US" sz="2500" dirty="0">
                <a:solidFill>
                  <a:srgbClr val="0070C0"/>
                </a:solidFill>
                <a:latin typeface="Calibri Light" panose="020F0302020204030204" pitchFamily="34" charset="0"/>
              </a:rPr>
              <a:t>Shelter Kit l Non Food Items (NFI) Priority Needs</a:t>
            </a:r>
            <a:endParaRPr lang="en-GB" sz="2500" dirty="0">
              <a:solidFill>
                <a:srgbClr val="0070C0"/>
              </a:solidFill>
              <a:latin typeface="Calibri Light" panose="020F0302020204030204" pitchFamily="34" charset="0"/>
            </a:endParaRPr>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61930017"/>
              </p:ext>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0"/>
                        </a:spcAft>
                        <a:buFont typeface="+mj-lt"/>
                        <a:buNone/>
                      </a:pPr>
                      <a:r>
                        <a:rPr lang="en-MY" sz="3600" b="0" i="0" u="none" strike="noStrike" kern="1200" dirty="0">
                          <a:solidFill>
                            <a:schemeClr val="tx1"/>
                          </a:solidFill>
                          <a:effectLst/>
                          <a:latin typeface="+mn-lt"/>
                          <a:ea typeface="+mn-ea"/>
                          <a:cs typeface="+mn-cs"/>
                        </a:rPr>
                        <a:t>Shelter Kit </a:t>
                      </a:r>
                      <a:r>
                        <a:rPr lang="en-MY" sz="3600" b="0" i="0" u="none" strike="noStrike" kern="1200" dirty="0">
                          <a:solidFill>
                            <a:schemeClr val="tx2">
                              <a:lumMod val="60000"/>
                              <a:lumOff val="40000"/>
                            </a:schemeClr>
                          </a:solidFill>
                          <a:effectLst/>
                          <a:latin typeface="+mn-lt"/>
                          <a:ea typeface="+mn-ea"/>
                          <a:cs typeface="+mn-cs"/>
                        </a:rPr>
                        <a:t>= </a:t>
                      </a:r>
                      <a:r>
                        <a:rPr lang="en-MY" sz="3600" b="0" i="0" u="none" strike="noStrike" kern="1200" dirty="0">
                          <a:solidFill>
                            <a:schemeClr val="tx1"/>
                          </a:solidFill>
                          <a:effectLst/>
                          <a:latin typeface="+mn-lt"/>
                          <a:ea typeface="+mn-ea"/>
                          <a:cs typeface="+mn-cs"/>
                        </a:rPr>
                        <a:t>2 Tarpaulins </a:t>
                      </a:r>
                      <a:r>
                        <a:rPr lang="en-MY" sz="3600" b="0" i="0" u="none" strike="noStrike" kern="1200" dirty="0">
                          <a:solidFill>
                            <a:schemeClr val="tx2">
                              <a:lumMod val="60000"/>
                              <a:lumOff val="40000"/>
                            </a:schemeClr>
                          </a:solidFill>
                          <a:effectLst/>
                          <a:latin typeface="+mn-lt"/>
                          <a:ea typeface="+mn-ea"/>
                          <a:cs typeface="+mn-cs"/>
                        </a:rPr>
                        <a:t>+</a:t>
                      </a:r>
                      <a:r>
                        <a:rPr lang="en-MY" sz="3600" b="0" i="0" u="none" strike="noStrike" kern="1200" dirty="0">
                          <a:solidFill>
                            <a:schemeClr val="tx1"/>
                          </a:solidFill>
                          <a:effectLst/>
                          <a:latin typeface="+mn-lt"/>
                          <a:ea typeface="+mn-ea"/>
                          <a:cs typeface="+mn-cs"/>
                        </a:rPr>
                        <a:t> Shelter Tool Kit</a:t>
                      </a:r>
                    </a:p>
                    <a:p>
                      <a:pPr marL="0" marR="0" lvl="0" indent="0" algn="l" defTabSz="914400" rtl="0" eaLnBrk="1" fontAlgn="auto" latinLnBrk="0" hangingPunct="1">
                        <a:lnSpc>
                          <a:spcPct val="100000"/>
                        </a:lnSpc>
                        <a:spcBef>
                          <a:spcPts val="600"/>
                        </a:spcBef>
                        <a:spcAft>
                          <a:spcPts val="600"/>
                        </a:spcAft>
                        <a:buClrTx/>
                        <a:buSzTx/>
                        <a:buFont typeface="+mj-lt"/>
                        <a:buNone/>
                        <a:tabLst/>
                        <a:defRPr/>
                      </a:pPr>
                      <a:r>
                        <a:rPr lang="it-IT" sz="1200" b="1" i="0" dirty="0">
                          <a:solidFill>
                            <a:schemeClr val="tx2">
                              <a:lumMod val="60000"/>
                              <a:lumOff val="40000"/>
                            </a:schemeClr>
                          </a:solidFill>
                        </a:rPr>
                        <a:t>IFRC – EMERGENCY SHELTER KIT - TOOLS AND MATERIALS </a:t>
                      </a:r>
                      <a:r>
                        <a:rPr lang="it-IT" sz="1200" i="0" dirty="0">
                          <a:solidFill>
                            <a:schemeClr val="tx2">
                              <a:lumMod val="60000"/>
                              <a:lumOff val="40000"/>
                            </a:schemeClr>
                          </a:solidFill>
                        </a:rPr>
                        <a:t>(APPROVED BY INGC) </a:t>
                      </a:r>
                      <a:endParaRPr lang="en-MY" sz="12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Bef>
                          <a:spcPts val="600"/>
                        </a:spcBef>
                        <a:spcAft>
                          <a:spcPts val="0"/>
                        </a:spcAft>
                        <a:buFont typeface="+mj-lt"/>
                        <a:buNone/>
                      </a:pPr>
                      <a:r>
                        <a:rPr lang="en-MY" sz="2400" b="1" i="0" u="none" strike="noStrike" kern="1200" dirty="0">
                          <a:solidFill>
                            <a:schemeClr val="tx2">
                              <a:lumMod val="60000"/>
                              <a:lumOff val="40000"/>
                            </a:schemeClr>
                          </a:solidFill>
                          <a:effectLst/>
                          <a:latin typeface="+mn-lt"/>
                          <a:ea typeface="+mn-ea"/>
                          <a:cs typeface="+mn-cs"/>
                        </a:rPr>
                        <a:t>What Can I do with a shelter kit?</a:t>
                      </a:r>
                    </a:p>
                    <a:p>
                      <a:pPr marL="0" indent="0" algn="l" defTabSz="914400" rtl="0" eaLnBrk="1" latinLnBrk="0" hangingPunct="1">
                        <a:spcAft>
                          <a:spcPts val="0"/>
                        </a:spcAft>
                        <a:buFont typeface="+mj-lt"/>
                        <a:buNone/>
                      </a:pPr>
                      <a:endParaRPr lang="en-MY" sz="2400" b="0" i="0" u="none" strike="noStrike" kern="1200" dirty="0">
                        <a:solidFill>
                          <a:schemeClr val="tx1"/>
                        </a:solidFill>
                        <a:effectLst/>
                        <a:latin typeface="+mn-lt"/>
                        <a:ea typeface="+mn-ea"/>
                        <a:cs typeface="+mn-cs"/>
                      </a:endParaRPr>
                    </a:p>
                    <a:p>
                      <a:pPr marL="0" indent="0" algn="l" defTabSz="914400" rtl="0" eaLnBrk="1" latinLnBrk="0" hangingPunct="1">
                        <a:spcAft>
                          <a:spcPts val="0"/>
                        </a:spcAft>
                        <a:buFont typeface="+mj-lt"/>
                        <a:buNone/>
                      </a:pPr>
                      <a:endParaRPr lang="en-MY" sz="3600" b="1" i="0" u="none" strike="noStrike" kern="1200" dirty="0">
                        <a:solidFill>
                          <a:schemeClr val="tx2">
                            <a:lumMod val="60000"/>
                            <a:lumOff val="40000"/>
                          </a:schemeClr>
                        </a:solidFill>
                        <a:effectLst/>
                        <a:latin typeface="+mn-lt"/>
                        <a:ea typeface="+mn-ea"/>
                        <a:cs typeface="+mn-cs"/>
                      </a:endParaRP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3"/>
              </a:rPr>
              <a:t>http://sheltercluster.org/response/mozambique-tropical-cyclone-idai-2019</a:t>
            </a:r>
            <a:r>
              <a:rPr lang="en-US" sz="1200" dirty="0">
                <a:latin typeface="Calibri Light" panose="020F0302020204030204" pitchFamily="34" charset="0"/>
              </a:rPr>
              <a:t>  </a:t>
            </a:r>
          </a:p>
        </p:txBody>
      </p:sp>
      <p:pic>
        <p:nvPicPr>
          <p:cNvPr id="9" name="Picture 8">
            <a:extLst>
              <a:ext uri="{FF2B5EF4-FFF2-40B4-BE49-F238E27FC236}">
                <a16:creationId xmlns:a16="http://schemas.microsoft.com/office/drawing/2014/main" xmlns="" id="{26A3F15D-8D94-A844-AE45-8A5572026D7C}"/>
              </a:ext>
            </a:extLst>
          </p:cNvPr>
          <p:cNvPicPr>
            <a:picLocks noChangeAspect="1"/>
          </p:cNvPicPr>
          <p:nvPr/>
        </p:nvPicPr>
        <p:blipFill>
          <a:blip r:embed="rId4"/>
          <a:stretch>
            <a:fillRect/>
          </a:stretch>
        </p:blipFill>
        <p:spPr>
          <a:xfrm>
            <a:off x="555637" y="3176363"/>
            <a:ext cx="7862731" cy="1442276"/>
          </a:xfrm>
          <a:prstGeom prst="rect">
            <a:avLst/>
          </a:prstGeom>
        </p:spPr>
      </p:pic>
      <p:pic>
        <p:nvPicPr>
          <p:cNvPr id="10" name="Picture 9">
            <a:extLst>
              <a:ext uri="{FF2B5EF4-FFF2-40B4-BE49-F238E27FC236}">
                <a16:creationId xmlns:a16="http://schemas.microsoft.com/office/drawing/2014/main" xmlns="" id="{5A81FC4D-1F6E-684E-9067-7D1F37235530}"/>
              </a:ext>
            </a:extLst>
          </p:cNvPr>
          <p:cNvPicPr>
            <a:picLocks noChangeAspect="1"/>
          </p:cNvPicPr>
          <p:nvPr/>
        </p:nvPicPr>
        <p:blipFill>
          <a:blip r:embed="rId5"/>
          <a:stretch>
            <a:fillRect/>
          </a:stretch>
        </p:blipFill>
        <p:spPr>
          <a:xfrm>
            <a:off x="555636" y="2118584"/>
            <a:ext cx="7862731" cy="953763"/>
          </a:xfrm>
          <a:prstGeom prst="rect">
            <a:avLst/>
          </a:prstGeom>
        </p:spPr>
      </p:pic>
    </p:spTree>
    <p:extLst>
      <p:ext uri="{BB962C8B-B14F-4D97-AF65-F5344CB8AC3E}">
        <p14:creationId xmlns:p14="http://schemas.microsoft.com/office/powerpoint/2010/main" val="283968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6</a:t>
            </a:fld>
            <a:endParaRPr lang="en-GB" dirty="0"/>
          </a:p>
        </p:txBody>
      </p:sp>
      <p:sp>
        <p:nvSpPr>
          <p:cNvPr id="5" name="Title 1"/>
          <p:cNvSpPr txBox="1">
            <a:spLocks/>
          </p:cNvSpPr>
          <p:nvPr/>
        </p:nvSpPr>
        <p:spPr>
          <a:xfrm>
            <a:off x="399495" y="225370"/>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MY" sz="2400" dirty="0">
                <a:solidFill>
                  <a:schemeClr val="tx2">
                    <a:lumMod val="60000"/>
                    <a:lumOff val="40000"/>
                  </a:schemeClr>
                </a:solidFill>
              </a:rPr>
              <a:t>Why distribute Shelter Kits?</a:t>
            </a:r>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263292750"/>
              </p:ext>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Aft>
                          <a:spcPts val="0"/>
                        </a:spcAft>
                        <a:buFont typeface="+mj-lt"/>
                        <a:buNone/>
                      </a:pPr>
                      <a:endParaRPr lang="en-MY" sz="2400" b="0" i="0" u="none" strike="noStrike" kern="1200" dirty="0">
                        <a:solidFill>
                          <a:schemeClr val="tx1"/>
                        </a:solidFill>
                        <a:effectLst/>
                        <a:latin typeface="+mn-lt"/>
                        <a:ea typeface="+mn-ea"/>
                        <a:cs typeface="+mn-cs"/>
                      </a:endParaRP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3"/>
              </a:rPr>
              <a:t>http://sheltercluster.org/response/mozambique-tropical-cyclone-idai-2019</a:t>
            </a:r>
            <a:r>
              <a:rPr lang="en-US" sz="1200" dirty="0">
                <a:latin typeface="Calibri Light" panose="020F0302020204030204" pitchFamily="34" charset="0"/>
              </a:rPr>
              <a:t>  </a:t>
            </a:r>
          </a:p>
        </p:txBody>
      </p:sp>
      <p:pic>
        <p:nvPicPr>
          <p:cNvPr id="6" name="Picture 5">
            <a:extLst>
              <a:ext uri="{FF2B5EF4-FFF2-40B4-BE49-F238E27FC236}">
                <a16:creationId xmlns:a16="http://schemas.microsoft.com/office/drawing/2014/main" xmlns="" id="{1D6D5808-B46C-1F4E-871C-4E2CD9DE142E}"/>
              </a:ext>
            </a:extLst>
          </p:cNvPr>
          <p:cNvPicPr>
            <a:picLocks noChangeAspect="1"/>
          </p:cNvPicPr>
          <p:nvPr/>
        </p:nvPicPr>
        <p:blipFill>
          <a:blip r:embed="rId4"/>
          <a:stretch>
            <a:fillRect/>
          </a:stretch>
        </p:blipFill>
        <p:spPr>
          <a:xfrm>
            <a:off x="438190" y="738996"/>
            <a:ext cx="7915193" cy="1475317"/>
          </a:xfrm>
          <a:prstGeom prst="rect">
            <a:avLst/>
          </a:prstGeom>
        </p:spPr>
      </p:pic>
      <p:pic>
        <p:nvPicPr>
          <p:cNvPr id="8" name="Picture 7">
            <a:extLst>
              <a:ext uri="{FF2B5EF4-FFF2-40B4-BE49-F238E27FC236}">
                <a16:creationId xmlns:a16="http://schemas.microsoft.com/office/drawing/2014/main" xmlns="" id="{23C952CA-3BE2-9F4C-B446-43BAE604A5BC}"/>
              </a:ext>
            </a:extLst>
          </p:cNvPr>
          <p:cNvPicPr>
            <a:picLocks noChangeAspect="1"/>
          </p:cNvPicPr>
          <p:nvPr/>
        </p:nvPicPr>
        <p:blipFill>
          <a:blip r:embed="rId5"/>
          <a:stretch>
            <a:fillRect/>
          </a:stretch>
        </p:blipFill>
        <p:spPr>
          <a:xfrm>
            <a:off x="453709" y="2217615"/>
            <a:ext cx="7899673" cy="1242382"/>
          </a:xfrm>
          <a:prstGeom prst="rect">
            <a:avLst/>
          </a:prstGeom>
        </p:spPr>
      </p:pic>
      <p:pic>
        <p:nvPicPr>
          <p:cNvPr id="9" name="Picture 8">
            <a:extLst>
              <a:ext uri="{FF2B5EF4-FFF2-40B4-BE49-F238E27FC236}">
                <a16:creationId xmlns:a16="http://schemas.microsoft.com/office/drawing/2014/main" xmlns="" id="{A8D2B395-E269-C748-B5DF-2CAA0C24BCF1}"/>
              </a:ext>
            </a:extLst>
          </p:cNvPr>
          <p:cNvPicPr>
            <a:picLocks noChangeAspect="1"/>
          </p:cNvPicPr>
          <p:nvPr/>
        </p:nvPicPr>
        <p:blipFill>
          <a:blip r:embed="rId6"/>
          <a:stretch>
            <a:fillRect/>
          </a:stretch>
        </p:blipFill>
        <p:spPr>
          <a:xfrm>
            <a:off x="453709" y="3458647"/>
            <a:ext cx="7899672" cy="1195499"/>
          </a:xfrm>
          <a:prstGeom prst="rect">
            <a:avLst/>
          </a:prstGeom>
        </p:spPr>
      </p:pic>
    </p:spTree>
    <p:extLst>
      <p:ext uri="{BB962C8B-B14F-4D97-AF65-F5344CB8AC3E}">
        <p14:creationId xmlns:p14="http://schemas.microsoft.com/office/powerpoint/2010/main" val="421217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7</a:t>
            </a:fld>
            <a:endParaRPr lang="en-GB" dirty="0"/>
          </a:p>
        </p:txBody>
      </p:sp>
      <p:sp>
        <p:nvSpPr>
          <p:cNvPr id="5" name="Title 1"/>
          <p:cNvSpPr txBox="1">
            <a:spLocks/>
          </p:cNvSpPr>
          <p:nvPr/>
        </p:nvSpPr>
        <p:spPr>
          <a:xfrm>
            <a:off x="399495" y="225370"/>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MY" sz="2400" dirty="0">
                <a:solidFill>
                  <a:schemeClr val="tx2">
                    <a:lumMod val="60000"/>
                    <a:lumOff val="40000"/>
                  </a:schemeClr>
                </a:solidFill>
              </a:rPr>
              <a:t>Why distribute Shelter Kits?</a:t>
            </a:r>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418787627"/>
              </p:ext>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MY" sz="2400" b="1" i="0" u="none" strike="noStrike" kern="1200" dirty="0">
                          <a:solidFill>
                            <a:schemeClr val="tx2">
                              <a:lumMod val="60000"/>
                              <a:lumOff val="40000"/>
                            </a:schemeClr>
                          </a:solidFill>
                          <a:effectLst/>
                          <a:latin typeface="+mn-lt"/>
                          <a:ea typeface="+mn-ea"/>
                          <a:cs typeface="+mn-cs"/>
                          <a:hlinkClick r:id="rId3">
                            <a:extLst>
                              <a:ext uri="{A12FA001-AC4F-418D-AE19-62706E023703}">
                                <ahyp:hlinkClr xmlns:ahyp="http://schemas.microsoft.com/office/drawing/2018/hyperlinkcolor" xmlns="" val="tx"/>
                              </a:ext>
                            </a:extLst>
                          </a:hlinkClick>
                        </a:rPr>
                        <a:t>1 Shelter Kit = 60 CHF = 60 USD = 3,800 MZN + Shipment</a:t>
                      </a:r>
                      <a:endParaRPr lang="en-MY" sz="2400" b="1" i="0" u="none" strike="noStrike" kern="1200" dirty="0">
                        <a:solidFill>
                          <a:schemeClr val="tx2">
                            <a:lumMod val="60000"/>
                            <a:lumOff val="4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MY" sz="2400" b="1" i="0" u="none" strike="noStrike" kern="1200" dirty="0">
                        <a:solidFill>
                          <a:schemeClr val="tx2">
                            <a:lumMod val="60000"/>
                            <a:lumOff val="4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MY" sz="2400" b="1" i="0" u="none" strike="noStrike" kern="1200" dirty="0">
                        <a:solidFill>
                          <a:schemeClr val="tx2">
                            <a:lumMod val="60000"/>
                            <a:lumOff val="4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MY" sz="2400" b="1" i="0" u="none" strike="noStrike" kern="1200" dirty="0">
                        <a:solidFill>
                          <a:schemeClr val="tx2">
                            <a:lumMod val="60000"/>
                            <a:lumOff val="4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MY" sz="2400" b="1" i="0" u="none" strike="noStrike" kern="1200" dirty="0">
                        <a:solidFill>
                          <a:schemeClr val="tx2">
                            <a:lumMod val="60000"/>
                            <a:lumOff val="4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MY" sz="2000" b="1" i="0" u="none" strike="noStrike" kern="1200" dirty="0">
                        <a:solidFill>
                          <a:schemeClr val="tx2">
                            <a:lumMod val="60000"/>
                            <a:lumOff val="4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MY" sz="2400" b="1" i="0" u="none" strike="noStrike" kern="1200" dirty="0">
                          <a:solidFill>
                            <a:schemeClr val="tx2">
                              <a:lumMod val="60000"/>
                              <a:lumOff val="40000"/>
                            </a:schemeClr>
                          </a:solidFill>
                          <a:effectLst/>
                          <a:latin typeface="+mn-lt"/>
                          <a:ea typeface="+mn-ea"/>
                          <a:cs typeface="+mn-cs"/>
                          <a:hlinkClick r:id="rId4">
                            <a:extLst>
                              <a:ext uri="{A12FA001-AC4F-418D-AE19-62706E023703}">
                                <ahyp:hlinkClr xmlns:ahyp="http://schemas.microsoft.com/office/drawing/2018/hyperlinkcolor" xmlns="" val="tx"/>
                              </a:ext>
                            </a:extLst>
                          </a:hlinkClick>
                        </a:rPr>
                        <a:t>IFRC Shelter Kit Guidelines</a:t>
                      </a:r>
                      <a:endParaRPr lang="en-MY" sz="2400" b="1" i="0" u="none" strike="noStrike" kern="1200" dirty="0">
                        <a:solidFill>
                          <a:schemeClr val="tx2">
                            <a:lumMod val="60000"/>
                            <a:lumOff val="40000"/>
                          </a:schemeClr>
                        </a:solidFill>
                        <a:effectLst/>
                        <a:latin typeface="+mn-lt"/>
                        <a:ea typeface="+mn-ea"/>
                        <a:cs typeface="+mn-cs"/>
                      </a:endParaRP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5"/>
              </a:rPr>
              <a:t>http://sheltercluster.org/response/mozambique-tropical-cyclone-idai-2019</a:t>
            </a:r>
            <a:r>
              <a:rPr lang="en-US" sz="1200" dirty="0">
                <a:latin typeface="Calibri Light" panose="020F0302020204030204" pitchFamily="34" charset="0"/>
              </a:rPr>
              <a:t>  </a:t>
            </a:r>
          </a:p>
        </p:txBody>
      </p:sp>
      <p:pic>
        <p:nvPicPr>
          <p:cNvPr id="10" name="Picture 9">
            <a:extLst>
              <a:ext uri="{FF2B5EF4-FFF2-40B4-BE49-F238E27FC236}">
                <a16:creationId xmlns:a16="http://schemas.microsoft.com/office/drawing/2014/main" xmlns="" id="{370EE8B4-6F88-3348-8941-51A4393C93E4}"/>
              </a:ext>
            </a:extLst>
          </p:cNvPr>
          <p:cNvPicPr>
            <a:picLocks noChangeAspect="1"/>
          </p:cNvPicPr>
          <p:nvPr/>
        </p:nvPicPr>
        <p:blipFill>
          <a:blip r:embed="rId6"/>
          <a:stretch>
            <a:fillRect/>
          </a:stretch>
        </p:blipFill>
        <p:spPr>
          <a:xfrm>
            <a:off x="453709" y="774471"/>
            <a:ext cx="7895356" cy="983991"/>
          </a:xfrm>
          <a:prstGeom prst="rect">
            <a:avLst/>
          </a:prstGeom>
        </p:spPr>
      </p:pic>
      <p:pic>
        <p:nvPicPr>
          <p:cNvPr id="11" name="Picture 10">
            <a:extLst>
              <a:ext uri="{FF2B5EF4-FFF2-40B4-BE49-F238E27FC236}">
                <a16:creationId xmlns:a16="http://schemas.microsoft.com/office/drawing/2014/main" xmlns="" id="{BB5ADA6C-392B-694E-9D53-2D7C3B18590E}"/>
              </a:ext>
            </a:extLst>
          </p:cNvPr>
          <p:cNvPicPr>
            <a:picLocks noChangeAspect="1"/>
          </p:cNvPicPr>
          <p:nvPr/>
        </p:nvPicPr>
        <p:blipFill>
          <a:blip r:embed="rId7"/>
          <a:stretch>
            <a:fillRect/>
          </a:stretch>
        </p:blipFill>
        <p:spPr>
          <a:xfrm>
            <a:off x="453709" y="2554213"/>
            <a:ext cx="7895356" cy="1194846"/>
          </a:xfrm>
          <a:prstGeom prst="rect">
            <a:avLst/>
          </a:prstGeom>
        </p:spPr>
      </p:pic>
    </p:spTree>
    <p:extLst>
      <p:ext uri="{BB962C8B-B14F-4D97-AF65-F5344CB8AC3E}">
        <p14:creationId xmlns:p14="http://schemas.microsoft.com/office/powerpoint/2010/main" val="376402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8</a:t>
            </a:fld>
            <a:endParaRPr lang="en-GB" dirty="0"/>
          </a:p>
        </p:txBody>
      </p:sp>
      <p:sp>
        <p:nvSpPr>
          <p:cNvPr id="5" name="Title 1"/>
          <p:cNvSpPr txBox="1">
            <a:spLocks/>
          </p:cNvSpPr>
          <p:nvPr/>
        </p:nvSpPr>
        <p:spPr>
          <a:xfrm>
            <a:off x="399495" y="225370"/>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MY" sz="2400" dirty="0">
                <a:solidFill>
                  <a:schemeClr val="tx1"/>
                </a:solidFill>
              </a:rPr>
              <a:t>Shelter Kit = </a:t>
            </a:r>
            <a:r>
              <a:rPr lang="en-MY" sz="2400" dirty="0">
                <a:solidFill>
                  <a:schemeClr val="tx2">
                    <a:lumMod val="60000"/>
                    <a:lumOff val="40000"/>
                  </a:schemeClr>
                </a:solidFill>
              </a:rPr>
              <a:t>2 Tarpaulins </a:t>
            </a:r>
            <a:r>
              <a:rPr lang="en-MY" sz="2400" dirty="0">
                <a:solidFill>
                  <a:schemeClr val="tx1"/>
                </a:solidFill>
              </a:rPr>
              <a:t>+ 1 Shelter Tool Kit</a:t>
            </a:r>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752994292"/>
              </p:ext>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3"/>
              </a:rPr>
              <a:t>http://sheltercluster.org/response/mozambique-tropical-cyclone-idai-2019</a:t>
            </a:r>
            <a:r>
              <a:rPr lang="en-US" sz="1200" dirty="0">
                <a:latin typeface="Calibri Light" panose="020F0302020204030204" pitchFamily="34" charset="0"/>
              </a:rPr>
              <a:t>  </a:t>
            </a:r>
          </a:p>
        </p:txBody>
      </p:sp>
      <p:pic>
        <p:nvPicPr>
          <p:cNvPr id="6" name="Picture 5">
            <a:extLst>
              <a:ext uri="{FF2B5EF4-FFF2-40B4-BE49-F238E27FC236}">
                <a16:creationId xmlns:a16="http://schemas.microsoft.com/office/drawing/2014/main" xmlns="" id="{5EA6C021-C9C8-C54E-8199-93D7CC7B2F91}"/>
              </a:ext>
            </a:extLst>
          </p:cNvPr>
          <p:cNvPicPr>
            <a:picLocks noChangeAspect="1"/>
          </p:cNvPicPr>
          <p:nvPr/>
        </p:nvPicPr>
        <p:blipFill>
          <a:blip r:embed="rId4"/>
          <a:stretch>
            <a:fillRect/>
          </a:stretch>
        </p:blipFill>
        <p:spPr>
          <a:xfrm>
            <a:off x="453710" y="748113"/>
            <a:ext cx="8233090" cy="2761097"/>
          </a:xfrm>
          <a:prstGeom prst="rect">
            <a:avLst/>
          </a:prstGeom>
        </p:spPr>
      </p:pic>
    </p:spTree>
    <p:extLst>
      <p:ext uri="{BB962C8B-B14F-4D97-AF65-F5344CB8AC3E}">
        <p14:creationId xmlns:p14="http://schemas.microsoft.com/office/powerpoint/2010/main" val="50182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9</a:t>
            </a:fld>
            <a:endParaRPr lang="en-GB" dirty="0"/>
          </a:p>
        </p:txBody>
      </p:sp>
      <p:sp>
        <p:nvSpPr>
          <p:cNvPr id="5" name="Title 1"/>
          <p:cNvSpPr txBox="1">
            <a:spLocks/>
          </p:cNvSpPr>
          <p:nvPr/>
        </p:nvSpPr>
        <p:spPr>
          <a:xfrm>
            <a:off x="399495" y="225370"/>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MY" sz="2400" dirty="0">
                <a:solidFill>
                  <a:schemeClr val="tx1"/>
                </a:solidFill>
              </a:rPr>
              <a:t>What is the content of </a:t>
            </a:r>
            <a:r>
              <a:rPr lang="en-MY" sz="2400" dirty="0">
                <a:solidFill>
                  <a:schemeClr val="tx2">
                    <a:lumMod val="60000"/>
                    <a:lumOff val="40000"/>
                  </a:schemeClr>
                </a:solidFill>
              </a:rPr>
              <a:t>1 Shelter Tool Kit</a:t>
            </a:r>
            <a:r>
              <a:rPr lang="en-MY" sz="2400" dirty="0">
                <a:solidFill>
                  <a:schemeClr val="tx1"/>
                </a:solidFill>
              </a:rPr>
              <a:t>?</a:t>
            </a:r>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(Duhok)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nvPr>
        </p:nvGraphicFramePr>
        <p:xfrm>
          <a:off x="453710" y="739302"/>
          <a:ext cx="8233090" cy="3924139"/>
        </p:xfrm>
        <a:graphic>
          <a:graphicData uri="http://schemas.openxmlformats.org/drawingml/2006/table">
            <a:tbl>
              <a:tblPr firstRow="1" bandRow="1">
                <a:tableStyleId>{5C22544A-7EE6-4342-B048-85BDC9FD1C3A}</a:tableStyleId>
              </a:tblPr>
              <a:tblGrid>
                <a:gridCol w="8011896">
                  <a:extLst>
                    <a:ext uri="{9D8B030D-6E8A-4147-A177-3AD203B41FA5}">
                      <a16:colId xmlns:a16="http://schemas.microsoft.com/office/drawing/2014/main" xmlns="" val="20000"/>
                    </a:ext>
                  </a:extLst>
                </a:gridCol>
                <a:gridCol w="221194">
                  <a:extLst>
                    <a:ext uri="{9D8B030D-6E8A-4147-A177-3AD203B41FA5}">
                      <a16:colId xmlns:a16="http://schemas.microsoft.com/office/drawing/2014/main" xmlns="" val="20001"/>
                    </a:ext>
                  </a:extLst>
                </a:gridCol>
              </a:tblGrid>
              <a:tr h="3924139">
                <a:tc>
                  <a:txBody>
                    <a:bodyPr/>
                    <a:lstStyle/>
                    <a:p>
                      <a:pPr marL="0" indent="0" algn="l" defTabSz="914400" rtl="0" eaLnBrk="1" latinLnBrk="0" hangingPunct="1">
                        <a:spcAft>
                          <a:spcPts val="0"/>
                        </a:spcAft>
                        <a:buFont typeface="+mj-lt"/>
                        <a:buNone/>
                      </a:pPr>
                      <a:endParaRPr lang="en-MY" sz="2400" b="1" i="0" u="none" strike="noStrike" kern="1200" dirty="0">
                        <a:solidFill>
                          <a:schemeClr val="tx2">
                            <a:lumMod val="60000"/>
                            <a:lumOff val="40000"/>
                          </a:schemeClr>
                        </a:solidFill>
                        <a:effectLst/>
                        <a:latin typeface="+mn-lt"/>
                        <a:ea typeface="+mn-ea"/>
                        <a:cs typeface="+mn-cs"/>
                      </a:endParaRP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7" name="Rectangle 6">
            <a:extLst>
              <a:ext uri="{FF2B5EF4-FFF2-40B4-BE49-F238E27FC236}">
                <a16:creationId xmlns:a16="http://schemas.microsoft.com/office/drawing/2014/main" xmlns="" id="{FC76EB83-A0BE-4221-A5B3-1E691E190CFE}"/>
              </a:ext>
            </a:extLst>
          </p:cNvPr>
          <p:cNvSpPr/>
          <p:nvPr/>
        </p:nvSpPr>
        <p:spPr>
          <a:xfrm>
            <a:off x="3556836" y="4765357"/>
            <a:ext cx="4878040" cy="276999"/>
          </a:xfrm>
          <a:prstGeom prst="rect">
            <a:avLst/>
          </a:prstGeom>
        </p:spPr>
        <p:txBody>
          <a:bodyPr wrap="square">
            <a:spAutoFit/>
          </a:bodyPr>
          <a:lstStyle/>
          <a:p>
            <a:r>
              <a:rPr lang="en-US" sz="1200" dirty="0">
                <a:latin typeface="Calibri Light" panose="020F0302020204030204" pitchFamily="34" charset="0"/>
                <a:hlinkClick r:id="rId3"/>
              </a:rPr>
              <a:t>http://sheltercluster.org/response/mozambique-tropical-cyclone-idai-2019</a:t>
            </a:r>
            <a:r>
              <a:rPr lang="en-US" sz="1200" dirty="0">
                <a:latin typeface="Calibri Light" panose="020F0302020204030204" pitchFamily="34" charset="0"/>
              </a:rPr>
              <a:t>  </a:t>
            </a:r>
          </a:p>
        </p:txBody>
      </p:sp>
      <p:pic>
        <p:nvPicPr>
          <p:cNvPr id="9" name="Picture 8">
            <a:extLst>
              <a:ext uri="{FF2B5EF4-FFF2-40B4-BE49-F238E27FC236}">
                <a16:creationId xmlns:a16="http://schemas.microsoft.com/office/drawing/2014/main" xmlns="" id="{A3D1F71F-10F3-8A46-8084-8A6087E7A426}"/>
              </a:ext>
            </a:extLst>
          </p:cNvPr>
          <p:cNvPicPr>
            <a:picLocks noChangeAspect="1"/>
          </p:cNvPicPr>
          <p:nvPr/>
        </p:nvPicPr>
        <p:blipFill>
          <a:blip r:embed="rId4"/>
          <a:stretch>
            <a:fillRect/>
          </a:stretch>
        </p:blipFill>
        <p:spPr>
          <a:xfrm>
            <a:off x="453710" y="748113"/>
            <a:ext cx="8233090" cy="2323449"/>
          </a:xfrm>
          <a:prstGeom prst="rect">
            <a:avLst/>
          </a:prstGeom>
        </p:spPr>
      </p:pic>
      <p:pic>
        <p:nvPicPr>
          <p:cNvPr id="11" name="Picture 10">
            <a:extLst>
              <a:ext uri="{FF2B5EF4-FFF2-40B4-BE49-F238E27FC236}">
                <a16:creationId xmlns:a16="http://schemas.microsoft.com/office/drawing/2014/main" xmlns="" id="{11152832-52B2-B14C-A3D4-FB0E89327994}"/>
              </a:ext>
            </a:extLst>
          </p:cNvPr>
          <p:cNvPicPr>
            <a:picLocks noChangeAspect="1"/>
          </p:cNvPicPr>
          <p:nvPr/>
        </p:nvPicPr>
        <p:blipFill>
          <a:blip r:embed="rId5"/>
          <a:stretch>
            <a:fillRect/>
          </a:stretch>
        </p:blipFill>
        <p:spPr>
          <a:xfrm>
            <a:off x="453710" y="3225800"/>
            <a:ext cx="8233090" cy="803228"/>
          </a:xfrm>
          <a:prstGeom prst="rect">
            <a:avLst/>
          </a:prstGeom>
        </p:spPr>
      </p:pic>
    </p:spTree>
    <p:extLst>
      <p:ext uri="{BB962C8B-B14F-4D97-AF65-F5344CB8AC3E}">
        <p14:creationId xmlns:p14="http://schemas.microsoft.com/office/powerpoint/2010/main" val="835040928"/>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D2A9EA0-4CE9-4A25-B809-D1F4F74731F1}">
  <ds:schemaRefs>
    <ds:schemaRef ds:uri="ESRI.ArcGIS.Mapping.OfficeIntegration.PowerPointInfo"/>
  </ds:schemaRefs>
</ds:datastoreItem>
</file>

<file path=customXml/itemProps2.xml><?xml version="1.0" encoding="utf-8"?>
<ds:datastoreItem xmlns:ds="http://schemas.openxmlformats.org/officeDocument/2006/customXml" ds:itemID="{BE3182D9-F28B-40B8-8D56-ED5889BAAD1F}">
  <ds:schemaRefs>
    <ds:schemaRef ds:uri="ESRI.ArcGIS.Mapping.OfficeIntegration.PowerPointInfo"/>
  </ds:schemaRefs>
</ds:datastoreItem>
</file>

<file path=customXml/itemProps3.xml><?xml version="1.0" encoding="utf-8"?>
<ds:datastoreItem xmlns:ds="http://schemas.openxmlformats.org/officeDocument/2006/customXml" ds:itemID="{8D9028CD-DA9F-46A9-B3DF-56D3D7F4B927}">
  <ds:schemaRefs>
    <ds:schemaRef ds:uri="ESRI.ArcGIS.Mapping.OfficeIntegration.PowerPointInfo"/>
  </ds:schemaRefs>
</ds:datastoreItem>
</file>

<file path=customXml/itemProps4.xml><?xml version="1.0" encoding="utf-8"?>
<ds:datastoreItem xmlns:ds="http://schemas.openxmlformats.org/officeDocument/2006/customXml" ds:itemID="{06264B26-D188-4C3B-B609-D9471866532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16901</TotalTime>
  <Words>682</Words>
  <Application>Microsoft Office PowerPoint</Application>
  <PresentationFormat>On-screen Show (16:9)</PresentationFormat>
  <Paragraphs>208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新細明體</vt:lpstr>
      <vt:lpstr>Times New Roman</vt:lpstr>
      <vt:lpstr>Verdana</vt:lpstr>
      <vt:lpstr>Personalizza struttura</vt:lpstr>
      <vt:lpstr>CCCM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Winterization Kits</dc:title>
  <dc:creator>Bo Hurkmans</dc:creator>
  <cp:lastModifiedBy>MCDONALD Brian</cp:lastModifiedBy>
  <cp:revision>1407</cp:revision>
  <cp:lastPrinted>2014-10-29T09:34:43Z</cp:lastPrinted>
  <dcterms:created xsi:type="dcterms:W3CDTF">2014-10-08T08:24:30Z</dcterms:created>
  <dcterms:modified xsi:type="dcterms:W3CDTF">2019-04-04T14:08:33Z</dcterms:modified>
</cp:coreProperties>
</file>