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sldIdLst>
    <p:sldId id="273" r:id="rId2"/>
    <p:sldId id="280" r:id="rId3"/>
    <p:sldId id="285" r:id="rId4"/>
    <p:sldId id="286" r:id="rId5"/>
    <p:sldId id="261" r:id="rId6"/>
    <p:sldId id="283" r:id="rId7"/>
    <p:sldId id="284" r:id="rId8"/>
    <p:sldId id="287" r:id="rId9"/>
    <p:sldId id="288" r:id="rId10"/>
    <p:sldId id="28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40" userDrawn="1">
          <p15:clr>
            <a:srgbClr val="A4A3A4"/>
          </p15:clr>
        </p15:guide>
        <p15:guide id="2" pos="461" userDrawn="1">
          <p15:clr>
            <a:srgbClr val="A4A3A4"/>
          </p15:clr>
        </p15:guide>
        <p15:guide id="3" orient="horz" pos="109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1" autoAdjust="0"/>
    <p:restoredTop sz="87566" autoAdjust="0"/>
  </p:normalViewPr>
  <p:slideViewPr>
    <p:cSldViewPr snapToGrid="0">
      <p:cViewPr varScale="1">
        <p:scale>
          <a:sx n="114" d="100"/>
          <a:sy n="114" d="100"/>
        </p:scale>
        <p:origin x="300" y="102"/>
      </p:cViewPr>
      <p:guideLst>
        <p:guide orient="horz" pos="640"/>
        <p:guide pos="461"/>
        <p:guide orient="horz" pos="1094"/>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cecil\Desktop\1_CLUSTER\00%20%20WG%20NFI%20practices\NFI%20dashboard%20overview.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b="1" dirty="0"/>
              <a:t>People supported</a:t>
            </a:r>
            <a:r>
              <a:rPr lang="en-GB" b="1" baseline="0" dirty="0"/>
              <a:t> with Shelter items and NFI</a:t>
            </a:r>
            <a:endParaRPr lang="en-GB"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CH"/>
        </a:p>
      </c:txPr>
    </c:title>
    <c:autoTitleDeleted val="0"/>
    <c:plotArea>
      <c:layout/>
      <c:barChart>
        <c:barDir val="col"/>
        <c:grouping val="stacked"/>
        <c:varyColors val="0"/>
        <c:ser>
          <c:idx val="0"/>
          <c:order val="0"/>
          <c:tx>
            <c:strRef>
              <c:f>Sheet1!$B$3</c:f>
              <c:strCache>
                <c:ptCount val="1"/>
                <c:pt idx="0">
                  <c:v>Mio ppl supported with shelter NFI </c:v>
                </c:pt>
              </c:strCache>
            </c:strRef>
          </c:tx>
          <c:spPr>
            <a:solidFill>
              <a:schemeClr val="accent3">
                <a:shade val="76000"/>
              </a:schemeClr>
            </a:solidFill>
            <a:ln>
              <a:noFill/>
            </a:ln>
            <a:effectLst/>
          </c:spPr>
          <c:invertIfNegative val="0"/>
          <c:cat>
            <c:numRef>
              <c:f>Sheet1!$A$4:$A$8</c:f>
              <c:numCache>
                <c:formatCode>General</c:formatCode>
                <c:ptCount val="5"/>
                <c:pt idx="0">
                  <c:v>2015</c:v>
                </c:pt>
                <c:pt idx="1">
                  <c:v>2016</c:v>
                </c:pt>
                <c:pt idx="2">
                  <c:v>2017</c:v>
                </c:pt>
                <c:pt idx="3">
                  <c:v>2018</c:v>
                </c:pt>
                <c:pt idx="4">
                  <c:v>2019</c:v>
                </c:pt>
              </c:numCache>
            </c:numRef>
          </c:cat>
          <c:val>
            <c:numRef>
              <c:f>Sheet1!$B$4:$B$8</c:f>
              <c:numCache>
                <c:formatCode>General</c:formatCode>
                <c:ptCount val="5"/>
                <c:pt idx="0">
                  <c:v>16.5</c:v>
                </c:pt>
                <c:pt idx="1">
                  <c:v>12.2</c:v>
                </c:pt>
                <c:pt idx="2">
                  <c:v>10</c:v>
                </c:pt>
                <c:pt idx="3">
                  <c:v>8.6</c:v>
                </c:pt>
                <c:pt idx="4">
                  <c:v>6</c:v>
                </c:pt>
              </c:numCache>
            </c:numRef>
          </c:val>
          <c:extLst>
            <c:ext xmlns:c16="http://schemas.microsoft.com/office/drawing/2014/chart" uri="{C3380CC4-5D6E-409C-BE32-E72D297353CC}">
              <c16:uniqueId val="{00000000-0FCF-4892-A3DA-6BE297B031B8}"/>
            </c:ext>
          </c:extLst>
        </c:ser>
        <c:ser>
          <c:idx val="1"/>
          <c:order val="1"/>
          <c:tx>
            <c:strRef>
              <c:f>Sheet1!$C$3</c:f>
              <c:strCache>
                <c:ptCount val="1"/>
                <c:pt idx="0">
                  <c:v>Mio ppl supported with shelter</c:v>
                </c:pt>
              </c:strCache>
            </c:strRef>
          </c:tx>
          <c:spPr>
            <a:solidFill>
              <a:schemeClr val="accent3">
                <a:tint val="77000"/>
              </a:schemeClr>
            </a:solidFill>
            <a:ln>
              <a:noFill/>
            </a:ln>
            <a:effectLst/>
          </c:spPr>
          <c:invertIfNegative val="0"/>
          <c:cat>
            <c:numRef>
              <c:f>Sheet1!$A$4:$A$8</c:f>
              <c:numCache>
                <c:formatCode>General</c:formatCode>
                <c:ptCount val="5"/>
                <c:pt idx="0">
                  <c:v>2015</c:v>
                </c:pt>
                <c:pt idx="1">
                  <c:v>2016</c:v>
                </c:pt>
                <c:pt idx="2">
                  <c:v>2017</c:v>
                </c:pt>
                <c:pt idx="3">
                  <c:v>2018</c:v>
                </c:pt>
                <c:pt idx="4">
                  <c:v>2019</c:v>
                </c:pt>
              </c:numCache>
            </c:numRef>
          </c:cat>
          <c:val>
            <c:numRef>
              <c:f>Sheet1!$C$4:$C$8</c:f>
              <c:numCache>
                <c:formatCode>General</c:formatCode>
                <c:ptCount val="5"/>
                <c:pt idx="0">
                  <c:v>6.3</c:v>
                </c:pt>
                <c:pt idx="1">
                  <c:v>3.6</c:v>
                </c:pt>
                <c:pt idx="2">
                  <c:v>4.8</c:v>
                </c:pt>
                <c:pt idx="3">
                  <c:v>3.5</c:v>
                </c:pt>
                <c:pt idx="4">
                  <c:v>1.9</c:v>
                </c:pt>
              </c:numCache>
            </c:numRef>
          </c:val>
          <c:extLst>
            <c:ext xmlns:c16="http://schemas.microsoft.com/office/drawing/2014/chart" uri="{C3380CC4-5D6E-409C-BE32-E72D297353CC}">
              <c16:uniqueId val="{00000001-0FCF-4892-A3DA-6BE297B031B8}"/>
            </c:ext>
          </c:extLst>
        </c:ser>
        <c:dLbls>
          <c:showLegendKey val="0"/>
          <c:showVal val="0"/>
          <c:showCatName val="0"/>
          <c:showSerName val="0"/>
          <c:showPercent val="0"/>
          <c:showBubbleSize val="0"/>
        </c:dLbls>
        <c:gapWidth val="150"/>
        <c:overlap val="100"/>
        <c:axId val="553704104"/>
        <c:axId val="553704432"/>
      </c:barChart>
      <c:catAx>
        <c:axId val="553704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CH"/>
          </a:p>
        </c:txPr>
        <c:crossAx val="553704432"/>
        <c:crosses val="autoZero"/>
        <c:auto val="1"/>
        <c:lblAlgn val="ctr"/>
        <c:lblOffset val="100"/>
        <c:noMultiLvlLbl val="0"/>
      </c:catAx>
      <c:valAx>
        <c:axId val="553704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CH"/>
          </a:p>
        </c:txPr>
        <c:crossAx val="553704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CH"/>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CH"/>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5AEC0-3803-4D0F-ADE8-954A228CD02C}" type="datetimeFigureOut">
              <a:rPr lang="en-GB" smtClean="0"/>
              <a:t>19/12/2019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30C1B4-DA63-4837-B4C1-BF39A255331C}" type="slidenum">
              <a:rPr lang="en-GB" smtClean="0"/>
              <a:t>‹#›</a:t>
            </a:fld>
            <a:endParaRPr lang="en-GB"/>
          </a:p>
        </p:txBody>
      </p:sp>
    </p:spTree>
    <p:extLst>
      <p:ext uri="{BB962C8B-B14F-4D97-AF65-F5344CB8AC3E}">
        <p14:creationId xmlns:p14="http://schemas.microsoft.com/office/powerpoint/2010/main" val="3229901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15413" y="1844825"/>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670176"/>
            <a:ext cx="8534400" cy="1270992"/>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2398634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a:xfrm>
            <a:off x="0" y="6370459"/>
            <a:ext cx="12192000" cy="365125"/>
          </a:xfrm>
          <a:prstGeom prst="rect">
            <a:avLst/>
          </a:prstGeom>
        </p:spPr>
        <p:txBody>
          <a:bodyPr/>
          <a:lstStyle>
            <a:lvl1pPr algn="ctr">
              <a:defRPr/>
            </a:lvl1pPr>
          </a:lstStyle>
          <a:p>
            <a:fld id="{1327C452-0D12-48F3-BB65-BBA3E6350F2C}" type="slidenum">
              <a:rPr lang="en-GB" smtClean="0"/>
              <a:pPr/>
              <a:t>‹#›</a:t>
            </a:fld>
            <a:endParaRPr lang="en-GB" dirty="0"/>
          </a:p>
          <a:p>
            <a:endParaRPr lang="en-GB" dirty="0"/>
          </a:p>
        </p:txBody>
      </p:sp>
    </p:spTree>
    <p:extLst>
      <p:ext uri="{BB962C8B-B14F-4D97-AF65-F5344CB8AC3E}">
        <p14:creationId xmlns:p14="http://schemas.microsoft.com/office/powerpoint/2010/main" val="33529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a:xfrm>
            <a:off x="0" y="6370459"/>
            <a:ext cx="12192000" cy="365125"/>
          </a:xfrm>
          <a:prstGeom prst="rect">
            <a:avLst/>
          </a:prstGeom>
        </p:spPr>
        <p:txBody>
          <a:bodyPr/>
          <a:lstStyle>
            <a:lvl1pPr algn="ctr">
              <a:defRPr/>
            </a:lvl1pPr>
          </a:lstStyle>
          <a:p>
            <a:fld id="{1327C452-0D12-48F3-BB65-BBA3E6350F2C}" type="slidenum">
              <a:rPr lang="en-GB" smtClean="0"/>
              <a:pPr/>
              <a:t>‹#›</a:t>
            </a:fld>
            <a:r>
              <a:rPr lang="en-GB" dirty="0"/>
              <a:t>/11</a:t>
            </a:r>
          </a:p>
          <a:p>
            <a:endParaRPr lang="en-GB" dirty="0"/>
          </a:p>
        </p:txBody>
      </p:sp>
    </p:spTree>
    <p:extLst>
      <p:ext uri="{BB962C8B-B14F-4D97-AF65-F5344CB8AC3E}">
        <p14:creationId xmlns:p14="http://schemas.microsoft.com/office/powerpoint/2010/main" val="49594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Slide Number Placeholder 5"/>
          <p:cNvSpPr>
            <a:spLocks noGrp="1"/>
          </p:cNvSpPr>
          <p:nvPr>
            <p:ph type="sldNum" sz="quarter" idx="12"/>
          </p:nvPr>
        </p:nvSpPr>
        <p:spPr>
          <a:xfrm>
            <a:off x="0" y="6370459"/>
            <a:ext cx="12192000" cy="365125"/>
          </a:xfrm>
          <a:prstGeom prst="rect">
            <a:avLst/>
          </a:prstGeom>
        </p:spPr>
        <p:txBody>
          <a:bodyPr/>
          <a:lstStyle>
            <a:lvl1pPr algn="ctr">
              <a:defRPr/>
            </a:lvl1pPr>
          </a:lstStyle>
          <a:p>
            <a:fld id="{1327C452-0D12-48F3-BB65-BBA3E6350F2C}" type="slidenum">
              <a:rPr lang="en-GB" smtClean="0"/>
              <a:pPr/>
              <a:t>‹#›</a:t>
            </a:fld>
            <a:endParaRPr lang="en-GB" dirty="0"/>
          </a:p>
          <a:p>
            <a:endParaRPr lang="en-GB" dirty="0"/>
          </a:p>
          <a:p>
            <a:endParaRPr lang="en-GB" dirty="0"/>
          </a:p>
        </p:txBody>
      </p:sp>
    </p:spTree>
    <p:extLst>
      <p:ext uri="{BB962C8B-B14F-4D97-AF65-F5344CB8AC3E}">
        <p14:creationId xmlns:p14="http://schemas.microsoft.com/office/powerpoint/2010/main" val="1026359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a:xfrm>
            <a:off x="0" y="6370459"/>
            <a:ext cx="12192000" cy="365125"/>
          </a:xfrm>
          <a:prstGeom prst="rect">
            <a:avLst/>
          </a:prstGeom>
        </p:spPr>
        <p:txBody>
          <a:bodyPr/>
          <a:lstStyle>
            <a:lvl1pPr algn="ctr">
              <a:defRPr/>
            </a:lvl1pPr>
          </a:lstStyle>
          <a:p>
            <a:fld id="{1327C452-0D12-48F3-BB65-BBA3E6350F2C}" type="slidenum">
              <a:rPr lang="en-GB" smtClean="0"/>
              <a:pPr/>
              <a:t>‹#›</a:t>
            </a:fld>
            <a:endParaRPr lang="en-GB" dirty="0"/>
          </a:p>
          <a:p>
            <a:endParaRPr lang="en-GB" dirty="0"/>
          </a:p>
          <a:p>
            <a:endParaRPr lang="en-GB" dirty="0"/>
          </a:p>
        </p:txBody>
      </p:sp>
    </p:spTree>
    <p:extLst>
      <p:ext uri="{BB962C8B-B14F-4D97-AF65-F5344CB8AC3E}">
        <p14:creationId xmlns:p14="http://schemas.microsoft.com/office/powerpoint/2010/main" val="33693297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2"/>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sz="1800">
              <a:solidFill>
                <a:prstClr val="black"/>
              </a:solidFill>
            </a:endParaRPr>
          </a:p>
        </p:txBody>
      </p:sp>
      <p:grpSp>
        <p:nvGrpSpPr>
          <p:cNvPr id="31" name="Group 30"/>
          <p:cNvGrpSpPr/>
          <p:nvPr/>
        </p:nvGrpSpPr>
        <p:grpSpPr>
          <a:xfrm>
            <a:off x="302612" y="5996933"/>
            <a:ext cx="2591891" cy="601251"/>
            <a:chOff x="3671392" y="6381328"/>
            <a:chExt cx="1574517" cy="315480"/>
          </a:xfrm>
        </p:grpSpPr>
        <p:pic>
          <p:nvPicPr>
            <p:cNvPr id="2049" name="Picture 3" descr="Logo-small"/>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4007923" y="6386813"/>
              <a:ext cx="1237986" cy="258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GB" sz="1000" b="1" dirty="0">
                  <a:solidFill>
                    <a:srgbClr val="7F1416"/>
                  </a:solidFill>
                  <a:latin typeface="Verdana" pitchFamily="34" charset="0"/>
                  <a:ea typeface="Times New Roman" pitchFamily="18" charset="0"/>
                  <a:cs typeface="Times New Roman" pitchFamily="18" charset="0"/>
                </a:rPr>
                <a:t>Global Shelter Cluster</a:t>
              </a:r>
              <a:endParaRPr lang="en-GB" sz="1000" dirty="0">
                <a:solidFill>
                  <a:prstClr val="black"/>
                </a:solidFill>
                <a:latin typeface="Arial" pitchFamily="34" charset="0"/>
                <a:cs typeface="Arial" pitchFamily="34" charset="0"/>
              </a:endParaRPr>
            </a:p>
            <a:p>
              <a:pPr eaLnBrk="0" fontAlgn="base" hangingPunct="0">
                <a:spcBef>
                  <a:spcPct val="0"/>
                </a:spcBef>
                <a:spcAft>
                  <a:spcPct val="0"/>
                </a:spcAft>
              </a:pPr>
              <a:r>
                <a:rPr lang="en-GB" sz="800" dirty="0">
                  <a:solidFill>
                    <a:srgbClr val="7F1416"/>
                  </a:solidFill>
                  <a:latin typeface="Verdana" pitchFamily="34" charset="0"/>
                  <a:ea typeface="Times New Roman" pitchFamily="18" charset="0"/>
                  <a:cs typeface="Times New Roman" pitchFamily="18" charset="0"/>
                </a:rPr>
                <a:t>ShelterCluster.org</a:t>
              </a:r>
              <a:endParaRPr lang="en-GB" sz="800" dirty="0">
                <a:solidFill>
                  <a:prstClr val="black"/>
                </a:solidFill>
                <a:latin typeface="Arial" pitchFamily="34" charset="0"/>
                <a:cs typeface="Arial" pitchFamily="34" charset="0"/>
              </a:endParaRPr>
            </a:p>
            <a:p>
              <a:pPr eaLnBrk="0" fontAlgn="base" hangingPunct="0">
                <a:spcBef>
                  <a:spcPct val="0"/>
                </a:spcBef>
                <a:spcAft>
                  <a:spcPct val="0"/>
                </a:spcAft>
              </a:pPr>
              <a:r>
                <a:rPr lang="en-GB" sz="800" dirty="0">
                  <a:solidFill>
                    <a:srgbClr val="595959"/>
                  </a:solidFill>
                  <a:latin typeface="Verdana" pitchFamily="34" charset="0"/>
                  <a:ea typeface="Times New Roman" pitchFamily="18" charset="0"/>
                  <a:cs typeface="Times New Roman" pitchFamily="18" charset="0"/>
                </a:rPr>
                <a:t>Coordinating Humanitarian Shelter</a:t>
              </a:r>
              <a:endParaRPr lang="en-GB" sz="800" dirty="0">
                <a:solidFill>
                  <a:prstClr val="black"/>
                </a:solidFill>
                <a:latin typeface="Arial" pitchFamily="34" charset="0"/>
                <a:cs typeface="Arial" pitchFamily="34" charset="0"/>
              </a:endParaRPr>
            </a:p>
          </p:txBody>
        </p:sp>
      </p:grpSp>
      <p:sp>
        <p:nvSpPr>
          <p:cNvPr id="11" name="Rectangle 10"/>
          <p:cNvSpPr/>
          <p:nvPr/>
        </p:nvSpPr>
        <p:spPr>
          <a:xfrm>
            <a:off x="0" y="0"/>
            <a:ext cx="12192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prstClr val="white"/>
              </a:solidFill>
            </a:endParaRPr>
          </a:p>
        </p:txBody>
      </p:sp>
      <p:sp>
        <p:nvSpPr>
          <p:cNvPr id="12" name="Rectangle 2"/>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sz="1800">
              <a:solidFill>
                <a:prstClr val="black"/>
              </a:solidFill>
            </a:endParaRPr>
          </a:p>
        </p:txBody>
      </p:sp>
      <p:sp>
        <p:nvSpPr>
          <p:cNvPr id="16" name="Rectangle 15"/>
          <p:cNvSpPr/>
          <p:nvPr/>
        </p:nvSpPr>
        <p:spPr>
          <a:xfrm>
            <a:off x="0" y="0"/>
            <a:ext cx="12192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prstClr val="white"/>
              </a:solidFill>
            </a:endParaRPr>
          </a:p>
        </p:txBody>
      </p:sp>
      <p:sp>
        <p:nvSpPr>
          <p:cNvPr id="20" name="Rectangle 19"/>
          <p:cNvSpPr/>
          <p:nvPr/>
        </p:nvSpPr>
        <p:spPr>
          <a:xfrm>
            <a:off x="0" y="6741368"/>
            <a:ext cx="2448000" cy="116632"/>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prstClr val="black"/>
              </a:solidFill>
            </a:endParaRPr>
          </a:p>
        </p:txBody>
      </p:sp>
      <p:sp>
        <p:nvSpPr>
          <p:cNvPr id="27" name="Rectangle 26"/>
          <p:cNvSpPr/>
          <p:nvPr/>
        </p:nvSpPr>
        <p:spPr>
          <a:xfrm>
            <a:off x="2448000" y="6741368"/>
            <a:ext cx="2448000" cy="116632"/>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prstClr val="black"/>
              </a:solidFill>
            </a:endParaRPr>
          </a:p>
        </p:txBody>
      </p:sp>
      <p:sp>
        <p:nvSpPr>
          <p:cNvPr id="28" name="Rectangle 27"/>
          <p:cNvSpPr/>
          <p:nvPr/>
        </p:nvSpPr>
        <p:spPr>
          <a:xfrm>
            <a:off x="4896000" y="6741368"/>
            <a:ext cx="2448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prstClr val="black"/>
              </a:solidFill>
            </a:endParaRPr>
          </a:p>
        </p:txBody>
      </p:sp>
      <p:sp>
        <p:nvSpPr>
          <p:cNvPr id="29" name="Rectangle 28"/>
          <p:cNvSpPr/>
          <p:nvPr/>
        </p:nvSpPr>
        <p:spPr>
          <a:xfrm>
            <a:off x="7344000" y="6741368"/>
            <a:ext cx="2448000" cy="116632"/>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prstClr val="black"/>
              </a:solidFill>
            </a:endParaRPr>
          </a:p>
        </p:txBody>
      </p:sp>
      <p:sp>
        <p:nvSpPr>
          <p:cNvPr id="30" name="Rectangle 29"/>
          <p:cNvSpPr/>
          <p:nvPr/>
        </p:nvSpPr>
        <p:spPr>
          <a:xfrm>
            <a:off x="9768341" y="6741368"/>
            <a:ext cx="2448000" cy="116632"/>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prstClr val="black"/>
              </a:solidFill>
            </a:endParaRPr>
          </a:p>
        </p:txBody>
      </p:sp>
    </p:spTree>
    <p:extLst>
      <p:ext uri="{BB962C8B-B14F-4D97-AF65-F5344CB8AC3E}">
        <p14:creationId xmlns:p14="http://schemas.microsoft.com/office/powerpoint/2010/main" val="602944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67" r:id="rId5"/>
  </p:sldLayoutIdLst>
  <p:hf hdr="0" ftr="0" dt="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4883" y="2799823"/>
            <a:ext cx="10363200" cy="1470025"/>
          </a:xfrm>
        </p:spPr>
        <p:txBody>
          <a:bodyPr>
            <a:noAutofit/>
          </a:bodyPr>
          <a:lstStyle/>
          <a:p>
            <a:r>
              <a:rPr lang="en-GB" sz="5400" dirty="0"/>
              <a:t>NFI Practices WG</a:t>
            </a:r>
            <a:br>
              <a:rPr lang="en-GB" sz="5400" dirty="0"/>
            </a:br>
            <a:endParaRPr lang="en-GB" sz="5400" dirty="0"/>
          </a:p>
        </p:txBody>
      </p:sp>
      <p:sp>
        <p:nvSpPr>
          <p:cNvPr id="3" name="Subtitle 2"/>
          <p:cNvSpPr>
            <a:spLocks noGrp="1"/>
          </p:cNvSpPr>
          <p:nvPr>
            <p:ph type="subTitle" idx="1"/>
          </p:nvPr>
        </p:nvSpPr>
        <p:spPr>
          <a:xfrm>
            <a:off x="1877031" y="4262234"/>
            <a:ext cx="8534400" cy="1270992"/>
          </a:xfrm>
        </p:spPr>
        <p:txBody>
          <a:bodyPr>
            <a:normAutofit/>
          </a:bodyPr>
          <a:lstStyle/>
          <a:p>
            <a:r>
              <a:rPr lang="en-GB" sz="4000" b="1" dirty="0"/>
              <a:t>update call Dec. 17</a:t>
            </a:r>
            <a:r>
              <a:rPr lang="en-GB" sz="4000" b="1" baseline="30000" dirty="0"/>
              <a:t>th</a:t>
            </a:r>
            <a:r>
              <a:rPr lang="en-GB" sz="4000" b="1" dirty="0"/>
              <a:t> 2019</a:t>
            </a:r>
          </a:p>
        </p:txBody>
      </p:sp>
      <p:grpSp>
        <p:nvGrpSpPr>
          <p:cNvPr id="5" name="Group 4"/>
          <p:cNvGrpSpPr/>
          <p:nvPr/>
        </p:nvGrpSpPr>
        <p:grpSpPr>
          <a:xfrm>
            <a:off x="697311" y="853759"/>
            <a:ext cx="5446919" cy="962918"/>
            <a:chOff x="3682716" y="6395944"/>
            <a:chExt cx="1935693" cy="305557"/>
          </a:xfrm>
        </p:grpSpPr>
        <p:pic>
          <p:nvPicPr>
            <p:cNvPr id="6" name="Picture 3" descr="Logo-sm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2716" y="6395944"/>
              <a:ext cx="348716" cy="30555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p:cNvSpPr>
              <a:spLocks noChangeArrowheads="1"/>
            </p:cNvSpPr>
            <p:nvPr/>
          </p:nvSpPr>
          <p:spPr bwMode="auto">
            <a:xfrm>
              <a:off x="4034233" y="6417109"/>
              <a:ext cx="1584176" cy="244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GB" sz="2000" b="1" dirty="0">
                  <a:solidFill>
                    <a:srgbClr val="7F1416"/>
                  </a:solidFill>
                  <a:latin typeface="Verdana" pitchFamily="34" charset="0"/>
                  <a:ea typeface="Times New Roman" pitchFamily="18" charset="0"/>
                  <a:cs typeface="Times New Roman" pitchFamily="18" charset="0"/>
                </a:rPr>
                <a:t>Global Shelter Cluster</a:t>
              </a:r>
              <a:endParaRPr lang="en-GB" sz="2000" dirty="0">
                <a:solidFill>
                  <a:prstClr val="black"/>
                </a:solidFill>
                <a:latin typeface="Arial" pitchFamily="34" charset="0"/>
                <a:cs typeface="Arial" pitchFamily="34" charset="0"/>
              </a:endParaRPr>
            </a:p>
            <a:p>
              <a:pPr eaLnBrk="0" fontAlgn="base" hangingPunct="0">
                <a:spcBef>
                  <a:spcPct val="0"/>
                </a:spcBef>
                <a:spcAft>
                  <a:spcPct val="0"/>
                </a:spcAft>
              </a:pPr>
              <a:r>
                <a:rPr lang="en-GB" sz="1400" dirty="0">
                  <a:solidFill>
                    <a:srgbClr val="7F1416"/>
                  </a:solidFill>
                  <a:latin typeface="Verdana" pitchFamily="34" charset="0"/>
                  <a:ea typeface="Times New Roman" pitchFamily="18" charset="0"/>
                  <a:cs typeface="Times New Roman" pitchFamily="18" charset="0"/>
                </a:rPr>
                <a:t>ShelterCluster.org</a:t>
              </a:r>
              <a:endParaRPr lang="en-GB" sz="1400" dirty="0">
                <a:solidFill>
                  <a:prstClr val="black"/>
                </a:solidFill>
                <a:latin typeface="Arial" pitchFamily="34" charset="0"/>
                <a:cs typeface="Arial" pitchFamily="34" charset="0"/>
              </a:endParaRPr>
            </a:p>
            <a:p>
              <a:pPr eaLnBrk="0" fontAlgn="base" hangingPunct="0">
                <a:spcBef>
                  <a:spcPct val="0"/>
                </a:spcBef>
                <a:spcAft>
                  <a:spcPct val="0"/>
                </a:spcAft>
              </a:pPr>
              <a:r>
                <a:rPr lang="en-GB" sz="1400" dirty="0">
                  <a:solidFill>
                    <a:srgbClr val="595959"/>
                  </a:solidFill>
                  <a:latin typeface="Verdana" pitchFamily="34" charset="0"/>
                  <a:ea typeface="Times New Roman" pitchFamily="18" charset="0"/>
                  <a:cs typeface="Times New Roman" pitchFamily="18" charset="0"/>
                </a:rPr>
                <a:t>Coordinating Humanitarian Shelter</a:t>
              </a:r>
              <a:endParaRPr lang="en-GB" sz="1400" dirty="0">
                <a:solidFill>
                  <a:prstClr val="black"/>
                </a:solidFill>
                <a:latin typeface="Arial" pitchFamily="34" charset="0"/>
                <a:cs typeface="Arial" pitchFamily="34" charset="0"/>
              </a:endParaRPr>
            </a:p>
          </p:txBody>
        </p:sp>
      </p:grpSp>
      <p:sp>
        <p:nvSpPr>
          <p:cNvPr id="8" name="Rectangle 7"/>
          <p:cNvSpPr/>
          <p:nvPr/>
        </p:nvSpPr>
        <p:spPr>
          <a:xfrm>
            <a:off x="289450" y="5979781"/>
            <a:ext cx="2499799" cy="6709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05049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CF67B-1140-4F25-A750-145D4E881C6A}"/>
              </a:ext>
            </a:extLst>
          </p:cNvPr>
          <p:cNvSpPr>
            <a:spLocks noGrp="1"/>
          </p:cNvSpPr>
          <p:nvPr>
            <p:ph type="title"/>
          </p:nvPr>
        </p:nvSpPr>
        <p:spPr/>
        <p:txBody>
          <a:bodyPr>
            <a:normAutofit fontScale="90000"/>
          </a:bodyPr>
          <a:lstStyle/>
          <a:p>
            <a:r>
              <a:rPr lang="en-GB" dirty="0"/>
              <a:t>AOB</a:t>
            </a:r>
            <a:br>
              <a:rPr lang="en-GB" dirty="0"/>
            </a:br>
            <a:endParaRPr lang="LID4096" dirty="0"/>
          </a:p>
        </p:txBody>
      </p:sp>
      <p:sp>
        <p:nvSpPr>
          <p:cNvPr id="3" name="Slide Number Placeholder 2">
            <a:extLst>
              <a:ext uri="{FF2B5EF4-FFF2-40B4-BE49-F238E27FC236}">
                <a16:creationId xmlns:a16="http://schemas.microsoft.com/office/drawing/2014/main" id="{76EC91CA-2E2D-4188-B9F2-1DA16AE04B67}"/>
              </a:ext>
            </a:extLst>
          </p:cNvPr>
          <p:cNvSpPr>
            <a:spLocks noGrp="1"/>
          </p:cNvSpPr>
          <p:nvPr>
            <p:ph type="sldNum" sz="quarter" idx="12"/>
          </p:nvPr>
        </p:nvSpPr>
        <p:spPr/>
        <p:txBody>
          <a:bodyPr/>
          <a:lstStyle/>
          <a:p>
            <a:fld id="{1327C452-0D12-48F3-BB65-BBA3E6350F2C}" type="slidenum">
              <a:rPr lang="en-GB" smtClean="0"/>
              <a:pPr/>
              <a:t>10</a:t>
            </a:fld>
            <a:endParaRPr lang="en-GB"/>
          </a:p>
          <a:p>
            <a:endParaRPr lang="en-GB"/>
          </a:p>
          <a:p>
            <a:endParaRPr lang="en-GB" dirty="0"/>
          </a:p>
        </p:txBody>
      </p:sp>
    </p:spTree>
    <p:extLst>
      <p:ext uri="{BB962C8B-B14F-4D97-AF65-F5344CB8AC3E}">
        <p14:creationId xmlns:p14="http://schemas.microsoft.com/office/powerpoint/2010/main" val="3371066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EB916-65CA-469E-A707-B672FDE253E3}"/>
              </a:ext>
            </a:extLst>
          </p:cNvPr>
          <p:cNvSpPr>
            <a:spLocks noGrp="1"/>
          </p:cNvSpPr>
          <p:nvPr>
            <p:ph type="title"/>
          </p:nvPr>
        </p:nvSpPr>
        <p:spPr/>
        <p:txBody>
          <a:bodyPr/>
          <a:lstStyle/>
          <a:p>
            <a:r>
              <a:rPr lang="en-GB" dirty="0"/>
              <a:t>Suggested AGENDA</a:t>
            </a:r>
            <a:endParaRPr lang="LID4096" dirty="0"/>
          </a:p>
        </p:txBody>
      </p:sp>
      <p:sp>
        <p:nvSpPr>
          <p:cNvPr id="3" name="Content Placeholder 2">
            <a:extLst>
              <a:ext uri="{FF2B5EF4-FFF2-40B4-BE49-F238E27FC236}">
                <a16:creationId xmlns:a16="http://schemas.microsoft.com/office/drawing/2014/main" id="{7AFA71F5-36E2-492B-9358-C73AFD6A8E25}"/>
              </a:ext>
            </a:extLst>
          </p:cNvPr>
          <p:cNvSpPr>
            <a:spLocks noGrp="1"/>
          </p:cNvSpPr>
          <p:nvPr>
            <p:ph idx="1"/>
          </p:nvPr>
        </p:nvSpPr>
        <p:spPr>
          <a:xfrm>
            <a:off x="609599" y="1600201"/>
            <a:ext cx="11082216" cy="4525963"/>
          </a:xfrm>
        </p:spPr>
        <p:txBody>
          <a:bodyPr>
            <a:normAutofit fontScale="92500" lnSpcReduction="20000"/>
          </a:bodyPr>
          <a:lstStyle/>
          <a:p>
            <a:pPr lvl="0"/>
            <a:r>
              <a:rPr lang="en-GB" sz="2800" dirty="0"/>
              <a:t>Introduction: quick intro round of participants in the call</a:t>
            </a:r>
          </a:p>
          <a:p>
            <a:pPr lvl="0"/>
            <a:r>
              <a:rPr lang="en-GB" sz="2800" dirty="0"/>
              <a:t>Quick introduction/review on WG scope and workplan 2019 (if wanted)</a:t>
            </a:r>
          </a:p>
          <a:p>
            <a:pPr lvl="0"/>
            <a:r>
              <a:rPr lang="en-GB" sz="2800" dirty="0"/>
              <a:t>Update on the concept note for NFI training </a:t>
            </a:r>
          </a:p>
          <a:p>
            <a:pPr lvl="0"/>
            <a:r>
              <a:rPr lang="en-GB" sz="2800" dirty="0"/>
              <a:t>Topics to be discussed whether they are within the scope of the WG: </a:t>
            </a:r>
            <a:endParaRPr lang="en-GB" dirty="0"/>
          </a:p>
          <a:p>
            <a:pPr lvl="1"/>
            <a:r>
              <a:rPr lang="en-GB" dirty="0"/>
              <a:t> development of environmentally friendlier alternatives for tarpaulin </a:t>
            </a:r>
          </a:p>
          <a:p>
            <a:pPr lvl="1"/>
            <a:r>
              <a:rPr lang="en-GB" dirty="0"/>
              <a:t>Fuel and energy sources for cooking, heating and lighting, as they often fall under NFI</a:t>
            </a:r>
          </a:p>
          <a:p>
            <a:pPr lvl="1"/>
            <a:r>
              <a:rPr lang="en-GB" dirty="0"/>
              <a:t>Document/monitor how modalities have changed over time (e.g. from in kind to cash) and what kind of impact that has on beneficiaries</a:t>
            </a:r>
          </a:p>
          <a:p>
            <a:pPr lvl="0"/>
            <a:r>
              <a:rPr lang="en-GB" sz="2800" dirty="0"/>
              <a:t>Decision on future format of NFI WG communication/interaction</a:t>
            </a:r>
          </a:p>
          <a:p>
            <a:pPr lvl="0"/>
            <a:r>
              <a:rPr lang="en-GB" sz="2800" dirty="0"/>
              <a:t>AOB</a:t>
            </a:r>
          </a:p>
          <a:p>
            <a:pPr marL="0" indent="0">
              <a:buNone/>
            </a:pPr>
            <a:endParaRPr lang="LID4096" sz="2800" dirty="0"/>
          </a:p>
        </p:txBody>
      </p:sp>
      <p:sp>
        <p:nvSpPr>
          <p:cNvPr id="4" name="Slide Number Placeholder 3">
            <a:extLst>
              <a:ext uri="{FF2B5EF4-FFF2-40B4-BE49-F238E27FC236}">
                <a16:creationId xmlns:a16="http://schemas.microsoft.com/office/drawing/2014/main" id="{BD32DA45-C366-43DE-9327-4CBEFA29041C}"/>
              </a:ext>
            </a:extLst>
          </p:cNvPr>
          <p:cNvSpPr>
            <a:spLocks noGrp="1"/>
          </p:cNvSpPr>
          <p:nvPr>
            <p:ph type="sldNum" sz="quarter" idx="12"/>
          </p:nvPr>
        </p:nvSpPr>
        <p:spPr/>
        <p:txBody>
          <a:bodyPr/>
          <a:lstStyle/>
          <a:p>
            <a:fld id="{1327C452-0D12-48F3-BB65-BBA3E6350F2C}" type="slidenum">
              <a:rPr lang="en-GB" smtClean="0"/>
              <a:pPr/>
              <a:t>2</a:t>
            </a:fld>
            <a:endParaRPr lang="en-GB"/>
          </a:p>
          <a:p>
            <a:endParaRPr lang="en-GB" dirty="0"/>
          </a:p>
        </p:txBody>
      </p:sp>
    </p:spTree>
    <p:extLst>
      <p:ext uri="{BB962C8B-B14F-4D97-AF65-F5344CB8AC3E}">
        <p14:creationId xmlns:p14="http://schemas.microsoft.com/office/powerpoint/2010/main" val="2361865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7F4F2-C110-4C9A-9F10-A74225EDA994}"/>
              </a:ext>
            </a:extLst>
          </p:cNvPr>
          <p:cNvSpPr>
            <a:spLocks noGrp="1"/>
          </p:cNvSpPr>
          <p:nvPr>
            <p:ph type="title"/>
          </p:nvPr>
        </p:nvSpPr>
        <p:spPr>
          <a:xfrm>
            <a:off x="609600" y="274638"/>
            <a:ext cx="10972800" cy="1143000"/>
          </a:xfrm>
        </p:spPr>
        <p:txBody>
          <a:bodyPr/>
          <a:lstStyle/>
          <a:p>
            <a:r>
              <a:rPr lang="en-GB" dirty="0"/>
              <a:t>NFI WG scope/workplan 2019/20</a:t>
            </a:r>
            <a:endParaRPr lang="LID4096" dirty="0"/>
          </a:p>
        </p:txBody>
      </p:sp>
      <p:sp>
        <p:nvSpPr>
          <p:cNvPr id="3" name="Slide Number Placeholder 2">
            <a:extLst>
              <a:ext uri="{FF2B5EF4-FFF2-40B4-BE49-F238E27FC236}">
                <a16:creationId xmlns:a16="http://schemas.microsoft.com/office/drawing/2014/main" id="{A1DF8421-EC9A-4471-AA3C-16BCFA3A61A3}"/>
              </a:ext>
            </a:extLst>
          </p:cNvPr>
          <p:cNvSpPr>
            <a:spLocks noGrp="1"/>
          </p:cNvSpPr>
          <p:nvPr>
            <p:ph type="sldNum" sz="quarter" idx="12"/>
          </p:nvPr>
        </p:nvSpPr>
        <p:spPr/>
        <p:txBody>
          <a:bodyPr/>
          <a:lstStyle/>
          <a:p>
            <a:fld id="{1327C452-0D12-48F3-BB65-BBA3E6350F2C}" type="slidenum">
              <a:rPr lang="en-GB" smtClean="0"/>
              <a:pPr/>
              <a:t>3</a:t>
            </a:fld>
            <a:endParaRPr lang="en-GB"/>
          </a:p>
          <a:p>
            <a:endParaRPr lang="en-GB"/>
          </a:p>
          <a:p>
            <a:endParaRPr lang="en-GB" dirty="0"/>
          </a:p>
        </p:txBody>
      </p:sp>
      <p:graphicFrame>
        <p:nvGraphicFramePr>
          <p:cNvPr id="6" name="Table 5">
            <a:extLst>
              <a:ext uri="{FF2B5EF4-FFF2-40B4-BE49-F238E27FC236}">
                <a16:creationId xmlns:a16="http://schemas.microsoft.com/office/drawing/2014/main" id="{18176884-B334-4B6E-BECA-C70C359C9AAD}"/>
              </a:ext>
            </a:extLst>
          </p:cNvPr>
          <p:cNvGraphicFramePr>
            <a:graphicFrameLocks noGrp="1"/>
          </p:cNvGraphicFramePr>
          <p:nvPr>
            <p:extLst>
              <p:ext uri="{D42A27DB-BD31-4B8C-83A1-F6EECF244321}">
                <p14:modId xmlns:p14="http://schemas.microsoft.com/office/powerpoint/2010/main" val="1316171430"/>
              </p:ext>
            </p:extLst>
          </p:nvPr>
        </p:nvGraphicFramePr>
        <p:xfrm>
          <a:off x="731838" y="1243957"/>
          <a:ext cx="11074400" cy="4656820"/>
        </p:xfrm>
        <a:graphic>
          <a:graphicData uri="http://schemas.openxmlformats.org/drawingml/2006/table">
            <a:tbl>
              <a:tblPr>
                <a:tableStyleId>{0505E3EF-67EA-436B-97B2-0124C06EBD24}</a:tableStyleId>
              </a:tblPr>
              <a:tblGrid>
                <a:gridCol w="599697">
                  <a:extLst>
                    <a:ext uri="{9D8B030D-6E8A-4147-A177-3AD203B41FA5}">
                      <a16:colId xmlns:a16="http://schemas.microsoft.com/office/drawing/2014/main" val="559416769"/>
                    </a:ext>
                  </a:extLst>
                </a:gridCol>
                <a:gridCol w="755173">
                  <a:extLst>
                    <a:ext uri="{9D8B030D-6E8A-4147-A177-3AD203B41FA5}">
                      <a16:colId xmlns:a16="http://schemas.microsoft.com/office/drawing/2014/main" val="2850861709"/>
                    </a:ext>
                  </a:extLst>
                </a:gridCol>
                <a:gridCol w="2086707">
                  <a:extLst>
                    <a:ext uri="{9D8B030D-6E8A-4147-A177-3AD203B41FA5}">
                      <a16:colId xmlns:a16="http://schemas.microsoft.com/office/drawing/2014/main" val="3362327092"/>
                    </a:ext>
                  </a:extLst>
                </a:gridCol>
                <a:gridCol w="3931139">
                  <a:extLst>
                    <a:ext uri="{9D8B030D-6E8A-4147-A177-3AD203B41FA5}">
                      <a16:colId xmlns:a16="http://schemas.microsoft.com/office/drawing/2014/main" val="3039120076"/>
                    </a:ext>
                  </a:extLst>
                </a:gridCol>
                <a:gridCol w="898769">
                  <a:extLst>
                    <a:ext uri="{9D8B030D-6E8A-4147-A177-3AD203B41FA5}">
                      <a16:colId xmlns:a16="http://schemas.microsoft.com/office/drawing/2014/main" val="3642095429"/>
                    </a:ext>
                  </a:extLst>
                </a:gridCol>
                <a:gridCol w="1375508">
                  <a:extLst>
                    <a:ext uri="{9D8B030D-6E8A-4147-A177-3AD203B41FA5}">
                      <a16:colId xmlns:a16="http://schemas.microsoft.com/office/drawing/2014/main" val="3687388525"/>
                    </a:ext>
                  </a:extLst>
                </a:gridCol>
                <a:gridCol w="633046">
                  <a:extLst>
                    <a:ext uri="{9D8B030D-6E8A-4147-A177-3AD203B41FA5}">
                      <a16:colId xmlns:a16="http://schemas.microsoft.com/office/drawing/2014/main" val="1567178700"/>
                    </a:ext>
                  </a:extLst>
                </a:gridCol>
                <a:gridCol w="794361">
                  <a:extLst>
                    <a:ext uri="{9D8B030D-6E8A-4147-A177-3AD203B41FA5}">
                      <a16:colId xmlns:a16="http://schemas.microsoft.com/office/drawing/2014/main" val="450533584"/>
                    </a:ext>
                  </a:extLst>
                </a:gridCol>
              </a:tblGrid>
              <a:tr h="625444">
                <a:tc>
                  <a:txBody>
                    <a:bodyPr/>
                    <a:lstStyle/>
                    <a:p>
                      <a:pPr algn="ctr" fontAlgn="ctr"/>
                      <a:r>
                        <a:rPr lang="en-GB" sz="1200" u="none" strike="noStrike">
                          <a:effectLst/>
                        </a:rPr>
                        <a:t>No.</a:t>
                      </a:r>
                      <a:endParaRPr lang="en-GB" sz="1200" b="1" i="0" u="none" strike="noStrike">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dirty="0">
                          <a:effectLst/>
                        </a:rPr>
                        <a:t>Priority</a:t>
                      </a:r>
                      <a:endParaRPr lang="en-GB" sz="1200" b="1" i="0" u="none" strike="noStrike" dirty="0">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dirty="0">
                          <a:effectLst/>
                        </a:rPr>
                        <a:t>GSC Strategy 2018-2022 Output/Action</a:t>
                      </a:r>
                      <a:r>
                        <a:rPr lang="en-GB" sz="1200" u="none" strike="noStrike" baseline="30000" dirty="0">
                          <a:effectLst/>
                        </a:rPr>
                        <a:t>1</a:t>
                      </a:r>
                      <a:r>
                        <a:rPr lang="en-GB" sz="1200" u="none" strike="noStrike" dirty="0">
                          <a:effectLst/>
                        </a:rPr>
                        <a:t>. </a:t>
                      </a:r>
                      <a:endParaRPr lang="en-GB" sz="1200" b="1" i="0" u="none" strike="noStrike" dirty="0">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dirty="0">
                          <a:effectLst/>
                        </a:rPr>
                        <a:t>Activity</a:t>
                      </a:r>
                      <a:endParaRPr lang="en-GB" sz="1200" b="1" i="0" u="none" strike="noStrike" dirty="0">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dirty="0">
                          <a:effectLst/>
                        </a:rPr>
                        <a:t>Comments </a:t>
                      </a:r>
                      <a:endParaRPr lang="en-GB" sz="1200" b="1" i="0" u="none" strike="noStrike" dirty="0">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a:effectLst/>
                        </a:rPr>
                        <a:t>By who</a:t>
                      </a:r>
                      <a:br>
                        <a:rPr lang="en-GB" sz="1200" u="none" strike="noStrike">
                          <a:effectLst/>
                        </a:rPr>
                      </a:br>
                      <a:r>
                        <a:rPr lang="en-GB" sz="1200" u="none" strike="noStrike">
                          <a:effectLst/>
                        </a:rPr>
                        <a:t>(Lead, participants)</a:t>
                      </a:r>
                      <a:endParaRPr lang="en-GB" sz="1200" b="1" i="0" u="none" strike="noStrike">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a:effectLst/>
                        </a:rPr>
                        <a:t>For when</a:t>
                      </a:r>
                      <a:br>
                        <a:rPr lang="en-GB" sz="1200" u="none" strike="noStrike">
                          <a:effectLst/>
                        </a:rPr>
                      </a:br>
                      <a:r>
                        <a:rPr lang="en-GB" sz="1200" u="none" strike="noStrike">
                          <a:effectLst/>
                        </a:rPr>
                        <a:t>(Date)</a:t>
                      </a:r>
                      <a:endParaRPr lang="en-GB" sz="1200" b="1" i="0" u="none" strike="noStrike">
                        <a:solidFill>
                          <a:srgbClr val="000000"/>
                        </a:solidFill>
                        <a:effectLst/>
                        <a:latin typeface="Calibri" panose="020F0502020204030204" pitchFamily="34" charset="0"/>
                      </a:endParaRPr>
                    </a:p>
                  </a:txBody>
                  <a:tcPr marL="4195" marR="4195" marT="4195" marB="0" anchor="ctr"/>
                </a:tc>
                <a:tc>
                  <a:txBody>
                    <a:bodyPr/>
                    <a:lstStyle/>
                    <a:p>
                      <a:pPr algn="ctr" fontAlgn="ctr"/>
                      <a:br>
                        <a:rPr lang="en-GB" sz="1200" u="none" strike="noStrike" dirty="0">
                          <a:effectLst/>
                        </a:rPr>
                      </a:br>
                      <a:r>
                        <a:rPr lang="en-GB" sz="1200" u="none" strike="noStrike" dirty="0">
                          <a:effectLst/>
                        </a:rPr>
                        <a:t>Status</a:t>
                      </a:r>
                      <a:br>
                        <a:rPr lang="en-GB" sz="1200" u="none" strike="noStrike" dirty="0">
                          <a:effectLst/>
                        </a:rPr>
                      </a:br>
                      <a:endParaRPr lang="en-GB" sz="1200" b="1" i="0" u="none" strike="noStrike" dirty="0">
                        <a:solidFill>
                          <a:srgbClr val="000000"/>
                        </a:solidFill>
                        <a:effectLst/>
                        <a:latin typeface="Calibri" panose="020F0502020204030204" pitchFamily="34" charset="0"/>
                      </a:endParaRPr>
                    </a:p>
                  </a:txBody>
                  <a:tcPr marL="4195" marR="4195" marT="4195" marB="0" anchor="ctr"/>
                </a:tc>
                <a:extLst>
                  <a:ext uri="{0D108BD9-81ED-4DB2-BD59-A6C34878D82A}">
                    <a16:rowId xmlns:a16="http://schemas.microsoft.com/office/drawing/2014/main" val="3509805289"/>
                  </a:ext>
                </a:extLst>
              </a:tr>
              <a:tr h="734053">
                <a:tc>
                  <a:txBody>
                    <a:bodyPr/>
                    <a:lstStyle/>
                    <a:p>
                      <a:pPr algn="ctr" fontAlgn="ctr"/>
                      <a:r>
                        <a:rPr lang="en-GB" sz="1200" u="none" strike="noStrike">
                          <a:effectLst/>
                        </a:rPr>
                        <a:t>1</a:t>
                      </a:r>
                      <a:endParaRPr lang="en-GB" sz="1200" b="1" i="0" u="none" strike="noStrike">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a:effectLst/>
                        </a:rPr>
                        <a:t>High</a:t>
                      </a:r>
                      <a:endParaRPr lang="en-GB" sz="1200" b="0" i="0" u="none" strike="noStrike">
                        <a:solidFill>
                          <a:srgbClr val="000000"/>
                        </a:solidFill>
                        <a:effectLst/>
                        <a:latin typeface="Calibri" panose="020F0502020204030204" pitchFamily="34" charset="0"/>
                      </a:endParaRPr>
                    </a:p>
                  </a:txBody>
                  <a:tcPr marL="4195" marR="4195" marT="4195" marB="0" anchor="ctr"/>
                </a:tc>
                <a:tc rowSpan="3">
                  <a:txBody>
                    <a:bodyPr/>
                    <a:lstStyle/>
                    <a:p>
                      <a:pPr algn="l" fontAlgn="ctr"/>
                      <a:r>
                        <a:rPr lang="en-GB" sz="1200" u="none" strike="noStrike" dirty="0">
                          <a:effectLst/>
                        </a:rPr>
                        <a:t>4.1.G.1 Capacity assessment framework to review gaps and capacity development needs; 4.1.G.11 Relevant online trainings integrated into the GSC website and </a:t>
                      </a:r>
                      <a:r>
                        <a:rPr lang="en-GB" sz="1200" u="none" strike="noStrike" dirty="0" err="1">
                          <a:effectLst/>
                        </a:rPr>
                        <a:t>availabe</a:t>
                      </a:r>
                      <a:r>
                        <a:rPr lang="en-GB" sz="1200" u="none" strike="noStrike" dirty="0">
                          <a:effectLst/>
                        </a:rPr>
                        <a:t> in key operational languages;                                                                                                                         (4.3.G.2 Support country-level clusters with shelter-related materials to guide appropriate use of cash and markets modalities in achieving shelter outcomes).</a:t>
                      </a:r>
                      <a:endParaRPr lang="en-GB" sz="1200" b="0" i="0" u="none" strike="noStrike" dirty="0">
                        <a:solidFill>
                          <a:srgbClr val="000000"/>
                        </a:solidFill>
                        <a:effectLst/>
                        <a:latin typeface="Calibri" panose="020F0502020204030204" pitchFamily="34" charset="0"/>
                      </a:endParaRPr>
                    </a:p>
                  </a:txBody>
                  <a:tcPr marL="4195" marR="4195" marT="4195" marB="0" anchor="ctr"/>
                </a:tc>
                <a:tc>
                  <a:txBody>
                    <a:bodyPr/>
                    <a:lstStyle/>
                    <a:p>
                      <a:pPr algn="l" fontAlgn="ctr"/>
                      <a:r>
                        <a:rPr lang="en-GB" sz="1200" u="none" strike="noStrike">
                          <a:effectLst/>
                        </a:rPr>
                        <a:t>Development of training curriculum outline for online learning modules on NFI practices, based on materials already existing and identified gap areas.  </a:t>
                      </a:r>
                      <a:endParaRPr lang="en-GB" sz="1200" b="0" i="0" u="none" strike="noStrike">
                        <a:solidFill>
                          <a:srgbClr val="000000"/>
                        </a:solidFill>
                        <a:effectLst/>
                        <a:latin typeface="Calibri" panose="020F0502020204030204" pitchFamily="34" charset="0"/>
                      </a:endParaRPr>
                    </a:p>
                  </a:txBody>
                  <a:tcPr marL="4195" marR="4195" marT="4195" marB="0" anchor="ctr"/>
                </a:tc>
                <a:tc>
                  <a:txBody>
                    <a:bodyPr/>
                    <a:lstStyle/>
                    <a:p>
                      <a:pPr algn="l" fontAlgn="b"/>
                      <a:r>
                        <a:rPr lang="en-GB" sz="1200" u="none" strike="noStrike">
                          <a:effectLst/>
                        </a:rPr>
                        <a:t> </a:t>
                      </a:r>
                      <a:endParaRPr lang="en-GB" sz="1200" b="0" i="0" u="none" strike="noStrike">
                        <a:solidFill>
                          <a:srgbClr val="000000"/>
                        </a:solidFill>
                        <a:effectLst/>
                        <a:latin typeface="Calibri" panose="020F0502020204030204" pitchFamily="34" charset="0"/>
                      </a:endParaRPr>
                    </a:p>
                  </a:txBody>
                  <a:tcPr marL="4195" marR="4195" marT="4195" marB="0" anchor="b"/>
                </a:tc>
                <a:tc>
                  <a:txBody>
                    <a:bodyPr/>
                    <a:lstStyle/>
                    <a:p>
                      <a:pPr algn="l" fontAlgn="t"/>
                      <a:r>
                        <a:rPr lang="en-GB" sz="1200" u="none" strike="noStrike">
                          <a:effectLst/>
                        </a:rPr>
                        <a:t>WG chairs (UNHCR,IFRC) with input from WG members</a:t>
                      </a:r>
                      <a:endParaRPr lang="en-GB" sz="1200" b="0" i="0" u="none" strike="noStrike">
                        <a:solidFill>
                          <a:srgbClr val="000000"/>
                        </a:solidFill>
                        <a:effectLst/>
                        <a:latin typeface="Calibri" panose="020F0502020204030204" pitchFamily="34" charset="0"/>
                      </a:endParaRPr>
                    </a:p>
                  </a:txBody>
                  <a:tcPr marL="4195" marR="4195" marT="4195" marB="0"/>
                </a:tc>
                <a:tc>
                  <a:txBody>
                    <a:bodyPr/>
                    <a:lstStyle/>
                    <a:p>
                      <a:pPr algn="l" fontAlgn="t"/>
                      <a:r>
                        <a:rPr lang="en-GB" sz="1200" u="none" strike="noStrike">
                          <a:effectLst/>
                        </a:rPr>
                        <a:t>Q2 2019</a:t>
                      </a:r>
                      <a:endParaRPr lang="en-GB" sz="1200" b="0" i="0" u="none" strike="noStrike">
                        <a:solidFill>
                          <a:srgbClr val="000000"/>
                        </a:solidFill>
                        <a:effectLst/>
                        <a:latin typeface="Calibri" panose="020F0502020204030204" pitchFamily="34" charset="0"/>
                      </a:endParaRPr>
                    </a:p>
                  </a:txBody>
                  <a:tcPr marL="4195" marR="4195" marT="4195" marB="0"/>
                </a:tc>
                <a:tc>
                  <a:txBody>
                    <a:bodyPr/>
                    <a:lstStyle/>
                    <a:p>
                      <a:pPr algn="l" fontAlgn="t"/>
                      <a:r>
                        <a:rPr lang="en-GB" sz="1200" u="none" strike="noStrike">
                          <a:effectLst/>
                        </a:rPr>
                        <a:t>finished</a:t>
                      </a:r>
                      <a:endParaRPr lang="en-GB" sz="1200" b="0" i="0" u="none" strike="noStrike">
                        <a:solidFill>
                          <a:srgbClr val="000000"/>
                        </a:solidFill>
                        <a:effectLst/>
                        <a:latin typeface="Calibri" panose="020F0502020204030204" pitchFamily="34" charset="0"/>
                      </a:endParaRPr>
                    </a:p>
                  </a:txBody>
                  <a:tcPr marL="4195" marR="4195" marT="4195" marB="0"/>
                </a:tc>
                <a:extLst>
                  <a:ext uri="{0D108BD9-81ED-4DB2-BD59-A6C34878D82A}">
                    <a16:rowId xmlns:a16="http://schemas.microsoft.com/office/drawing/2014/main" val="2385687851"/>
                  </a:ext>
                </a:extLst>
              </a:tr>
              <a:tr h="785437">
                <a:tc>
                  <a:txBody>
                    <a:bodyPr/>
                    <a:lstStyle/>
                    <a:p>
                      <a:pPr algn="ctr" fontAlgn="ctr"/>
                      <a:r>
                        <a:rPr lang="en-GB" sz="1200" u="none" strike="noStrike">
                          <a:effectLst/>
                        </a:rPr>
                        <a:t> </a:t>
                      </a:r>
                      <a:endParaRPr lang="en-GB" sz="1200" b="1" i="0" u="none" strike="noStrike">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a:effectLst/>
                        </a:rPr>
                        <a:t> </a:t>
                      </a:r>
                      <a:endParaRPr lang="en-GB" sz="1200" b="0" i="0" u="none" strike="noStrike">
                        <a:solidFill>
                          <a:srgbClr val="000000"/>
                        </a:solidFill>
                        <a:effectLst/>
                        <a:latin typeface="Calibri" panose="020F0502020204030204" pitchFamily="34" charset="0"/>
                      </a:endParaRPr>
                    </a:p>
                  </a:txBody>
                  <a:tcPr marL="4195" marR="4195" marT="4195" marB="0" anchor="ctr"/>
                </a:tc>
                <a:tc vMerge="1">
                  <a:txBody>
                    <a:bodyPr/>
                    <a:lstStyle/>
                    <a:p>
                      <a:endParaRPr lang="en-GB"/>
                    </a:p>
                  </a:txBody>
                  <a:tcPr/>
                </a:tc>
                <a:tc>
                  <a:txBody>
                    <a:bodyPr/>
                    <a:lstStyle/>
                    <a:p>
                      <a:pPr algn="l" fontAlgn="ctr"/>
                      <a:r>
                        <a:rPr lang="en-GB" sz="1200" u="none" strike="noStrike">
                          <a:effectLst/>
                        </a:rPr>
                        <a:t>Drafting of funding proposal for the consolidation of content and development of missing topics into online modules for the full curriculum by relevant experts.  </a:t>
                      </a:r>
                      <a:endParaRPr lang="en-GB" sz="1200" b="0" i="0" u="none" strike="noStrike">
                        <a:solidFill>
                          <a:srgbClr val="000000"/>
                        </a:solidFill>
                        <a:effectLst/>
                        <a:latin typeface="Calibri" panose="020F0502020204030204" pitchFamily="34" charset="0"/>
                      </a:endParaRPr>
                    </a:p>
                  </a:txBody>
                  <a:tcPr marL="4195" marR="4195" marT="4195" marB="0" anchor="ctr"/>
                </a:tc>
                <a:tc>
                  <a:txBody>
                    <a:bodyPr/>
                    <a:lstStyle/>
                    <a:p>
                      <a:pPr algn="l" fontAlgn="b"/>
                      <a:r>
                        <a:rPr lang="en-GB" sz="1200" u="none" strike="noStrike">
                          <a:effectLst/>
                        </a:rPr>
                        <a:t> </a:t>
                      </a:r>
                      <a:endParaRPr lang="en-GB" sz="1200" b="0" i="0" u="none" strike="noStrike">
                        <a:solidFill>
                          <a:srgbClr val="000000"/>
                        </a:solidFill>
                        <a:effectLst/>
                        <a:latin typeface="Calibri" panose="020F0502020204030204" pitchFamily="34" charset="0"/>
                      </a:endParaRPr>
                    </a:p>
                  </a:txBody>
                  <a:tcPr marL="4195" marR="4195" marT="4195" marB="0" anchor="b"/>
                </a:tc>
                <a:tc>
                  <a:txBody>
                    <a:bodyPr/>
                    <a:lstStyle/>
                    <a:p>
                      <a:pPr algn="l" fontAlgn="t"/>
                      <a:r>
                        <a:rPr lang="en-GB" sz="1200" u="none" strike="noStrike">
                          <a:effectLst/>
                        </a:rPr>
                        <a:t>WG chairs (UNHCR,IFRC) with input from WG members</a:t>
                      </a:r>
                      <a:endParaRPr lang="en-GB" sz="1200" b="0" i="0" u="none" strike="noStrike">
                        <a:solidFill>
                          <a:srgbClr val="000000"/>
                        </a:solidFill>
                        <a:effectLst/>
                        <a:latin typeface="Calibri" panose="020F0502020204030204" pitchFamily="34" charset="0"/>
                      </a:endParaRPr>
                    </a:p>
                  </a:txBody>
                  <a:tcPr marL="4195" marR="4195" marT="4195" marB="0"/>
                </a:tc>
                <a:tc>
                  <a:txBody>
                    <a:bodyPr/>
                    <a:lstStyle/>
                    <a:p>
                      <a:pPr algn="l" fontAlgn="t"/>
                      <a:r>
                        <a:rPr lang="en-GB" sz="1200" u="none" strike="noStrike">
                          <a:effectLst/>
                        </a:rPr>
                        <a:t>Q3 2019</a:t>
                      </a:r>
                      <a:endParaRPr lang="en-GB" sz="1200" b="0" i="0" u="none" strike="noStrike">
                        <a:solidFill>
                          <a:srgbClr val="000000"/>
                        </a:solidFill>
                        <a:effectLst/>
                        <a:latin typeface="Calibri" panose="020F0502020204030204" pitchFamily="34" charset="0"/>
                      </a:endParaRPr>
                    </a:p>
                  </a:txBody>
                  <a:tcPr marL="4195" marR="4195" marT="4195" marB="0"/>
                </a:tc>
                <a:tc>
                  <a:txBody>
                    <a:bodyPr/>
                    <a:lstStyle/>
                    <a:p>
                      <a:pPr algn="l" fontAlgn="t"/>
                      <a:r>
                        <a:rPr lang="en-GB" sz="1200" u="none" strike="noStrike">
                          <a:effectLst/>
                        </a:rPr>
                        <a:t>ongoing</a:t>
                      </a:r>
                      <a:endParaRPr lang="en-GB" sz="1200" b="0" i="0" u="none" strike="noStrike">
                        <a:solidFill>
                          <a:srgbClr val="000000"/>
                        </a:solidFill>
                        <a:effectLst/>
                        <a:latin typeface="Calibri" panose="020F0502020204030204" pitchFamily="34" charset="0"/>
                      </a:endParaRPr>
                    </a:p>
                  </a:txBody>
                  <a:tcPr marL="4195" marR="4195" marT="4195" marB="0"/>
                </a:tc>
                <a:extLst>
                  <a:ext uri="{0D108BD9-81ED-4DB2-BD59-A6C34878D82A}">
                    <a16:rowId xmlns:a16="http://schemas.microsoft.com/office/drawing/2014/main" val="3490727831"/>
                  </a:ext>
                </a:extLst>
              </a:tr>
              <a:tr h="1225869">
                <a:tc>
                  <a:txBody>
                    <a:bodyPr/>
                    <a:lstStyle/>
                    <a:p>
                      <a:pPr algn="ctr" fontAlgn="ctr"/>
                      <a:r>
                        <a:rPr lang="en-GB" sz="1200" u="none" strike="noStrike">
                          <a:effectLst/>
                        </a:rPr>
                        <a:t> </a:t>
                      </a:r>
                      <a:endParaRPr lang="en-GB" sz="1200" b="1" i="0" u="none" strike="noStrike">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a:effectLst/>
                        </a:rPr>
                        <a:t> </a:t>
                      </a:r>
                      <a:endParaRPr lang="en-GB" sz="1200" b="0" i="0" u="none" strike="noStrike">
                        <a:solidFill>
                          <a:srgbClr val="000000"/>
                        </a:solidFill>
                        <a:effectLst/>
                        <a:latin typeface="Calibri" panose="020F0502020204030204" pitchFamily="34" charset="0"/>
                      </a:endParaRPr>
                    </a:p>
                  </a:txBody>
                  <a:tcPr marL="4195" marR="4195" marT="4195" marB="0" anchor="ctr"/>
                </a:tc>
                <a:tc vMerge="1">
                  <a:txBody>
                    <a:bodyPr/>
                    <a:lstStyle/>
                    <a:p>
                      <a:endParaRPr lang="en-GB"/>
                    </a:p>
                  </a:txBody>
                  <a:tcPr/>
                </a:tc>
                <a:tc>
                  <a:txBody>
                    <a:bodyPr/>
                    <a:lstStyle/>
                    <a:p>
                      <a:pPr algn="l" fontAlgn="ctr"/>
                      <a:r>
                        <a:rPr lang="en-GB" sz="1200" u="none" strike="noStrike">
                          <a:effectLst/>
                        </a:rPr>
                        <a:t>Develoment of content for the different training modules/topcis and production of e-learning sessions/modules to be made available on the GSC website as well as IFRC and UNHCR and other humanitarian learning platforms and translated into at least three relavant languages (French, Spanish, Arabic).</a:t>
                      </a:r>
                      <a:endParaRPr lang="en-GB" sz="1200" b="0" i="0" u="none" strike="noStrike">
                        <a:solidFill>
                          <a:srgbClr val="000000"/>
                        </a:solidFill>
                        <a:effectLst/>
                        <a:latin typeface="Calibri" panose="020F0502020204030204" pitchFamily="34" charset="0"/>
                      </a:endParaRPr>
                    </a:p>
                  </a:txBody>
                  <a:tcPr marL="4195" marR="4195" marT="4195" marB="0" anchor="ctr"/>
                </a:tc>
                <a:tc>
                  <a:txBody>
                    <a:bodyPr/>
                    <a:lstStyle/>
                    <a:p>
                      <a:pPr algn="l" fontAlgn="ctr"/>
                      <a:r>
                        <a:rPr lang="en-GB" sz="1200" b="1" u="none" strike="noStrike" dirty="0">
                          <a:solidFill>
                            <a:srgbClr val="FF0000"/>
                          </a:solidFill>
                          <a:effectLst/>
                        </a:rPr>
                        <a:t>Contingent upon funding</a:t>
                      </a:r>
                      <a:endParaRPr lang="en-GB" sz="1200" b="1" i="0" u="none" strike="noStrike" dirty="0">
                        <a:solidFill>
                          <a:srgbClr val="FF0000"/>
                        </a:solidFill>
                        <a:effectLst/>
                        <a:latin typeface="Calibri" panose="020F0502020204030204" pitchFamily="34" charset="0"/>
                      </a:endParaRPr>
                    </a:p>
                  </a:txBody>
                  <a:tcPr marL="4195" marR="4195" marT="4195" marB="0" anchor="ctr"/>
                </a:tc>
                <a:tc>
                  <a:txBody>
                    <a:bodyPr/>
                    <a:lstStyle/>
                    <a:p>
                      <a:pPr algn="l" fontAlgn="t"/>
                      <a:r>
                        <a:rPr lang="en-GB" sz="1200" u="none" strike="noStrike">
                          <a:effectLst/>
                        </a:rPr>
                        <a:t>identifed experts/consultants with support input and validation from WG members</a:t>
                      </a:r>
                      <a:endParaRPr lang="en-GB" sz="1200" b="0" i="0" u="none" strike="noStrike">
                        <a:solidFill>
                          <a:srgbClr val="000000"/>
                        </a:solidFill>
                        <a:effectLst/>
                        <a:latin typeface="Calibri" panose="020F0502020204030204" pitchFamily="34" charset="0"/>
                      </a:endParaRPr>
                    </a:p>
                  </a:txBody>
                  <a:tcPr marL="4195" marR="4195" marT="4195" marB="0"/>
                </a:tc>
                <a:tc>
                  <a:txBody>
                    <a:bodyPr/>
                    <a:lstStyle/>
                    <a:p>
                      <a:pPr algn="l" fontAlgn="t"/>
                      <a:r>
                        <a:rPr lang="en-GB" sz="1200" u="none" strike="noStrike">
                          <a:effectLst/>
                        </a:rPr>
                        <a:t>Q3 2020</a:t>
                      </a:r>
                      <a:endParaRPr lang="en-GB" sz="1200" b="0" i="0" u="none" strike="noStrike">
                        <a:solidFill>
                          <a:srgbClr val="000000"/>
                        </a:solidFill>
                        <a:effectLst/>
                        <a:latin typeface="Calibri" panose="020F0502020204030204" pitchFamily="34" charset="0"/>
                      </a:endParaRPr>
                    </a:p>
                  </a:txBody>
                  <a:tcPr marL="4195" marR="4195" marT="4195" marB="0"/>
                </a:tc>
                <a:tc>
                  <a:txBody>
                    <a:bodyPr/>
                    <a:lstStyle/>
                    <a:p>
                      <a:pPr algn="l" fontAlgn="t"/>
                      <a:r>
                        <a:rPr lang="en-GB" sz="1200" u="none" strike="noStrike">
                          <a:effectLst/>
                        </a:rPr>
                        <a:t>Planned</a:t>
                      </a:r>
                      <a:endParaRPr lang="en-GB" sz="1200" b="0" i="0" u="none" strike="noStrike">
                        <a:solidFill>
                          <a:srgbClr val="000000"/>
                        </a:solidFill>
                        <a:effectLst/>
                        <a:latin typeface="Calibri" panose="020F0502020204030204" pitchFamily="34" charset="0"/>
                      </a:endParaRPr>
                    </a:p>
                  </a:txBody>
                  <a:tcPr marL="4195" marR="4195" marT="4195" marB="0"/>
                </a:tc>
                <a:extLst>
                  <a:ext uri="{0D108BD9-81ED-4DB2-BD59-A6C34878D82A}">
                    <a16:rowId xmlns:a16="http://schemas.microsoft.com/office/drawing/2014/main" val="1204185053"/>
                  </a:ext>
                </a:extLst>
              </a:tr>
              <a:tr h="954269">
                <a:tc>
                  <a:txBody>
                    <a:bodyPr/>
                    <a:lstStyle/>
                    <a:p>
                      <a:pPr algn="ctr" fontAlgn="ctr"/>
                      <a:r>
                        <a:rPr lang="en-GB" sz="1200" u="none" strike="noStrike">
                          <a:effectLst/>
                        </a:rPr>
                        <a:t>2</a:t>
                      </a:r>
                      <a:endParaRPr lang="en-GB" sz="1200" b="1" i="0" u="none" strike="noStrike">
                        <a:solidFill>
                          <a:srgbClr val="000000"/>
                        </a:solidFill>
                        <a:effectLst/>
                        <a:latin typeface="Calibri" panose="020F0502020204030204" pitchFamily="34" charset="0"/>
                      </a:endParaRPr>
                    </a:p>
                  </a:txBody>
                  <a:tcPr marL="4195" marR="4195" marT="4195" marB="0" anchor="ctr"/>
                </a:tc>
                <a:tc>
                  <a:txBody>
                    <a:bodyPr/>
                    <a:lstStyle/>
                    <a:p>
                      <a:pPr algn="ctr" fontAlgn="ctr"/>
                      <a:r>
                        <a:rPr lang="en-GB" sz="1200" u="none" strike="noStrike">
                          <a:effectLst/>
                        </a:rPr>
                        <a:t>Low</a:t>
                      </a:r>
                      <a:endParaRPr lang="en-GB" sz="1200" b="0" i="0" u="none" strike="noStrike">
                        <a:solidFill>
                          <a:srgbClr val="000000"/>
                        </a:solidFill>
                        <a:effectLst/>
                        <a:latin typeface="Calibri" panose="020F0502020204030204" pitchFamily="34" charset="0"/>
                      </a:endParaRPr>
                    </a:p>
                  </a:txBody>
                  <a:tcPr marL="4195" marR="4195" marT="4195" marB="0" anchor="ctr"/>
                </a:tc>
                <a:tc>
                  <a:txBody>
                    <a:bodyPr/>
                    <a:lstStyle/>
                    <a:p>
                      <a:pPr algn="l" fontAlgn="ctr"/>
                      <a:r>
                        <a:rPr lang="en-GB" sz="1200" u="none" strike="noStrike">
                          <a:effectLst/>
                        </a:rPr>
                        <a:t>3.3.G.1 GFP for Learning and Knowledge Management - to gather and disseminate country-level lessons and best practice; 3.3.C.1; 3.3.G.4                                                                        4.1.G.8 Update and maintain Coordination Toolkit</a:t>
                      </a:r>
                      <a:endParaRPr lang="en-GB" sz="1200" b="0" i="0" u="none" strike="noStrike">
                        <a:solidFill>
                          <a:srgbClr val="000000"/>
                        </a:solidFill>
                        <a:effectLst/>
                        <a:latin typeface="Calibri" panose="020F0502020204030204" pitchFamily="34" charset="0"/>
                      </a:endParaRPr>
                    </a:p>
                  </a:txBody>
                  <a:tcPr marL="4195" marR="4195" marT="4195" marB="0" anchor="ctr"/>
                </a:tc>
                <a:tc>
                  <a:txBody>
                    <a:bodyPr/>
                    <a:lstStyle/>
                    <a:p>
                      <a:pPr algn="l" fontAlgn="ctr"/>
                      <a:r>
                        <a:rPr lang="en-GB" sz="1200" u="none" strike="noStrike">
                          <a:effectLst/>
                        </a:rPr>
                        <a:t>Maintain the contextualized repository of NFI practices at: https://www.sheltercluster.org/working-group/nfi-practices</a:t>
                      </a:r>
                      <a:endParaRPr lang="en-GB" sz="1200" b="0" i="0" u="none" strike="noStrike">
                        <a:solidFill>
                          <a:srgbClr val="000000"/>
                        </a:solidFill>
                        <a:effectLst/>
                        <a:latin typeface="Calibri" panose="020F0502020204030204" pitchFamily="34" charset="0"/>
                      </a:endParaRPr>
                    </a:p>
                  </a:txBody>
                  <a:tcPr marL="4195" marR="4195" marT="4195" marB="0" anchor="ctr"/>
                </a:tc>
                <a:tc>
                  <a:txBody>
                    <a:bodyPr/>
                    <a:lstStyle/>
                    <a:p>
                      <a:pPr algn="l" fontAlgn="ctr"/>
                      <a:r>
                        <a:rPr lang="en-GB" sz="1200" u="none" strike="noStrike">
                          <a:effectLst/>
                        </a:rPr>
                        <a:t>Quarterly </a:t>
                      </a:r>
                      <a:endParaRPr lang="en-GB" sz="1200" b="0" i="0" u="none" strike="noStrike">
                        <a:solidFill>
                          <a:srgbClr val="000000"/>
                        </a:solidFill>
                        <a:effectLst/>
                        <a:latin typeface="Calibri" panose="020F0502020204030204" pitchFamily="34" charset="0"/>
                      </a:endParaRPr>
                    </a:p>
                  </a:txBody>
                  <a:tcPr marL="4195" marR="4195" marT="4195" marB="0" anchor="ctr"/>
                </a:tc>
                <a:tc>
                  <a:txBody>
                    <a:bodyPr/>
                    <a:lstStyle/>
                    <a:p>
                      <a:pPr algn="l" fontAlgn="t"/>
                      <a:r>
                        <a:rPr lang="en-GB" sz="1200" u="none" strike="noStrike" dirty="0">
                          <a:effectLst/>
                        </a:rPr>
                        <a:t>UNHCR</a:t>
                      </a:r>
                      <a:endParaRPr lang="en-GB" sz="1200" b="0" i="0" u="none" strike="noStrike" dirty="0">
                        <a:solidFill>
                          <a:srgbClr val="000000"/>
                        </a:solidFill>
                        <a:effectLst/>
                        <a:latin typeface="Calibri" panose="020F0502020204030204" pitchFamily="34" charset="0"/>
                      </a:endParaRPr>
                    </a:p>
                  </a:txBody>
                  <a:tcPr marL="4195" marR="4195" marT="4195" marB="0"/>
                </a:tc>
                <a:tc>
                  <a:txBody>
                    <a:bodyPr/>
                    <a:lstStyle/>
                    <a:p>
                      <a:pPr algn="l" fontAlgn="t"/>
                      <a:r>
                        <a:rPr lang="en-GB" sz="1200" u="none" strike="noStrike">
                          <a:effectLst/>
                        </a:rPr>
                        <a:t>Quarterly</a:t>
                      </a:r>
                      <a:endParaRPr lang="en-GB" sz="1200" b="0" i="0" u="none" strike="noStrike">
                        <a:solidFill>
                          <a:srgbClr val="000000"/>
                        </a:solidFill>
                        <a:effectLst/>
                        <a:latin typeface="Calibri" panose="020F0502020204030204" pitchFamily="34" charset="0"/>
                      </a:endParaRPr>
                    </a:p>
                  </a:txBody>
                  <a:tcPr marL="4195" marR="4195" marT="4195" marB="0"/>
                </a:tc>
                <a:tc>
                  <a:txBody>
                    <a:bodyPr/>
                    <a:lstStyle/>
                    <a:p>
                      <a:pPr algn="l" fontAlgn="t"/>
                      <a:r>
                        <a:rPr lang="en-GB" sz="1200" u="none" strike="noStrike" dirty="0">
                          <a:effectLst/>
                        </a:rPr>
                        <a:t>Ongoing</a:t>
                      </a:r>
                      <a:endParaRPr lang="en-GB" sz="1200" b="0" i="0" u="none" strike="noStrike" dirty="0">
                        <a:solidFill>
                          <a:srgbClr val="000000"/>
                        </a:solidFill>
                        <a:effectLst/>
                        <a:latin typeface="Calibri" panose="020F0502020204030204" pitchFamily="34" charset="0"/>
                      </a:endParaRPr>
                    </a:p>
                  </a:txBody>
                  <a:tcPr marL="4195" marR="4195" marT="4195" marB="0"/>
                </a:tc>
                <a:extLst>
                  <a:ext uri="{0D108BD9-81ED-4DB2-BD59-A6C34878D82A}">
                    <a16:rowId xmlns:a16="http://schemas.microsoft.com/office/drawing/2014/main" val="2119164099"/>
                  </a:ext>
                </a:extLst>
              </a:tr>
            </a:tbl>
          </a:graphicData>
        </a:graphic>
      </p:graphicFrame>
    </p:spTree>
    <p:extLst>
      <p:ext uri="{BB962C8B-B14F-4D97-AF65-F5344CB8AC3E}">
        <p14:creationId xmlns:p14="http://schemas.microsoft.com/office/powerpoint/2010/main" val="4054298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D23A2-774C-4F3D-BAA3-C39F761111D7}"/>
              </a:ext>
            </a:extLst>
          </p:cNvPr>
          <p:cNvSpPr>
            <a:spLocks noGrp="1"/>
          </p:cNvSpPr>
          <p:nvPr>
            <p:ph type="title"/>
          </p:nvPr>
        </p:nvSpPr>
        <p:spPr/>
        <p:txBody>
          <a:bodyPr>
            <a:normAutofit fontScale="90000"/>
          </a:bodyPr>
          <a:lstStyle/>
          <a:p>
            <a:r>
              <a:rPr lang="en-GB" dirty="0"/>
              <a:t>Concept Note for NFI training </a:t>
            </a:r>
            <a:br>
              <a:rPr lang="en-GB" dirty="0"/>
            </a:br>
            <a:endParaRPr lang="en-GB" dirty="0"/>
          </a:p>
        </p:txBody>
      </p:sp>
      <p:sp>
        <p:nvSpPr>
          <p:cNvPr id="3" name="Slide Number Placeholder 2">
            <a:extLst>
              <a:ext uri="{FF2B5EF4-FFF2-40B4-BE49-F238E27FC236}">
                <a16:creationId xmlns:a16="http://schemas.microsoft.com/office/drawing/2014/main" id="{46FAB79A-9687-4469-9F67-CA469511903C}"/>
              </a:ext>
            </a:extLst>
          </p:cNvPr>
          <p:cNvSpPr>
            <a:spLocks noGrp="1"/>
          </p:cNvSpPr>
          <p:nvPr>
            <p:ph type="sldNum" sz="quarter" idx="12"/>
          </p:nvPr>
        </p:nvSpPr>
        <p:spPr/>
        <p:txBody>
          <a:bodyPr/>
          <a:lstStyle/>
          <a:p>
            <a:fld id="{1327C452-0D12-48F3-BB65-BBA3E6350F2C}" type="slidenum">
              <a:rPr lang="en-GB" smtClean="0"/>
              <a:pPr/>
              <a:t>4</a:t>
            </a:fld>
            <a:endParaRPr lang="en-GB" dirty="0"/>
          </a:p>
          <a:p>
            <a:endParaRPr lang="en-GB" dirty="0"/>
          </a:p>
          <a:p>
            <a:endParaRPr lang="en-GB" dirty="0"/>
          </a:p>
        </p:txBody>
      </p:sp>
      <p:graphicFrame>
        <p:nvGraphicFramePr>
          <p:cNvPr id="4" name="Chart 3">
            <a:extLst>
              <a:ext uri="{FF2B5EF4-FFF2-40B4-BE49-F238E27FC236}">
                <a16:creationId xmlns:a16="http://schemas.microsoft.com/office/drawing/2014/main" id="{36350797-958E-4A52-87D9-1A97A20EDAB7}"/>
              </a:ext>
            </a:extLst>
          </p:cNvPr>
          <p:cNvGraphicFramePr>
            <a:graphicFrameLocks/>
          </p:cNvGraphicFramePr>
          <p:nvPr>
            <p:extLst>
              <p:ext uri="{D42A27DB-BD31-4B8C-83A1-F6EECF244321}">
                <p14:modId xmlns:p14="http://schemas.microsoft.com/office/powerpoint/2010/main" val="2706849261"/>
              </p:ext>
            </p:extLst>
          </p:nvPr>
        </p:nvGraphicFramePr>
        <p:xfrm>
          <a:off x="395777" y="1417638"/>
          <a:ext cx="4512285" cy="4368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7E76E472-DA3D-42C9-92D2-0569D82AD72A}"/>
              </a:ext>
            </a:extLst>
          </p:cNvPr>
          <p:cNvSpPr txBox="1"/>
          <p:nvPr/>
        </p:nvSpPr>
        <p:spPr>
          <a:xfrm>
            <a:off x="4829907" y="1201381"/>
            <a:ext cx="7041661" cy="5078313"/>
          </a:xfrm>
          <a:prstGeom prst="rect">
            <a:avLst/>
          </a:prstGeom>
          <a:noFill/>
        </p:spPr>
        <p:txBody>
          <a:bodyPr wrap="square" rtlCol="0">
            <a:spAutoFit/>
          </a:bodyPr>
          <a:lstStyle/>
          <a:p>
            <a:pPr marL="285750" indent="-285750">
              <a:buFont typeface="Wingdings" panose="05000000000000000000" pitchFamily="2" charset="2"/>
              <a:buChar char="à"/>
            </a:pPr>
            <a:r>
              <a:rPr lang="en-GB" dirty="0">
                <a:sym typeface="Wingdings" panose="05000000000000000000" pitchFamily="2" charset="2"/>
              </a:rPr>
              <a:t>Between 65% and 75% of beneficiaries that received shelter related support received it through NFI, In average over the last 5 years that amounts to almost 8mio people/ year!</a:t>
            </a:r>
          </a:p>
          <a:p>
            <a:pPr marL="285750" indent="-285750">
              <a:buFont typeface="Wingdings" panose="05000000000000000000" pitchFamily="2" charset="2"/>
              <a:buChar char="à"/>
            </a:pPr>
            <a:r>
              <a:rPr lang="en-GB" dirty="0"/>
              <a:t>An average of 439 Mio $ of funding per year was spent on shelter &amp; NFI, unfortunately we have not disaggregated data regarding the split between Shelter &amp; NFI) but it seems fair to assume that larger amount of funding goes to NFI operations.</a:t>
            </a:r>
          </a:p>
          <a:p>
            <a:pPr marL="285750" indent="-285750">
              <a:buFont typeface="Wingdings" panose="05000000000000000000" pitchFamily="2" charset="2"/>
              <a:buChar char="à"/>
            </a:pPr>
            <a:endParaRPr lang="en-GB" dirty="0"/>
          </a:p>
          <a:p>
            <a:pPr marL="285750" indent="-285750">
              <a:buFont typeface="Wingdings" panose="05000000000000000000" pitchFamily="2" charset="2"/>
              <a:buChar char="à"/>
            </a:pPr>
            <a:r>
              <a:rPr lang="en-GB" dirty="0"/>
              <a:t>All consultation by the NFI WG (workshops with shelter practitioners in Nairobi 2016 and Bangkok 2018, an online survey 2018, GSC meetings 2017/18/19) indicate that practitioners in the field to not feel adequately equipped to deal with all aspects and complexities of NFI operations. Agencies do not have resources to develop on all aspects and topics related to NFIs and roll out trainings regularly for field staff. </a:t>
            </a:r>
          </a:p>
          <a:p>
            <a:pPr marL="285750" indent="-285750">
              <a:buFont typeface="Wingdings" panose="05000000000000000000" pitchFamily="2" charset="2"/>
              <a:buChar char="à"/>
            </a:pPr>
            <a:r>
              <a:rPr lang="en-GB" b="1" dirty="0">
                <a:solidFill>
                  <a:schemeClr val="accent3"/>
                </a:solidFill>
              </a:rPr>
              <a:t>Confirmed need to develop generic guidance/training modules on all aspects of NFI operations that can be easily accessible for any agency staff anywhere in the world.</a:t>
            </a:r>
          </a:p>
        </p:txBody>
      </p:sp>
    </p:spTree>
    <p:extLst>
      <p:ext uri="{BB962C8B-B14F-4D97-AF65-F5344CB8AC3E}">
        <p14:creationId xmlns:p14="http://schemas.microsoft.com/office/powerpoint/2010/main" val="343692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718E8F9-DEB3-4B4A-BD52-9F45AD191885}"/>
              </a:ext>
            </a:extLst>
          </p:cNvPr>
          <p:cNvGraphicFramePr>
            <a:graphicFrameLocks noGrp="1"/>
          </p:cNvGraphicFramePr>
          <p:nvPr>
            <p:extLst>
              <p:ext uri="{D42A27DB-BD31-4B8C-83A1-F6EECF244321}">
                <p14:modId xmlns:p14="http://schemas.microsoft.com/office/powerpoint/2010/main" val="2783287710"/>
              </p:ext>
            </p:extLst>
          </p:nvPr>
        </p:nvGraphicFramePr>
        <p:xfrm>
          <a:off x="731838" y="485494"/>
          <a:ext cx="11355203" cy="5186748"/>
        </p:xfrm>
        <a:graphic>
          <a:graphicData uri="http://schemas.openxmlformats.org/drawingml/2006/table">
            <a:tbl>
              <a:tblPr firstRow="1" firstCol="1" bandRow="1">
                <a:tableStyleId>{F5AB1C69-6EDB-4FF4-983F-18BD219EF322}</a:tableStyleId>
              </a:tblPr>
              <a:tblGrid>
                <a:gridCol w="1034439">
                  <a:extLst>
                    <a:ext uri="{9D8B030D-6E8A-4147-A177-3AD203B41FA5}">
                      <a16:colId xmlns:a16="http://schemas.microsoft.com/office/drawing/2014/main" val="3528168809"/>
                    </a:ext>
                  </a:extLst>
                </a:gridCol>
                <a:gridCol w="6228861">
                  <a:extLst>
                    <a:ext uri="{9D8B030D-6E8A-4147-A177-3AD203B41FA5}">
                      <a16:colId xmlns:a16="http://schemas.microsoft.com/office/drawing/2014/main" val="432478337"/>
                    </a:ext>
                  </a:extLst>
                </a:gridCol>
                <a:gridCol w="2071077">
                  <a:extLst>
                    <a:ext uri="{9D8B030D-6E8A-4147-A177-3AD203B41FA5}">
                      <a16:colId xmlns:a16="http://schemas.microsoft.com/office/drawing/2014/main" val="2746953667"/>
                    </a:ext>
                  </a:extLst>
                </a:gridCol>
                <a:gridCol w="2020826">
                  <a:extLst>
                    <a:ext uri="{9D8B030D-6E8A-4147-A177-3AD203B41FA5}">
                      <a16:colId xmlns:a16="http://schemas.microsoft.com/office/drawing/2014/main" val="2876456885"/>
                    </a:ext>
                  </a:extLst>
                </a:gridCol>
              </a:tblGrid>
              <a:tr h="0">
                <a:tc>
                  <a:txBody>
                    <a:bodyPr/>
                    <a:lstStyle/>
                    <a:p>
                      <a:pPr>
                        <a:lnSpc>
                          <a:spcPct val="107000"/>
                        </a:lnSpc>
                        <a:spcAft>
                          <a:spcPts val="0"/>
                        </a:spcAft>
                      </a:pPr>
                      <a:r>
                        <a:rPr lang="en-US" sz="1400">
                          <a:effectLst/>
                          <a:highlight>
                            <a:srgbClr val="8B0000"/>
                          </a:highlight>
                        </a:rPr>
                        <a:t>Topic</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US" sz="1400">
                          <a:effectLst/>
                          <a:highlight>
                            <a:srgbClr val="8B0000"/>
                          </a:highlight>
                        </a:rPr>
                        <a:t>Content outline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US" sz="1400">
                          <a:effectLst/>
                          <a:highlight>
                            <a:srgbClr val="8B0000"/>
                          </a:highlight>
                        </a:rPr>
                        <a:t>resource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US" sz="1400">
                          <a:effectLst/>
                          <a:highlight>
                            <a:srgbClr val="8B0000"/>
                          </a:highlight>
                        </a:rPr>
                        <a:t>Existing expertise from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4141981091"/>
                  </a:ext>
                </a:extLst>
              </a:tr>
              <a:tr h="204912">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1610021351"/>
                  </a:ext>
                </a:extLst>
              </a:tr>
              <a:tr h="1047611">
                <a:tc>
                  <a:txBody>
                    <a:bodyPr/>
                    <a:lstStyle/>
                    <a:p>
                      <a:pPr>
                        <a:lnSpc>
                          <a:spcPct val="107000"/>
                        </a:lnSpc>
                        <a:spcAft>
                          <a:spcPts val="0"/>
                        </a:spcAft>
                      </a:pPr>
                      <a:r>
                        <a:rPr lang="en-GB" sz="1400" dirty="0">
                          <a:effectLst/>
                        </a:rPr>
                        <a:t>Needs assessment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fontAlgn="base">
                        <a:spcAft>
                          <a:spcPts val="0"/>
                        </a:spcAft>
                      </a:pPr>
                      <a:r>
                        <a:rPr lang="en-GB" sz="1400" dirty="0">
                          <a:effectLst/>
                        </a:rPr>
                        <a:t>Introduction to needs assessment with focus on interaction communities/community participation, cultural appropriateness and “do no harm” </a:t>
                      </a:r>
                      <a:br>
                        <a:rPr lang="en-GB" sz="1400" dirty="0">
                          <a:effectLst/>
                        </a:rPr>
                      </a:br>
                      <a:r>
                        <a:rPr lang="en-GB" sz="1400" dirty="0">
                          <a:effectLst/>
                        </a:rPr>
                        <a:t>? rapid response mechanism = agency collaboration to do rapid multisectoral assessments and cover needs as last resort but also coordinate </a:t>
                      </a:r>
                    </a:p>
                  </a:txBody>
                  <a:tcPr marL="8306" marR="8306" marT="0" marB="0"/>
                </a:tc>
                <a:tc>
                  <a:txBody>
                    <a:bodyPr/>
                    <a:lstStyle/>
                    <a:p>
                      <a:pPr>
                        <a:lnSpc>
                          <a:spcPct val="107000"/>
                        </a:lnSpc>
                        <a:spcAft>
                          <a:spcPts val="0"/>
                        </a:spcAft>
                      </a:pPr>
                      <a:r>
                        <a:rPr lang="en-GB" sz="1400" dirty="0">
                          <a:effectLst/>
                        </a:rPr>
                        <a:t>Mostly existing content, to be synthesized and complemented</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Various (almost every agency has some guidance; focus on UNHCR and IFRC)</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999465196"/>
                  </a:ext>
                </a:extLst>
              </a:tr>
              <a:tr h="633701">
                <a:tc>
                  <a:txBody>
                    <a:bodyPr/>
                    <a:lstStyle/>
                    <a:p>
                      <a:pPr>
                        <a:lnSpc>
                          <a:spcPct val="107000"/>
                        </a:lnSpc>
                        <a:spcAft>
                          <a:spcPts val="0"/>
                        </a:spcAft>
                      </a:pPr>
                      <a:r>
                        <a:rPr lang="en-GB" sz="1400">
                          <a:effectLst/>
                        </a:rPr>
                        <a:t>Beneficiary selection and targeting</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How to select and target most vulnerable and “</a:t>
                      </a:r>
                      <a:r>
                        <a:rPr lang="en-GB" sz="1400" dirty="0" err="1">
                          <a:effectLst/>
                        </a:rPr>
                        <a:t>taylor</a:t>
                      </a:r>
                      <a:r>
                        <a:rPr lang="en-GB" sz="1400" dirty="0">
                          <a:effectLst/>
                        </a:rPr>
                        <a:t>” assistance to different needs, using score cards and other approaches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partially existing content to be synthesized and complemented</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Various resources to be explored (UNICEF in DR Congo,  WV South Sudan)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281509700"/>
                  </a:ext>
                </a:extLst>
              </a:tr>
              <a:tr h="1062490">
                <a:tc>
                  <a:txBody>
                    <a:bodyPr/>
                    <a:lstStyle/>
                    <a:p>
                      <a:pPr>
                        <a:lnSpc>
                          <a:spcPct val="107000"/>
                        </a:lnSpc>
                        <a:spcAft>
                          <a:spcPts val="0"/>
                        </a:spcAft>
                      </a:pPr>
                      <a:r>
                        <a:rPr lang="en-GB" sz="1400">
                          <a:effectLst/>
                        </a:rPr>
                        <a:t>NFI modalities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Introduction and basic knowledge of possible NFI approaches such as cash, NFI fairs, vouchers, in kind distribution etc. ; maybe short module per modality?</a:t>
                      </a:r>
                      <a:r>
                        <a:rPr lang="en-GB" sz="1400" dirty="0">
                          <a:effectLst/>
                          <a:sym typeface="Wingdings" panose="05000000000000000000" pitchFamily="2" charset="2"/>
                        </a:rPr>
                        <a:t></a:t>
                      </a:r>
                      <a:r>
                        <a:rPr lang="en-GB" sz="1400" dirty="0">
                          <a:effectLst/>
                        </a:rPr>
                        <a:t> How to choose the most appropriate modality for the context; include technical assistance as necessary complement to  shelter materials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highlight>
                            <a:srgbClr val="D3D3D3"/>
                          </a:highlight>
                        </a:rPr>
                        <a:t>Partially existing content, to be synthesized and complemented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Various agencies have different approaches and related guidance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2338289844"/>
                  </a:ext>
                </a:extLst>
              </a:tr>
              <a:tr h="848096">
                <a:tc>
                  <a:txBody>
                    <a:bodyPr/>
                    <a:lstStyle/>
                    <a:p>
                      <a:pPr>
                        <a:lnSpc>
                          <a:spcPct val="107000"/>
                        </a:lnSpc>
                        <a:spcAft>
                          <a:spcPts val="0"/>
                        </a:spcAft>
                      </a:pPr>
                      <a:r>
                        <a:rPr lang="en-GB" sz="1400" dirty="0" err="1">
                          <a:effectLst/>
                        </a:rPr>
                        <a:t>Contextu-alisation</a:t>
                      </a:r>
                      <a:r>
                        <a:rPr lang="en-GB" sz="1400" dirty="0">
                          <a:effectLst/>
                        </a:rPr>
                        <a:t> of kits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Contextualisation of NFI kits: how to define context specific NFI kits, what main factors need to be considered? Consider differences of needs for urban &amp; rural, hot &amp; cold climates, conflict or natural disaster, etc.. Maybe to be elaborated in 2 or 3 modules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Mostly new content to be developed; maybe to split into several modules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3777692298"/>
                  </a:ext>
                </a:extLst>
              </a:tr>
              <a:tr h="1062490">
                <a:tc>
                  <a:txBody>
                    <a:bodyPr/>
                    <a:lstStyle/>
                    <a:p>
                      <a:pPr>
                        <a:lnSpc>
                          <a:spcPct val="107000"/>
                        </a:lnSpc>
                        <a:spcAft>
                          <a:spcPts val="0"/>
                        </a:spcAft>
                      </a:pPr>
                      <a:r>
                        <a:rPr lang="en-GB" sz="1400">
                          <a:effectLst/>
                        </a:rPr>
                        <a:t>Procurement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Local vs International procurement?  Introduction to procurement processes; </a:t>
                      </a:r>
                      <a:r>
                        <a:rPr lang="en-GB" sz="1400" dirty="0">
                          <a:effectLst/>
                          <a:sym typeface="Wingdings" panose="05000000000000000000" pitchFamily="2" charset="2"/>
                        </a:rPr>
                        <a:t></a:t>
                      </a:r>
                      <a:r>
                        <a:rPr lang="en-GB" sz="1400" dirty="0">
                          <a:effectLst/>
                        </a:rPr>
                        <a:t> How to discern whether local or international procurement is more appropriate and feasible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Content probably existing, to be adapted to NFI specific Qs (in collaboration with procurement units)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IFRC &amp; UNHCR &amp; IOM…</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1638391765"/>
                  </a:ext>
                </a:extLst>
              </a:tr>
            </a:tbl>
          </a:graphicData>
        </a:graphic>
      </p:graphicFrame>
      <p:sp>
        <p:nvSpPr>
          <p:cNvPr id="6" name="Explosion: 8 Points 5">
            <a:extLst>
              <a:ext uri="{FF2B5EF4-FFF2-40B4-BE49-F238E27FC236}">
                <a16:creationId xmlns:a16="http://schemas.microsoft.com/office/drawing/2014/main" id="{BBB54A02-0A7D-4125-BD53-B6012403042D}"/>
              </a:ext>
            </a:extLst>
          </p:cNvPr>
          <p:cNvSpPr/>
          <p:nvPr/>
        </p:nvSpPr>
        <p:spPr>
          <a:xfrm rot="20144335">
            <a:off x="8339016" y="4515564"/>
            <a:ext cx="5119077" cy="2313354"/>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Please let us know of any existing resources on these topics that you are aware of</a:t>
            </a:r>
          </a:p>
          <a:p>
            <a:pPr algn="ctr"/>
            <a:endParaRPr lang="en-GB" sz="1600" b="1" dirty="0"/>
          </a:p>
        </p:txBody>
      </p:sp>
    </p:spTree>
    <p:extLst>
      <p:ext uri="{BB962C8B-B14F-4D97-AF65-F5344CB8AC3E}">
        <p14:creationId xmlns:p14="http://schemas.microsoft.com/office/powerpoint/2010/main" val="3483310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718E8F9-DEB3-4B4A-BD52-9F45AD191885}"/>
              </a:ext>
            </a:extLst>
          </p:cNvPr>
          <p:cNvGraphicFramePr>
            <a:graphicFrameLocks noGrp="1"/>
          </p:cNvGraphicFramePr>
          <p:nvPr>
            <p:extLst>
              <p:ext uri="{D42A27DB-BD31-4B8C-83A1-F6EECF244321}">
                <p14:modId xmlns:p14="http://schemas.microsoft.com/office/powerpoint/2010/main" val="1971868100"/>
              </p:ext>
            </p:extLst>
          </p:nvPr>
        </p:nvGraphicFramePr>
        <p:xfrm>
          <a:off x="731838" y="534989"/>
          <a:ext cx="11190532" cy="5085461"/>
        </p:xfrm>
        <a:graphic>
          <a:graphicData uri="http://schemas.openxmlformats.org/drawingml/2006/table">
            <a:tbl>
              <a:tblPr firstRow="1" firstCol="1" bandRow="1">
                <a:tableStyleId>{F5AB1C69-6EDB-4FF4-983F-18BD219EF322}</a:tableStyleId>
              </a:tblPr>
              <a:tblGrid>
                <a:gridCol w="1096962">
                  <a:extLst>
                    <a:ext uri="{9D8B030D-6E8A-4147-A177-3AD203B41FA5}">
                      <a16:colId xmlns:a16="http://schemas.microsoft.com/office/drawing/2014/main" val="3528168809"/>
                    </a:ext>
                  </a:extLst>
                </a:gridCol>
                <a:gridCol w="5150338">
                  <a:extLst>
                    <a:ext uri="{9D8B030D-6E8A-4147-A177-3AD203B41FA5}">
                      <a16:colId xmlns:a16="http://schemas.microsoft.com/office/drawing/2014/main" val="432478337"/>
                    </a:ext>
                  </a:extLst>
                </a:gridCol>
                <a:gridCol w="2063262">
                  <a:extLst>
                    <a:ext uri="{9D8B030D-6E8A-4147-A177-3AD203B41FA5}">
                      <a16:colId xmlns:a16="http://schemas.microsoft.com/office/drawing/2014/main" val="2746953667"/>
                    </a:ext>
                  </a:extLst>
                </a:gridCol>
                <a:gridCol w="2879970">
                  <a:extLst>
                    <a:ext uri="{9D8B030D-6E8A-4147-A177-3AD203B41FA5}">
                      <a16:colId xmlns:a16="http://schemas.microsoft.com/office/drawing/2014/main" val="2876456885"/>
                    </a:ext>
                  </a:extLst>
                </a:gridCol>
              </a:tblGrid>
              <a:tr h="64215">
                <a:tc>
                  <a:txBody>
                    <a:bodyPr/>
                    <a:lstStyle/>
                    <a:p>
                      <a:pPr>
                        <a:lnSpc>
                          <a:spcPct val="107000"/>
                        </a:lnSpc>
                        <a:spcAft>
                          <a:spcPts val="0"/>
                        </a:spcAft>
                      </a:pPr>
                      <a:r>
                        <a:rPr lang="en-US" sz="1400">
                          <a:effectLst/>
                          <a:highlight>
                            <a:srgbClr val="8B0000"/>
                          </a:highlight>
                        </a:rPr>
                        <a:t>Topic</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US" sz="1400">
                          <a:effectLst/>
                          <a:highlight>
                            <a:srgbClr val="8B0000"/>
                          </a:highlight>
                        </a:rPr>
                        <a:t>Content outline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US" sz="1400">
                          <a:effectLst/>
                          <a:highlight>
                            <a:srgbClr val="8B0000"/>
                          </a:highlight>
                        </a:rPr>
                        <a:t>resource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US" sz="1400">
                          <a:effectLst/>
                          <a:highlight>
                            <a:srgbClr val="8B0000"/>
                          </a:highlight>
                        </a:rPr>
                        <a:t>Existing expertise from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4141981091"/>
                  </a:ext>
                </a:extLst>
              </a:tr>
              <a:tr h="204873">
                <a:tc>
                  <a:txBody>
                    <a:bodyPr/>
                    <a:lstStyle/>
                    <a:p>
                      <a:pPr>
                        <a:lnSpc>
                          <a:spcPct val="107000"/>
                        </a:lnSpc>
                        <a:spcAft>
                          <a:spcPts val="0"/>
                        </a:spcAft>
                      </a:pPr>
                      <a:r>
                        <a:rPr lang="en-GB" sz="1400">
                          <a:effectLst/>
                        </a:rPr>
                        <a:t>Procurement</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fontAlgn="base">
                        <a:spcAft>
                          <a:spcPts val="0"/>
                        </a:spcAft>
                      </a:pPr>
                      <a:r>
                        <a:rPr lang="en-GB" sz="1400">
                          <a:effectLst/>
                          <a:highlight>
                            <a:srgbClr val="FF0000"/>
                          </a:highlight>
                        </a:rPr>
                        <a:t>Common pipeline</a:t>
                      </a:r>
                      <a:r>
                        <a:rPr lang="en-GB" sz="1400">
                          <a:effectLst/>
                        </a:rPr>
                        <a:t> : when is a common pipeline approach useful and appropriate? How to take an informed and inclusive decision? What role does the Cluster take in this process?</a:t>
                      </a:r>
                      <a:endParaRPr lang="en-GB"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Content existing decision guidance to be developed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2681506092"/>
                  </a:ext>
                </a:extLst>
              </a:tr>
              <a:tr h="172842">
                <a:tc>
                  <a:txBody>
                    <a:bodyPr/>
                    <a:lstStyle/>
                    <a:p>
                      <a:pPr fontAlgn="base">
                        <a:spcAft>
                          <a:spcPts val="0"/>
                        </a:spcAft>
                      </a:pPr>
                      <a:r>
                        <a:rPr lang="en-GB" sz="1400">
                          <a:effectLst/>
                          <a:highlight>
                            <a:srgbClr val="FF0000"/>
                          </a:highlight>
                        </a:rPr>
                        <a:t>contingency planning, preparedness, </a:t>
                      </a:r>
                      <a:endParaRPr lang="en-GB" sz="1400">
                        <a:effectLst/>
                      </a:endParaRPr>
                    </a:p>
                    <a:p>
                      <a:pPr fontAlgn="base">
                        <a:spcAft>
                          <a:spcPts val="0"/>
                        </a:spcAft>
                      </a:pPr>
                      <a:r>
                        <a:rPr lang="en-GB" sz="1400">
                          <a:effectLst/>
                        </a:rPr>
                        <a:t> </a:t>
                      </a:r>
                      <a:endParaRPr lang="en-GB"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How to conduct/support contingency planning exercises? </a:t>
                      </a:r>
                      <a:br>
                        <a:rPr lang="en-GB" sz="1400">
                          <a:effectLst/>
                        </a:rPr>
                      </a:br>
                      <a:r>
                        <a:rPr lang="en-GB" sz="1400">
                          <a:effectLst/>
                        </a:rPr>
                        <a:t>Basic guidance on stock keeping / warehousing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Guidance partially  existing,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Agency specific guidance to be compiled and generalized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1805959522"/>
                  </a:ext>
                </a:extLst>
              </a:tr>
              <a:tr h="281469">
                <a:tc>
                  <a:txBody>
                    <a:bodyPr/>
                    <a:lstStyle/>
                    <a:p>
                      <a:pPr>
                        <a:lnSpc>
                          <a:spcPct val="107000"/>
                        </a:lnSpc>
                        <a:spcAft>
                          <a:spcPts val="0"/>
                        </a:spcAft>
                      </a:pPr>
                      <a:r>
                        <a:rPr lang="en-GB" sz="1400">
                          <a:effectLst/>
                        </a:rPr>
                        <a:t>Markets (for local procurement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Introduction to market assessment to support decision making reg local procurement; especially look at rental market (work form UNHCR and CashCap)</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Content existing, to be adapted to NFI specific Qs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Various market assessment tools (EMMA; IFRC tools RAM and MAG British RC market assessment training,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359320852"/>
                  </a:ext>
                </a:extLst>
              </a:tr>
              <a:tr h="216293">
                <a:tc>
                  <a:txBody>
                    <a:bodyPr/>
                    <a:lstStyle/>
                    <a:p>
                      <a:pPr>
                        <a:lnSpc>
                          <a:spcPct val="107000"/>
                        </a:lnSpc>
                        <a:spcAft>
                          <a:spcPts val="0"/>
                        </a:spcAft>
                      </a:pPr>
                      <a:r>
                        <a:rPr lang="en-GB" sz="1400">
                          <a:effectLst/>
                        </a:rPr>
                        <a:t>Specifications (for local procurement)</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How to draft good specs, decide on samples, basic methods of quality control etc. </a:t>
                      </a:r>
                    </a:p>
                    <a:p>
                      <a:pPr>
                        <a:lnSpc>
                          <a:spcPct val="107000"/>
                        </a:lnSpc>
                        <a:spcAft>
                          <a:spcPts val="0"/>
                        </a:spcAft>
                      </a:pPr>
                      <a:r>
                        <a:rPr lang="en-GB" sz="1400" dirty="0">
                          <a:effectLst/>
                        </a:rPr>
                        <a:t>Connect with environmental considerations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Mostly new content to be developed; maybe to split into separate modules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1917477364"/>
                  </a:ext>
                </a:extLst>
              </a:tr>
              <a:tr h="194567">
                <a:tc>
                  <a:txBody>
                    <a:bodyPr/>
                    <a:lstStyle/>
                    <a:p>
                      <a:pPr>
                        <a:lnSpc>
                          <a:spcPct val="107000"/>
                        </a:lnSpc>
                        <a:spcAft>
                          <a:spcPts val="0"/>
                        </a:spcAft>
                      </a:pPr>
                      <a:r>
                        <a:rPr lang="en-GB" sz="1400">
                          <a:effectLst/>
                        </a:rPr>
                        <a:t>Quality control</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How to control delivered items whether the quality conforms to the given specs? (ICRC has a 5 day QC practical training for the most procured NFI internationally)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Content mostly existing, not suitable for online learning.</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ICRC; maybe short online summary and link to ICRC training schedule?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2623992408"/>
                  </a:ext>
                </a:extLst>
              </a:tr>
              <a:tr h="259744">
                <a:tc>
                  <a:txBody>
                    <a:bodyPr/>
                    <a:lstStyle/>
                    <a:p>
                      <a:pPr>
                        <a:lnSpc>
                          <a:spcPct val="107000"/>
                        </a:lnSpc>
                        <a:spcAft>
                          <a:spcPts val="0"/>
                        </a:spcAft>
                      </a:pPr>
                      <a:r>
                        <a:rPr lang="en-GB" sz="1400" dirty="0">
                          <a:effectLst/>
                        </a:rPr>
                        <a:t>Distribution planning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how to plan and set up a distribution; targeted vs blanket; preparations, safety, contact to community leaders, site selection, communications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Mostly existing content, to be synthesized and complemented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Various agencies (Red Cross Relief ERUs, UNHCR, IOM, MSF, Oxfam, Habitat etc.)</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488052825"/>
                  </a:ext>
                </a:extLst>
              </a:tr>
              <a:tr h="259744">
                <a:tc>
                  <a:txBody>
                    <a:bodyPr/>
                    <a:lstStyle/>
                    <a:p>
                      <a:pPr>
                        <a:lnSpc>
                          <a:spcPct val="107000"/>
                        </a:lnSpc>
                        <a:spcAft>
                          <a:spcPts val="0"/>
                        </a:spcAft>
                      </a:pPr>
                      <a:r>
                        <a:rPr lang="en-GB" sz="1400">
                          <a:effectLst/>
                        </a:rPr>
                        <a:t>Distribution implementation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How to set up the site, accessibility registration, crowd control, behaviour/body language, GBV prevention, transport; distribution to inaccessible areas, etc.</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Mostly existing content, to be synthesized and complemented</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Various agencies (Red Cross Relief ERUs, UNHCR, IOM, MSF, Oxfam, Habitat etc.)</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1809293801"/>
                  </a:ext>
                </a:extLst>
              </a:tr>
            </a:tbl>
          </a:graphicData>
        </a:graphic>
      </p:graphicFrame>
      <p:sp>
        <p:nvSpPr>
          <p:cNvPr id="4" name="Explosion: 8 Points 3">
            <a:extLst>
              <a:ext uri="{FF2B5EF4-FFF2-40B4-BE49-F238E27FC236}">
                <a16:creationId xmlns:a16="http://schemas.microsoft.com/office/drawing/2014/main" id="{6DD89596-C972-479C-97FF-195C435C68B6}"/>
              </a:ext>
            </a:extLst>
          </p:cNvPr>
          <p:cNvSpPr/>
          <p:nvPr/>
        </p:nvSpPr>
        <p:spPr>
          <a:xfrm rot="20785085">
            <a:off x="9154229" y="4898033"/>
            <a:ext cx="4077789" cy="2637535"/>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Please let us know of any existing resources on these topics that you are aware of</a:t>
            </a:r>
          </a:p>
          <a:p>
            <a:pPr algn="ctr"/>
            <a:endParaRPr lang="en-GB" sz="1600" b="1" dirty="0"/>
          </a:p>
        </p:txBody>
      </p:sp>
    </p:spTree>
    <p:extLst>
      <p:ext uri="{BB962C8B-B14F-4D97-AF65-F5344CB8AC3E}">
        <p14:creationId xmlns:p14="http://schemas.microsoft.com/office/powerpoint/2010/main" val="2321596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718E8F9-DEB3-4B4A-BD52-9F45AD191885}"/>
              </a:ext>
            </a:extLst>
          </p:cNvPr>
          <p:cNvGraphicFramePr>
            <a:graphicFrameLocks noGrp="1"/>
          </p:cNvGraphicFramePr>
          <p:nvPr>
            <p:extLst>
              <p:ext uri="{D42A27DB-BD31-4B8C-83A1-F6EECF244321}">
                <p14:modId xmlns:p14="http://schemas.microsoft.com/office/powerpoint/2010/main" val="4129084764"/>
              </p:ext>
            </p:extLst>
          </p:nvPr>
        </p:nvGraphicFramePr>
        <p:xfrm>
          <a:off x="731838" y="574066"/>
          <a:ext cx="11190532" cy="5169729"/>
        </p:xfrm>
        <a:graphic>
          <a:graphicData uri="http://schemas.openxmlformats.org/drawingml/2006/table">
            <a:tbl>
              <a:tblPr firstRow="1" firstCol="1" bandRow="1">
                <a:tableStyleId>{F5AB1C69-6EDB-4FF4-983F-18BD219EF322}</a:tableStyleId>
              </a:tblPr>
              <a:tblGrid>
                <a:gridCol w="1464285">
                  <a:extLst>
                    <a:ext uri="{9D8B030D-6E8A-4147-A177-3AD203B41FA5}">
                      <a16:colId xmlns:a16="http://schemas.microsoft.com/office/drawing/2014/main" val="3528168809"/>
                    </a:ext>
                  </a:extLst>
                </a:gridCol>
                <a:gridCol w="5678428">
                  <a:extLst>
                    <a:ext uri="{9D8B030D-6E8A-4147-A177-3AD203B41FA5}">
                      <a16:colId xmlns:a16="http://schemas.microsoft.com/office/drawing/2014/main" val="432478337"/>
                    </a:ext>
                  </a:extLst>
                </a:gridCol>
                <a:gridCol w="2387049">
                  <a:extLst>
                    <a:ext uri="{9D8B030D-6E8A-4147-A177-3AD203B41FA5}">
                      <a16:colId xmlns:a16="http://schemas.microsoft.com/office/drawing/2014/main" val="2746953667"/>
                    </a:ext>
                  </a:extLst>
                </a:gridCol>
                <a:gridCol w="1660770">
                  <a:extLst>
                    <a:ext uri="{9D8B030D-6E8A-4147-A177-3AD203B41FA5}">
                      <a16:colId xmlns:a16="http://schemas.microsoft.com/office/drawing/2014/main" val="2876456885"/>
                    </a:ext>
                  </a:extLst>
                </a:gridCol>
              </a:tblGrid>
              <a:tr h="64215">
                <a:tc>
                  <a:txBody>
                    <a:bodyPr/>
                    <a:lstStyle/>
                    <a:p>
                      <a:pPr>
                        <a:lnSpc>
                          <a:spcPct val="107000"/>
                        </a:lnSpc>
                        <a:spcAft>
                          <a:spcPts val="0"/>
                        </a:spcAft>
                      </a:pPr>
                      <a:r>
                        <a:rPr lang="en-US" sz="1400">
                          <a:effectLst/>
                          <a:highlight>
                            <a:srgbClr val="8B0000"/>
                          </a:highlight>
                        </a:rPr>
                        <a:t>Topic</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US" sz="1400">
                          <a:effectLst/>
                          <a:highlight>
                            <a:srgbClr val="8B0000"/>
                          </a:highlight>
                        </a:rPr>
                        <a:t>Content outline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US" sz="1400">
                          <a:effectLst/>
                          <a:highlight>
                            <a:srgbClr val="8B0000"/>
                          </a:highlight>
                        </a:rPr>
                        <a:t>resource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US" sz="1400">
                          <a:effectLst/>
                          <a:highlight>
                            <a:srgbClr val="8B0000"/>
                          </a:highlight>
                        </a:rPr>
                        <a:t>Existing expertise from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4141981091"/>
                  </a:ext>
                </a:extLst>
              </a:tr>
              <a:tr h="0">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1610021351"/>
                  </a:ext>
                </a:extLst>
              </a:tr>
              <a:tr h="324920">
                <a:tc>
                  <a:txBody>
                    <a:bodyPr/>
                    <a:lstStyle/>
                    <a:p>
                      <a:pPr>
                        <a:lnSpc>
                          <a:spcPct val="107000"/>
                        </a:lnSpc>
                        <a:spcAft>
                          <a:spcPts val="0"/>
                        </a:spcAft>
                      </a:pPr>
                      <a:r>
                        <a:rPr lang="en-GB" sz="1400">
                          <a:effectLst/>
                        </a:rPr>
                        <a:t>Demonstration/ technical assistance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For what items is additional support useful (e.g. demonstrations of solar lamps or stoves, or hygiene promotion for hygiene kits) or more sophisticated technical assistance necessary (e.g. help or trainings on using shelter kits or construction materials) and how to best deliver this assistance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Mostly new content to be developed; maybe to split into several modules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IFRC-SRU?</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269523638"/>
                  </a:ext>
                </a:extLst>
              </a:tr>
              <a:tr h="216293">
                <a:tc>
                  <a:txBody>
                    <a:bodyPr/>
                    <a:lstStyle/>
                    <a:p>
                      <a:pPr>
                        <a:lnSpc>
                          <a:spcPct val="107000"/>
                        </a:lnSpc>
                        <a:spcAft>
                          <a:spcPts val="0"/>
                        </a:spcAft>
                      </a:pPr>
                      <a:r>
                        <a:rPr lang="en-GB" sz="1400">
                          <a:effectLst/>
                        </a:rPr>
                        <a:t>Gender related vulnerabilities, GBV, inclusion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How to identify, avoid, mitigate situations that could be conducive to GBV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existing content, liaise with IOM/the GBV WG to adapt/include their GBV guidance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IOM, UNICEF</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4244346063"/>
                  </a:ext>
                </a:extLst>
              </a:tr>
              <a:tr h="303195">
                <a:tc>
                  <a:txBody>
                    <a:bodyPr/>
                    <a:lstStyle/>
                    <a:p>
                      <a:pPr>
                        <a:lnSpc>
                          <a:spcPct val="107000"/>
                        </a:lnSpc>
                        <a:spcAft>
                          <a:spcPts val="0"/>
                        </a:spcAft>
                      </a:pPr>
                      <a:r>
                        <a:rPr lang="en-GB" sz="1400">
                          <a:effectLst/>
                        </a:rPr>
                        <a:t>environmental considerations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What environmental considerations to identify potential issues; basic ideas for avoiding unnecessary waste (single use plastic &amp; other packaging), recycling, decommissioning. Raising awareness to topics like production processes, material quality, exploitation of natural resources etc.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Mostly new content to be developed; Liaise/collaborate with environmental WG and green response network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3865200195"/>
                  </a:ext>
                </a:extLst>
              </a:tr>
              <a:tr h="194242">
                <a:tc>
                  <a:txBody>
                    <a:bodyPr/>
                    <a:lstStyle/>
                    <a:p>
                      <a:pPr>
                        <a:lnSpc>
                          <a:spcPct val="107000"/>
                        </a:lnSpc>
                        <a:spcAft>
                          <a:spcPts val="0"/>
                        </a:spcAft>
                      </a:pPr>
                      <a:r>
                        <a:rPr lang="en-GB" sz="1400">
                          <a:effectLst/>
                        </a:rPr>
                        <a:t>Post Distribution Monitoring</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How to set up your monitoring framework, what information, lessons, learning, and insights to capture? How to conduct the monitoring?</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Mostly existing content, to be synthesized and complemented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3059369345"/>
                  </a:ext>
                </a:extLst>
              </a:tr>
              <a:tr h="259744">
                <a:tc>
                  <a:txBody>
                    <a:bodyPr/>
                    <a:lstStyle/>
                    <a:p>
                      <a:pPr>
                        <a:lnSpc>
                          <a:spcPct val="107000"/>
                        </a:lnSpc>
                        <a:spcAft>
                          <a:spcPts val="0"/>
                        </a:spcAft>
                      </a:pPr>
                      <a:r>
                        <a:rPr lang="en-GB" sz="1400">
                          <a:effectLst/>
                        </a:rPr>
                        <a:t>Accountability </a:t>
                      </a:r>
                    </a:p>
                    <a:p>
                      <a:pPr>
                        <a:lnSpc>
                          <a:spcPct val="107000"/>
                        </a:lnSpc>
                        <a:spcAft>
                          <a:spcPts val="0"/>
                        </a:spcAft>
                      </a:pPr>
                      <a:r>
                        <a:rPr lang="en-GB" sz="1400">
                          <a:effectLst/>
                        </a:rPr>
                        <a:t> </a:t>
                      </a:r>
                    </a:p>
                    <a:p>
                      <a:pPr>
                        <a:lnSpc>
                          <a:spcPct val="107000"/>
                        </a:lnSpc>
                        <a:spcAft>
                          <a:spcPts val="0"/>
                        </a:spcAft>
                      </a:pPr>
                      <a:r>
                        <a:rPr lang="en-GB" sz="1400">
                          <a:effectLst/>
                          <a:highlight>
                            <a:srgbClr val="FF0000"/>
                          </a:highlight>
                        </a:rPr>
                        <a:t>(anti-corruption and aid diversion)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Communication with Communities, how to set up and rung complaints mechanisms, procurement related transparency (tender processes etc, understand how corruption can be spotted and prevented)</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Content partially existing, to be adapted to NFI specific Qs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3534571564"/>
                  </a:ext>
                </a:extLst>
              </a:tr>
              <a:tr h="129391">
                <a:tc>
                  <a:txBody>
                    <a:bodyPr/>
                    <a:lstStyle/>
                    <a:p>
                      <a:pPr>
                        <a:lnSpc>
                          <a:spcPct val="107000"/>
                        </a:lnSpc>
                        <a:spcAft>
                          <a:spcPts val="0"/>
                        </a:spcAft>
                      </a:pPr>
                      <a:r>
                        <a:rPr lang="en-GB" sz="1400">
                          <a:effectLst/>
                        </a:rPr>
                        <a:t>longer term impact</a:t>
                      </a:r>
                    </a:p>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How to assess whether the distributed items have met the needs and what is the longer term impact</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a:effectLst/>
                        </a:rPr>
                        <a:t>Mostly new content to be developed;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306" marR="8306" marT="0" marB="0"/>
                </a:tc>
                <a:extLst>
                  <a:ext uri="{0D108BD9-81ED-4DB2-BD59-A6C34878D82A}">
                    <a16:rowId xmlns:a16="http://schemas.microsoft.com/office/drawing/2014/main" val="1505207901"/>
                  </a:ext>
                </a:extLst>
              </a:tr>
            </a:tbl>
          </a:graphicData>
        </a:graphic>
      </p:graphicFrame>
      <p:sp>
        <p:nvSpPr>
          <p:cNvPr id="4" name="Explosion: 8 Points 3">
            <a:extLst>
              <a:ext uri="{FF2B5EF4-FFF2-40B4-BE49-F238E27FC236}">
                <a16:creationId xmlns:a16="http://schemas.microsoft.com/office/drawing/2014/main" id="{C474CD7C-D593-4B1F-AA11-685C58C7963F}"/>
              </a:ext>
            </a:extLst>
          </p:cNvPr>
          <p:cNvSpPr/>
          <p:nvPr/>
        </p:nvSpPr>
        <p:spPr>
          <a:xfrm rot="19561346">
            <a:off x="8919082" y="4387682"/>
            <a:ext cx="4348756" cy="2712225"/>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Please let us know of any existing resources on these topics that you are aware of</a:t>
            </a:r>
          </a:p>
          <a:p>
            <a:pPr algn="ctr"/>
            <a:endParaRPr lang="en-GB" sz="1600" b="1" dirty="0"/>
          </a:p>
        </p:txBody>
      </p:sp>
    </p:spTree>
    <p:extLst>
      <p:ext uri="{BB962C8B-B14F-4D97-AF65-F5344CB8AC3E}">
        <p14:creationId xmlns:p14="http://schemas.microsoft.com/office/powerpoint/2010/main" val="2657509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A1FCA-03D3-46D8-A925-99CC527627C2}"/>
              </a:ext>
            </a:extLst>
          </p:cNvPr>
          <p:cNvSpPr>
            <a:spLocks noGrp="1"/>
          </p:cNvSpPr>
          <p:nvPr>
            <p:ph type="title"/>
          </p:nvPr>
        </p:nvSpPr>
        <p:spPr>
          <a:xfrm>
            <a:off x="343877" y="290269"/>
            <a:ext cx="11558954" cy="1143000"/>
          </a:xfrm>
        </p:spPr>
        <p:txBody>
          <a:bodyPr>
            <a:normAutofit fontScale="90000"/>
          </a:bodyPr>
          <a:lstStyle/>
          <a:p>
            <a:r>
              <a:rPr lang="en-GB" dirty="0"/>
              <a:t>Clarification on whether these topics are within the scope of the WG and further interest</a:t>
            </a:r>
            <a:br>
              <a:rPr lang="en-GB" dirty="0"/>
            </a:br>
            <a:endParaRPr lang="en-GB" dirty="0"/>
          </a:p>
        </p:txBody>
      </p:sp>
      <p:sp>
        <p:nvSpPr>
          <p:cNvPr id="3" name="Slide Number Placeholder 2">
            <a:extLst>
              <a:ext uri="{FF2B5EF4-FFF2-40B4-BE49-F238E27FC236}">
                <a16:creationId xmlns:a16="http://schemas.microsoft.com/office/drawing/2014/main" id="{D7F6A6B3-D688-47FD-9612-EC5B5108110A}"/>
              </a:ext>
            </a:extLst>
          </p:cNvPr>
          <p:cNvSpPr>
            <a:spLocks noGrp="1"/>
          </p:cNvSpPr>
          <p:nvPr>
            <p:ph type="sldNum" sz="quarter" idx="12"/>
          </p:nvPr>
        </p:nvSpPr>
        <p:spPr/>
        <p:txBody>
          <a:bodyPr/>
          <a:lstStyle/>
          <a:p>
            <a:fld id="{1327C452-0D12-48F3-BB65-BBA3E6350F2C}" type="slidenum">
              <a:rPr lang="en-GB" smtClean="0"/>
              <a:pPr/>
              <a:t>8</a:t>
            </a:fld>
            <a:endParaRPr lang="en-GB"/>
          </a:p>
          <a:p>
            <a:endParaRPr lang="en-GB"/>
          </a:p>
          <a:p>
            <a:endParaRPr lang="en-GB" dirty="0"/>
          </a:p>
        </p:txBody>
      </p:sp>
      <p:sp>
        <p:nvSpPr>
          <p:cNvPr id="4" name="Rectangle 3">
            <a:extLst>
              <a:ext uri="{FF2B5EF4-FFF2-40B4-BE49-F238E27FC236}">
                <a16:creationId xmlns:a16="http://schemas.microsoft.com/office/drawing/2014/main" id="{0150F948-5C58-4A0F-8683-5A92D4B41AD0}"/>
              </a:ext>
            </a:extLst>
          </p:cNvPr>
          <p:cNvSpPr/>
          <p:nvPr/>
        </p:nvSpPr>
        <p:spPr>
          <a:xfrm>
            <a:off x="195385" y="1644284"/>
            <a:ext cx="11707446" cy="3539430"/>
          </a:xfrm>
          <a:prstGeom prst="rect">
            <a:avLst/>
          </a:prstGeom>
        </p:spPr>
        <p:txBody>
          <a:bodyPr wrap="square">
            <a:spAutoFit/>
          </a:bodyPr>
          <a:lstStyle/>
          <a:p>
            <a:pPr marL="914400" lvl="1" indent="-457200">
              <a:buClr>
                <a:schemeClr val="accent3"/>
              </a:buClr>
              <a:buFont typeface="Wingdings" panose="05000000000000000000" pitchFamily="2" charset="2"/>
              <a:buChar char="§"/>
            </a:pPr>
            <a:r>
              <a:rPr lang="en-GB" sz="3200" dirty="0"/>
              <a:t>development of environmentally friendlier alternatives for tarpaulin </a:t>
            </a:r>
          </a:p>
          <a:p>
            <a:pPr marL="914400" lvl="1" indent="-457200">
              <a:buClr>
                <a:schemeClr val="accent3"/>
              </a:buClr>
              <a:buFont typeface="Wingdings" panose="05000000000000000000" pitchFamily="2" charset="2"/>
              <a:buChar char="§"/>
            </a:pPr>
            <a:r>
              <a:rPr lang="en-GB" sz="3200" dirty="0"/>
              <a:t>Fuel and energy sources for cooking, heating and lighting, as they often fall under NFI</a:t>
            </a:r>
          </a:p>
          <a:p>
            <a:pPr marL="914400" lvl="1" indent="-457200">
              <a:buClr>
                <a:schemeClr val="accent3"/>
              </a:buClr>
              <a:buFont typeface="Wingdings" panose="05000000000000000000" pitchFamily="2" charset="2"/>
              <a:buChar char="§"/>
            </a:pPr>
            <a:r>
              <a:rPr lang="en-GB" sz="3200" dirty="0"/>
              <a:t>Document/monitor how modalities have changed over time (e.g. from in kind to cash) and what kind of impact that has on beneficiaries.</a:t>
            </a:r>
          </a:p>
        </p:txBody>
      </p:sp>
    </p:spTree>
    <p:extLst>
      <p:ext uri="{BB962C8B-B14F-4D97-AF65-F5344CB8AC3E}">
        <p14:creationId xmlns:p14="http://schemas.microsoft.com/office/powerpoint/2010/main" val="1295617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49AF7-4941-4E5F-B967-3E48BF1D28CA}"/>
              </a:ext>
            </a:extLst>
          </p:cNvPr>
          <p:cNvSpPr>
            <a:spLocks noGrp="1"/>
          </p:cNvSpPr>
          <p:nvPr>
            <p:ph type="title"/>
          </p:nvPr>
        </p:nvSpPr>
        <p:spPr/>
        <p:txBody>
          <a:bodyPr/>
          <a:lstStyle/>
          <a:p>
            <a:r>
              <a:rPr lang="en-GB" dirty="0"/>
              <a:t>Future format of NFI WG interactions</a:t>
            </a:r>
          </a:p>
        </p:txBody>
      </p:sp>
      <p:sp>
        <p:nvSpPr>
          <p:cNvPr id="3" name="Slide Number Placeholder 2">
            <a:extLst>
              <a:ext uri="{FF2B5EF4-FFF2-40B4-BE49-F238E27FC236}">
                <a16:creationId xmlns:a16="http://schemas.microsoft.com/office/drawing/2014/main" id="{BE307E09-9AFD-49F6-9DC2-3862351F7AD6}"/>
              </a:ext>
            </a:extLst>
          </p:cNvPr>
          <p:cNvSpPr>
            <a:spLocks noGrp="1"/>
          </p:cNvSpPr>
          <p:nvPr>
            <p:ph type="sldNum" sz="quarter" idx="12"/>
          </p:nvPr>
        </p:nvSpPr>
        <p:spPr/>
        <p:txBody>
          <a:bodyPr/>
          <a:lstStyle/>
          <a:p>
            <a:fld id="{1327C452-0D12-48F3-BB65-BBA3E6350F2C}" type="slidenum">
              <a:rPr lang="en-GB" smtClean="0"/>
              <a:pPr/>
              <a:t>9</a:t>
            </a:fld>
            <a:endParaRPr lang="en-GB"/>
          </a:p>
          <a:p>
            <a:endParaRPr lang="en-GB"/>
          </a:p>
          <a:p>
            <a:endParaRPr lang="en-GB" dirty="0"/>
          </a:p>
        </p:txBody>
      </p:sp>
      <p:sp>
        <p:nvSpPr>
          <p:cNvPr id="5" name="Rectangle 4">
            <a:extLst>
              <a:ext uri="{FF2B5EF4-FFF2-40B4-BE49-F238E27FC236}">
                <a16:creationId xmlns:a16="http://schemas.microsoft.com/office/drawing/2014/main" id="{5532AB34-6035-4948-BA2A-A9F7179A29F3}"/>
              </a:ext>
            </a:extLst>
          </p:cNvPr>
          <p:cNvSpPr/>
          <p:nvPr/>
        </p:nvSpPr>
        <p:spPr>
          <a:xfrm>
            <a:off x="731838" y="1798488"/>
            <a:ext cx="10733331" cy="4031873"/>
          </a:xfrm>
          <a:prstGeom prst="rect">
            <a:avLst/>
          </a:prstGeom>
        </p:spPr>
        <p:txBody>
          <a:bodyPr wrap="square">
            <a:spAutoFit/>
          </a:bodyPr>
          <a:lstStyle/>
          <a:p>
            <a:pPr marL="457200" indent="-457200">
              <a:buClr>
                <a:schemeClr val="accent3"/>
              </a:buClr>
              <a:buFont typeface="Wingdings" panose="05000000000000000000" pitchFamily="2" charset="2"/>
              <a:buChar char="§"/>
            </a:pPr>
            <a:r>
              <a:rPr lang="en-GB" sz="3200" dirty="0"/>
              <a:t>Is there any interest to have regular calls and if so how often?</a:t>
            </a:r>
          </a:p>
          <a:p>
            <a:pPr marL="457200" indent="-457200">
              <a:buClr>
                <a:schemeClr val="accent3"/>
              </a:buClr>
              <a:buFont typeface="Wingdings" panose="05000000000000000000" pitchFamily="2" charset="2"/>
              <a:buChar char="§"/>
            </a:pPr>
            <a:r>
              <a:rPr lang="en-GB" sz="3200" dirty="0"/>
              <a:t>What would be the format and content of such calls?</a:t>
            </a:r>
          </a:p>
          <a:p>
            <a:pPr marL="914400" lvl="1" indent="-457200">
              <a:buClr>
                <a:schemeClr val="accent3"/>
              </a:buClr>
              <a:buFont typeface="Wingdings" panose="05000000000000000000" pitchFamily="2" charset="2"/>
              <a:buChar char="§"/>
            </a:pPr>
            <a:r>
              <a:rPr lang="en-GB" sz="3200" dirty="0"/>
              <a:t> exchange experience on particular topics of interest from field level. Participants to volunteer to prepare short presentations on their work of interest and share present during </a:t>
            </a:r>
            <a:r>
              <a:rPr lang="en-GB" sz="3200" dirty="0" err="1"/>
              <a:t>sykpe</a:t>
            </a:r>
            <a:r>
              <a:rPr lang="en-GB" sz="3200" dirty="0"/>
              <a:t> call?</a:t>
            </a:r>
          </a:p>
          <a:p>
            <a:pPr marL="914400" lvl="1" indent="-457200">
              <a:buClr>
                <a:schemeClr val="accent3"/>
              </a:buClr>
              <a:buFont typeface="Wingdings" panose="05000000000000000000" pitchFamily="2" charset="2"/>
              <a:buChar char="§"/>
            </a:pPr>
            <a:r>
              <a:rPr lang="en-GB" sz="3200" dirty="0"/>
              <a:t>Other ideas to make the WG more useful and interesting?</a:t>
            </a:r>
          </a:p>
        </p:txBody>
      </p:sp>
    </p:spTree>
    <p:extLst>
      <p:ext uri="{BB962C8B-B14F-4D97-AF65-F5344CB8AC3E}">
        <p14:creationId xmlns:p14="http://schemas.microsoft.com/office/powerpoint/2010/main" val="3754263740"/>
      </p:ext>
    </p:extLst>
  </p:cSld>
  <p:clrMapOvr>
    <a:masterClrMapping/>
  </p:clrMapOvr>
</p:sld>
</file>

<file path=ppt/theme/theme1.xml><?xml version="1.0" encoding="utf-8"?>
<a:theme xmlns:a="http://schemas.openxmlformats.org/drawingml/2006/main" name="4. Shelter Cluster PowerPoint Template (2007 and later)">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15100</TotalTime>
  <Words>1684</Words>
  <Application>Microsoft Office PowerPoint</Application>
  <PresentationFormat>Widescreen</PresentationFormat>
  <Paragraphs>176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Times New Roman</vt:lpstr>
      <vt:lpstr>Verdana</vt:lpstr>
      <vt:lpstr>Wingdings</vt:lpstr>
      <vt:lpstr>4. Shelter Cluster PowerPoint Template (2007 and later)</vt:lpstr>
      <vt:lpstr>NFI Practices WG </vt:lpstr>
      <vt:lpstr>Suggested AGENDA</vt:lpstr>
      <vt:lpstr>NFI WG scope/workplan 2019/20</vt:lpstr>
      <vt:lpstr>Concept Note for NFI training  </vt:lpstr>
      <vt:lpstr>PowerPoint Presentation</vt:lpstr>
      <vt:lpstr>PowerPoint Presentation</vt:lpstr>
      <vt:lpstr>PowerPoint Presentation</vt:lpstr>
      <vt:lpstr>Clarification on whether these topics are within the scope of the WG and further interest </vt:lpstr>
      <vt:lpstr>Future format of NFI WG interactions</vt:lpstr>
      <vt:lpstr>AOB </vt:lpstr>
    </vt:vector>
  </TitlesOfParts>
  <Company>UNHCR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Gregg Mcdonald</dc:creator>
  <cp:lastModifiedBy>Renee Wynveen</cp:lastModifiedBy>
  <cp:revision>117</cp:revision>
  <dcterms:created xsi:type="dcterms:W3CDTF">2016-12-08T08:02:47Z</dcterms:created>
  <dcterms:modified xsi:type="dcterms:W3CDTF">2019-12-19T15:48:00Z</dcterms:modified>
</cp:coreProperties>
</file>