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27"/>
  </p:notesMasterIdLst>
  <p:sldIdLst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9144000" cy="6858000" type="screen4x3"/>
  <p:notesSz cx="6797675" cy="9928225"/>
  <p:embeddedFontLs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D6C0A9-D7B3-41DC-A451-88D350A57094}">
  <a:tblStyle styleId="{9ED6C0A9-D7B3-41DC-A451-88D350A570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2945660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2" y="2"/>
            <a:ext cx="2945660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60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6080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104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6215174ab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6215174ab4_0_4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00" cy="44676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rgbClr val="FFFF00"/>
                </a:highlight>
              </a:rPr>
              <a:t>James to talk about Area-Based</a:t>
            </a:r>
            <a:endParaRPr>
              <a:highlight>
                <a:srgbClr val="00FF00"/>
              </a:highlight>
            </a:endParaRPr>
          </a:p>
        </p:txBody>
      </p:sp>
      <p:sp>
        <p:nvSpPr>
          <p:cNvPr id="382" name="Google Shape;382;g6215174ab4_0_4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6500"/>
          </a:xfrm>
          <a:prstGeom prst="rect">
            <a:avLst/>
          </a:prstGeom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954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0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9226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1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00"/>
                </a:highlight>
              </a:rPr>
              <a:t>Leeanne to talk about advocacy on disability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403" name="Google Shape;4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8505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215174ab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6215174ab4_0_20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00" cy="44676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FF00"/>
              </a:highlight>
            </a:endParaRPr>
          </a:p>
        </p:txBody>
      </p:sp>
      <p:sp>
        <p:nvSpPr>
          <p:cNvPr id="412" name="Google Shape;412;g6215174ab4_0_2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6500"/>
          </a:xfrm>
          <a:prstGeom prst="rect">
            <a:avLst/>
          </a:prstGeom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385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436f637371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436f637371_0_103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00" cy="44676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g436f637371_0_103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6500"/>
          </a:xfrm>
          <a:prstGeom prst="rect">
            <a:avLst/>
          </a:prstGeom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919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7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7652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436f63737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436f637371_0_110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00" cy="44676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rgbClr val="FFFF00"/>
                </a:highlight>
              </a:rPr>
              <a:t>Hilmi to speak about link with Universities. 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rgbClr val="FFFF00"/>
                </a:highlight>
              </a:rPr>
              <a:t>Neil about the app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446" name="Google Shape;446;g436f637371_0_11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6500"/>
          </a:xfrm>
          <a:prstGeom prst="rect">
            <a:avLst/>
          </a:prstGeom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3145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6215174ab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6215174ab4_0_35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00" cy="44676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FF00"/>
              </a:highlight>
            </a:endParaRPr>
          </a:p>
        </p:txBody>
      </p:sp>
      <p:sp>
        <p:nvSpPr>
          <p:cNvPr id="455" name="Google Shape;455;g6215174ab4_0_35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6500"/>
          </a:xfrm>
          <a:prstGeom prst="rect">
            <a:avLst/>
          </a:prstGeom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61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436f637371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436f637371_0_728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00" cy="44676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67" name="Google Shape;467;g436f637371_0_728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6500"/>
          </a:xfrm>
          <a:prstGeom prst="rect">
            <a:avLst/>
          </a:prstGeom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652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436f637371_0_14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00" cy="44676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00"/>
                </a:highlight>
              </a:rPr>
              <a:t>Ibere to share some of his work. Seki to talk about Cash  Champions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478" name="Google Shape;478;g436f63737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54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36f63737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436f637371_0_38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436f637371_0_38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7186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436f637371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436f637371_0_117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00" cy="44676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rgbClr val="FFFF00"/>
                </a:highlight>
              </a:rPr>
              <a:t>Ibere to share some of his work. Seki to talk about Cash Champions, Olivier about Country proflies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488" name="Google Shape;488;g436f637371_0_117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6500"/>
          </a:xfrm>
          <a:prstGeom prst="rect">
            <a:avLst/>
          </a:prstGeom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637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6215174ab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6215174ab4_0_50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00" cy="44676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00FF00"/>
                </a:highlight>
              </a:rPr>
              <a:t>Question: Please rank the  results of this pillar in order putting first the one that needs more attention in your opinion: Predictable, timely and effective coordination services for shelter clusters, strengthened area-based coordination and promoting settlement approaches, facilitating transition to recovery, enhancing engagment with government and development actors, effective inter-cluster coordination and joint response planning approaches. </a:t>
            </a:r>
            <a:endParaRPr>
              <a:highlight>
                <a:srgbClr val="00FF00"/>
              </a:highlight>
            </a:endParaRPr>
          </a:p>
        </p:txBody>
      </p:sp>
      <p:sp>
        <p:nvSpPr>
          <p:cNvPr id="498" name="Google Shape;498;g6215174ab4_0_5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6500"/>
          </a:xfrm>
          <a:prstGeom prst="rect">
            <a:avLst/>
          </a:prstGeom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2077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436f637371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436f637371_0_742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00" cy="44676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rgbClr val="00FF00"/>
                </a:highlight>
              </a:rPr>
              <a:t>Question: Please rank the  results of this pillar in order putting first the one that needs more attention in your opinion:  Increased and localised shelter response capacity, country workshops and HLP, Shelter responders apply cash and markets modalities appropriately, analysis of the sector future response needs and capacity.</a:t>
            </a:r>
            <a:endParaRPr/>
          </a:p>
        </p:txBody>
      </p:sp>
      <p:sp>
        <p:nvSpPr>
          <p:cNvPr id="510" name="Google Shape;510;g436f637371_0_742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6500"/>
          </a:xfrm>
          <a:prstGeom prst="rect">
            <a:avLst/>
          </a:prstGeom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08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436f637371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436f637371_0_757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00" cy="44676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00"/>
                </a:highlight>
              </a:rPr>
              <a:t>Ask Kelly on  Environmen CoP on their progress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523" name="Google Shape;523;g436f637371_0_757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6500"/>
          </a:xfrm>
          <a:prstGeom prst="rect">
            <a:avLst/>
          </a:prstGeom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6874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0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194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f6e1ade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3f6e1ade88_0_0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3f6e1ade88_0_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777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36f63737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436f637371_0_61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00" cy="44676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FF00"/>
              </a:highlight>
            </a:endParaRPr>
          </a:p>
        </p:txBody>
      </p:sp>
      <p:sp>
        <p:nvSpPr>
          <p:cNvPr id="284" name="Google Shape;284;g436f637371_0_61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6500"/>
          </a:xfrm>
          <a:prstGeom prst="rect">
            <a:avLst/>
          </a:prstGeom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235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209eb01a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1" name="Google Shape;291;g6209eb01a4_0_2:notes"/>
          <p:cNvSpPr txBox="1">
            <a:spLocks noGrp="1"/>
          </p:cNvSpPr>
          <p:nvPr>
            <p:ph type="body" idx="1"/>
          </p:nvPr>
        </p:nvSpPr>
        <p:spPr>
          <a:xfrm>
            <a:off x="679768" y="4715916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on what this team does can be found here:</a:t>
            </a:r>
            <a:endParaRPr/>
          </a:p>
          <a:p>
            <a:pPr marL="170112" lvl="0" indent="-1701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http://sheltercluster.org/what_we_do </a:t>
            </a:r>
            <a:endParaRPr/>
          </a:p>
          <a:p>
            <a:pPr marL="170112" lvl="0" indent="-1701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http://www.sheltercluster.org/global_support_team_activities</a:t>
            </a:r>
            <a:endParaRPr/>
          </a:p>
        </p:txBody>
      </p:sp>
      <p:sp>
        <p:nvSpPr>
          <p:cNvPr id="292" name="Google Shape;292;g6209eb01a4_0_2:notes"/>
          <p:cNvSpPr txBox="1">
            <a:spLocks noGrp="1"/>
          </p:cNvSpPr>
          <p:nvPr>
            <p:ph type="sldNum" idx="12"/>
          </p:nvPr>
        </p:nvSpPr>
        <p:spPr>
          <a:xfrm>
            <a:off x="3850443" y="943010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451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424cdfe5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424cdfe526_0_0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424cdfe526_0_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0432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36f63737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436f637371_0_1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00" cy="44676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FF00"/>
              </a:highlight>
            </a:endParaRPr>
          </a:p>
        </p:txBody>
      </p:sp>
      <p:sp>
        <p:nvSpPr>
          <p:cNvPr id="351" name="Google Shape;351;g436f637371_0_1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6500"/>
          </a:xfrm>
          <a:prstGeom prst="rect">
            <a:avLst/>
          </a:prstGeom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742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 sz="700"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For next year, which one of these results is more of a priority under pillar 1 Coordination? (Choices: A. Predictable, Timely, and Effective support and services for country-level Shelter Clusters, B. Strengthening area-based coordination and promoting settlement approaches, C. Facilitating transition to recovery coordination, enhancing engagement with government and development actors, D. Effective inter-cluster coordination and joint response planning approaches)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0279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436f63737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436f637371_0_68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00" cy="44676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FF00"/>
              </a:highlight>
            </a:endParaRPr>
          </a:p>
        </p:txBody>
      </p:sp>
      <p:sp>
        <p:nvSpPr>
          <p:cNvPr id="370" name="Google Shape;370;g436f637371_0_68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700" cy="496500"/>
          </a:xfrm>
          <a:prstGeom prst="rect">
            <a:avLst/>
          </a:prstGeom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147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7F7F7F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7F141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7F141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371600" y="3814192"/>
            <a:ext cx="6400800" cy="1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7F141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0" y="-39688"/>
            <a:ext cx="9144000" cy="728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5" name="Google Shape;25;p2" descr="GSC-ExistingLogo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138" y="222250"/>
            <a:ext cx="1703387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/>
          <p:nvPr/>
        </p:nvSpPr>
        <p:spPr>
          <a:xfrm>
            <a:off x="4257675" y="3571533"/>
            <a:ext cx="628650" cy="13017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7F1416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0" y="116632"/>
            <a:ext cx="9144000" cy="66247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7F7F7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685800" y="198884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F1416"/>
              </a:buClr>
              <a:buSzPts val="4000"/>
              <a:buFont typeface="Arial"/>
              <a:buNone/>
              <a:defRPr sz="4000">
                <a:solidFill>
                  <a:srgbClr val="7F141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1371600" y="3814192"/>
            <a:ext cx="6400800" cy="12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SzPts val="3200"/>
              <a:buNone/>
              <a:defRPr>
                <a:solidFill>
                  <a:srgbClr val="D8D8D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0" y="-39688"/>
            <a:ext cx="9144000" cy="72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03" name="Google Shape;103;p16" descr="GSC-ExistingLogo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138" y="222250"/>
            <a:ext cx="1703387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4257675" y="3571533"/>
            <a:ext cx="628500" cy="1302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457200" y="177281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0" y="1141413"/>
            <a:ext cx="8348700" cy="5016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395536" y="1141413"/>
            <a:ext cx="7953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457200" y="1988840"/>
            <a:ext cx="8229600" cy="4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0" y="1141412"/>
            <a:ext cx="8348700" cy="7755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395536" y="1141412"/>
            <a:ext cx="79530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/>
          <p:nvPr/>
        </p:nvSpPr>
        <p:spPr>
          <a:xfrm>
            <a:off x="0" y="6021288"/>
            <a:ext cx="91440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0" y="116632"/>
            <a:ext cx="9144000" cy="662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4000"/>
              <a:buFont typeface="Arial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457200" y="1711349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2"/>
          </p:nvPr>
        </p:nvSpPr>
        <p:spPr>
          <a:xfrm>
            <a:off x="4648200" y="1711349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2"/>
          <p:cNvSpPr/>
          <p:nvPr/>
        </p:nvSpPr>
        <p:spPr>
          <a:xfrm>
            <a:off x="0" y="1141413"/>
            <a:ext cx="8348700" cy="5016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467544" y="1134145"/>
            <a:ext cx="7881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457200" y="1718270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2"/>
          </p:nvPr>
        </p:nvSpPr>
        <p:spPr>
          <a:xfrm>
            <a:off x="457200" y="235803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3"/>
          </p:nvPr>
        </p:nvSpPr>
        <p:spPr>
          <a:xfrm>
            <a:off x="4645025" y="1718270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4"/>
          </p:nvPr>
        </p:nvSpPr>
        <p:spPr>
          <a:xfrm>
            <a:off x="4645025" y="235803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23"/>
          <p:cNvSpPr/>
          <p:nvPr/>
        </p:nvSpPr>
        <p:spPr>
          <a:xfrm>
            <a:off x="0" y="1141413"/>
            <a:ext cx="8348700" cy="5016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467544" y="1123504"/>
            <a:ext cx="7881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457200" y="177281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7F1416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0" y="1141413"/>
            <a:ext cx="8348663" cy="50165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395536" y="1141413"/>
            <a:ext cx="7953127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457200" y="980728"/>
            <a:ext cx="82296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000"/>
              <a:buFont typeface="Arial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000"/>
              <a:buFont typeface="Arial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7F141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457200" y="980728"/>
            <a:ext cx="82296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457200" y="1988840"/>
            <a:ext cx="8229600" cy="430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7F1416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1141412"/>
            <a:ext cx="8348663" cy="77541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395536" y="1141412"/>
            <a:ext cx="7953127" cy="77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7F141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F141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7F141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7F141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457200" y="980728"/>
            <a:ext cx="8229600" cy="50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7F1416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7F1416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141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141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1416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1416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7F141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7F1416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141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141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1416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1416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457200" y="980728"/>
            <a:ext cx="8229600" cy="50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7F1416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980728"/>
            <a:ext cx="8229600" cy="50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7F1416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-36512" y="0"/>
            <a:ext cx="9220200" cy="104775"/>
          </a:xfrm>
          <a:prstGeom prst="rect">
            <a:avLst/>
          </a:prstGeom>
          <a:solidFill>
            <a:srgbClr val="6883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" name="Google Shape;18;p1"/>
          <p:cNvSpPr/>
          <p:nvPr/>
        </p:nvSpPr>
        <p:spPr>
          <a:xfrm>
            <a:off x="-36512" y="6757988"/>
            <a:ext cx="9220200" cy="106362"/>
          </a:xfrm>
          <a:prstGeom prst="rect">
            <a:avLst/>
          </a:prstGeom>
          <a:solidFill>
            <a:srgbClr val="6883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9" name="Google Shape;19;p1" descr="GSC-ExistingLogo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6063" y="244475"/>
            <a:ext cx="1992312" cy="3254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457200" y="980728"/>
            <a:ext cx="82296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7F1416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-36512" y="0"/>
            <a:ext cx="9220200" cy="104700"/>
          </a:xfrm>
          <a:prstGeom prst="rect">
            <a:avLst/>
          </a:prstGeom>
          <a:solidFill>
            <a:srgbClr val="6883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-36512" y="6757988"/>
            <a:ext cx="9220200" cy="106500"/>
          </a:xfrm>
          <a:prstGeom prst="rect">
            <a:avLst/>
          </a:prstGeom>
          <a:solidFill>
            <a:srgbClr val="6883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97" name="Google Shape;97;p15" descr="GSC-ExistingLogo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46063" y="244475"/>
            <a:ext cx="1992312" cy="3254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ltercluster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hyperlink" Target="https://www.sheltercluster.org/node/5221" TargetMode="External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1416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7F1416"/>
                </a:solidFill>
                <a:latin typeface="Arial"/>
                <a:ea typeface="Arial"/>
                <a:cs typeface="Arial"/>
                <a:sym typeface="Arial"/>
              </a:rPr>
              <a:t>GSC </a:t>
            </a:r>
            <a:r>
              <a:rPr lang="en-US"/>
              <a:t>meeting 2019</a:t>
            </a:r>
            <a:endParaRPr sz="4000" b="1" i="0" u="none" strike="noStrike" cap="none">
              <a:solidFill>
                <a:srgbClr val="7F14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9"/>
          <p:cNvSpPr txBox="1">
            <a:spLocks noGrp="1"/>
          </p:cNvSpPr>
          <p:nvPr>
            <p:ph type="subTitle" idx="1"/>
          </p:nvPr>
        </p:nvSpPr>
        <p:spPr>
          <a:xfrm>
            <a:off x="1371600" y="3814192"/>
            <a:ext cx="6400800" cy="12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None/>
            </a:pPr>
            <a:r>
              <a:rPr lang="en-US">
                <a:solidFill>
                  <a:srgbClr val="FFFFFF"/>
                </a:solidFill>
              </a:rPr>
              <a:t>Geneva 9 - 10 October</a:t>
            </a: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9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7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85" name="Google Shape;385;p47"/>
          <p:cNvSpPr txBox="1">
            <a:spLocks noGrp="1"/>
          </p:cNvSpPr>
          <p:nvPr>
            <p:ph type="title"/>
          </p:nvPr>
        </p:nvSpPr>
        <p:spPr>
          <a:xfrm>
            <a:off x="395536" y="1141413"/>
            <a:ext cx="7953000" cy="50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Areas to advance</a:t>
            </a:r>
            <a:endParaRPr/>
          </a:p>
        </p:txBody>
      </p:sp>
      <p:pic>
        <p:nvPicPr>
          <p:cNvPr id="386" name="Google Shape;38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475" y="1849800"/>
            <a:ext cx="2476500" cy="36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0969" y="425125"/>
            <a:ext cx="2569056" cy="61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7"/>
          <p:cNvSpPr/>
          <p:nvPr/>
        </p:nvSpPr>
        <p:spPr>
          <a:xfrm>
            <a:off x="8977900" y="585875"/>
            <a:ext cx="273900" cy="1097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47"/>
          <p:cNvSpPr/>
          <p:nvPr/>
        </p:nvSpPr>
        <p:spPr>
          <a:xfrm>
            <a:off x="8977900" y="5092175"/>
            <a:ext cx="273900" cy="1606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7"/>
          <p:cNvSpPr/>
          <p:nvPr/>
        </p:nvSpPr>
        <p:spPr>
          <a:xfrm>
            <a:off x="8977900" y="1682975"/>
            <a:ext cx="273900" cy="16062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7"/>
          <p:cNvSpPr/>
          <p:nvPr/>
        </p:nvSpPr>
        <p:spPr>
          <a:xfrm>
            <a:off x="8977900" y="3289175"/>
            <a:ext cx="273900" cy="18030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8"/>
          <p:cNvSpPr txBox="1">
            <a:spLocks noGrp="1"/>
          </p:cNvSpPr>
          <p:nvPr>
            <p:ph type="ctrTitle" idx="4294967295"/>
          </p:nvPr>
        </p:nvSpPr>
        <p:spPr>
          <a:xfrm>
            <a:off x="-1905000" y="198884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1416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7F1416"/>
                </a:solidFill>
                <a:latin typeface="Arial"/>
                <a:ea typeface="Arial"/>
                <a:cs typeface="Arial"/>
                <a:sym typeface="Arial"/>
              </a:rPr>
              <a:t>Strategic Aim 2</a:t>
            </a:r>
            <a:endParaRPr sz="4000" b="1" i="0" u="none" strike="noStrike" cap="none">
              <a:solidFill>
                <a:srgbClr val="7F14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8"/>
          <p:cNvSpPr txBox="1">
            <a:spLocks noGrp="1"/>
          </p:cNvSpPr>
          <p:nvPr>
            <p:ph type="subTitle" idx="4294967295"/>
          </p:nvPr>
        </p:nvSpPr>
        <p:spPr>
          <a:xfrm>
            <a:off x="-1219200" y="3814192"/>
            <a:ext cx="6400800" cy="12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/>
              <a:t>dvocacy</a:t>
            </a:r>
            <a:endParaRPr sz="32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8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399" name="Google Shape;39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6700" y="1313400"/>
            <a:ext cx="2533650" cy="37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0350" y="248225"/>
            <a:ext cx="2533650" cy="6383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9"/>
          <p:cNvSpPr txBox="1">
            <a:spLocks noGrp="1"/>
          </p:cNvSpPr>
          <p:nvPr>
            <p:ph type="title"/>
          </p:nvPr>
        </p:nvSpPr>
        <p:spPr>
          <a:xfrm>
            <a:off x="467548" y="1484775"/>
            <a:ext cx="50787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Verdana"/>
              <a:buNone/>
            </a:pPr>
            <a:r>
              <a:rPr lang="en-US" sz="2520">
                <a:latin typeface="Verdana"/>
                <a:ea typeface="Verdana"/>
                <a:cs typeface="Verdana"/>
                <a:sym typeface="Verdana"/>
              </a:rPr>
              <a:t>Key advocacy activities</a:t>
            </a:r>
            <a:r>
              <a:rPr lang="en-US" sz="252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52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52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52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16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6" name="Google Shape;406;p49"/>
          <p:cNvSpPr txBox="1"/>
          <p:nvPr/>
        </p:nvSpPr>
        <p:spPr>
          <a:xfrm>
            <a:off x="314850" y="2420900"/>
            <a:ext cx="4604100" cy="3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Cash Advocacy</a:t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Internal advocacy within agencies: event on standards at UNHCR-NGO Consultation</a:t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Advocacy with Governments.</a:t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Diaspora Working Group</a:t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7775" y="1085556"/>
            <a:ext cx="2726025" cy="421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7225" y="2666200"/>
            <a:ext cx="3009950" cy="40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0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415" name="Google Shape;415;p50"/>
          <p:cNvSpPr txBox="1">
            <a:spLocks noGrp="1"/>
          </p:cNvSpPr>
          <p:nvPr>
            <p:ph type="title"/>
          </p:nvPr>
        </p:nvSpPr>
        <p:spPr>
          <a:xfrm>
            <a:off x="395536" y="1141413"/>
            <a:ext cx="7953000" cy="50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Indicators</a:t>
            </a:r>
            <a:endParaRPr/>
          </a:p>
        </p:txBody>
      </p:sp>
      <p:sp>
        <p:nvSpPr>
          <p:cNvPr id="416" name="Google Shape;416;p50"/>
          <p:cNvSpPr/>
          <p:nvPr/>
        </p:nvSpPr>
        <p:spPr>
          <a:xfrm>
            <a:off x="6217275" y="3104250"/>
            <a:ext cx="273900" cy="10086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50"/>
          <p:cNvSpPr/>
          <p:nvPr/>
        </p:nvSpPr>
        <p:spPr>
          <a:xfrm>
            <a:off x="6217275" y="5083775"/>
            <a:ext cx="273900" cy="9585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18" name="Google Shape;418;p50"/>
          <p:cNvGraphicFramePr/>
          <p:nvPr/>
        </p:nvGraphicFramePr>
        <p:xfrm>
          <a:off x="131088" y="214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{9ED6C0A9-D7B3-41DC-A451-88D350A57094}</a:tableStyleId>
              </a:tblPr>
              <a:tblGrid>
                <a:gridCol w="3351150"/>
                <a:gridCol w="975700"/>
                <a:gridCol w="696300"/>
                <a:gridCol w="1063025"/>
              </a:tblGrid>
              <a:tr h="95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Baseline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Value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2019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Target 2020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95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% of the total humanitarian funding received that is allocated to the Shelter Sector, disaggregated by region and crisis type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3.7%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1.5%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4.7%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95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# of advocacy statements/positions established and regularly updated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95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% of people assisted vs people targetted, disaggregated by region and crisis type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57%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33%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65%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419" name="Google Shape;419;p50"/>
          <p:cNvSpPr/>
          <p:nvPr/>
        </p:nvSpPr>
        <p:spPr>
          <a:xfrm>
            <a:off x="6217275" y="4125300"/>
            <a:ext cx="273900" cy="958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0" name="Google Shape;42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0350" y="163425"/>
            <a:ext cx="253365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1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427" name="Google Shape;427;p51"/>
          <p:cNvSpPr txBox="1">
            <a:spLocks noGrp="1"/>
          </p:cNvSpPr>
          <p:nvPr>
            <p:ph type="title"/>
          </p:nvPr>
        </p:nvSpPr>
        <p:spPr>
          <a:xfrm>
            <a:off x="395536" y="1141412"/>
            <a:ext cx="7953000" cy="77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Areas to advance</a:t>
            </a:r>
            <a:endParaRPr/>
          </a:p>
        </p:txBody>
      </p:sp>
      <p:pic>
        <p:nvPicPr>
          <p:cNvPr id="428" name="Google Shape;42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6700" y="1084800"/>
            <a:ext cx="2533650" cy="37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0350" y="248225"/>
            <a:ext cx="2533650" cy="6383636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1"/>
          <p:cNvSpPr/>
          <p:nvPr/>
        </p:nvSpPr>
        <p:spPr>
          <a:xfrm>
            <a:off x="8977900" y="394225"/>
            <a:ext cx="273900" cy="16836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1"/>
          <p:cNvSpPr/>
          <p:nvPr/>
        </p:nvSpPr>
        <p:spPr>
          <a:xfrm>
            <a:off x="8977900" y="4856675"/>
            <a:ext cx="330300" cy="1936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1"/>
          <p:cNvSpPr/>
          <p:nvPr/>
        </p:nvSpPr>
        <p:spPr>
          <a:xfrm>
            <a:off x="8977900" y="2077925"/>
            <a:ext cx="273900" cy="13110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1"/>
          <p:cNvSpPr/>
          <p:nvPr/>
        </p:nvSpPr>
        <p:spPr>
          <a:xfrm>
            <a:off x="8977900" y="3389000"/>
            <a:ext cx="273900" cy="14676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2"/>
          <p:cNvSpPr txBox="1">
            <a:spLocks noGrp="1"/>
          </p:cNvSpPr>
          <p:nvPr>
            <p:ph type="ctrTitle" idx="4294967295"/>
          </p:nvPr>
        </p:nvSpPr>
        <p:spPr>
          <a:xfrm>
            <a:off x="-1371600" y="198884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1416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7F1416"/>
                </a:solidFill>
                <a:latin typeface="Arial"/>
                <a:ea typeface="Arial"/>
                <a:cs typeface="Arial"/>
                <a:sym typeface="Arial"/>
              </a:rPr>
              <a:t>Strategic Aim 3</a:t>
            </a:r>
            <a:endParaRPr sz="4000" b="1" i="0" u="none" strike="noStrike" cap="none">
              <a:solidFill>
                <a:srgbClr val="7F14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52"/>
          <p:cNvSpPr txBox="1">
            <a:spLocks noGrp="1"/>
          </p:cNvSpPr>
          <p:nvPr>
            <p:ph type="subTitle" idx="4294967295"/>
          </p:nvPr>
        </p:nvSpPr>
        <p:spPr>
          <a:xfrm>
            <a:off x="506475" y="3814200"/>
            <a:ext cx="4065600" cy="12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None/>
            </a:pPr>
            <a:r>
              <a:rPr lang="en-US"/>
              <a:t>Evidence-based response</a:t>
            </a:r>
            <a:endParaRPr sz="32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52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441" name="Google Shape;44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700" y="1767650"/>
            <a:ext cx="1847850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200" y="588013"/>
            <a:ext cx="2590800" cy="5681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3"/>
          <p:cNvSpPr txBox="1">
            <a:spLocks noGrp="1"/>
          </p:cNvSpPr>
          <p:nvPr>
            <p:ph type="body" idx="1"/>
          </p:nvPr>
        </p:nvSpPr>
        <p:spPr>
          <a:xfrm>
            <a:off x="395525" y="1916900"/>
            <a:ext cx="5706900" cy="430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Assessment in Venezuela 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Shelter Vulnerability Classification WG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New GSC App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>
                <a:solidFill>
                  <a:schemeClr val="dk2"/>
                </a:solidFill>
              </a:rPr>
              <a:t>Shelter Project workshops</a:t>
            </a:r>
            <a:endParaRPr>
              <a:solidFill>
                <a:schemeClr val="dk2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>
                <a:solidFill>
                  <a:schemeClr val="dk2"/>
                </a:solidFill>
              </a:rPr>
              <a:t>Long-term research</a:t>
            </a:r>
            <a:endParaRPr>
              <a:solidFill>
                <a:schemeClr val="dk2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>
                <a:solidFill>
                  <a:schemeClr val="dk2"/>
                </a:solidFill>
              </a:rPr>
              <a:t>Academic Practitioner forum</a:t>
            </a:r>
            <a:endParaRPr/>
          </a:p>
        </p:txBody>
      </p:sp>
      <p:sp>
        <p:nvSpPr>
          <p:cNvPr id="449" name="Google Shape;449;p53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450" name="Google Shape;450;p53"/>
          <p:cNvSpPr txBox="1">
            <a:spLocks noGrp="1"/>
          </p:cNvSpPr>
          <p:nvPr>
            <p:ph type="title"/>
          </p:nvPr>
        </p:nvSpPr>
        <p:spPr>
          <a:xfrm>
            <a:off x="395536" y="1141412"/>
            <a:ext cx="7953000" cy="77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Progress so far</a:t>
            </a:r>
            <a:endParaRPr/>
          </a:p>
        </p:txBody>
      </p:sp>
      <p:pic>
        <p:nvPicPr>
          <p:cNvPr id="451" name="Google Shape;45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050" y="2166261"/>
            <a:ext cx="3183825" cy="32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4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458" name="Google Shape;458;p54"/>
          <p:cNvSpPr txBox="1">
            <a:spLocks noGrp="1"/>
          </p:cNvSpPr>
          <p:nvPr>
            <p:ph type="title"/>
          </p:nvPr>
        </p:nvSpPr>
        <p:spPr>
          <a:xfrm>
            <a:off x="395536" y="1141413"/>
            <a:ext cx="7953000" cy="50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Indicators</a:t>
            </a:r>
            <a:endParaRPr/>
          </a:p>
        </p:txBody>
      </p:sp>
      <p:sp>
        <p:nvSpPr>
          <p:cNvPr id="459" name="Google Shape;459;p54"/>
          <p:cNvSpPr/>
          <p:nvPr/>
        </p:nvSpPr>
        <p:spPr>
          <a:xfrm>
            <a:off x="6217275" y="3104250"/>
            <a:ext cx="273900" cy="958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54"/>
          <p:cNvSpPr/>
          <p:nvPr/>
        </p:nvSpPr>
        <p:spPr>
          <a:xfrm>
            <a:off x="6217275" y="5033675"/>
            <a:ext cx="273900" cy="1008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61" name="Google Shape;461;p54"/>
          <p:cNvGraphicFramePr/>
          <p:nvPr/>
        </p:nvGraphicFramePr>
        <p:xfrm>
          <a:off x="131088" y="214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{9ED6C0A9-D7B3-41DC-A451-88D350A57094}</a:tableStyleId>
              </a:tblPr>
              <a:tblGrid>
                <a:gridCol w="3351150"/>
                <a:gridCol w="975700"/>
                <a:gridCol w="696300"/>
                <a:gridCol w="1063025"/>
              </a:tblGrid>
              <a:tr h="95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Baseline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Value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2019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Target 2020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95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% of cluster partners reporting that response strategies are “appropriate” based upon the existing evidence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62.5%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68%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68%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95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Summary of shelter lessons learned is regularly collected and disseminated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95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% of shelter cluster coordinators and partners reporting that they have access and use evidence, learning and best practice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&gt;90%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93%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&gt;90%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462" name="Google Shape;462;p54"/>
          <p:cNvSpPr/>
          <p:nvPr/>
        </p:nvSpPr>
        <p:spPr>
          <a:xfrm>
            <a:off x="6217275" y="4062700"/>
            <a:ext cx="273900" cy="958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3" name="Google Shape;46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6150" y="133075"/>
            <a:ext cx="1847850" cy="31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5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470" name="Google Shape;470;p55"/>
          <p:cNvSpPr txBox="1">
            <a:spLocks noGrp="1"/>
          </p:cNvSpPr>
          <p:nvPr>
            <p:ph type="title"/>
          </p:nvPr>
        </p:nvSpPr>
        <p:spPr>
          <a:xfrm>
            <a:off x="395536" y="1141412"/>
            <a:ext cx="7953000" cy="77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Areas to advance</a:t>
            </a:r>
            <a:endParaRPr/>
          </a:p>
        </p:txBody>
      </p:sp>
      <p:pic>
        <p:nvPicPr>
          <p:cNvPr id="471" name="Google Shape;47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700" y="960025"/>
            <a:ext cx="1847850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0800" y="588013"/>
            <a:ext cx="2590800" cy="5681967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55"/>
          <p:cNvSpPr/>
          <p:nvPr/>
        </p:nvSpPr>
        <p:spPr>
          <a:xfrm>
            <a:off x="8977900" y="855475"/>
            <a:ext cx="273900" cy="1678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5"/>
          <p:cNvSpPr/>
          <p:nvPr/>
        </p:nvSpPr>
        <p:spPr>
          <a:xfrm>
            <a:off x="8977900" y="2533825"/>
            <a:ext cx="273900" cy="14283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5"/>
          <p:cNvSpPr/>
          <p:nvPr/>
        </p:nvSpPr>
        <p:spPr>
          <a:xfrm>
            <a:off x="8977900" y="3962125"/>
            <a:ext cx="273900" cy="23079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6"/>
          <p:cNvSpPr txBox="1">
            <a:spLocks noGrp="1"/>
          </p:cNvSpPr>
          <p:nvPr>
            <p:ph type="ctrTitle" idx="4294967295"/>
          </p:nvPr>
        </p:nvSpPr>
        <p:spPr>
          <a:xfrm>
            <a:off x="-1791850" y="194776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1416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7F1416"/>
                </a:solidFill>
                <a:latin typeface="Arial"/>
                <a:ea typeface="Arial"/>
                <a:cs typeface="Arial"/>
                <a:sym typeface="Arial"/>
              </a:rPr>
              <a:t>Strategic Aim 4</a:t>
            </a:r>
            <a:endParaRPr sz="4000" b="1" i="0" u="none" strike="noStrike" cap="none">
              <a:solidFill>
                <a:srgbClr val="7F14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6"/>
          <p:cNvSpPr txBox="1">
            <a:spLocks noGrp="1"/>
          </p:cNvSpPr>
          <p:nvPr>
            <p:ph type="subTitle" idx="4294967295"/>
          </p:nvPr>
        </p:nvSpPr>
        <p:spPr>
          <a:xfrm>
            <a:off x="-1106050" y="3773117"/>
            <a:ext cx="6400800" cy="12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None/>
            </a:pPr>
            <a:r>
              <a:rPr lang="en-US"/>
              <a:t>Capacity</a:t>
            </a:r>
            <a:endParaRPr sz="32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6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483" name="Google Shape;48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925" y="686250"/>
            <a:ext cx="2675175" cy="5725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2200" y="1948738"/>
            <a:ext cx="222885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>
            <a:spLocks noGrp="1"/>
          </p:cNvSpPr>
          <p:nvPr>
            <p:ph type="ctrTitle"/>
          </p:nvPr>
        </p:nvSpPr>
        <p:spPr>
          <a:xfrm>
            <a:off x="685800" y="198884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1416"/>
              </a:buClr>
              <a:buSzPts val="4000"/>
              <a:buFont typeface="Arial"/>
              <a:buNone/>
            </a:pPr>
            <a:r>
              <a:rPr lang="en-US"/>
              <a:t>Progress since last meeting</a:t>
            </a:r>
            <a:endParaRPr sz="4000" b="1" i="0" u="none" strike="noStrike" cap="none">
              <a:solidFill>
                <a:srgbClr val="7F14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9"/>
          <p:cNvSpPr txBox="1">
            <a:spLocks noGrp="1"/>
          </p:cNvSpPr>
          <p:nvPr>
            <p:ph type="subTitle" idx="1"/>
          </p:nvPr>
        </p:nvSpPr>
        <p:spPr>
          <a:xfrm>
            <a:off x="1371600" y="3814192"/>
            <a:ext cx="6400800" cy="12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None/>
            </a:pPr>
            <a:r>
              <a:rPr lang="en-US"/>
              <a:t>Implementing Strategy 2018-2022</a:t>
            </a:r>
            <a:endParaRPr sz="32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9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7"/>
          <p:cNvSpPr txBox="1">
            <a:spLocks noGrp="1"/>
          </p:cNvSpPr>
          <p:nvPr>
            <p:ph type="body" idx="1"/>
          </p:nvPr>
        </p:nvSpPr>
        <p:spPr>
          <a:xfrm>
            <a:off x="457200" y="2014600"/>
            <a:ext cx="5049600" cy="430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-"/>
            </a:pPr>
            <a:r>
              <a:rPr lang="en-US">
                <a:highlight>
                  <a:schemeClr val="lt1"/>
                </a:highlight>
              </a:rPr>
              <a:t>HLP Advisor</a:t>
            </a:r>
            <a:endParaRPr>
              <a:highlight>
                <a:schemeClr val="lt1"/>
              </a:highlight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>
                <a:highlight>
                  <a:schemeClr val="lt1"/>
                </a:highlight>
              </a:rPr>
              <a:t>Cash Champions: Moz</a:t>
            </a:r>
            <a:endParaRPr>
              <a:highlight>
                <a:schemeClr val="lt1"/>
              </a:highlight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>
                <a:highlight>
                  <a:schemeClr val="lt1"/>
                </a:highlight>
              </a:rPr>
              <a:t>CashCap deployment</a:t>
            </a:r>
            <a:endParaRPr>
              <a:highlight>
                <a:schemeClr val="lt1"/>
              </a:highlight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>
                <a:highlight>
                  <a:schemeClr val="lt1"/>
                </a:highlight>
              </a:rPr>
              <a:t>Country preparedness workshops: coming up</a:t>
            </a:r>
            <a:endParaRPr>
              <a:highlight>
                <a:schemeClr val="lt1"/>
              </a:highlight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>
                <a:highlight>
                  <a:schemeClr val="lt1"/>
                </a:highlight>
              </a:rPr>
              <a:t>Local building practices country profiles: DRC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491" name="Google Shape;491;p57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492" name="Google Shape;492;p57"/>
          <p:cNvSpPr txBox="1">
            <a:spLocks noGrp="1"/>
          </p:cNvSpPr>
          <p:nvPr>
            <p:ph type="title"/>
          </p:nvPr>
        </p:nvSpPr>
        <p:spPr>
          <a:xfrm>
            <a:off x="395536" y="1141412"/>
            <a:ext cx="7953000" cy="77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Progress so far</a:t>
            </a:r>
            <a:endParaRPr/>
          </a:p>
        </p:txBody>
      </p:sp>
      <p:pic>
        <p:nvPicPr>
          <p:cNvPr id="493" name="Google Shape;49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000" y="3320250"/>
            <a:ext cx="3906001" cy="275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8000" y="1132034"/>
            <a:ext cx="3905999" cy="2188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8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501" name="Google Shape;501;p58"/>
          <p:cNvSpPr txBox="1">
            <a:spLocks noGrp="1"/>
          </p:cNvSpPr>
          <p:nvPr>
            <p:ph type="title"/>
          </p:nvPr>
        </p:nvSpPr>
        <p:spPr>
          <a:xfrm>
            <a:off x="395536" y="1141413"/>
            <a:ext cx="7953000" cy="50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Indicators</a:t>
            </a:r>
            <a:endParaRPr/>
          </a:p>
        </p:txBody>
      </p:sp>
      <p:sp>
        <p:nvSpPr>
          <p:cNvPr id="502" name="Google Shape;502;p58"/>
          <p:cNvSpPr/>
          <p:nvPr/>
        </p:nvSpPr>
        <p:spPr>
          <a:xfrm>
            <a:off x="6217275" y="3104250"/>
            <a:ext cx="273900" cy="10710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58"/>
          <p:cNvSpPr/>
          <p:nvPr/>
        </p:nvSpPr>
        <p:spPr>
          <a:xfrm>
            <a:off x="6217275" y="5033675"/>
            <a:ext cx="273900" cy="10710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04" name="Google Shape;504;p58"/>
          <p:cNvGraphicFramePr/>
          <p:nvPr/>
        </p:nvGraphicFramePr>
        <p:xfrm>
          <a:off x="131088" y="2145800"/>
          <a:ext cx="6086175" cy="3989480"/>
        </p:xfrm>
        <a:graphic>
          <a:graphicData uri="http://schemas.openxmlformats.org/drawingml/2006/table">
            <a:tbl>
              <a:tblPr>
                <a:noFill/>
                <a:tableStyleId>{9ED6C0A9-D7B3-41DC-A451-88D350A57094}</a:tableStyleId>
              </a:tblPr>
              <a:tblGrid>
                <a:gridCol w="3351150"/>
                <a:gridCol w="947125"/>
                <a:gridCol w="724875"/>
                <a:gridCol w="1063025"/>
              </a:tblGrid>
              <a:tr h="95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Baseline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Value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2019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Target 2020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95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% of cluster coordination team members who feel prepared/have access to tools to address ongoing and emerging challenges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57.5%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56%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70%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95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# of people trained in key cluster coordination roles during the reporting period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45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95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# of people trained in coordination trainings who are deployed in deputy/ junior coordination roles to country-level clusters during the reporting period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505" name="Google Shape;505;p58"/>
          <p:cNvSpPr/>
          <p:nvPr/>
        </p:nvSpPr>
        <p:spPr>
          <a:xfrm>
            <a:off x="6217275" y="4125300"/>
            <a:ext cx="273900" cy="8958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6" name="Google Shape;50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150" y="228588"/>
            <a:ext cx="222885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9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513" name="Google Shape;513;p59"/>
          <p:cNvSpPr txBox="1">
            <a:spLocks noGrp="1"/>
          </p:cNvSpPr>
          <p:nvPr>
            <p:ph type="title"/>
          </p:nvPr>
        </p:nvSpPr>
        <p:spPr>
          <a:xfrm>
            <a:off x="395536" y="1141412"/>
            <a:ext cx="7953000" cy="77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Areas to advance</a:t>
            </a:r>
            <a:endParaRPr/>
          </a:p>
        </p:txBody>
      </p:sp>
      <p:pic>
        <p:nvPicPr>
          <p:cNvPr id="514" name="Google Shape;51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725" y="686250"/>
            <a:ext cx="2675175" cy="5725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4600" y="1110538"/>
            <a:ext cx="222885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59"/>
          <p:cNvSpPr/>
          <p:nvPr/>
        </p:nvSpPr>
        <p:spPr>
          <a:xfrm>
            <a:off x="8901700" y="928100"/>
            <a:ext cx="242400" cy="11499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59"/>
          <p:cNvSpPr/>
          <p:nvPr/>
        </p:nvSpPr>
        <p:spPr>
          <a:xfrm>
            <a:off x="8901700" y="4377575"/>
            <a:ext cx="242400" cy="14922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59"/>
          <p:cNvSpPr/>
          <p:nvPr/>
        </p:nvSpPr>
        <p:spPr>
          <a:xfrm>
            <a:off x="8901700" y="2077925"/>
            <a:ext cx="242400" cy="933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9"/>
          <p:cNvSpPr/>
          <p:nvPr/>
        </p:nvSpPr>
        <p:spPr>
          <a:xfrm>
            <a:off x="8901700" y="3011375"/>
            <a:ext cx="242400" cy="1366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0"/>
          <p:cNvSpPr txBox="1">
            <a:spLocks noGrp="1"/>
          </p:cNvSpPr>
          <p:nvPr>
            <p:ph type="body" idx="1"/>
          </p:nvPr>
        </p:nvSpPr>
        <p:spPr>
          <a:xfrm>
            <a:off x="457200" y="1988850"/>
            <a:ext cx="4382100" cy="430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-"/>
            </a:pPr>
            <a:r>
              <a:rPr lang="en-US"/>
              <a:t>Disability WG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>
                <a:highlight>
                  <a:schemeClr val="lt1"/>
                </a:highlight>
              </a:rPr>
              <a:t>Statement on single use plastic</a:t>
            </a:r>
            <a:endParaRPr>
              <a:highlight>
                <a:schemeClr val="lt1"/>
              </a:highlight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>
                <a:highlight>
                  <a:schemeClr val="lt1"/>
                </a:highlight>
              </a:rPr>
              <a:t>Environmental assessments and CoP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526" name="Google Shape;526;p60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527" name="Google Shape;527;p60"/>
          <p:cNvSpPr txBox="1">
            <a:spLocks noGrp="1"/>
          </p:cNvSpPr>
          <p:nvPr>
            <p:ph type="title"/>
          </p:nvPr>
        </p:nvSpPr>
        <p:spPr>
          <a:xfrm>
            <a:off x="395536" y="1141412"/>
            <a:ext cx="7953000" cy="77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Good Shelter Programming</a:t>
            </a:r>
            <a:endParaRPr/>
          </a:p>
        </p:txBody>
      </p:sp>
      <p:pic>
        <p:nvPicPr>
          <p:cNvPr id="528" name="Google Shape;52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4325" y="4757681"/>
            <a:ext cx="1136700" cy="20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138" y="1903400"/>
            <a:ext cx="4238625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1"/>
          <p:cNvSpPr/>
          <p:nvPr/>
        </p:nvSpPr>
        <p:spPr>
          <a:xfrm>
            <a:off x="395288" y="6237288"/>
            <a:ext cx="2160587" cy="43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61"/>
          <p:cNvSpPr txBox="1"/>
          <p:nvPr/>
        </p:nvSpPr>
        <p:spPr>
          <a:xfrm>
            <a:off x="1116657" y="1268785"/>
            <a:ext cx="7343775" cy="28082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solidFill>
                <a:srgbClr val="6325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Clr>
                <a:srgbClr val="04314C"/>
              </a:buClr>
              <a:buSzPts val="3300"/>
              <a:buFont typeface="Arial"/>
              <a:buNone/>
            </a:pPr>
            <a:r>
              <a:rPr lang="en-US" sz="3300" b="1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Thank you!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1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info: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www.sheltercluster.org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Twitter: @sheltercluster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>
            <a:spLocks noGrp="1"/>
          </p:cNvSpPr>
          <p:nvPr>
            <p:ph type="body" idx="1"/>
          </p:nvPr>
        </p:nvSpPr>
        <p:spPr>
          <a:xfrm>
            <a:off x="457200" y="1855365"/>
            <a:ext cx="8363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Char char="▪"/>
            </a:pPr>
            <a:r>
              <a:rPr lang="en-US"/>
              <a:t>4 new clusters activated in: NW/SW Cameroon, Mozambique, Zimbabwe, Venezuela</a:t>
            </a:r>
            <a:endParaRPr/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Char char="▪"/>
            </a:pPr>
            <a:r>
              <a:rPr lang="en-US"/>
              <a:t>New crises in Indonesia and Burkina Faso</a:t>
            </a:r>
            <a:endParaRPr/>
          </a:p>
          <a:p>
            <a:pPr marL="34290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Char char="▪"/>
            </a:pPr>
            <a:r>
              <a:rPr lang="en-US"/>
              <a:t>3</a:t>
            </a:r>
            <a:r>
              <a:rPr lang="en-US" sz="32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rPr>
              <a:t> system-wide </a:t>
            </a:r>
            <a:r>
              <a:rPr lang="en-US" sz="3200" b="1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rPr>
              <a:t>L3 emergencies/Scale-up:</a:t>
            </a:r>
            <a:endParaRPr sz="3200" b="0" i="0" u="none" strike="noStrike" cap="none">
              <a:solidFill>
                <a:srgbClr val="0431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7F1416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rPr>
              <a:t>Syria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7F1416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rPr>
              <a:t>Yemen</a:t>
            </a:r>
            <a:endParaRPr sz="2800" b="0" i="0" u="none" strike="noStrike" cap="none">
              <a:solidFill>
                <a:srgbClr val="0431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7F1416"/>
              </a:buClr>
              <a:buSzPts val="2800"/>
              <a:buFont typeface="Arial"/>
              <a:buChar char="–"/>
            </a:pPr>
            <a:r>
              <a:rPr lang="en-US"/>
              <a:t>Mozambique</a:t>
            </a:r>
            <a:endParaRPr/>
          </a:p>
        </p:txBody>
      </p:sp>
      <p:sp>
        <p:nvSpPr>
          <p:cNvPr id="279" name="Google Shape;279;p40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0"/>
          <p:cNvSpPr txBox="1">
            <a:spLocks noGrp="1"/>
          </p:cNvSpPr>
          <p:nvPr>
            <p:ph type="title"/>
          </p:nvPr>
        </p:nvSpPr>
        <p:spPr>
          <a:xfrm>
            <a:off x="395536" y="1141413"/>
            <a:ext cx="7953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Arial"/>
              <a:buNone/>
            </a:pPr>
            <a:r>
              <a:rPr lang="en-US" sz="252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Since our last meeting…</a:t>
            </a:r>
            <a:endParaRPr sz="252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87" name="Google Shape;287;p41"/>
          <p:cNvSpPr txBox="1"/>
          <p:nvPr/>
        </p:nvSpPr>
        <p:spPr>
          <a:xfrm>
            <a:off x="2272325" y="531125"/>
            <a:ext cx="73371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mid-year 2019</a:t>
            </a:r>
            <a:endParaRPr sz="6000"/>
          </a:p>
        </p:txBody>
      </p:sp>
      <p:pic>
        <p:nvPicPr>
          <p:cNvPr id="288" name="Google Shape;28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850" y="1460450"/>
            <a:ext cx="5361450" cy="522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"/>
          <p:cNvSpPr txBox="1"/>
          <p:nvPr/>
        </p:nvSpPr>
        <p:spPr>
          <a:xfrm>
            <a:off x="3437908" y="767767"/>
            <a:ext cx="2465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Deputy Coordinators</a:t>
            </a:r>
            <a:endParaRPr sz="1200" b="1">
              <a:solidFill>
                <a:srgbClr val="04314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5" name="Google Shape;295;p42"/>
          <p:cNvSpPr/>
          <p:nvPr/>
        </p:nvSpPr>
        <p:spPr>
          <a:xfrm>
            <a:off x="0" y="1952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2"/>
          <p:cNvSpPr txBox="1"/>
          <p:nvPr/>
        </p:nvSpPr>
        <p:spPr>
          <a:xfrm>
            <a:off x="307783" y="4149080"/>
            <a:ext cx="13128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Angel Pascual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GFP UNHCR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2"/>
          <p:cNvSpPr txBox="1"/>
          <p:nvPr/>
        </p:nvSpPr>
        <p:spPr>
          <a:xfrm>
            <a:off x="6200949" y="2304682"/>
            <a:ext cx="124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Neil Bauman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GFP IFRC/CanRC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2"/>
          <p:cNvSpPr txBox="1"/>
          <p:nvPr/>
        </p:nvSpPr>
        <p:spPr>
          <a:xfrm>
            <a:off x="2898527" y="4090331"/>
            <a:ext cx="12414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Renee Wynveen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GFP UNHCR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2"/>
          <p:cNvSpPr txBox="1"/>
          <p:nvPr/>
        </p:nvSpPr>
        <p:spPr>
          <a:xfrm>
            <a:off x="3467938" y="2098188"/>
            <a:ext cx="15654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Miguel Urquia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 UNHCR</a:t>
            </a:r>
            <a:endParaRPr/>
          </a:p>
        </p:txBody>
      </p:sp>
      <p:sp>
        <p:nvSpPr>
          <p:cNvPr id="300" name="Google Shape;300;p42"/>
          <p:cNvSpPr txBox="1"/>
          <p:nvPr/>
        </p:nvSpPr>
        <p:spPr>
          <a:xfrm>
            <a:off x="4520059" y="2251332"/>
            <a:ext cx="1684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Medina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Disasters IFRC</a:t>
            </a: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2"/>
          <p:cNvSpPr txBox="1"/>
          <p:nvPr/>
        </p:nvSpPr>
        <p:spPr>
          <a:xfrm>
            <a:off x="212459" y="2687620"/>
            <a:ext cx="34518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Global Focal Points for Coordination</a:t>
            </a:r>
            <a:endParaRPr/>
          </a:p>
        </p:txBody>
      </p:sp>
      <p:sp>
        <p:nvSpPr>
          <p:cNvPr id="302" name="Google Shape;302;p42"/>
          <p:cNvSpPr txBox="1"/>
          <p:nvPr/>
        </p:nvSpPr>
        <p:spPr>
          <a:xfrm>
            <a:off x="7231795" y="4226824"/>
            <a:ext cx="17001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Shirin Narymbaeva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Coordination Officer IFRC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2"/>
          <p:cNvSpPr txBox="1"/>
          <p:nvPr/>
        </p:nvSpPr>
        <p:spPr>
          <a:xfrm>
            <a:off x="6231235" y="637877"/>
            <a:ext cx="23967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Information Management</a:t>
            </a:r>
            <a:endParaRPr/>
          </a:p>
        </p:txBody>
      </p:sp>
      <p:sp>
        <p:nvSpPr>
          <p:cNvPr id="304" name="Google Shape;304;p42"/>
          <p:cNvSpPr txBox="1"/>
          <p:nvPr/>
        </p:nvSpPr>
        <p:spPr>
          <a:xfrm>
            <a:off x="6866218" y="2679966"/>
            <a:ext cx="19761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Coordination Officer</a:t>
            </a:r>
            <a:endParaRPr/>
          </a:p>
        </p:txBody>
      </p:sp>
      <p:sp>
        <p:nvSpPr>
          <p:cNvPr id="305" name="Google Shape;305;p42"/>
          <p:cNvSpPr txBox="1"/>
          <p:nvPr/>
        </p:nvSpPr>
        <p:spPr>
          <a:xfrm>
            <a:off x="499321" y="4435788"/>
            <a:ext cx="22557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Regional Focal Points</a:t>
            </a:r>
            <a:endParaRPr/>
          </a:p>
        </p:txBody>
      </p:sp>
      <p:sp>
        <p:nvSpPr>
          <p:cNvPr id="306" name="Google Shape;306;p42"/>
          <p:cNvSpPr txBox="1"/>
          <p:nvPr/>
        </p:nvSpPr>
        <p:spPr>
          <a:xfrm>
            <a:off x="7204142" y="2144218"/>
            <a:ext cx="14922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Hannoa Guillaume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IMO UNHCR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2"/>
          <p:cNvSpPr txBox="1">
            <a:spLocks noGrp="1"/>
          </p:cNvSpPr>
          <p:nvPr>
            <p:ph type="title" idx="4294967295"/>
          </p:nvPr>
        </p:nvSpPr>
        <p:spPr>
          <a:xfrm>
            <a:off x="859482" y="-244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8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GSC support team</a:t>
            </a:r>
            <a:endParaRPr/>
          </a:p>
        </p:txBody>
      </p:sp>
      <p:pic>
        <p:nvPicPr>
          <p:cNvPr id="308" name="Google Shape;308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7349" y="1213414"/>
            <a:ext cx="800104" cy="99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87384" y="1146668"/>
            <a:ext cx="828678" cy="103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2242" y="1091751"/>
            <a:ext cx="892176" cy="110937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2"/>
          <p:cNvSpPr txBox="1"/>
          <p:nvPr/>
        </p:nvSpPr>
        <p:spPr>
          <a:xfrm>
            <a:off x="373806" y="5986635"/>
            <a:ext cx="14748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Lilia Blades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Canadian Red Cross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42"/>
          <p:cNvSpPr txBox="1"/>
          <p:nvPr/>
        </p:nvSpPr>
        <p:spPr>
          <a:xfrm>
            <a:off x="4892874" y="4254327"/>
            <a:ext cx="17001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Cecilia Braedt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IFRC/Lux RC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42"/>
          <p:cNvSpPr txBox="1"/>
          <p:nvPr/>
        </p:nvSpPr>
        <p:spPr>
          <a:xfrm>
            <a:off x="1627339" y="4051791"/>
            <a:ext cx="13971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 Bamforth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GFP IFRC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42" descr="tom45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7664" y="3064347"/>
            <a:ext cx="835025" cy="103028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2"/>
          <p:cNvSpPr txBox="1"/>
          <p:nvPr/>
        </p:nvSpPr>
        <p:spPr>
          <a:xfrm>
            <a:off x="179512" y="764704"/>
            <a:ext cx="29523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Global Cluster Coordinators</a:t>
            </a:r>
            <a:endParaRPr sz="1200" b="1">
              <a:solidFill>
                <a:srgbClr val="04314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6" name="Google Shape;316;p42"/>
          <p:cNvSpPr txBox="1"/>
          <p:nvPr/>
        </p:nvSpPr>
        <p:spPr>
          <a:xfrm>
            <a:off x="251520" y="2161232"/>
            <a:ext cx="15654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 Serardoglu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Disasters IFRC</a:t>
            </a:r>
            <a:endParaRPr/>
          </a:p>
        </p:txBody>
      </p:sp>
      <p:sp>
        <p:nvSpPr>
          <p:cNvPr id="317" name="Google Shape;317;p42"/>
          <p:cNvSpPr txBox="1"/>
          <p:nvPr/>
        </p:nvSpPr>
        <p:spPr>
          <a:xfrm>
            <a:off x="1646605" y="2202541"/>
            <a:ext cx="15654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Brett Moore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 UNHCR</a:t>
            </a:r>
            <a:endParaRPr/>
          </a:p>
        </p:txBody>
      </p:sp>
      <p:sp>
        <p:nvSpPr>
          <p:cNvPr id="318" name="Google Shape;318;p42"/>
          <p:cNvSpPr txBox="1"/>
          <p:nvPr/>
        </p:nvSpPr>
        <p:spPr>
          <a:xfrm>
            <a:off x="4603732" y="2682289"/>
            <a:ext cx="21630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Sr Roving Tech Coord</a:t>
            </a:r>
            <a:endParaRPr sz="1200" b="1">
              <a:solidFill>
                <a:srgbClr val="04314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9" name="Google Shape;319;p42"/>
          <p:cNvSpPr txBox="1"/>
          <p:nvPr/>
        </p:nvSpPr>
        <p:spPr>
          <a:xfrm>
            <a:off x="1668551" y="5893519"/>
            <a:ext cx="12414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Robbie Dobs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Pacific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IFRC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35263" y="1155440"/>
            <a:ext cx="114300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5422" y="1155440"/>
            <a:ext cx="1117328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15527" y="3178518"/>
            <a:ext cx="863619" cy="99811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2"/>
          <p:cNvSpPr txBox="1"/>
          <p:nvPr/>
        </p:nvSpPr>
        <p:spPr>
          <a:xfrm>
            <a:off x="5508100" y="4439400"/>
            <a:ext cx="34518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Roving Coordinator and Roving IMO</a:t>
            </a:r>
            <a:endParaRPr/>
          </a:p>
        </p:txBody>
      </p:sp>
      <p:pic>
        <p:nvPicPr>
          <p:cNvPr id="324" name="Google Shape;324;p4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989761" y="3108080"/>
            <a:ext cx="883444" cy="109225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2"/>
          <p:cNvSpPr txBox="1"/>
          <p:nvPr/>
        </p:nvSpPr>
        <p:spPr>
          <a:xfrm>
            <a:off x="5580112" y="5832648"/>
            <a:ext cx="12414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Vacant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UNHCR/ IMPACT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42"/>
          <p:cNvSpPr txBox="1"/>
          <p:nvPr/>
        </p:nvSpPr>
        <p:spPr>
          <a:xfrm>
            <a:off x="6694815" y="5798583"/>
            <a:ext cx="12414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Vacant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UNHCR/ IMPACT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42"/>
          <p:cNvPicPr preferRelativeResize="0"/>
          <p:nvPr/>
        </p:nvPicPr>
        <p:blipFill rotWithShape="1">
          <a:blip r:embed="rId12">
            <a:alphaModFix/>
          </a:blip>
          <a:srcRect l="20782" r="20823"/>
          <a:stretch/>
        </p:blipFill>
        <p:spPr>
          <a:xfrm>
            <a:off x="6760549" y="4801451"/>
            <a:ext cx="855662" cy="920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sp>
        <p:nvSpPr>
          <p:cNvPr id="328" name="Google Shape;328;p42"/>
          <p:cNvSpPr txBox="1"/>
          <p:nvPr/>
        </p:nvSpPr>
        <p:spPr>
          <a:xfrm>
            <a:off x="4257551" y="5832648"/>
            <a:ext cx="12414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Ibere Lopes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IOM / NRC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2"/>
          <p:cNvSpPr txBox="1"/>
          <p:nvPr/>
        </p:nvSpPr>
        <p:spPr>
          <a:xfrm>
            <a:off x="4107229" y="4438325"/>
            <a:ext cx="12414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4314C"/>
                </a:solidFill>
                <a:latin typeface="Verdana"/>
                <a:ea typeface="Verdana"/>
                <a:cs typeface="Verdana"/>
                <a:sym typeface="Verdana"/>
              </a:rPr>
              <a:t>GFP - HLP</a:t>
            </a:r>
            <a:endParaRPr/>
          </a:p>
        </p:txBody>
      </p:sp>
      <p:pic>
        <p:nvPicPr>
          <p:cNvPr id="330" name="Google Shape;330;p4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938848" y="3052724"/>
            <a:ext cx="861425" cy="102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209164" y="4851329"/>
            <a:ext cx="677519" cy="1055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93467" y="3007966"/>
            <a:ext cx="886838" cy="1139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2"/>
          <p:cNvPicPr preferRelativeResize="0"/>
          <p:nvPr/>
        </p:nvPicPr>
        <p:blipFill rotWithShape="1">
          <a:blip r:embed="rId12">
            <a:alphaModFix/>
          </a:blip>
          <a:srcRect l="20782" r="20823"/>
          <a:stretch/>
        </p:blipFill>
        <p:spPr>
          <a:xfrm>
            <a:off x="5580112" y="4876726"/>
            <a:ext cx="855662" cy="920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pic>
        <p:nvPicPr>
          <p:cNvPr id="334" name="Google Shape;334;p42" descr="https://www.sheltercluster.org/sites/default/files/sites/default/files/content/rdodds_png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664638" y="4757276"/>
            <a:ext cx="840623" cy="1149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295625" y="1103652"/>
            <a:ext cx="1117325" cy="1166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53200" y="4864328"/>
            <a:ext cx="800100" cy="99869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2"/>
          <p:cNvSpPr txBox="1"/>
          <p:nvPr/>
        </p:nvSpPr>
        <p:spPr>
          <a:xfrm>
            <a:off x="2687488" y="5866744"/>
            <a:ext cx="12414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Federica Lisa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Asia Pacific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IFRC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4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755025" y="4823216"/>
            <a:ext cx="863625" cy="104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>
            <a:spLocks noGrp="1"/>
          </p:cNvSpPr>
          <p:nvPr>
            <p:ph type="ctrTitle"/>
          </p:nvPr>
        </p:nvSpPr>
        <p:spPr>
          <a:xfrm>
            <a:off x="-350450" y="1959000"/>
            <a:ext cx="48135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1416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7F1416"/>
                </a:solidFill>
                <a:latin typeface="Arial"/>
                <a:ea typeface="Arial"/>
                <a:cs typeface="Arial"/>
                <a:sym typeface="Arial"/>
              </a:rPr>
              <a:t>GSC Strategy 201</a:t>
            </a:r>
            <a:r>
              <a:rPr lang="en-US"/>
              <a:t>8</a:t>
            </a:r>
            <a:r>
              <a:rPr lang="en-US" sz="4000" b="1" i="0" u="none" strike="noStrike" cap="none">
                <a:solidFill>
                  <a:srgbClr val="7F1416"/>
                </a:solidFill>
                <a:latin typeface="Arial"/>
                <a:ea typeface="Arial"/>
                <a:cs typeface="Arial"/>
                <a:sym typeface="Arial"/>
              </a:rPr>
              <a:t>-20</a:t>
            </a:r>
            <a:r>
              <a:rPr lang="en-US"/>
              <a:t>22</a:t>
            </a:r>
            <a:endParaRPr sz="4000" b="1" i="0" u="none" strike="noStrike" cap="none">
              <a:solidFill>
                <a:srgbClr val="7F14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3"/>
          <p:cNvSpPr txBox="1">
            <a:spLocks noGrp="1"/>
          </p:cNvSpPr>
          <p:nvPr>
            <p:ph type="subTitle" idx="1"/>
          </p:nvPr>
        </p:nvSpPr>
        <p:spPr>
          <a:xfrm>
            <a:off x="-78750" y="3759450"/>
            <a:ext cx="4513800" cy="12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Progress 201</a:t>
            </a:r>
            <a:r>
              <a:rPr lang="en-US"/>
              <a:t>8</a:t>
            </a:r>
            <a:r>
              <a:rPr lang="en-US" sz="32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-201</a:t>
            </a:r>
            <a:r>
              <a:rPr lang="en-US"/>
              <a:t>9</a:t>
            </a:r>
            <a:endParaRPr sz="32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3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4700" y="694500"/>
            <a:ext cx="4339300" cy="61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/>
          <p:cNvSpPr txBox="1">
            <a:spLocks noGrp="1"/>
          </p:cNvSpPr>
          <p:nvPr>
            <p:ph type="body" idx="1"/>
          </p:nvPr>
        </p:nvSpPr>
        <p:spPr>
          <a:xfrm>
            <a:off x="457200" y="1772816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4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55" name="Google Shape;355;p44"/>
          <p:cNvSpPr txBox="1">
            <a:spLocks noGrp="1"/>
          </p:cNvSpPr>
          <p:nvPr>
            <p:ph type="title"/>
          </p:nvPr>
        </p:nvSpPr>
        <p:spPr>
          <a:xfrm>
            <a:off x="395536" y="1141413"/>
            <a:ext cx="7953000" cy="50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6" name="Google Shape;35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1193"/>
            <a:ext cx="9144001" cy="455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0388" y="5593800"/>
            <a:ext cx="6123229" cy="616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/>
          <p:cNvSpPr txBox="1">
            <a:spLocks noGrp="1"/>
          </p:cNvSpPr>
          <p:nvPr>
            <p:ph type="ctrTitle" idx="4294967295"/>
          </p:nvPr>
        </p:nvSpPr>
        <p:spPr>
          <a:xfrm>
            <a:off x="-1828800" y="203519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1416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7F1416"/>
                </a:solidFill>
                <a:latin typeface="Arial"/>
                <a:ea typeface="Arial"/>
                <a:cs typeface="Arial"/>
                <a:sym typeface="Arial"/>
              </a:rPr>
              <a:t>Strategic Aim 1</a:t>
            </a:r>
            <a:endParaRPr sz="4000" b="1" i="0" u="none" strike="noStrike" cap="none">
              <a:solidFill>
                <a:srgbClr val="7F14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5"/>
          <p:cNvSpPr txBox="1">
            <a:spLocks noGrp="1"/>
          </p:cNvSpPr>
          <p:nvPr>
            <p:ph type="subTitle" idx="4294967295"/>
          </p:nvPr>
        </p:nvSpPr>
        <p:spPr>
          <a:xfrm>
            <a:off x="-1143000" y="3814192"/>
            <a:ext cx="6400800" cy="12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None/>
            </a:pPr>
            <a:r>
              <a:rPr lang="en-US"/>
              <a:t>Coordination</a:t>
            </a:r>
            <a:endParaRPr sz="32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5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365" name="Google Shape;36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475" y="1849800"/>
            <a:ext cx="2476500" cy="36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0969" y="425125"/>
            <a:ext cx="2569056" cy="61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6"/>
          <p:cNvSpPr txBox="1">
            <a:spLocks noGrp="1"/>
          </p:cNvSpPr>
          <p:nvPr>
            <p:ph type="sldNum" idx="12"/>
          </p:nvPr>
        </p:nvSpPr>
        <p:spPr>
          <a:xfrm>
            <a:off x="6553200" y="6324412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73" name="Google Shape;373;p46"/>
          <p:cNvSpPr txBox="1">
            <a:spLocks noGrp="1"/>
          </p:cNvSpPr>
          <p:nvPr>
            <p:ph type="title"/>
          </p:nvPr>
        </p:nvSpPr>
        <p:spPr>
          <a:xfrm>
            <a:off x="395536" y="1141413"/>
            <a:ext cx="7953000" cy="50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Indicators</a:t>
            </a:r>
            <a:endParaRPr/>
          </a:p>
        </p:txBody>
      </p:sp>
      <p:pic>
        <p:nvPicPr>
          <p:cNvPr id="374" name="Google Shape;37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500" y="110350"/>
            <a:ext cx="2476500" cy="36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6"/>
          <p:cNvSpPr/>
          <p:nvPr/>
        </p:nvSpPr>
        <p:spPr>
          <a:xfrm>
            <a:off x="6217275" y="3104250"/>
            <a:ext cx="273900" cy="9585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6"/>
          <p:cNvSpPr/>
          <p:nvPr/>
        </p:nvSpPr>
        <p:spPr>
          <a:xfrm>
            <a:off x="6217275" y="5033675"/>
            <a:ext cx="273900" cy="12180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77" name="Google Shape;377;p46"/>
          <p:cNvGraphicFramePr/>
          <p:nvPr/>
        </p:nvGraphicFramePr>
        <p:xfrm>
          <a:off x="131088" y="214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{9ED6C0A9-D7B3-41DC-A451-88D350A57094}</a:tableStyleId>
              </a:tblPr>
              <a:tblGrid>
                <a:gridCol w="3351150"/>
                <a:gridCol w="975700"/>
                <a:gridCol w="696300"/>
                <a:gridCol w="1063025"/>
              </a:tblGrid>
              <a:tr h="95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Baseline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Value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2019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Target 2020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95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% of stakeholders satisfied with the performance of the Shelter Cluster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90%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86%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90%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95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Average time in which a trained and experienced coordinator is deployed to newly activated country-level clusters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&lt;72 hr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&lt;72 hr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&lt;72 hr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95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% of country-level clusters that undertake a cluster performance review with partners and implement the action plan recommendations at least once per year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15%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44%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60%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378" name="Google Shape;378;p46"/>
          <p:cNvSpPr/>
          <p:nvPr/>
        </p:nvSpPr>
        <p:spPr>
          <a:xfrm>
            <a:off x="6217275" y="4062700"/>
            <a:ext cx="273900" cy="958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ss Cutting Issues and Inter Cluster Coordination">
  <a:themeElements>
    <a:clrScheme name="Shelter Cluster 3 Soft">
      <a:dk1>
        <a:srgbClr val="000000"/>
      </a:dk1>
      <a:lt1>
        <a:srgbClr val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ss Cutting Issues and Inter Cluster Coordination">
  <a:themeElements>
    <a:clrScheme name="Shelter Cluster 3 Soft">
      <a:dk1>
        <a:srgbClr val="000000"/>
      </a:dk1>
      <a:lt1>
        <a:srgbClr val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888</Words>
  <Application>Microsoft Office PowerPoint</Application>
  <PresentationFormat>On-screen Show (4:3)</PresentationFormat>
  <Paragraphs>228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Verdana</vt:lpstr>
      <vt:lpstr>Arial</vt:lpstr>
      <vt:lpstr>Noto Sans Symbols</vt:lpstr>
      <vt:lpstr>Calibri</vt:lpstr>
      <vt:lpstr>Cross Cutting Issues and Inter Cluster Coordination</vt:lpstr>
      <vt:lpstr>Cross Cutting Issues and Inter Cluster Coordination</vt:lpstr>
      <vt:lpstr>GSC meeting 2019</vt:lpstr>
      <vt:lpstr>Progress since last meeting</vt:lpstr>
      <vt:lpstr>Since our last meeting…</vt:lpstr>
      <vt:lpstr>PowerPoint Presentation</vt:lpstr>
      <vt:lpstr>GSC support team</vt:lpstr>
      <vt:lpstr>GSC Strategy 2018-2022</vt:lpstr>
      <vt:lpstr>PowerPoint Presentation</vt:lpstr>
      <vt:lpstr>Strategic Aim 1</vt:lpstr>
      <vt:lpstr>Indicators</vt:lpstr>
      <vt:lpstr>Areas to advance</vt:lpstr>
      <vt:lpstr>Strategic Aim 2</vt:lpstr>
      <vt:lpstr>Key advocacy activities  </vt:lpstr>
      <vt:lpstr>Indicators</vt:lpstr>
      <vt:lpstr>Areas to advance</vt:lpstr>
      <vt:lpstr>Strategic Aim 3</vt:lpstr>
      <vt:lpstr>Progress so far</vt:lpstr>
      <vt:lpstr>Indicators</vt:lpstr>
      <vt:lpstr>Areas to advance</vt:lpstr>
      <vt:lpstr>Strategic Aim 4</vt:lpstr>
      <vt:lpstr>Progress so far</vt:lpstr>
      <vt:lpstr>Indicators</vt:lpstr>
      <vt:lpstr>Areas to advance</vt:lpstr>
      <vt:lpstr>Good Shelter Programming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GSC meeting 2019</dc:title>
  <dc:creator>Renee Wynveen</dc:creator>
  <cp:lastModifiedBy>Renee Wynveen</cp:lastModifiedBy>
  <cp:revision>1</cp:revision>
  <dcterms:modified xsi:type="dcterms:W3CDTF">2019-11-05T16:18:35Z</dcterms:modified>
</cp:coreProperties>
</file>