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19"/>
  </p:notesMasterIdLst>
  <p:handoutMasterIdLst>
    <p:handoutMasterId r:id="rId20"/>
  </p:handoutMasterIdLst>
  <p:sldIdLst>
    <p:sldId id="726" r:id="rId4"/>
    <p:sldId id="702" r:id="rId5"/>
    <p:sldId id="727" r:id="rId6"/>
    <p:sldId id="728" r:id="rId7"/>
    <p:sldId id="744" r:id="rId8"/>
    <p:sldId id="746" r:id="rId9"/>
    <p:sldId id="740" r:id="rId10"/>
    <p:sldId id="729" r:id="rId11"/>
    <p:sldId id="745" r:id="rId12"/>
    <p:sldId id="743" r:id="rId13"/>
    <p:sldId id="730" r:id="rId14"/>
    <p:sldId id="731" r:id="rId15"/>
    <p:sldId id="732" r:id="rId16"/>
    <p:sldId id="742" r:id="rId17"/>
    <p:sldId id="734" r:id="rId18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89" d="100"/>
          <a:sy n="89" d="100"/>
        </p:scale>
        <p:origin x="498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07-02-2020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hlinkClick r:id="rId3"/>
              </a:rPr>
              <a:t>https://www.sheltercluster.org/response/iraq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mailto:alazzawi@unhcr.org" TargetMode="External"/><Relationship Id="rId2" Type="http://schemas.openxmlformats.org/officeDocument/2006/relationships/hyperlink" Target="mailto:coord4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ttie.mccarthy@drc.ngo" TargetMode="External"/><Relationship Id="rId5" Type="http://schemas.openxmlformats.org/officeDocument/2006/relationships/image" Target="../media/image4.png"/><Relationship Id="rId4" Type="http://schemas.openxmlformats.org/officeDocument/2006/relationships/hyperlink" Target="mailto:ira.csi.deputy-areacoo-prog@pu-ami.or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tercluster.org/iraq/iraq-war-damaged-shelter-rehabilitation-interactive-dashbo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8" y="77394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200" b="0" dirty="0">
                <a:solidFill>
                  <a:srgbClr val="DF5327"/>
                </a:solidFill>
                <a:latin typeface="Corbel" panose="020B0503020204020204"/>
                <a:ea typeface="+mn-ea"/>
                <a:cs typeface="+mn-cs"/>
              </a:rPr>
              <a:t>Shelter Cluster Hub Coordination Structure</a:t>
            </a:r>
            <a:endParaRPr lang="en-GB" sz="2200" b="0" dirty="0">
              <a:solidFill>
                <a:srgbClr val="DF5327"/>
              </a:solidFill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C815D-F254-4347-B950-666F6AFB4167}"/>
              </a:ext>
            </a:extLst>
          </p:cNvPr>
          <p:cNvSpPr/>
          <p:nvPr/>
        </p:nvSpPr>
        <p:spPr>
          <a:xfrm>
            <a:off x="3564265" y="252139"/>
            <a:ext cx="369830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1200" b="1" dirty="0">
                <a:latin typeface="Corbel" panose="020B0503020204020204" pitchFamily="34" charset="0"/>
              </a:rPr>
              <a:t>Michel Tia </a:t>
            </a:r>
            <a:r>
              <a:rPr lang="en-GB" sz="1200" dirty="0">
                <a:latin typeface="Corbel" panose="020B0503020204020204" pitchFamily="34" charset="0"/>
              </a:rPr>
              <a:t>- IOM</a:t>
            </a:r>
          </a:p>
          <a:p>
            <a:r>
              <a:rPr lang="en-GB" sz="1200" dirty="0">
                <a:latin typeface="Corbel" panose="020B0503020204020204" pitchFamily="34" charset="0"/>
              </a:rPr>
              <a:t>Sub National </a:t>
            </a:r>
            <a:r>
              <a:rPr lang="en-US" sz="1200" dirty="0">
                <a:latin typeface="Corbel" panose="020B0503020204020204" pitchFamily="34" charset="0"/>
              </a:rPr>
              <a:t>Cluster </a:t>
            </a:r>
            <a:r>
              <a:rPr lang="en-GB" sz="1200" dirty="0">
                <a:latin typeface="Corbel" panose="020B0503020204020204" pitchFamily="34" charset="0"/>
              </a:rPr>
              <a:t>Coordinator for Centre and South </a:t>
            </a:r>
          </a:p>
          <a:p>
            <a:r>
              <a:rPr lang="en-GB" sz="1200" dirty="0">
                <a:latin typeface="Corbel" panose="020B0503020204020204" pitchFamily="34" charset="0"/>
              </a:rPr>
              <a:t>+964 (0) 782 294 9258</a:t>
            </a:r>
          </a:p>
          <a:p>
            <a:r>
              <a:rPr lang="en-GB" sz="1200" b="1" u="sng" dirty="0">
                <a:solidFill>
                  <a:schemeClr val="lt1"/>
                </a:solidFill>
                <a:latin typeface="Corbel" panose="020B0503020204020204" pitchFamily="34" charset="0"/>
                <a:hlinkClick r:id="rId2"/>
              </a:rPr>
              <a:t>coord4.iraq@sheltercluster.org</a:t>
            </a:r>
            <a:r>
              <a:rPr lang="en-GB" sz="1200" b="1" dirty="0">
                <a:solidFill>
                  <a:schemeClr val="lt1"/>
                </a:solidFill>
                <a:latin typeface="Corbel" panose="020B0503020204020204" pitchFamily="34" charset="0"/>
              </a:rPr>
              <a:t> </a:t>
            </a:r>
            <a:endParaRPr lang="en-GB" sz="1200" dirty="0">
              <a:latin typeface="Corbel" panose="020B0503020204020204" pitchFamily="34" charset="0"/>
            </a:endParaRPr>
          </a:p>
        </p:txBody>
      </p:sp>
      <p:pic>
        <p:nvPicPr>
          <p:cNvPr id="2050" name="Picture 1" descr="Logo PUI">
            <a:extLst>
              <a:ext uri="{FF2B5EF4-FFF2-40B4-BE49-F238E27FC236}">
                <a16:creationId xmlns:a16="http://schemas.microsoft.com/office/drawing/2014/main" id="{65D10F67-4F61-4E24-B89F-3438B920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5" y="2906558"/>
            <a:ext cx="1400401" cy="5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177C9C-3789-40B7-8F9B-942829687462}"/>
              </a:ext>
            </a:extLst>
          </p:cNvPr>
          <p:cNvSpPr/>
          <p:nvPr/>
        </p:nvSpPr>
        <p:spPr>
          <a:xfrm>
            <a:off x="3564267" y="1235531"/>
            <a:ext cx="369829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rbel" panose="020B0503020204020204" pitchFamily="34" charset="0"/>
              </a:rPr>
              <a:t>Nicoletta Roccabianca - </a:t>
            </a:r>
            <a:r>
              <a:rPr lang="en-US" sz="1200" dirty="0">
                <a:latin typeface="Corbel" panose="020B0503020204020204" pitchFamily="34" charset="0"/>
              </a:rPr>
              <a:t>PUI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latin typeface="Corbel" panose="020B0503020204020204" pitchFamily="34" charset="0"/>
              </a:rPr>
              <a:t>Deputy Area Coordinator – Centre and South</a:t>
            </a: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</a:t>
            </a:r>
            <a:r>
              <a:rPr lang="en-IN" sz="1200" dirty="0">
                <a:latin typeface="Corbel" panose="020B0503020204020204" pitchFamily="34" charset="0"/>
              </a:rPr>
              <a:t> </a:t>
            </a:r>
            <a:r>
              <a:rPr lang="en-IN" sz="1200" b="1" dirty="0">
                <a:latin typeface="Corbel" panose="020B0503020204020204" pitchFamily="34" charset="0"/>
              </a:rPr>
              <a:t>Anbar Governorate </a:t>
            </a: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+964 (0) 783 306 1031</a:t>
            </a:r>
            <a:endParaRPr lang="en-IN" sz="12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1200" b="1" u="sng" dirty="0">
                <a:solidFill>
                  <a:srgbClr val="1F497D"/>
                </a:solidFill>
                <a:latin typeface="Corbel" panose="020B0503020204020204" pitchFamily="34" charset="0"/>
                <a:ea typeface="Calibri" panose="020F0502020204030204" pitchFamily="34" charset="0"/>
                <a:hlinkClick r:id="rId4"/>
              </a:rPr>
              <a:t>ira.csi.deputy-areacoo-prog@pu-ami.org</a:t>
            </a:r>
            <a:r>
              <a:rPr lang="en-US" sz="1200" b="1" dirty="0">
                <a:solidFill>
                  <a:srgbClr val="1F497D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51" name="Picture 3" descr="cid:image001.png@01D3CC1A.AD9A1A50">
            <a:extLst>
              <a:ext uri="{FF2B5EF4-FFF2-40B4-BE49-F238E27FC236}">
                <a16:creationId xmlns:a16="http://schemas.microsoft.com/office/drawing/2014/main" id="{BCD613DA-B0AD-4CD4-87F6-85453FCE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16" y="2936823"/>
            <a:ext cx="1061756" cy="4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65D525-B00C-4744-B8C0-02E8D1326CFF}"/>
              </a:ext>
            </a:extLst>
          </p:cNvPr>
          <p:cNvSpPr/>
          <p:nvPr/>
        </p:nvSpPr>
        <p:spPr>
          <a:xfrm>
            <a:off x="3564631" y="2404848"/>
            <a:ext cx="388564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Lottie McCarthy </a:t>
            </a:r>
            <a:r>
              <a:rPr lang="en-US" sz="1200" dirty="0">
                <a:latin typeface="Corbel" panose="020B0503020204020204" pitchFamily="34" charset="0"/>
              </a:rPr>
              <a:t>- DRC</a:t>
            </a:r>
            <a:endParaRPr lang="en-IN" sz="1200" dirty="0">
              <a:latin typeface="Corbel" panose="020B0503020204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and Infrastructure Programme Manager – Tikrit </a:t>
            </a:r>
            <a:endParaRPr lang="en-IN" sz="120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Salah ad-Din Governorate 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+ 964 (0) 772 997 2314</a:t>
            </a:r>
          </a:p>
          <a:p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  <a:hlinkClick r:id="rId6"/>
              </a:rPr>
              <a:t>lottie.mccarthy@drc.ngo</a:t>
            </a:r>
            <a:r>
              <a:rPr lang="da-DK" sz="1200" b="1" dirty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endParaRPr lang="en-IN" sz="1200" b="1" dirty="0"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50FB1-99FF-4C1C-97D8-D5EB96726362}"/>
              </a:ext>
            </a:extLst>
          </p:cNvPr>
          <p:cNvSpPr/>
          <p:nvPr/>
        </p:nvSpPr>
        <p:spPr>
          <a:xfrm>
            <a:off x="3564630" y="3572906"/>
            <a:ext cx="48520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</a:rPr>
              <a:t>Layth Al-Azzawi </a:t>
            </a:r>
            <a:r>
              <a:rPr lang="en-US" sz="1200" dirty="0">
                <a:latin typeface="Corbel" panose="020B0503020204020204" pitchFamily="34" charset="0"/>
              </a:rPr>
              <a:t>- UNHCR</a:t>
            </a:r>
            <a:endParaRPr lang="en-US" sz="12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IN" sz="1200" dirty="0">
                <a:solidFill>
                  <a:srgbClr val="000000"/>
                </a:solidFill>
                <a:latin typeface="Corbel" panose="020B0503020204020204" pitchFamily="34" charset="0"/>
              </a:rPr>
              <a:t>Snr. Field Associate – CCCM &amp; Shelter-NFI - </a:t>
            </a:r>
            <a:r>
              <a:rPr lang="en-US" sz="1200" dirty="0">
                <a:latin typeface="Corbel" panose="020B0503020204020204" pitchFamily="34" charset="0"/>
              </a:rPr>
              <a:t>Centre and South</a:t>
            </a:r>
            <a:endParaRPr lang="en-US" sz="1200" dirty="0">
              <a:solidFill>
                <a:srgbClr val="000000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Shelter Cluster Focal Point for </a:t>
            </a:r>
            <a:r>
              <a:rPr lang="en-US" sz="1200" b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Diyala Governorate</a:t>
            </a:r>
          </a:p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+964 (0) 780 195 3136</a:t>
            </a:r>
          </a:p>
          <a:p>
            <a:r>
              <a:rPr lang="en-US" sz="1200" b="1" dirty="0">
                <a:latin typeface="Corbel" panose="020B0503020204020204" pitchFamily="34" charset="0"/>
                <a:hlinkClick r:id="rId7"/>
              </a:rPr>
              <a:t>alazzawi@unhcr.org</a:t>
            </a:r>
            <a:endParaRPr lang="en-IN" sz="1200" b="1" dirty="0"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EBCA45-6AC7-4C46-B1DD-9D14A0ECCC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1" y="1747992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955CFF-4D05-4381-8322-F14091DA90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416" y="1766307"/>
            <a:ext cx="846587" cy="8537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0D640-73A5-4706-BCE4-464627B0B854}"/>
              </a:ext>
            </a:extLst>
          </p:cNvPr>
          <p:cNvSpPr/>
          <p:nvPr/>
        </p:nvSpPr>
        <p:spPr>
          <a:xfrm>
            <a:off x="42293" y="3807771"/>
            <a:ext cx="36045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IN" sz="1200" u="sng" dirty="0">
                <a:latin typeface="Corbel" panose="020B0503020204020204" pitchFamily="34" charset="0"/>
                <a:cs typeface="Calibri Light" panose="020F0302020204030204" pitchFamily="34" charset="0"/>
              </a:rPr>
              <a:t>Country wide / Target</a:t>
            </a:r>
            <a:r>
              <a:rPr lang="en-IN" sz="1200" dirty="0">
                <a:latin typeface="Corbel" panose="020B0503020204020204" pitchFamily="34" charset="0"/>
                <a:cs typeface="Calibri Light" panose="020F0302020204030204" pitchFamily="34" charset="0"/>
              </a:rPr>
              <a:t>		</a:t>
            </a:r>
            <a:r>
              <a:rPr lang="en-IN" sz="1200" u="sng" dirty="0">
                <a:latin typeface="Corbel" panose="020B0503020204020204" pitchFamily="34" charset="0"/>
                <a:cs typeface="Calibri Light" panose="020F0302020204030204" pitchFamily="34" charset="0"/>
              </a:rPr>
              <a:t>In Centre &amp; South </a:t>
            </a:r>
          </a:p>
          <a:p>
            <a:r>
              <a:rPr lang="en-IN" sz="1200" b="1" dirty="0">
                <a:latin typeface="Corbel" panose="020B0503020204020204" pitchFamily="34" charset="0"/>
                <a:cs typeface="Calibri Light" panose="020F0302020204030204" pitchFamily="34" charset="0"/>
              </a:rPr>
              <a:t>70,734 houses</a:t>
            </a:r>
            <a:r>
              <a:rPr lang="en-IN" sz="1200" dirty="0">
                <a:latin typeface="Corbel" panose="020B0503020204020204" pitchFamily="34" charset="0"/>
                <a:cs typeface="Calibri Light" panose="020F0302020204030204" pitchFamily="34" charset="0"/>
              </a:rPr>
              <a:t>		</a:t>
            </a:r>
            <a:r>
              <a:rPr lang="en-IN" sz="1200" b="1" dirty="0">
                <a:latin typeface="Corbel" panose="020B0503020204020204" pitchFamily="34" charset="0"/>
                <a:cs typeface="Calibri Light" panose="020F0302020204030204" pitchFamily="34" charset="0"/>
              </a:rPr>
              <a:t>34,858 houses </a:t>
            </a:r>
            <a:r>
              <a:rPr lang="en-IN" sz="1200" dirty="0">
                <a:latin typeface="Corbel" panose="020B0503020204020204" pitchFamily="34" charset="0"/>
                <a:cs typeface="Calibri Light" panose="020F0302020204030204" pitchFamily="34" charset="0"/>
              </a:rPr>
              <a:t>(</a:t>
            </a:r>
            <a:r>
              <a:rPr lang="en-IN" sz="1200" dirty="0">
                <a:solidFill>
                  <a:srgbClr val="0070C0"/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49% </a:t>
            </a:r>
            <a:r>
              <a:rPr lang="en-IN" sz="1200" dirty="0">
                <a:latin typeface="Corbel" panose="020B0503020204020204" pitchFamily="34" charset="0"/>
                <a:cs typeface="Calibri Light" panose="020F0302020204030204" pitchFamily="34" charset="0"/>
              </a:rPr>
              <a:t>)</a:t>
            </a:r>
            <a:endParaRPr lang="en-IN" sz="12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A169437-F1C6-4EB6-B6D7-84BDFFD49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918739"/>
              </p:ext>
            </p:extLst>
          </p:nvPr>
        </p:nvGraphicFramePr>
        <p:xfrm>
          <a:off x="140691" y="1132041"/>
          <a:ext cx="2225992" cy="26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Worksheet" r:id="rId3" imgW="2257458" imgH="2676613" progId="Excel.Sheet.12">
                  <p:embed/>
                </p:oleObj>
              </mc:Choice>
              <mc:Fallback>
                <p:oleObj name="Worksheet" r:id="rId3" imgW="2257458" imgH="2676613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A169437-F1C6-4EB6-B6D7-84BDFFD49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91" y="1132041"/>
                        <a:ext cx="2225992" cy="263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3FA8A61-A9BE-42BD-A9B1-5FA9A4291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265" y="880493"/>
            <a:ext cx="5098655" cy="3637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FD8C4-60D8-4F15-BBF2-C3B54B64ADEE}"/>
              </a:ext>
            </a:extLst>
          </p:cNvPr>
          <p:cNvSpPr/>
          <p:nvPr/>
        </p:nvSpPr>
        <p:spPr>
          <a:xfrm>
            <a:off x="20780" y="126347"/>
            <a:ext cx="910243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 interventions (ongoing/planned) – for only Centre &amp; South – without Ninewa &amp; Kirkuk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501274-B419-4937-AB58-01BF40F19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368530"/>
              </p:ext>
            </p:extLst>
          </p:nvPr>
        </p:nvGraphicFramePr>
        <p:xfrm>
          <a:off x="2673273" y="19959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3273" y="19959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181A12-C45D-4B18-BF69-D3C3F0D71603}"/>
              </a:ext>
            </a:extLst>
          </p:cNvPr>
          <p:cNvSpPr/>
          <p:nvPr/>
        </p:nvSpPr>
        <p:spPr>
          <a:xfrm>
            <a:off x="2366684" y="1529279"/>
            <a:ext cx="148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Corbel" panose="020B0503020204020204" pitchFamily="34" charset="0"/>
                <a:cs typeface="Calibri Light" panose="020F0302020204030204" pitchFamily="34" charset="0"/>
              </a:rPr>
              <a:t>Details on locations &amp;  Partners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29128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7491E-E54A-490D-80BE-85A0E8E296C3}"/>
              </a:ext>
            </a:extLst>
          </p:cNvPr>
          <p:cNvSpPr/>
          <p:nvPr/>
        </p:nvSpPr>
        <p:spPr>
          <a:xfrm>
            <a:off x="20780" y="126347"/>
            <a:ext cx="9102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3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Update on the ongoing winter response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0BEF6-E6CB-4EFB-A6A7-D9863C05A4C0}"/>
              </a:ext>
            </a:extLst>
          </p:cNvPr>
          <p:cNvSpPr/>
          <p:nvPr/>
        </p:nvSpPr>
        <p:spPr>
          <a:xfrm>
            <a:off x="20781" y="694269"/>
            <a:ext cx="9102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u="sng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Have we reached all vulnerable people in camps (formal or informal) with our winter response ?</a:t>
            </a:r>
            <a:endParaRPr lang="en-IN" sz="14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2A0F0D-8305-4B3A-96B3-D084EBE08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24305"/>
              </p:ext>
            </p:extLst>
          </p:nvPr>
        </p:nvGraphicFramePr>
        <p:xfrm>
          <a:off x="145694" y="1106665"/>
          <a:ext cx="6244349" cy="33624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97482">
                  <a:extLst>
                    <a:ext uri="{9D8B030D-6E8A-4147-A177-3AD203B41FA5}">
                      <a16:colId xmlns:a16="http://schemas.microsoft.com/office/drawing/2014/main" val="291241775"/>
                    </a:ext>
                  </a:extLst>
                </a:gridCol>
                <a:gridCol w="1433689">
                  <a:extLst>
                    <a:ext uri="{9D8B030D-6E8A-4147-A177-3AD203B41FA5}">
                      <a16:colId xmlns:a16="http://schemas.microsoft.com/office/drawing/2014/main" val="815335892"/>
                    </a:ext>
                  </a:extLst>
                </a:gridCol>
                <a:gridCol w="1324980">
                  <a:extLst>
                    <a:ext uri="{9D8B030D-6E8A-4147-A177-3AD203B41FA5}">
                      <a16:colId xmlns:a16="http://schemas.microsoft.com/office/drawing/2014/main" val="85385357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19975808"/>
                    </a:ext>
                  </a:extLst>
                </a:gridCol>
                <a:gridCol w="1656678">
                  <a:extLst>
                    <a:ext uri="{9D8B030D-6E8A-4147-A177-3AD203B41FA5}">
                      <a16:colId xmlns:a16="http://schemas.microsoft.com/office/drawing/2014/main" val="4290401393"/>
                    </a:ext>
                  </a:extLst>
                </a:gridCol>
              </a:tblGrid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Governorate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District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Formal  Camps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# HHs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Status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506029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Fallujah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AAF (21 Camps)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882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In-kind distribution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21324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Ramadi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HTC (5 Camps)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589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In-kind distribution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6090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Mahmoudiya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Latifiya 1 &amp; 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49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Cash for winter ($200)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302763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Mada’in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Kadhmiyah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Risafa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Al-Nabi Younis</a:t>
                      </a:r>
                    </a:p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Ahel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Zayona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63</a:t>
                      </a:r>
                    </a:p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94</a:t>
                      </a:r>
                    </a:p>
                    <a:p>
                      <a:pPr algn="r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105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Need</a:t>
                      </a:r>
                    </a:p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Cash for winter ($200)</a:t>
                      </a:r>
                    </a:p>
                    <a:p>
                      <a:pPr algn="l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Need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853790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Khanaqin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Al-Wand 1</a:t>
                      </a:r>
                    </a:p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Al-Wand 2</a:t>
                      </a:r>
                    </a:p>
                    <a:p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Qoratu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601</a:t>
                      </a:r>
                    </a:p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199</a:t>
                      </a:r>
                    </a:p>
                    <a:p>
                      <a:pPr algn="r"/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Cash for winter ($200)</a:t>
                      </a:r>
                    </a:p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Cash for winter ($200)</a:t>
                      </a:r>
                    </a:p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Cash for winter ($200)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76794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Baquba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Muskar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Saad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118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Need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971446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Kerbela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Hinidya</a:t>
                      </a:r>
                      <a:endParaRPr lang="en-IN" sz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Al-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Kawthar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104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Need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659853"/>
                  </a:ext>
                </a:extLst>
              </a:tr>
              <a:tr h="297476"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Tikrit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Al Karama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202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In-kind distribution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627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55FCC91-78B5-4FF7-B87F-5349786D8277}"/>
              </a:ext>
            </a:extLst>
          </p:cNvPr>
          <p:cNvSpPr/>
          <p:nvPr/>
        </p:nvSpPr>
        <p:spPr>
          <a:xfrm>
            <a:off x="6422314" y="1337830"/>
            <a:ext cx="26405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What about the informal  Camps in Anbar, Baghdad, Missan &amp; Qadissiya ?</a:t>
            </a:r>
          </a:p>
          <a:p>
            <a:pPr defTabSz="914400"/>
            <a:endParaRPr lang="en-IN" sz="13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defTabSz="914400"/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Have we covered them ?  </a:t>
            </a:r>
          </a:p>
        </p:txBody>
      </p:sp>
    </p:spTree>
    <p:extLst>
      <p:ext uri="{BB962C8B-B14F-4D97-AF65-F5344CB8AC3E}">
        <p14:creationId xmlns:p14="http://schemas.microsoft.com/office/powerpoint/2010/main" val="137104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B1FEA8-90A8-412B-ADAD-BE4F21E9564F}"/>
              </a:ext>
            </a:extLst>
          </p:cNvPr>
          <p:cNvGrpSpPr/>
          <p:nvPr/>
        </p:nvGrpSpPr>
        <p:grpSpPr>
          <a:xfrm>
            <a:off x="77504" y="3308623"/>
            <a:ext cx="5834923" cy="1350932"/>
            <a:chOff x="77504" y="3308623"/>
            <a:chExt cx="5834923" cy="13509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BE0F46-605D-4831-B9C3-F0EFF1125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77504" y="3308623"/>
              <a:ext cx="5834923" cy="1350932"/>
            </a:xfrm>
            <a:custGeom>
              <a:avLst/>
              <a:gdLst>
                <a:gd name="connsiteX0" fmla="*/ 0 w 8563376"/>
                <a:gd name="connsiteY0" fmla="*/ 0 h 2175160"/>
                <a:gd name="connsiteX1" fmla="*/ 8563376 w 8563376"/>
                <a:gd name="connsiteY1" fmla="*/ 0 h 2175160"/>
                <a:gd name="connsiteX2" fmla="*/ 7555992 w 8563376"/>
                <a:gd name="connsiteY2" fmla="*/ 2175160 h 2175160"/>
                <a:gd name="connsiteX3" fmla="*/ 0 w 8563376"/>
                <a:gd name="connsiteY3" fmla="*/ 2175160 h 217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3376" h="2175160">
                  <a:moveTo>
                    <a:pt x="0" y="0"/>
                  </a:moveTo>
                  <a:lnTo>
                    <a:pt x="8563376" y="0"/>
                  </a:lnTo>
                  <a:lnTo>
                    <a:pt x="7555992" y="2175160"/>
                  </a:lnTo>
                  <a:lnTo>
                    <a:pt x="0" y="2175160"/>
                  </a:lnTo>
                  <a:close/>
                </a:path>
              </a:pathLst>
            </a:custGeom>
          </p:spPr>
        </p:pic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696BC290-3BBC-4C77-85C0-9B14269C36F4}"/>
                </a:ext>
              </a:extLst>
            </p:cNvPr>
            <p:cNvSpPr txBox="1"/>
            <p:nvPr/>
          </p:nvSpPr>
          <p:spPr>
            <a:xfrm>
              <a:off x="88900" y="4400550"/>
              <a:ext cx="2006600" cy="24548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050" b="1" dirty="0">
                  <a:latin typeface="Corbel" panose="020B0503020204020204" pitchFamily="34" charset="0"/>
                </a:rPr>
                <a:t>Qayyarah-</a:t>
              </a:r>
              <a:r>
                <a:rPr lang="en-US" sz="1050" b="1" dirty="0" err="1">
                  <a:latin typeface="Corbel" panose="020B0503020204020204" pitchFamily="34" charset="0"/>
                </a:rPr>
                <a:t>Jad'ah</a:t>
              </a:r>
              <a:r>
                <a:rPr lang="en-US" sz="1050" b="1" dirty="0">
                  <a:latin typeface="Corbel" panose="020B0503020204020204" pitchFamily="34" charset="0"/>
                </a:rPr>
                <a:t> 5 camp, 4/2019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86E2B3-E358-4A9F-8F5D-B402239C2350}"/>
              </a:ext>
            </a:extLst>
          </p:cNvPr>
          <p:cNvGrpSpPr/>
          <p:nvPr/>
        </p:nvGrpSpPr>
        <p:grpSpPr>
          <a:xfrm>
            <a:off x="6068291" y="3316559"/>
            <a:ext cx="3004681" cy="1347203"/>
            <a:chOff x="6068291" y="3316559"/>
            <a:chExt cx="3004681" cy="1347203"/>
          </a:xfrm>
        </p:grpSpPr>
        <p:pic>
          <p:nvPicPr>
            <p:cNvPr id="12" name="Picture 11" descr="D:\work\PICs\Settlement_Shelter_Typology\Residential housing\8.JPG">
              <a:extLst>
                <a:ext uri="{FF2B5EF4-FFF2-40B4-BE49-F238E27FC236}">
                  <a16:creationId xmlns:a16="http://schemas.microsoft.com/office/drawing/2014/main" id="{664954E3-0E26-4220-99CD-E45B4F57C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8291" y="3316559"/>
              <a:ext cx="3004681" cy="1342996"/>
            </a:xfrm>
            <a:custGeom>
              <a:avLst/>
              <a:gdLst>
                <a:gd name="connsiteX0" fmla="*/ 1006941 w 4475140"/>
                <a:gd name="connsiteY0" fmla="*/ 0 h 2174680"/>
                <a:gd name="connsiteX1" fmla="*/ 4475140 w 4475140"/>
                <a:gd name="connsiteY1" fmla="*/ 0 h 2174680"/>
                <a:gd name="connsiteX2" fmla="*/ 4475140 w 4475140"/>
                <a:gd name="connsiteY2" fmla="*/ 2174680 h 2174680"/>
                <a:gd name="connsiteX3" fmla="*/ 3400319 w 4475140"/>
                <a:gd name="connsiteY3" fmla="*/ 2174680 h 2174680"/>
                <a:gd name="connsiteX4" fmla="*/ 3400319 w 4475140"/>
                <a:gd name="connsiteY4" fmla="*/ 2174202 h 2174680"/>
                <a:gd name="connsiteX5" fmla="*/ 0 w 4475140"/>
                <a:gd name="connsiteY5" fmla="*/ 2174202 h 21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5140" h="2174680">
                  <a:moveTo>
                    <a:pt x="1006941" y="0"/>
                  </a:moveTo>
                  <a:lnTo>
                    <a:pt x="4475140" y="0"/>
                  </a:lnTo>
                  <a:lnTo>
                    <a:pt x="4475140" y="2174680"/>
                  </a:lnTo>
                  <a:lnTo>
                    <a:pt x="3400319" y="2174680"/>
                  </a:lnTo>
                  <a:lnTo>
                    <a:pt x="3400319" y="2174202"/>
                  </a:lnTo>
                  <a:lnTo>
                    <a:pt x="0" y="2174202"/>
                  </a:lnTo>
                  <a:close/>
                </a:path>
              </a:pathLst>
            </a:custGeom>
            <a:noFill/>
          </p:spPr>
        </p:pic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B8010E47-D530-4D10-B52D-60959CB7EE6F}"/>
                </a:ext>
              </a:extLst>
            </p:cNvPr>
            <p:cNvSpPr txBox="1"/>
            <p:nvPr/>
          </p:nvSpPr>
          <p:spPr>
            <a:xfrm>
              <a:off x="6305550" y="4421138"/>
              <a:ext cx="2767422" cy="242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b="1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r"/>
              <a:r>
                <a:rPr lang="en-US" sz="1050" dirty="0">
                  <a:latin typeface="Corbel" panose="020B0503020204020204" pitchFamily="34" charset="0"/>
                </a:rPr>
                <a:t>Makeshift shelter in Anbar, 2/2018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3FC31-2112-400F-8B8A-F4B4EDCD619D}"/>
              </a:ext>
            </a:extLst>
          </p:cNvPr>
          <p:cNvSpPr/>
          <p:nvPr/>
        </p:nvSpPr>
        <p:spPr>
          <a:xfrm>
            <a:off x="20780" y="126347"/>
            <a:ext cx="91024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4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Tents replacement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5F5E6-5398-44E6-83C5-5533BD749695}"/>
              </a:ext>
            </a:extLst>
          </p:cNvPr>
          <p:cNvSpPr/>
          <p:nvPr/>
        </p:nvSpPr>
        <p:spPr>
          <a:xfrm>
            <a:off x="252805" y="785587"/>
            <a:ext cx="2750360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u="sng" dirty="0">
                <a:latin typeface="Corbel" panose="020B0503020204020204" pitchFamily="34" charset="0"/>
                <a:ea typeface="Times New Roman" panose="02020603050405020304" pitchFamily="18" charset="0"/>
              </a:rPr>
              <a:t>Anbar</a:t>
            </a:r>
          </a:p>
          <a:p>
            <a:endParaRPr lang="en-US" sz="13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UNHCR - HTC 29 tents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completed</a:t>
            </a:r>
            <a:endParaRPr lang="en-US" sz="1300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Tahrir 1:  6 tents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Tahrir 2: 11 tents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Central tahrir: 12 tents</a:t>
            </a:r>
          </a:p>
          <a:p>
            <a:endParaRPr lang="en-US" sz="13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IOM -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ongoing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AAF &amp; BzBz: 150 IHF tents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EBAF3C-D1A8-4695-8254-BB521497B6D6}"/>
              </a:ext>
            </a:extLst>
          </p:cNvPr>
          <p:cNvSpPr/>
          <p:nvPr/>
        </p:nvSpPr>
        <p:spPr>
          <a:xfrm>
            <a:off x="3064149" y="793585"/>
            <a:ext cx="2576426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u="sng" dirty="0">
                <a:latin typeface="Corbel" panose="020B0503020204020204" pitchFamily="34" charset="0"/>
                <a:ea typeface="Times New Roman" panose="02020603050405020304" pitchFamily="18" charset="0"/>
              </a:rPr>
              <a:t>Salah al-Din</a:t>
            </a:r>
          </a:p>
          <a:p>
            <a:endParaRPr lang="en-US" sz="13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UNHCR/IOM - </a:t>
            </a:r>
            <a:r>
              <a:rPr lang="en-US" sz="1300" dirty="0">
                <a:solidFill>
                  <a:srgbClr val="0070C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completed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Al-Karama: 70 IHF tents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51E56E-3057-4F85-B8C9-601B19A021FA}"/>
              </a:ext>
            </a:extLst>
          </p:cNvPr>
          <p:cNvSpPr/>
          <p:nvPr/>
        </p:nvSpPr>
        <p:spPr>
          <a:xfrm>
            <a:off x="5701558" y="793585"/>
            <a:ext cx="3334872" cy="1092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u="sng" dirty="0">
                <a:latin typeface="Corbel" panose="020B0503020204020204" pitchFamily="34" charset="0"/>
                <a:ea typeface="Times New Roman" panose="02020603050405020304" pitchFamily="18" charset="0"/>
              </a:rPr>
              <a:t>Baghdad</a:t>
            </a:r>
          </a:p>
          <a:p>
            <a:endParaRPr lang="en-US" sz="13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UNHCR -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need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Latifiya 1 &amp; 2: 40 tents are needed (MoMD type)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F525F9-3FC8-449E-BAC7-E00425AFAF9E}"/>
              </a:ext>
            </a:extLst>
          </p:cNvPr>
          <p:cNvCxnSpPr/>
          <p:nvPr/>
        </p:nvCxnSpPr>
        <p:spPr>
          <a:xfrm>
            <a:off x="3033656" y="804810"/>
            <a:ext cx="0" cy="23579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B73F70-1AA5-4FB6-937A-681EA3149BF8}"/>
              </a:ext>
            </a:extLst>
          </p:cNvPr>
          <p:cNvCxnSpPr/>
          <p:nvPr/>
        </p:nvCxnSpPr>
        <p:spPr>
          <a:xfrm>
            <a:off x="5671066" y="806603"/>
            <a:ext cx="0" cy="23579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4EB0E-568E-44D2-B802-47B639D56A2B}"/>
              </a:ext>
            </a:extLst>
          </p:cNvPr>
          <p:cNvSpPr/>
          <p:nvPr/>
        </p:nvSpPr>
        <p:spPr>
          <a:xfrm>
            <a:off x="3062367" y="2008083"/>
            <a:ext cx="2576426" cy="1092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u="sng" dirty="0">
                <a:latin typeface="Corbel" panose="020B0503020204020204" pitchFamily="34" charset="0"/>
                <a:ea typeface="Times New Roman" panose="02020603050405020304" pitchFamily="18" charset="0"/>
              </a:rPr>
              <a:t>Diyala</a:t>
            </a:r>
          </a:p>
          <a:p>
            <a:endParaRPr lang="en-US" sz="130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UNHCR -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need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300" dirty="0">
                <a:latin typeface="Corbel" panose="020B0503020204020204" pitchFamily="34" charset="0"/>
              </a:rPr>
              <a:t>Al-Wand 1 &amp; 2: around 250 to 300 </a:t>
            </a:r>
            <a:r>
              <a:rPr lang="en-US" sz="1300" dirty="0">
                <a:latin typeface="Corbel" panose="020B0503020204020204" pitchFamily="34" charset="0"/>
                <a:ea typeface="Times New Roman" panose="02020603050405020304" pitchFamily="18" charset="0"/>
              </a:rPr>
              <a:t>tents are needed </a:t>
            </a:r>
            <a:endParaRPr lang="en-IN" sz="1300" dirty="0">
              <a:latin typeface="Corbel" panose="020B05030202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0171B2-8445-459C-A146-37247B0971E2}"/>
              </a:ext>
            </a:extLst>
          </p:cNvPr>
          <p:cNvSpPr/>
          <p:nvPr/>
        </p:nvSpPr>
        <p:spPr>
          <a:xfrm>
            <a:off x="5723074" y="1979771"/>
            <a:ext cx="33714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300" dirty="0">
                <a:latin typeface="Corbel" panose="020B0503020204020204" pitchFamily="34" charset="0"/>
              </a:rPr>
              <a:t>For </a:t>
            </a:r>
            <a:r>
              <a:rPr lang="en-IN" sz="1300" b="1" dirty="0">
                <a:latin typeface="Corbel" panose="020B0503020204020204" pitchFamily="34" charset="0"/>
              </a:rPr>
              <a:t>Al-Wand 1 &amp; 2 </a:t>
            </a:r>
            <a:r>
              <a:rPr lang="en-IN" sz="1300" dirty="0">
                <a:latin typeface="Corbel" panose="020B0503020204020204" pitchFamily="34" charset="0"/>
              </a:rPr>
              <a:t>and </a:t>
            </a:r>
            <a:r>
              <a:rPr lang="en-US" sz="1300" b="1" dirty="0">
                <a:latin typeface="Corbel" panose="020B0503020204020204" pitchFamily="34" charset="0"/>
                <a:ea typeface="Times New Roman" panose="02020603050405020304" pitchFamily="18" charset="0"/>
              </a:rPr>
              <a:t>Latifiya 1 &amp; 2 </a:t>
            </a:r>
            <a:r>
              <a:rPr lang="en-US" sz="1300" dirty="0">
                <a:latin typeface="Corbel" panose="020B0503020204020204" pitchFamily="34" charset="0"/>
              </a:rPr>
              <a:t>camps, UNHCR through the CCCM Cluster is closely working with the local authorities on options and appropriate support to be provided.</a:t>
            </a:r>
          </a:p>
        </p:txBody>
      </p:sp>
    </p:spTree>
    <p:extLst>
      <p:ext uri="{BB962C8B-B14F-4D97-AF65-F5344CB8AC3E}">
        <p14:creationId xmlns:p14="http://schemas.microsoft.com/office/powerpoint/2010/main" val="32392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b="1" dirty="0">
                <a:latin typeface="Corbel" panose="020B0503020204020204" pitchFamily="34" charset="0"/>
                <a:cs typeface="Calibri Light" panose="020F0302020204030204" pitchFamily="34" charset="0"/>
              </a:rPr>
              <a:t>2019 HRP / Non-HRP achievements – as of 31 December 2019</a:t>
            </a:r>
            <a:endParaRPr lang="en-IN" sz="1500" b="1" dirty="0">
              <a:solidFill>
                <a:srgbClr val="C0000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 descr="A picture containing tent, man, laying, covered&#10;&#10;Description generated with very high confidence">
            <a:extLst>
              <a:ext uri="{FF2B5EF4-FFF2-40B4-BE49-F238E27FC236}">
                <a16:creationId xmlns:a16="http://schemas.microsoft.com/office/drawing/2014/main" id="{8C5375A6-025C-4833-B150-6415DBD0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488" y="3117272"/>
            <a:ext cx="3380508" cy="19015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BC737E-55A9-4401-8B70-1F3A6DF99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19813"/>
              </p:ext>
            </p:extLst>
          </p:nvPr>
        </p:nvGraphicFramePr>
        <p:xfrm>
          <a:off x="197426" y="964518"/>
          <a:ext cx="8811488" cy="2036618"/>
        </p:xfrm>
        <a:graphic>
          <a:graphicData uri="http://schemas.openxmlformats.org/drawingml/2006/table">
            <a:tbl>
              <a:tblPr/>
              <a:tblGrid>
                <a:gridCol w="1345722">
                  <a:extLst>
                    <a:ext uri="{9D8B030D-6E8A-4147-A177-3AD203B41FA5}">
                      <a16:colId xmlns:a16="http://schemas.microsoft.com/office/drawing/2014/main" val="1228065531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303577632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847481835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1687742641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314266012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357049688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686239367"/>
                    </a:ext>
                  </a:extLst>
                </a:gridCol>
                <a:gridCol w="1066538">
                  <a:extLst>
                    <a:ext uri="{9D8B030D-6E8A-4147-A177-3AD203B41FA5}">
                      <a16:colId xmlns:a16="http://schemas.microsoft.com/office/drawing/2014/main" val="959809325"/>
                    </a:ext>
                  </a:extLst>
                </a:gridCol>
              </a:tblGrid>
              <a:tr h="5411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Activity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target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HRP achievement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Non HRP achievement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 HRP &amp; non-HRP achievements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58593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  NFI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513,900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347,278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114,799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462,077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9724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Shelter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347,750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121,657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28,330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149,987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21383"/>
                  </a:ext>
                </a:extLst>
              </a:tr>
              <a:tr h="3781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Eprep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20,000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75727"/>
                  </a:ext>
                </a:extLst>
              </a:tr>
              <a:tr h="36097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881,650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468,935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143,129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orbel" panose="020B0503020204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612,064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773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78B4708-1431-42C5-8F01-6E56D93FA468}"/>
              </a:ext>
            </a:extLst>
          </p:cNvPr>
          <p:cNvSpPr/>
          <p:nvPr/>
        </p:nvSpPr>
        <p:spPr>
          <a:xfrm>
            <a:off x="197426" y="3263945"/>
            <a:ext cx="5424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rbel" panose="020B0503020204020204" pitchFamily="34" charset="0"/>
              </a:rPr>
              <a:t>29 Partners have reported their 2019 achievements in Activity info.</a:t>
            </a:r>
          </a:p>
          <a:p>
            <a:endParaRPr lang="en-IN" sz="1500" dirty="0">
              <a:latin typeface="Corbel" panose="020B05030202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500" dirty="0">
                <a:latin typeface="Corbel" panose="020B0503020204020204" pitchFamily="34" charset="0"/>
              </a:rPr>
              <a:t>13 partners operating in KR-I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500" dirty="0">
                <a:latin typeface="Corbel" panose="020B0503020204020204" pitchFamily="34" charset="0"/>
              </a:rPr>
              <a:t>29 partners operating in Centre &amp; South</a:t>
            </a:r>
          </a:p>
        </p:txBody>
      </p:sp>
    </p:spTree>
    <p:extLst>
      <p:ext uri="{BB962C8B-B14F-4D97-AF65-F5344CB8AC3E}">
        <p14:creationId xmlns:p14="http://schemas.microsoft.com/office/powerpoint/2010/main" val="93788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 startAt="2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ActivityInfo training plan</a:t>
            </a:r>
            <a:endParaRPr lang="en-IN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262083-025A-4B76-A736-21BD3250A000}"/>
              </a:ext>
            </a:extLst>
          </p:cNvPr>
          <p:cNvSpPr/>
          <p:nvPr/>
        </p:nvSpPr>
        <p:spPr>
          <a:xfrm>
            <a:off x="4442907" y="769023"/>
            <a:ext cx="4540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+mj-lt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The training sessions will be delivered in English, with a capacity to clarify in Kurdish and/or Arabic </a:t>
            </a:r>
          </a:p>
          <a:p>
            <a:endParaRPr lang="en-US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+mj-lt"/>
            </a:pPr>
            <a:endParaRPr lang="en-US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Dahuk (17</a:t>
            </a:r>
            <a:r>
              <a:rPr lang="en-US" sz="1400" baseline="30000" dirty="0">
                <a:latin typeface="Corbel" panose="020B0503020204020204" pitchFamily="34" charset="0"/>
                <a:cs typeface="Calibri Light" panose="020F0302020204030204" pitchFamily="34" charset="0"/>
              </a:rPr>
              <a:t>th</a:t>
            </a: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 Feb. 20)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Venue: </a:t>
            </a: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UNHCR conference room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Time: 09:30 am – 12:30 pm</a:t>
            </a:r>
            <a:endParaRPr lang="en-IN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+mj-lt"/>
            </a:pPr>
            <a:endParaRPr lang="en-US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Erbil ( 18</a:t>
            </a:r>
            <a:r>
              <a:rPr lang="en-US" sz="1400" baseline="30000" dirty="0">
                <a:latin typeface="Corbel" panose="020B0503020204020204" pitchFamily="34" charset="0"/>
                <a:cs typeface="Calibri Light" panose="020F0302020204030204" pitchFamily="34" charset="0"/>
              </a:rPr>
              <a:t>th</a:t>
            </a: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 &amp; 19</a:t>
            </a:r>
            <a:r>
              <a:rPr lang="en-US" sz="1400" baseline="30000" dirty="0">
                <a:latin typeface="Corbel" panose="020B0503020204020204" pitchFamily="34" charset="0"/>
                <a:cs typeface="Calibri Light" panose="020F0302020204030204" pitchFamily="34" charset="0"/>
              </a:rPr>
              <a:t>th</a:t>
            </a: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 Feb. 20)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Venue: </a:t>
            </a: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NCCI meeting room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Time: 02:00 pm – 05:00 pm</a:t>
            </a:r>
            <a:endParaRPr lang="en-IN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Wingdings" panose="05000000000000000000" pitchFamily="2" charset="2"/>
              <a:buChar char="§"/>
            </a:pPr>
            <a:endParaRPr lang="en-US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Baghdad (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26</a:t>
            </a:r>
            <a:r>
              <a:rPr lang="en-US" sz="1400" baseline="300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th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  <a:cs typeface="Calibri Light" panose="020F0302020204030204" pitchFamily="34" charset="0"/>
              </a:rPr>
              <a:t> Feb. 20</a:t>
            </a: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) 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400" dirty="0">
                <a:latin typeface="Corbel" panose="020B0503020204020204" pitchFamily="34" charset="0"/>
                <a:cs typeface="Calibri Light" panose="020F0302020204030204" pitchFamily="34" charset="0"/>
              </a:rPr>
              <a:t>Venue: </a:t>
            </a: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UNHCR CSC office (Dawoodi area, Baghdad)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1400" dirty="0">
                <a:latin typeface="Corbel" panose="020B0503020204020204" pitchFamily="34" charset="0"/>
                <a:cs typeface="Calibri Light" panose="020F0302020204030204" pitchFamily="34" charset="0"/>
              </a:rPr>
              <a:t>Time: 10:30 am – 01:30 pm</a:t>
            </a:r>
            <a:endParaRPr lang="en-IN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CA1FC7-E94E-4F7B-A4E7-ED0A9D8B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773114"/>
            <a:ext cx="3598016" cy="36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4D4A2-C30E-4080-8C8C-563E1F576FD9}"/>
              </a:ext>
            </a:extLst>
          </p:cNvPr>
          <p:cNvSpPr/>
          <p:nvPr/>
        </p:nvSpPr>
        <p:spPr>
          <a:xfrm>
            <a:off x="645459" y="840682"/>
            <a:ext cx="765944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dirty="0"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Shelter &amp; CCCM Clusters up coming events in Baghdad</a:t>
            </a:r>
          </a:p>
          <a:p>
            <a:pPr algn="just"/>
            <a:endParaRPr lang="en-IN" sz="1300" b="1" dirty="0">
              <a:solidFill>
                <a:srgbClr val="0070C0"/>
              </a:solidFill>
              <a:latin typeface="Corbel" panose="020B0503020204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February 26</a:t>
            </a:r>
            <a:r>
              <a:rPr lang="en-IN" sz="1300" b="1" i="1" baseline="300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</a:t>
            </a:r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2020</a:t>
            </a:r>
            <a:endParaRPr lang="en-IN" sz="1300" i="1" dirty="0">
              <a:latin typeface="Corbel" panose="020B0503020204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1300" dirty="0">
                <a:latin typeface="Corbel" panose="020B0503020204020204" pitchFamily="34" charset="0"/>
                <a:cs typeface="Calibri Light" panose="020F0302020204030204" pitchFamily="34" charset="0"/>
              </a:rPr>
              <a:t>Baghdad (</a:t>
            </a:r>
            <a:r>
              <a:rPr lang="en-IN" sz="1300" i="1" dirty="0">
                <a:latin typeface="Corbel" panose="020B0503020204020204" pitchFamily="34" charset="0"/>
                <a:cs typeface="Calibri Light" panose="020F0302020204030204" pitchFamily="34" charset="0"/>
              </a:rPr>
              <a:t>Activity Info Training Session)</a:t>
            </a:r>
            <a:endParaRPr lang="en-US" sz="13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1300" dirty="0">
                <a:latin typeface="Corbel" panose="020B0503020204020204" pitchFamily="34" charset="0"/>
                <a:cs typeface="Calibri Light" panose="020F0302020204030204" pitchFamily="34" charset="0"/>
              </a:rPr>
              <a:t>Venue: </a:t>
            </a:r>
            <a:r>
              <a:rPr lang="en-GB" sz="1300" dirty="0">
                <a:latin typeface="Corbel" panose="020B0503020204020204" pitchFamily="34" charset="0"/>
                <a:cs typeface="Calibri Light" panose="020F0302020204030204" pitchFamily="34" charset="0"/>
              </a:rPr>
              <a:t>UNHCR CSC office (Dawoodi area, Baghdad)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GB" sz="1300" dirty="0">
                <a:latin typeface="Corbel" panose="020B0503020204020204" pitchFamily="34" charset="0"/>
                <a:cs typeface="Calibri Light" panose="020F0302020204030204" pitchFamily="34" charset="0"/>
              </a:rPr>
              <a:t>Time: 10:30 am – 01:30 pm</a:t>
            </a:r>
            <a:endParaRPr lang="en-IN" sz="13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IN" sz="1300" i="1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March 25</a:t>
            </a:r>
            <a:r>
              <a:rPr lang="en-IN" sz="1300" b="1" i="1" baseline="300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</a:t>
            </a:r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2020</a:t>
            </a:r>
            <a:endParaRPr lang="en-IN" sz="1300" i="1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IN" sz="1300" i="1" dirty="0"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Sub-national Cluster coordination meeting for Centre and South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IN" sz="1300" i="1" dirty="0"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Invitation will be sent out on due time.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3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April 22</a:t>
            </a:r>
            <a:r>
              <a:rPr lang="en-IN" sz="1300" b="1" i="1" baseline="300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nd</a:t>
            </a:r>
            <a:r>
              <a:rPr lang="en-IN" sz="1300" b="1" i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2020</a:t>
            </a:r>
            <a:endParaRPr lang="en-IN" sz="1300" i="1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IN" sz="1300" i="1" dirty="0"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Sub-national Cluster coordination meeting for Centre and South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IN" sz="1300" i="1" dirty="0">
                <a:latin typeface="Corbel" panose="020B0503020204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Invitation will be sent out on due time.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2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228598"/>
            <a:ext cx="7938653" cy="1816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36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Iraq humanitarian response</a:t>
            </a: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br>
              <a:rPr kumimoji="0" lang="en-GB" sz="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2112464"/>
            <a:ext cx="8767860" cy="50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February 5</a:t>
            </a:r>
            <a:r>
              <a:rPr lang="en-GB" b="1" baseline="30000" dirty="0">
                <a:solidFill>
                  <a:srgbClr val="DF5327"/>
                </a:solidFill>
                <a:latin typeface="Corbel" panose="020B0503020204020204"/>
              </a:rPr>
              <a:t>th</a:t>
            </a:r>
            <a:r>
              <a:rPr lang="en-GB" b="1" dirty="0">
                <a:solidFill>
                  <a:srgbClr val="DF5327"/>
                </a:solidFill>
                <a:latin typeface="Corbel" panose="020B0503020204020204"/>
              </a:rPr>
              <a:t>, 2020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C32E7-E24B-4089-B32C-DF24C03A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911" y="2556165"/>
            <a:ext cx="7148717" cy="20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CF55F-E7FF-40EC-A43D-F4387298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442C3-CD92-4217-B465-9B77632CC9D4}"/>
              </a:ext>
            </a:extLst>
          </p:cNvPr>
          <p:cNvSpPr/>
          <p:nvPr/>
        </p:nvSpPr>
        <p:spPr>
          <a:xfrm>
            <a:off x="883227" y="195313"/>
            <a:ext cx="78035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Review of action points from minutes of previous meeting;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Key issues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 Plan;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 interventions (ongoing/planned); 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Update on the ongoing winter response;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Tents replacement; </a:t>
            </a:r>
          </a:p>
          <a:p>
            <a:pPr marL="800100" lvl="1" indent="-342900">
              <a:buFont typeface="+mj-lt"/>
              <a:buAutoNum type="alphaLcParenR"/>
            </a:pP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2019 HRP / Non-HRP achievements – as of 31 December 2019;</a:t>
            </a:r>
            <a:endParaRPr lang="en-IN" sz="1600" dirty="0">
              <a:solidFill>
                <a:srgbClr val="C00000"/>
              </a:solidFill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600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ActivityInfo training plan;</a:t>
            </a:r>
          </a:p>
          <a:p>
            <a:pPr marL="800100" lvl="1" indent="-342900">
              <a:buFont typeface="+mj-lt"/>
              <a:buAutoNum type="alphaLcParenR"/>
            </a:pPr>
            <a:endParaRPr lang="en-US" sz="16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>
                <a:latin typeface="Corbel" panose="020B0503020204020204" pitchFamily="34" charset="0"/>
                <a:cs typeface="Calibri Light" panose="020F0302020204030204" pitchFamily="34" charset="0"/>
              </a:rPr>
              <a:t>AOB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3AF0A6-2FCE-4B98-96C1-403909E200A8}"/>
              </a:ext>
            </a:extLst>
          </p:cNvPr>
          <p:cNvGrpSpPr/>
          <p:nvPr/>
        </p:nvGrpSpPr>
        <p:grpSpPr>
          <a:xfrm>
            <a:off x="4129073" y="3498113"/>
            <a:ext cx="4943196" cy="1232786"/>
            <a:chOff x="4154473" y="238991"/>
            <a:chExt cx="4943196" cy="1232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570919-1F58-4B70-A9C4-4B40EE9FE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4473" y="238991"/>
              <a:ext cx="4943196" cy="1232786"/>
            </a:xfrm>
            <a:custGeom>
              <a:avLst/>
              <a:gdLst>
                <a:gd name="connsiteX0" fmla="*/ 986689 w 8542682"/>
                <a:gd name="connsiteY0" fmla="*/ 0 h 2130473"/>
                <a:gd name="connsiteX1" fmla="*/ 8542682 w 8542682"/>
                <a:gd name="connsiteY1" fmla="*/ 0 h 2130473"/>
                <a:gd name="connsiteX2" fmla="*/ 8542682 w 8542682"/>
                <a:gd name="connsiteY2" fmla="*/ 2130473 h 2130473"/>
                <a:gd name="connsiteX3" fmla="*/ 0 w 8542682"/>
                <a:gd name="connsiteY3" fmla="*/ 2130473 h 21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2682" h="2130473">
                  <a:moveTo>
                    <a:pt x="986689" y="0"/>
                  </a:moveTo>
                  <a:lnTo>
                    <a:pt x="8542682" y="0"/>
                  </a:lnTo>
                  <a:lnTo>
                    <a:pt x="8542682" y="2130473"/>
                  </a:lnTo>
                  <a:lnTo>
                    <a:pt x="0" y="2130473"/>
                  </a:lnTo>
                  <a:close/>
                </a:path>
              </a:pathLst>
            </a:custGeom>
          </p:spPr>
        </p:pic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D78E74F8-5909-410A-A46F-AA6B30B82CBF}"/>
                </a:ext>
              </a:extLst>
            </p:cNvPr>
            <p:cNvSpPr txBox="1"/>
            <p:nvPr/>
          </p:nvSpPr>
          <p:spPr>
            <a:xfrm>
              <a:off x="6476999" y="1219201"/>
              <a:ext cx="2620669" cy="242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15000"/>
                </a:lnSpc>
                <a:spcAft>
                  <a:spcPts val="1000"/>
                </a:spcAft>
                <a:defRPr b="1">
                  <a:solidFill>
                    <a:prstClr val="white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r"/>
              <a:r>
                <a:rPr lang="en-US" sz="1050" dirty="0">
                  <a:latin typeface="Corbel" panose="020B0503020204020204" pitchFamily="34" charset="0"/>
                </a:rPr>
                <a:t>Inhabited chicken farm in Falluja, 2/2018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33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2651E-F0EC-41D3-A075-80D53F82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F4960-B74D-4FE6-8283-1D029691729A}"/>
              </a:ext>
            </a:extLst>
          </p:cNvPr>
          <p:cNvSpPr/>
          <p:nvPr/>
        </p:nvSpPr>
        <p:spPr>
          <a:xfrm>
            <a:off x="20780" y="126347"/>
            <a:ext cx="91024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Review of action points from minutes of previous meeting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9EB229-8865-4F1B-B60D-234D528AF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47432"/>
              </p:ext>
            </p:extLst>
          </p:nvPr>
        </p:nvGraphicFramePr>
        <p:xfrm>
          <a:off x="424926" y="740472"/>
          <a:ext cx="8364071" cy="3612203"/>
        </p:xfrm>
        <a:graphic>
          <a:graphicData uri="http://schemas.openxmlformats.org/drawingml/2006/table">
            <a:tbl>
              <a:tblPr firstRow="1" firstCol="1" bandRow="1"/>
              <a:tblGrid>
                <a:gridCol w="500717">
                  <a:extLst>
                    <a:ext uri="{9D8B030D-6E8A-4147-A177-3AD203B41FA5}">
                      <a16:colId xmlns:a16="http://schemas.microsoft.com/office/drawing/2014/main" val="2705143426"/>
                    </a:ext>
                  </a:extLst>
                </a:gridCol>
                <a:gridCol w="5250088">
                  <a:extLst>
                    <a:ext uri="{9D8B030D-6E8A-4147-A177-3AD203B41FA5}">
                      <a16:colId xmlns:a16="http://schemas.microsoft.com/office/drawing/2014/main" val="3734331648"/>
                    </a:ext>
                  </a:extLst>
                </a:gridCol>
                <a:gridCol w="1437701">
                  <a:extLst>
                    <a:ext uri="{9D8B030D-6E8A-4147-A177-3AD203B41FA5}">
                      <a16:colId xmlns:a16="http://schemas.microsoft.com/office/drawing/2014/main" val="1096411128"/>
                    </a:ext>
                  </a:extLst>
                </a:gridCol>
                <a:gridCol w="1175565">
                  <a:extLst>
                    <a:ext uri="{9D8B030D-6E8A-4147-A177-3AD203B41FA5}">
                      <a16:colId xmlns:a16="http://schemas.microsoft.com/office/drawing/2014/main" val="1660045788"/>
                    </a:ext>
                  </a:extLst>
                </a:gridCol>
              </a:tblGrid>
              <a:tr h="406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#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Action Points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Focal Point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Status / Deadline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50971"/>
                  </a:ext>
                </a:extLst>
              </a:tr>
              <a:tr h="102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Housing rehabilitation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: Shelter Cluster Team (SAD Focal Point &amp; C&amp;S Coordinator) to</a:t>
                      </a: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follow up with partners (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OXFAM, NRC, MEDAIR, DRC &amp; Mercy Corps</a:t>
                      </a: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) to update their WDS data on the platform: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  <a:hlinkClick r:id="rId2"/>
                        </a:rPr>
                        <a:t>https://www.sheltercluster.org/iraq/iraq-war-damaged-shelter-rehabilitation-interactive-dashboard</a:t>
                      </a: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;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C&amp;S Hub Coordinator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Ongoing process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917122"/>
                  </a:ext>
                </a:extLst>
              </a:tr>
              <a:tr h="348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Housing rehabilitation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: Shelter Cluster to prepare and share 2019 WDS achievements.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IM Unit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ASAP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429646"/>
                  </a:ext>
                </a:extLst>
              </a:tr>
              <a:tr h="61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Pending action point</a:t>
                      </a: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ordia New" panose="020B0304020202020204" pitchFamily="34" charset="-34"/>
                        </a:rPr>
                        <a:t>: The Cluster partners will be sharing key challenges they have been facing in their housing rehabilitation programme, solutions and/or recommendations on way forward.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Ongoing process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80588"/>
                  </a:ext>
                </a:extLst>
              </a:tr>
              <a:tr h="816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Winter response</a:t>
                      </a: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: 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1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find alternative areas for IOM to distribute available 930 winter kits; </a:t>
                      </a:r>
                      <a:endParaRPr lang="en-IN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1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liaise with UNHCR/ZOA to cover identified new areas in </a:t>
                      </a:r>
                      <a:r>
                        <a:rPr lang="en-GB" sz="1100" dirty="0" err="1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BzBz</a:t>
                      </a:r>
                      <a:r>
                        <a:rPr lang="en-GB" sz="11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</a:t>
                      </a:r>
                      <a:endParaRPr lang="en-IN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100" dirty="0"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coordinate with DRC any potential winter distributions in Baiji to avoid overlapping;</a:t>
                      </a:r>
                      <a:endParaRPr lang="en-IN" sz="1100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Cluster partners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C&amp;S Hub Coordinator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Completed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64868"/>
                  </a:ext>
                </a:extLst>
              </a:tr>
              <a:tr h="406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CCCM &amp; Shelter Cluster to jointly prepare the 2020 meeting plan and share with partners.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CCCM &amp; Shelter Cluster Coordinators</a:t>
                      </a:r>
                      <a:endParaRPr lang="en-IN" sz="110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Completed</a:t>
                      </a:r>
                      <a:endParaRPr lang="en-IN" sz="1100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779" marR="51779" marT="8263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96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10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 Plan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A65D4C7-3BC8-406E-BC9C-169D992B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54259"/>
              </p:ext>
            </p:extLst>
          </p:nvPr>
        </p:nvGraphicFramePr>
        <p:xfrm>
          <a:off x="301216" y="1196668"/>
          <a:ext cx="8450131" cy="31754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1416">
                  <a:extLst>
                    <a:ext uri="{9D8B030D-6E8A-4147-A177-3AD203B41FA5}">
                      <a16:colId xmlns:a16="http://schemas.microsoft.com/office/drawing/2014/main" val="291241775"/>
                    </a:ext>
                  </a:extLst>
                </a:gridCol>
                <a:gridCol w="1055601">
                  <a:extLst>
                    <a:ext uri="{9D8B030D-6E8A-4147-A177-3AD203B41FA5}">
                      <a16:colId xmlns:a16="http://schemas.microsoft.com/office/drawing/2014/main" val="815335892"/>
                    </a:ext>
                  </a:extLst>
                </a:gridCol>
                <a:gridCol w="1917944">
                  <a:extLst>
                    <a:ext uri="{9D8B030D-6E8A-4147-A177-3AD203B41FA5}">
                      <a16:colId xmlns:a16="http://schemas.microsoft.com/office/drawing/2014/main" val="853853578"/>
                    </a:ext>
                  </a:extLst>
                </a:gridCol>
                <a:gridCol w="1307053">
                  <a:extLst>
                    <a:ext uri="{9D8B030D-6E8A-4147-A177-3AD203B41FA5}">
                      <a16:colId xmlns:a16="http://schemas.microsoft.com/office/drawing/2014/main" val="719975808"/>
                    </a:ext>
                  </a:extLst>
                </a:gridCol>
                <a:gridCol w="1713410">
                  <a:extLst>
                    <a:ext uri="{9D8B030D-6E8A-4147-A177-3AD203B41FA5}">
                      <a16:colId xmlns:a16="http://schemas.microsoft.com/office/drawing/2014/main" val="3499030316"/>
                    </a:ext>
                  </a:extLst>
                </a:gridCol>
                <a:gridCol w="1034707">
                  <a:extLst>
                    <a:ext uri="{9D8B030D-6E8A-4147-A177-3AD203B41FA5}">
                      <a16:colId xmlns:a16="http://schemas.microsoft.com/office/drawing/2014/main" val="1844571868"/>
                    </a:ext>
                  </a:extLst>
                </a:gridCol>
              </a:tblGrid>
              <a:tr h="478663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Project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Donor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Target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Status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Locations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# houses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506029"/>
                  </a:ext>
                </a:extLst>
              </a:tr>
              <a:tr h="250333">
                <a:tc rowSpan="4"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Rehabilitation (Cat2 houses) </a:t>
                      </a:r>
                    </a:p>
                    <a:p>
                      <a:endParaRPr lang="en-IN" sz="1200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Cash modality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OFDA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IN" sz="1200" b="1" dirty="0">
                          <a:latin typeface="Corbel" panose="020B0503020204020204" pitchFamily="34" charset="0"/>
                        </a:rPr>
                        <a:t>1,700 </a:t>
                      </a:r>
                      <a:r>
                        <a:rPr lang="en-IN" sz="1200" dirty="0">
                          <a:latin typeface="Corbel" panose="020B0503020204020204" pitchFamily="34" charset="0"/>
                        </a:rPr>
                        <a:t>Shelter units </a:t>
                      </a:r>
                    </a:p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including </a:t>
                      </a:r>
                    </a:p>
                    <a:p>
                      <a:r>
                        <a:rPr lang="en-IN" sz="1200" b="1" dirty="0">
                          <a:latin typeface="Corbel" panose="020B0503020204020204" pitchFamily="34" charset="0"/>
                        </a:rPr>
                        <a:t>1,050</a:t>
                      </a:r>
                      <a:r>
                        <a:rPr lang="en-IN" sz="1200" dirty="0">
                          <a:latin typeface="Corbel" panose="020B0503020204020204" pitchFamily="34" charset="0"/>
                        </a:rPr>
                        <a:t> Shelter units in Centre &amp; South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Project just started </a:t>
                      </a:r>
                    </a:p>
                    <a:p>
                      <a:endParaRPr lang="en-IN" sz="1200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Assessment phase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Corbel" panose="020B0503020204020204" pitchFamily="34" charset="0"/>
                          <a:cs typeface="Calibri Light" panose="020F0302020204030204" pitchFamily="34" charset="0"/>
                        </a:rPr>
                        <a:t>Using SEVAT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Anbar - Heet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250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221324"/>
                  </a:ext>
                </a:extLst>
              </a:tr>
              <a:tr h="2503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Anbar - Karma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350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410575"/>
                  </a:ext>
                </a:extLst>
              </a:tr>
              <a:tr h="2503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150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833660"/>
                  </a:ext>
                </a:extLst>
              </a:tr>
              <a:tr h="2503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300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48749"/>
                  </a:ext>
                </a:extLst>
              </a:tr>
              <a:tr h="550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Corbel" panose="020B0503020204020204" pitchFamily="34" charset="0"/>
                        </a:rPr>
                        <a:t>Rehabilitation (Cat2 houses)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150 Shelter units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rbel" panose="020B0503020204020204" pitchFamily="34" charset="0"/>
                        </a:rPr>
                        <a:t>Expecting SEVAT result from PUI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Anbar – </a:t>
                      </a:r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Kaim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Al-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Rummanah</a:t>
                      </a:r>
                      <a:r>
                        <a:rPr lang="en-IN" sz="12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150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6090"/>
                  </a:ext>
                </a:extLst>
              </a:tr>
              <a:tr h="478663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Critical Shelter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ECHO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300 Shelter unit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Planned 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TBC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62714"/>
                  </a:ext>
                </a:extLst>
              </a:tr>
              <a:tr h="47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Corbel" panose="020B0503020204020204" pitchFamily="34" charset="0"/>
                        </a:rPr>
                        <a:t>Critical Shelter</a:t>
                      </a:r>
                    </a:p>
                    <a:p>
                      <a:endParaRPr lang="en-IN" sz="1200" dirty="0"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Corbel" panose="020B0503020204020204" pitchFamily="34" charset="0"/>
                        </a:rPr>
                        <a:t>GERMAN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300 Shelter unit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Planned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Corbel" panose="020B0503020204020204" pitchFamily="34" charset="0"/>
                        </a:rPr>
                        <a:t>TBC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Corbel" panose="020B05030202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18799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33DE53-8D29-4580-8ADA-0793E303D028}"/>
              </a:ext>
            </a:extLst>
          </p:cNvPr>
          <p:cNvSpPr/>
          <p:nvPr/>
        </p:nvSpPr>
        <p:spPr>
          <a:xfrm>
            <a:off x="355009" y="810634"/>
            <a:ext cx="1598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IOM</a:t>
            </a:r>
            <a:r>
              <a:rPr lang="en-IN" sz="1400" dirty="0">
                <a:latin typeface="Corbel" panose="020B0503020204020204" pitchFamily="34" charset="0"/>
                <a:cs typeface="Calibri Light" panose="020F0302020204030204" pitchFamily="34" charset="0"/>
              </a:rPr>
              <a:t> – Shelter plan 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8731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 Plan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EAB9C-5B06-4E5B-8E2C-D84062F5C36A}"/>
              </a:ext>
            </a:extLst>
          </p:cNvPr>
          <p:cNvSpPr/>
          <p:nvPr/>
        </p:nvSpPr>
        <p:spPr>
          <a:xfrm>
            <a:off x="42297" y="1017822"/>
            <a:ext cx="1496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IOM</a:t>
            </a:r>
            <a:r>
              <a:rPr lang="en-IN" sz="1400" dirty="0">
                <a:latin typeface="Corbel" panose="020B0503020204020204" pitchFamily="34" charset="0"/>
                <a:cs typeface="Calibri Light" panose="020F0302020204030204" pitchFamily="34" charset="0"/>
              </a:rPr>
              <a:t> – NFI plan </a:t>
            </a:r>
          </a:p>
          <a:p>
            <a:endParaRPr lang="en-IN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latin typeface="Corbel" panose="020B0503020204020204" pitchFamily="34" charset="0"/>
                <a:ea typeface="Calibri" panose="020F0502020204030204" pitchFamily="34" charset="0"/>
              </a:rPr>
              <a:t>Funded by OFDA</a:t>
            </a:r>
          </a:p>
          <a:p>
            <a:endParaRPr lang="en-US" sz="1400" dirty="0">
              <a:latin typeface="Corbel" panose="020B0503020204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Distribution will be starting after completion of SEVAT</a:t>
            </a:r>
            <a:endParaRPr lang="en-US" sz="1400" dirty="0">
              <a:latin typeface="Corbel" panose="020B0503020204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B6BD43-6D69-4B5E-8154-1FB04001B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04127"/>
              </p:ext>
            </p:extLst>
          </p:nvPr>
        </p:nvGraphicFramePr>
        <p:xfrm>
          <a:off x="1710483" y="786122"/>
          <a:ext cx="7164588" cy="3558004"/>
        </p:xfrm>
        <a:graphic>
          <a:graphicData uri="http://schemas.openxmlformats.org/drawingml/2006/table">
            <a:tbl>
              <a:tblPr/>
              <a:tblGrid>
                <a:gridCol w="1484550">
                  <a:extLst>
                    <a:ext uri="{9D8B030D-6E8A-4147-A177-3AD203B41FA5}">
                      <a16:colId xmlns:a16="http://schemas.microsoft.com/office/drawing/2014/main" val="2019812221"/>
                    </a:ext>
                  </a:extLst>
                </a:gridCol>
                <a:gridCol w="531093">
                  <a:extLst>
                    <a:ext uri="{9D8B030D-6E8A-4147-A177-3AD203B41FA5}">
                      <a16:colId xmlns:a16="http://schemas.microsoft.com/office/drawing/2014/main" val="2369448594"/>
                    </a:ext>
                  </a:extLst>
                </a:gridCol>
                <a:gridCol w="523156">
                  <a:extLst>
                    <a:ext uri="{9D8B030D-6E8A-4147-A177-3AD203B41FA5}">
                      <a16:colId xmlns:a16="http://schemas.microsoft.com/office/drawing/2014/main" val="100119965"/>
                    </a:ext>
                  </a:extLst>
                </a:gridCol>
                <a:gridCol w="2054711">
                  <a:extLst>
                    <a:ext uri="{9D8B030D-6E8A-4147-A177-3AD203B41FA5}">
                      <a16:colId xmlns:a16="http://schemas.microsoft.com/office/drawing/2014/main" val="1886619129"/>
                    </a:ext>
                  </a:extLst>
                </a:gridCol>
                <a:gridCol w="2571078">
                  <a:extLst>
                    <a:ext uri="{9D8B030D-6E8A-4147-A177-3AD203B41FA5}">
                      <a16:colId xmlns:a16="http://schemas.microsoft.com/office/drawing/2014/main" val="283050659"/>
                    </a:ext>
                  </a:extLst>
                </a:gridCol>
              </a:tblGrid>
              <a:tr h="384569"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Planned Activities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Modality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Targeted Location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Details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859"/>
                  </a:ext>
                </a:extLst>
              </a:tr>
              <a:tr h="161829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Full Basic NFI Kits </a:t>
                      </a:r>
                    </a:p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450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In-kind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 ,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Shirqat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center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Targeting both camps and out of camps.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26041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pPr algn="l" fontAlgn="t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750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In-kind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Anbar, Al-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Habaniyah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Tourist City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80509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pPr algn="l" fontAlgn="t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    300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In-kind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Ninawa , Mosul, </a:t>
                      </a:r>
                      <a:r>
                        <a:rPr lang="en-IN" sz="9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Hamam</a:t>
                      </a:r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Aleel</a:t>
                      </a:r>
                      <a:endParaRPr lang="en-IN" sz="900" b="0" i="0" u="none" strike="noStrike" dirty="0">
                        <a:solidFill>
                          <a:srgbClr val="C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84111"/>
                  </a:ext>
                </a:extLst>
              </a:tr>
              <a:tr h="63256">
                <a:tc vMerge="1">
                  <a:txBody>
                    <a:bodyPr/>
                    <a:lstStyle/>
                    <a:p>
                      <a:pPr algn="l" fontAlgn="t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    500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In-kind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Ninawa,  </a:t>
                      </a:r>
                      <a:r>
                        <a:rPr lang="en-IN" sz="9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Shora</a:t>
                      </a:r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lang="en-IN" sz="9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Makhmor</a:t>
                      </a:r>
                      <a:endParaRPr lang="en-IN" sz="900" b="0" i="0" u="none" strike="noStrike" dirty="0">
                        <a:solidFill>
                          <a:srgbClr val="C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91277"/>
                  </a:ext>
                </a:extLst>
              </a:tr>
              <a:tr h="16182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Full Basic NFI Kits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800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Target, Abu Ghraib,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Yousfiya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and Al-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Taji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03014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1,100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Baquba, Al-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Khalis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Muqdadiya and Khanaqin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4637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1,100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Samara, Balad and Al-Dour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12241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200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Falluja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42100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    250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Kirkuk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Daquq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55221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    550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Ninawa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Talafar and Tilkaif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62377"/>
                  </a:ext>
                </a:extLst>
              </a:tr>
              <a:tr h="161829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Partial NFI Kits (for replacement)</a:t>
                      </a:r>
                    </a:p>
                  </a:txBody>
                  <a:tcPr marL="5431" marR="5431" marT="5431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1,650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Fallujah,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Heet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&amp; Ramadi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10592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2,650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Tikrit, Samara,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Tooz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Balad, Baiji &amp; Al-Dour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565769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500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Baghdad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Abu Ghraib &amp;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Latifiya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81082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500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Diyala, Al-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Khalis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Al-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Khalis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&amp; Muqdadiya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87659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1,750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Kirkuk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Hawija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Center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&amp;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Daquq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77846"/>
                  </a:ext>
                </a:extLst>
              </a:tr>
              <a:tr h="1618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4,950 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Voucher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Ninawa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Target: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Akre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Sheikan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, Mosul, Tilkaif, Sinjar &amp; Talafar</a:t>
                      </a:r>
                    </a:p>
                  </a:txBody>
                  <a:tcPr marL="5431" marR="5431" marT="5431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05868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</a:t>
                      </a: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18,000</a:t>
                      </a: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272977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    </a:t>
                      </a:r>
                      <a:r>
                        <a:rPr lang="en-IN" sz="1000" b="0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8,300</a:t>
                      </a:r>
                      <a:r>
                        <a:rPr lang="en-IN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Kits for Kirkuk and Ninewa</a:t>
                      </a: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611912"/>
                  </a:ext>
                </a:extLst>
              </a:tr>
              <a:tr h="161829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9,700 </a:t>
                      </a: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Kits for Centre &amp; South</a:t>
                      </a: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431" marR="5431" marT="54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8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56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709C99-1C57-43C9-BACC-5B7D0051F255}"/>
              </a:ext>
            </a:extLst>
          </p:cNvPr>
          <p:cNvSpPr/>
          <p:nvPr/>
        </p:nvSpPr>
        <p:spPr>
          <a:xfrm>
            <a:off x="20780" y="126347"/>
            <a:ext cx="91024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2020 Activity Plan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568DD-F8CE-41D9-BE54-BA9AF68DD3A2}"/>
              </a:ext>
            </a:extLst>
          </p:cNvPr>
          <p:cNvSpPr/>
          <p:nvPr/>
        </p:nvSpPr>
        <p:spPr>
          <a:xfrm>
            <a:off x="355008" y="915513"/>
            <a:ext cx="8487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UNDP</a:t>
            </a:r>
            <a:r>
              <a:rPr lang="en-IN" sz="1400" dirty="0">
                <a:latin typeface="Corbel" panose="020B0503020204020204" pitchFamily="34" charset="0"/>
                <a:cs typeface="Calibri Light" panose="020F0302020204030204" pitchFamily="34" charset="0"/>
              </a:rPr>
              <a:t> </a:t>
            </a: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– Fund to be confirmed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1,500 Shelter units (Cat 1&amp;2) in Falluja &amp; in Ramadi (in four </a:t>
            </a:r>
            <a:r>
              <a:rPr lang="en-US" sz="1300" dirty="0">
                <a:latin typeface="Corbel" panose="020B0503020204020204" pitchFamily="34" charset="0"/>
              </a:rPr>
              <a:t>neighborhoods</a:t>
            </a: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500 Shelter units (Cat 1&amp;2) in Baiji in Salah al-Din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Demining &amp; Reconstruction of the apartments complex in Ramadi</a:t>
            </a:r>
          </a:p>
          <a:p>
            <a:endParaRPr lang="en-IN" sz="14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UNHCR</a:t>
            </a:r>
            <a:r>
              <a:rPr lang="en-IN" sz="1400" dirty="0">
                <a:latin typeface="Corbel" panose="020B0503020204020204" pitchFamily="34" charset="0"/>
                <a:cs typeface="Calibri Light" panose="020F0302020204030204" pitchFamily="34" charset="0"/>
              </a:rPr>
              <a:t> – </a:t>
            </a: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to be confirmed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NFI  replacement in all managed Camps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770 RHU (Cat4 damaged houses)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770 Shelter units (Cat2)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Potential location: Anbar, Baghdad, Diyala, Salah al-Din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400" dirty="0">
              <a:latin typeface="Corbel" panose="020B0503020204020204" pitchFamily="34" charset="0"/>
            </a:endParaRPr>
          </a:p>
          <a:p>
            <a:r>
              <a:rPr lang="en-IN" sz="1400" b="1" dirty="0">
                <a:latin typeface="Corbel" panose="020B0503020204020204" pitchFamily="34" charset="0"/>
              </a:rPr>
              <a:t>CRS </a:t>
            </a:r>
            <a:r>
              <a:rPr lang="en-IN" sz="1400" dirty="0">
                <a:latin typeface="Corbel" panose="020B0503020204020204" pitchFamily="34" charset="0"/>
                <a:cs typeface="Calibri Light" panose="020F0302020204030204" pitchFamily="34" charset="0"/>
              </a:rPr>
              <a:t>–  </a:t>
            </a:r>
            <a:r>
              <a:rPr lang="en-IN" sz="1300" dirty="0">
                <a:latin typeface="Corbel" panose="020B0503020204020204" pitchFamily="34" charset="0"/>
                <a:cs typeface="Calibri Light" panose="020F0302020204030204" pitchFamily="34" charset="0"/>
              </a:rPr>
              <a:t>confirmed</a:t>
            </a:r>
            <a:r>
              <a:rPr lang="en-IN" sz="1300" b="1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150 Shelter units (Cat2)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300" dirty="0">
                <a:latin typeface="Corbel" panose="020B0503020204020204" pitchFamily="34" charset="0"/>
              </a:rPr>
              <a:t>Potential location: Falluja/Anbar - </a:t>
            </a:r>
            <a:r>
              <a:rPr lang="en-US" sz="1300" dirty="0">
                <a:latin typeface="Corbel" panose="020B0503020204020204" pitchFamily="34" charset="0"/>
              </a:rPr>
              <a:t>Jubail neighborhood (</a:t>
            </a:r>
            <a:r>
              <a:rPr lang="en-US" sz="1300" dirty="0">
                <a:solidFill>
                  <a:srgbClr val="C00000"/>
                </a:solidFill>
                <a:latin typeface="Corbel" panose="020B0503020204020204" pitchFamily="34" charset="0"/>
              </a:rPr>
              <a:t>except in sector 212</a:t>
            </a:r>
            <a:r>
              <a:rPr lang="en-US" sz="1300" dirty="0">
                <a:latin typeface="Corbel" panose="020B0503020204020204" pitchFamily="34" charset="0"/>
              </a:rPr>
              <a:t>) &amp; Hay Al Wilda neighborhood and Hay Al Shuhadaa including the new distribution area</a:t>
            </a:r>
          </a:p>
        </p:txBody>
      </p:sp>
    </p:spTree>
    <p:extLst>
      <p:ext uri="{BB962C8B-B14F-4D97-AF65-F5344CB8AC3E}">
        <p14:creationId xmlns:p14="http://schemas.microsoft.com/office/powerpoint/2010/main" val="84608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AB0A5-5C0D-4110-8353-06ADEC7F44FC}"/>
              </a:ext>
            </a:extLst>
          </p:cNvPr>
          <p:cNvSpPr/>
          <p:nvPr/>
        </p:nvSpPr>
        <p:spPr>
          <a:xfrm>
            <a:off x="20780" y="126347"/>
            <a:ext cx="910243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 interventions (ongoing/planned) – for only Centre &amp; South – without Ninewa &amp; Kirkuk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68E6E7-72FA-4242-A723-49BA6EB98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2385"/>
              </p:ext>
            </p:extLst>
          </p:nvPr>
        </p:nvGraphicFramePr>
        <p:xfrm>
          <a:off x="382127" y="1427358"/>
          <a:ext cx="7734301" cy="1969770"/>
        </p:xfrm>
        <a:graphic>
          <a:graphicData uri="http://schemas.openxmlformats.org/drawingml/2006/table">
            <a:tbl>
              <a:tblPr/>
              <a:tblGrid>
                <a:gridCol w="697641">
                  <a:extLst>
                    <a:ext uri="{9D8B030D-6E8A-4147-A177-3AD203B41FA5}">
                      <a16:colId xmlns:a16="http://schemas.microsoft.com/office/drawing/2014/main" val="2415614836"/>
                    </a:ext>
                  </a:extLst>
                </a:gridCol>
                <a:gridCol w="523231">
                  <a:extLst>
                    <a:ext uri="{9D8B030D-6E8A-4147-A177-3AD203B41FA5}">
                      <a16:colId xmlns:a16="http://schemas.microsoft.com/office/drawing/2014/main" val="3386274758"/>
                    </a:ext>
                  </a:extLst>
                </a:gridCol>
                <a:gridCol w="5276702">
                  <a:extLst>
                    <a:ext uri="{9D8B030D-6E8A-4147-A177-3AD203B41FA5}">
                      <a16:colId xmlns:a16="http://schemas.microsoft.com/office/drawing/2014/main" val="703417322"/>
                    </a:ext>
                  </a:extLst>
                </a:gridCol>
                <a:gridCol w="561284">
                  <a:extLst>
                    <a:ext uri="{9D8B030D-6E8A-4147-A177-3AD203B41FA5}">
                      <a16:colId xmlns:a16="http://schemas.microsoft.com/office/drawing/2014/main" val="4261941437"/>
                    </a:ext>
                  </a:extLst>
                </a:gridCol>
                <a:gridCol w="675443">
                  <a:extLst>
                    <a:ext uri="{9D8B030D-6E8A-4147-A177-3AD203B41FA5}">
                      <a16:colId xmlns:a16="http://schemas.microsoft.com/office/drawing/2014/main" val="3972413849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Governorate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Location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2019 - Project (Case) Name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# of units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Status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50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Haditha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  Housing Works of 214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Haqlaniya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in two villages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Khasfa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and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Zawia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 Villages in Haditha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214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3345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Haditha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  Housing Works of 187 Units in Barwanah District (Al-Sumood)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187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3057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Haditha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 of Housing Works of 136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Haqlaniya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(Al-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BoHayat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 Village in Haditha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136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6876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Haditha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  Housing Works of 137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Barwanah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District (Al-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Ata'a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) in Haditha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137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91993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Housing works for 137 Units in Hay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Sikak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City-Lot 1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137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4969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342 houses units in Hay 12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Rabee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Awalin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lot-2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342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03841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Anah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  of 241 houses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Sagrah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village in Anah District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241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07087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Anah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186 housing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Hasa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village in Anah city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186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7547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Anah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92 houses units in Obour Neighborhood in Anah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  92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Completed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3799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1,672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808756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FA0EABF-B6A2-4A68-AFC2-D13D353A697A}"/>
              </a:ext>
            </a:extLst>
          </p:cNvPr>
          <p:cNvSpPr/>
          <p:nvPr/>
        </p:nvSpPr>
        <p:spPr>
          <a:xfrm>
            <a:off x="505621" y="1036553"/>
            <a:ext cx="436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UNPD </a:t>
            </a:r>
            <a:r>
              <a:rPr lang="en-IN" sz="1200" dirty="0">
                <a:latin typeface="Corbel" panose="020B0503020204020204" pitchFamily="34" charset="0"/>
              </a:rPr>
              <a:t>- Completed / </a:t>
            </a:r>
            <a:r>
              <a:rPr lang="en-IN" sz="1200" dirty="0">
                <a:solidFill>
                  <a:srgbClr val="C00000"/>
                </a:solidFill>
                <a:latin typeface="Corbel" panose="020B0503020204020204" pitchFamily="34" charset="0"/>
              </a:rPr>
              <a:t>on hold - </a:t>
            </a:r>
            <a:r>
              <a:rPr lang="en-IN" sz="1200" dirty="0">
                <a:latin typeface="Corbel" panose="020B0503020204020204" pitchFamily="34" charset="0"/>
              </a:rPr>
              <a:t>2019 Shelter rehabilitation projects</a:t>
            </a:r>
            <a:endParaRPr lang="en-IN" sz="1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D109C3-746E-4A58-AC0F-8DCEAE46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11527"/>
              </p:ext>
            </p:extLst>
          </p:nvPr>
        </p:nvGraphicFramePr>
        <p:xfrm>
          <a:off x="382127" y="3629778"/>
          <a:ext cx="7734301" cy="716280"/>
        </p:xfrm>
        <a:graphic>
          <a:graphicData uri="http://schemas.openxmlformats.org/drawingml/2006/table">
            <a:tbl>
              <a:tblPr/>
              <a:tblGrid>
                <a:gridCol w="697641">
                  <a:extLst>
                    <a:ext uri="{9D8B030D-6E8A-4147-A177-3AD203B41FA5}">
                      <a16:colId xmlns:a16="http://schemas.microsoft.com/office/drawing/2014/main" val="367362088"/>
                    </a:ext>
                  </a:extLst>
                </a:gridCol>
                <a:gridCol w="523231">
                  <a:extLst>
                    <a:ext uri="{9D8B030D-6E8A-4147-A177-3AD203B41FA5}">
                      <a16:colId xmlns:a16="http://schemas.microsoft.com/office/drawing/2014/main" val="3629381551"/>
                    </a:ext>
                  </a:extLst>
                </a:gridCol>
                <a:gridCol w="5276702">
                  <a:extLst>
                    <a:ext uri="{9D8B030D-6E8A-4147-A177-3AD203B41FA5}">
                      <a16:colId xmlns:a16="http://schemas.microsoft.com/office/drawing/2014/main" val="3526014692"/>
                    </a:ext>
                  </a:extLst>
                </a:gridCol>
                <a:gridCol w="561284">
                  <a:extLst>
                    <a:ext uri="{9D8B030D-6E8A-4147-A177-3AD203B41FA5}">
                      <a16:colId xmlns:a16="http://schemas.microsoft.com/office/drawing/2014/main" val="4223464263"/>
                    </a:ext>
                  </a:extLst>
                </a:gridCol>
                <a:gridCol w="675443">
                  <a:extLst>
                    <a:ext uri="{9D8B030D-6E8A-4147-A177-3AD203B41FA5}">
                      <a16:colId xmlns:a16="http://schemas.microsoft.com/office/drawing/2014/main" val="2326029571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Governorate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Location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2019 - Project (Case) Name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# of units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Status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4906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Anah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350 houses in Rehanna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350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On hold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3479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Rawa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600 houses units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Rawa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(Two lots)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600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orbel" panose="020B0503020204020204" pitchFamily="34" charset="0"/>
                        </a:rPr>
                        <a:t>On hold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95754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950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394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23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864EC-0A00-4D64-B5FA-296FABDC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A0EABF-B6A2-4A68-AFC2-D13D353A697A}"/>
              </a:ext>
            </a:extLst>
          </p:cNvPr>
          <p:cNvSpPr/>
          <p:nvPr/>
        </p:nvSpPr>
        <p:spPr>
          <a:xfrm>
            <a:off x="505621" y="961247"/>
            <a:ext cx="3583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UNPD</a:t>
            </a:r>
            <a:r>
              <a:rPr lang="en-IN" sz="1400" dirty="0">
                <a:latin typeface="Corbel" panose="020B0503020204020204" pitchFamily="34" charset="0"/>
              </a:rPr>
              <a:t> </a:t>
            </a:r>
            <a:r>
              <a:rPr lang="en-IN" sz="1200" dirty="0">
                <a:latin typeface="Corbel" panose="020B0503020204020204" pitchFamily="34" charset="0"/>
              </a:rPr>
              <a:t>- Ongoing 2019 Shelter rehabilitation projects</a:t>
            </a:r>
            <a:endParaRPr lang="en-IN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A493FA-9F7C-4761-B534-3339F3C6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69953"/>
              </p:ext>
            </p:extLst>
          </p:nvPr>
        </p:nvGraphicFramePr>
        <p:xfrm>
          <a:off x="382126" y="1384170"/>
          <a:ext cx="7734301" cy="895350"/>
        </p:xfrm>
        <a:graphic>
          <a:graphicData uri="http://schemas.openxmlformats.org/drawingml/2006/table">
            <a:tbl>
              <a:tblPr/>
              <a:tblGrid>
                <a:gridCol w="697641">
                  <a:extLst>
                    <a:ext uri="{9D8B030D-6E8A-4147-A177-3AD203B41FA5}">
                      <a16:colId xmlns:a16="http://schemas.microsoft.com/office/drawing/2014/main" val="381488335"/>
                    </a:ext>
                  </a:extLst>
                </a:gridCol>
                <a:gridCol w="523231">
                  <a:extLst>
                    <a:ext uri="{9D8B030D-6E8A-4147-A177-3AD203B41FA5}">
                      <a16:colId xmlns:a16="http://schemas.microsoft.com/office/drawing/2014/main" val="2250941062"/>
                    </a:ext>
                  </a:extLst>
                </a:gridCol>
                <a:gridCol w="5276702">
                  <a:extLst>
                    <a:ext uri="{9D8B030D-6E8A-4147-A177-3AD203B41FA5}">
                      <a16:colId xmlns:a16="http://schemas.microsoft.com/office/drawing/2014/main" val="2680789431"/>
                    </a:ext>
                  </a:extLst>
                </a:gridCol>
                <a:gridCol w="561284">
                  <a:extLst>
                    <a:ext uri="{9D8B030D-6E8A-4147-A177-3AD203B41FA5}">
                      <a16:colId xmlns:a16="http://schemas.microsoft.com/office/drawing/2014/main" val="2484355072"/>
                    </a:ext>
                  </a:extLst>
                </a:gridCol>
                <a:gridCol w="675443">
                  <a:extLst>
                    <a:ext uri="{9D8B030D-6E8A-4147-A177-3AD203B41FA5}">
                      <a16:colId xmlns:a16="http://schemas.microsoft.com/office/drawing/2014/main" val="1976340219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Governorate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Location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2019 - Project (Case) Name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# of units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Status </a:t>
                      </a:r>
                      <a:endParaRPr lang="en-IN" sz="9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0873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321 houses units in Hay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Risala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Qaim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(lots-3)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321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Ongoing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04599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Baiji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174 housing units in Baiji Askary1 Neighborhood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 374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Ongoing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19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Baiji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364 housing units in Baiji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Risala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neighborhood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500 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Ongoing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62597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1,195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01736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0C0F12-6022-4FB6-A957-13670C0F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70752"/>
              </p:ext>
            </p:extLst>
          </p:nvPr>
        </p:nvGraphicFramePr>
        <p:xfrm>
          <a:off x="382126" y="2396293"/>
          <a:ext cx="7734301" cy="716280"/>
        </p:xfrm>
        <a:graphic>
          <a:graphicData uri="http://schemas.openxmlformats.org/drawingml/2006/table">
            <a:tbl>
              <a:tblPr/>
              <a:tblGrid>
                <a:gridCol w="697641">
                  <a:extLst>
                    <a:ext uri="{9D8B030D-6E8A-4147-A177-3AD203B41FA5}">
                      <a16:colId xmlns:a16="http://schemas.microsoft.com/office/drawing/2014/main" val="3776541964"/>
                    </a:ext>
                  </a:extLst>
                </a:gridCol>
                <a:gridCol w="523231">
                  <a:extLst>
                    <a:ext uri="{9D8B030D-6E8A-4147-A177-3AD203B41FA5}">
                      <a16:colId xmlns:a16="http://schemas.microsoft.com/office/drawing/2014/main" val="1517633461"/>
                    </a:ext>
                  </a:extLst>
                </a:gridCol>
                <a:gridCol w="5276702">
                  <a:extLst>
                    <a:ext uri="{9D8B030D-6E8A-4147-A177-3AD203B41FA5}">
                      <a16:colId xmlns:a16="http://schemas.microsoft.com/office/drawing/2014/main" val="3268290896"/>
                    </a:ext>
                  </a:extLst>
                </a:gridCol>
                <a:gridCol w="561284">
                  <a:extLst>
                    <a:ext uri="{9D8B030D-6E8A-4147-A177-3AD203B41FA5}">
                      <a16:colId xmlns:a16="http://schemas.microsoft.com/office/drawing/2014/main" val="3029907338"/>
                    </a:ext>
                  </a:extLst>
                </a:gridCol>
                <a:gridCol w="675443">
                  <a:extLst>
                    <a:ext uri="{9D8B030D-6E8A-4147-A177-3AD203B41FA5}">
                      <a16:colId xmlns:a16="http://schemas.microsoft.com/office/drawing/2014/main" val="1516998027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Governorate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Location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2019 - Project (Case) Name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# of units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Status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785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Anbar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Karma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303 houses in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Khairat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Shortan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Village).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241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Procurement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74846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Salah al-Din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Baiji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Rehabilitation of 426 housing units in Baiji Tal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Alza’atar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Neighborhood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 426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Procurement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18293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              667 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3896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D79CA1A-8354-46E0-98E6-6E785C1959AD}"/>
              </a:ext>
            </a:extLst>
          </p:cNvPr>
          <p:cNvSpPr/>
          <p:nvPr/>
        </p:nvSpPr>
        <p:spPr>
          <a:xfrm>
            <a:off x="20780" y="126347"/>
            <a:ext cx="910243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500" dirty="0">
                <a:latin typeface="Corbel" panose="020B050302020402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orbel" panose="020B0503020204020204" pitchFamily="34" charset="0"/>
                <a:cs typeface="Calibri Light" panose="020F0302020204030204" pitchFamily="34" charset="0"/>
              </a:rPr>
              <a:t>Partner’s updates</a:t>
            </a:r>
            <a:endParaRPr lang="en-US" sz="1500" dirty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IN" sz="1400" b="1" dirty="0">
                <a:latin typeface="Corbel" panose="020B0503020204020204" pitchFamily="34" charset="0"/>
                <a:cs typeface="Calibri Light" panose="020F0302020204030204" pitchFamily="34" charset="0"/>
              </a:rPr>
              <a:t>Housing Rehabilitation interventions (ongoing/planned) – for only Centre &amp; South – without Ninewa &amp; Kirkuk</a:t>
            </a:r>
            <a:endParaRPr lang="en-US" sz="1500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916DB-9189-4266-9EBE-F0A7948BD3D8}"/>
              </a:ext>
            </a:extLst>
          </p:cNvPr>
          <p:cNvSpPr/>
          <p:nvPr/>
        </p:nvSpPr>
        <p:spPr>
          <a:xfrm>
            <a:off x="507409" y="3222134"/>
            <a:ext cx="81793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latin typeface="Corbel" panose="020B0503020204020204" pitchFamily="34" charset="0"/>
              </a:rPr>
              <a:t>PUI</a:t>
            </a:r>
            <a:r>
              <a:rPr lang="en-IN" sz="1200" dirty="0">
                <a:latin typeface="Corbel" panose="020B0503020204020204" pitchFamily="34" charset="0"/>
              </a:rPr>
              <a:t> - Ongoing 2019 Shelter rehabilitation project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>
                <a:latin typeface="Corbel" panose="020B0503020204020204" pitchFamily="34" charset="0"/>
              </a:rPr>
              <a:t>108 Shelter units (Cat2)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>
                <a:latin typeface="Corbel" panose="020B0503020204020204" pitchFamily="34" charset="0"/>
              </a:rPr>
              <a:t>Location: </a:t>
            </a:r>
            <a:r>
              <a:rPr lang="en-US" sz="1200" dirty="0">
                <a:latin typeface="Corbel" panose="020B0503020204020204" pitchFamily="34" charset="0"/>
              </a:rPr>
              <a:t>Al-</a:t>
            </a:r>
            <a:r>
              <a:rPr lang="en-US" sz="1200" dirty="0" err="1">
                <a:latin typeface="Corbel" panose="020B0503020204020204" pitchFamily="34" charset="0"/>
              </a:rPr>
              <a:t>Rummanah</a:t>
            </a:r>
            <a:r>
              <a:rPr lang="en-US" sz="1200" dirty="0">
                <a:latin typeface="Corbel" panose="020B0503020204020204" pitchFamily="34" charset="0"/>
              </a:rPr>
              <a:t> sub district in AL-</a:t>
            </a:r>
            <a:r>
              <a:rPr lang="en-US" sz="1200" dirty="0" err="1">
                <a:latin typeface="Corbel" panose="020B0503020204020204" pitchFamily="34" charset="0"/>
              </a:rPr>
              <a:t>Kaim</a:t>
            </a:r>
            <a:r>
              <a:rPr lang="en-US" sz="1200" dirty="0">
                <a:latin typeface="Corbel" panose="020B0503020204020204" pitchFamily="34" charset="0"/>
              </a:rPr>
              <a:t> district / Anbar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orbel" panose="020B0503020204020204" pitchFamily="34" charset="0"/>
                <a:cs typeface="Calibri Light" panose="020F0302020204030204" pitchFamily="34" charset="0"/>
              </a:rPr>
              <a:t>SEVAT has been completed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orbel" panose="020B0503020204020204" pitchFamily="34" charset="0"/>
                <a:cs typeface="Calibri Light" panose="020F0302020204030204" pitchFamily="34" charset="0"/>
              </a:rPr>
              <a:t>Contractor has been selected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Corbel" panose="020B0503020204020204" pitchFamily="34" charset="0"/>
                <a:cs typeface="Calibri Light" panose="020F0302020204030204" pitchFamily="34" charset="0"/>
              </a:rPr>
              <a:t>Technical assessment will be starting around the second week of February 2020</a:t>
            </a:r>
            <a:endParaRPr lang="en-IN" sz="1200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32168"/>
      </p:ext>
    </p:extLst>
  </p:cSld>
  <p:clrMapOvr>
    <a:masterClrMapping/>
  </p:clrMapOvr>
</p:sld>
</file>

<file path=ppt/theme/theme1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47328</TotalTime>
  <Words>1955</Words>
  <Application>Microsoft Office PowerPoint</Application>
  <PresentationFormat>On-screen Show (16:9)</PresentationFormat>
  <Paragraphs>514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Courier New</vt:lpstr>
      <vt:lpstr>Verdana</vt:lpstr>
      <vt:lpstr>Wingdings</vt:lpstr>
      <vt:lpstr>1_Shelter Cluster Red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TIA Michel</cp:lastModifiedBy>
  <cp:revision>4040</cp:revision>
  <cp:lastPrinted>2017-10-23T07:30:35Z</cp:lastPrinted>
  <dcterms:created xsi:type="dcterms:W3CDTF">2014-10-08T08:24:30Z</dcterms:created>
  <dcterms:modified xsi:type="dcterms:W3CDTF">2020-02-07T15:14:18Z</dcterms:modified>
</cp:coreProperties>
</file>