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3"/>
  </p:sldMasterIdLst>
  <p:notesMasterIdLst>
    <p:notesMasterId r:id="rId12"/>
  </p:notesMasterIdLst>
  <p:handoutMasterIdLst>
    <p:handoutMasterId r:id="rId13"/>
  </p:handoutMasterIdLst>
  <p:sldIdLst>
    <p:sldId id="726" r:id="rId4"/>
    <p:sldId id="702" r:id="rId5"/>
    <p:sldId id="727" r:id="rId6"/>
    <p:sldId id="728" r:id="rId7"/>
    <p:sldId id="744" r:id="rId8"/>
    <p:sldId id="745" r:id="rId9"/>
    <p:sldId id="746" r:id="rId10"/>
    <p:sldId id="734" r:id="rId11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/>
  <p:cmAuthor id="2" name="Michael Gloeckle" initials="MG [2]" lastIdx="1" clrIdx="2"/>
  <p:cmAuthor id="3" name="WEIRA Cornelius - ET" initials="WC-E" lastIdx="2" clrIdx="3"/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2358" autoAdjust="0"/>
  </p:normalViewPr>
  <p:slideViewPr>
    <p:cSldViewPr snapToGrid="0" snapToObjects="1">
      <p:cViewPr varScale="1">
        <p:scale>
          <a:sx n="86" d="100"/>
          <a:sy n="86" d="100"/>
        </p:scale>
        <p:origin x="264" y="9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8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E059B0-8655-4C55-B6A4-E512047526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0503F0-EBE9-4495-AFC1-1D7D3AEC0A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4690B-ECA5-4575-9F46-0F7F2606111B}" type="datetimeFigureOut">
              <a:rPr lang="en-IN" smtClean="0"/>
              <a:t>18-05-2020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30D8F-2B75-4E73-AA4E-15FCF50609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9D0AB-A012-49BD-9374-FE93D0D5E9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BCDFE-BD15-47CC-976F-CC98B89747A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704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iraq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35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659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5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2459E00-8C10-429E-A455-74496A97A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3776" y="4681633"/>
            <a:ext cx="2186999" cy="3645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8BB3433-F997-454D-AF58-17A3572934DF}"/>
              </a:ext>
            </a:extLst>
          </p:cNvPr>
          <p:cNvSpPr/>
          <p:nvPr userDrawn="1"/>
        </p:nvSpPr>
        <p:spPr>
          <a:xfrm>
            <a:off x="2488061" y="4781383"/>
            <a:ext cx="28264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>
                <a:hlinkClick r:id="rId3"/>
              </a:rPr>
              <a:t>https://www.sheltercluster.org/response/iraq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01285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48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56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6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2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8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16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560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059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hyperlink" Target="mailto:alazzawi@unhcr.org" TargetMode="External"/><Relationship Id="rId2" Type="http://schemas.openxmlformats.org/officeDocument/2006/relationships/hyperlink" Target="mailto:coord4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sama.seddiq@drc.ngo" TargetMode="External"/><Relationship Id="rId5" Type="http://schemas.openxmlformats.org/officeDocument/2006/relationships/image" Target="../media/image4.png"/><Relationship Id="rId4" Type="http://schemas.openxmlformats.org/officeDocument/2006/relationships/hyperlink" Target="mailto:ira.csi.deputy-areacoo-prog@pu-ami.org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588" y="773940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Shelter Cluster Hub Coordination Structure</a:t>
            </a:r>
            <a:endParaRPr lang="en-GB" sz="2200" b="0" dirty="0">
              <a:solidFill>
                <a:srgbClr val="DF5327"/>
              </a:solidFill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398708" y="134913"/>
            <a:ext cx="0" cy="4482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6634" y="4743309"/>
            <a:ext cx="270165" cy="273844"/>
          </a:xfrm>
        </p:spPr>
        <p:txBody>
          <a:bodyPr/>
          <a:lstStyle/>
          <a:p>
            <a:r>
              <a:rPr lang="en-US" dirty="0">
                <a:latin typeface="Calibri"/>
              </a:rPr>
              <a:t>2</a:t>
            </a:r>
            <a:endParaRPr lang="en-GB" dirty="0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C815D-F254-4347-B950-666F6AFB4167}"/>
              </a:ext>
            </a:extLst>
          </p:cNvPr>
          <p:cNvSpPr/>
          <p:nvPr/>
        </p:nvSpPr>
        <p:spPr>
          <a:xfrm>
            <a:off x="3564265" y="252139"/>
            <a:ext cx="3698303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b="1" dirty="0">
                <a:latin typeface="Corbel" panose="020B0503020204020204" pitchFamily="34" charset="0"/>
              </a:rPr>
              <a:t>Michel Tia </a:t>
            </a:r>
            <a:r>
              <a:rPr lang="en-GB" sz="1200" dirty="0">
                <a:latin typeface="Corbel" panose="020B0503020204020204" pitchFamily="34" charset="0"/>
              </a:rPr>
              <a:t>- IOM</a:t>
            </a:r>
          </a:p>
          <a:p>
            <a:r>
              <a:rPr lang="en-GB" sz="1200" dirty="0">
                <a:latin typeface="Corbel" panose="020B0503020204020204" pitchFamily="34" charset="0"/>
              </a:rPr>
              <a:t>Sub National </a:t>
            </a:r>
            <a:r>
              <a:rPr lang="en-US" sz="1200" dirty="0">
                <a:latin typeface="Corbel" panose="020B0503020204020204" pitchFamily="34" charset="0"/>
              </a:rPr>
              <a:t>Cluster </a:t>
            </a:r>
            <a:r>
              <a:rPr lang="en-GB" sz="1200" dirty="0">
                <a:latin typeface="Corbel" panose="020B0503020204020204" pitchFamily="34" charset="0"/>
              </a:rPr>
              <a:t>Coordinator for Centre and South </a:t>
            </a:r>
          </a:p>
          <a:p>
            <a:r>
              <a:rPr lang="en-GB" sz="1200" dirty="0">
                <a:latin typeface="Corbel" panose="020B0503020204020204" pitchFamily="34" charset="0"/>
              </a:rPr>
              <a:t>+964 (0) 782 294 9258</a:t>
            </a:r>
          </a:p>
          <a:p>
            <a:r>
              <a:rPr lang="en-GB" sz="1200" b="1" u="sng" dirty="0">
                <a:solidFill>
                  <a:schemeClr val="lt1"/>
                </a:solidFill>
                <a:latin typeface="Corbel" panose="020B0503020204020204" pitchFamily="34" charset="0"/>
                <a:hlinkClick r:id="rId2"/>
              </a:rPr>
              <a:t>coord4.iraq@sheltercluster.org</a:t>
            </a:r>
            <a:r>
              <a:rPr lang="en-GB" sz="1200" b="1" dirty="0">
                <a:solidFill>
                  <a:schemeClr val="lt1"/>
                </a:solidFill>
                <a:latin typeface="Corbel" panose="020B0503020204020204" pitchFamily="34" charset="0"/>
              </a:rPr>
              <a:t> </a:t>
            </a:r>
            <a:endParaRPr lang="en-GB" sz="1200" dirty="0">
              <a:latin typeface="Corbel" panose="020B0503020204020204" pitchFamily="34" charset="0"/>
            </a:endParaRPr>
          </a:p>
        </p:txBody>
      </p:sp>
      <p:pic>
        <p:nvPicPr>
          <p:cNvPr id="2050" name="Picture 1" descr="Logo PUI">
            <a:extLst>
              <a:ext uri="{FF2B5EF4-FFF2-40B4-BE49-F238E27FC236}">
                <a16:creationId xmlns:a16="http://schemas.microsoft.com/office/drawing/2014/main" id="{65D10F67-4F61-4E24-B89F-3438B92092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45" y="2906558"/>
            <a:ext cx="1400401" cy="54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0177C9C-3789-40B7-8F9B-942829687462}"/>
              </a:ext>
            </a:extLst>
          </p:cNvPr>
          <p:cNvSpPr/>
          <p:nvPr/>
        </p:nvSpPr>
        <p:spPr>
          <a:xfrm>
            <a:off x="3564267" y="1235531"/>
            <a:ext cx="3698298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Nicoletta Roccabianca - </a:t>
            </a:r>
            <a:r>
              <a:rPr lang="en-US" sz="1200" dirty="0">
                <a:latin typeface="Corbel" panose="020B0503020204020204" pitchFamily="34" charset="0"/>
              </a:rPr>
              <a:t>PUI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latin typeface="Corbel" panose="020B0503020204020204" pitchFamily="34" charset="0"/>
              </a:rPr>
              <a:t>Deputy Area Coordinator – Centre and South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</a:t>
            </a:r>
            <a:r>
              <a:rPr lang="en-IN" sz="1200" dirty="0">
                <a:latin typeface="Corbel" panose="020B0503020204020204" pitchFamily="34" charset="0"/>
              </a:rPr>
              <a:t> </a:t>
            </a:r>
            <a:r>
              <a:rPr lang="en-IN" sz="1200" b="1" dirty="0">
                <a:latin typeface="Corbel" panose="020B0503020204020204" pitchFamily="34" charset="0"/>
              </a:rPr>
              <a:t>Anbar Governorate 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</a:rPr>
              <a:t>+964 (0) 783 306 1031</a:t>
            </a:r>
            <a:endParaRPr lang="en-IN" sz="120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r>
              <a:rPr lang="en-US" sz="1200" b="1" u="sng" dirty="0">
                <a:solidFill>
                  <a:srgbClr val="1F497D"/>
                </a:solidFill>
                <a:latin typeface="Corbel" panose="020B0503020204020204" pitchFamily="34" charset="0"/>
                <a:ea typeface="Calibri" panose="020F0502020204030204" pitchFamily="34" charset="0"/>
                <a:hlinkClick r:id="rId4"/>
              </a:rPr>
              <a:t>ira.csi.deputy-areacoo-prog@pu-ami.org</a:t>
            </a:r>
            <a:r>
              <a:rPr lang="en-US" sz="1200" b="1" dirty="0">
                <a:solidFill>
                  <a:srgbClr val="1F497D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51" name="Picture 3" descr="cid:image001.png@01D3CC1A.AD9A1A50">
            <a:extLst>
              <a:ext uri="{FF2B5EF4-FFF2-40B4-BE49-F238E27FC236}">
                <a16:creationId xmlns:a16="http://schemas.microsoft.com/office/drawing/2014/main" id="{BCD613DA-B0AD-4CD4-87F6-85453FCEB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416" y="2936823"/>
            <a:ext cx="1061756" cy="48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E65D525-B00C-4744-B8C0-02E8D1326CFF}"/>
              </a:ext>
            </a:extLst>
          </p:cNvPr>
          <p:cNvSpPr/>
          <p:nvPr/>
        </p:nvSpPr>
        <p:spPr>
          <a:xfrm>
            <a:off x="3564631" y="2404848"/>
            <a:ext cx="3885646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Osama </a:t>
            </a:r>
            <a:r>
              <a:rPr lang="en-US" sz="1200" b="1" dirty="0" err="1">
                <a:latin typeface="Corbel" panose="020B0503020204020204" pitchFamily="34" charset="0"/>
              </a:rPr>
              <a:t>Luay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b="1" dirty="0" err="1">
                <a:latin typeface="Corbel" panose="020B0503020204020204" pitchFamily="34" charset="0"/>
              </a:rPr>
              <a:t>Seddiq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dirty="0">
                <a:latin typeface="Corbel" panose="020B0503020204020204" pitchFamily="34" charset="0"/>
              </a:rPr>
              <a:t>- DRC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ZZZZ - Tikrit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Salah ad-Din Governorate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+ 964 (0)</a:t>
            </a:r>
            <a:endParaRPr lang="en-US" sz="1200" dirty="0">
              <a:solidFill>
                <a:srgbClr val="FF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b="1" u="sng" dirty="0">
                <a:latin typeface="Corbel" panose="020B0503020204020204" pitchFamily="34" charset="0"/>
                <a:hlinkClick r:id="rId6"/>
              </a:rPr>
              <a:t>osama.seddiq@drc.ngo</a:t>
            </a:r>
            <a:r>
              <a:rPr lang="da-DK" sz="1200" b="1" dirty="0"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050FB1-99FF-4C1C-97D8-D5EB96726362}"/>
              </a:ext>
            </a:extLst>
          </p:cNvPr>
          <p:cNvSpPr/>
          <p:nvPr/>
        </p:nvSpPr>
        <p:spPr>
          <a:xfrm>
            <a:off x="3564630" y="3572906"/>
            <a:ext cx="4852004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</a:rPr>
              <a:t>Layth Al-Azzawi </a:t>
            </a:r>
            <a:r>
              <a:rPr lang="en-US" sz="1200" dirty="0">
                <a:latin typeface="Corbel" panose="020B0503020204020204" pitchFamily="34" charset="0"/>
              </a:rPr>
              <a:t>- UNHCR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IN" sz="1200" dirty="0">
                <a:solidFill>
                  <a:srgbClr val="000000"/>
                </a:solidFill>
                <a:latin typeface="Corbel" panose="020B0503020204020204" pitchFamily="34" charset="0"/>
              </a:rPr>
              <a:t>Snr. Field Associate – CCCM &amp; Shelter-NFI - </a:t>
            </a:r>
            <a:r>
              <a:rPr lang="en-US" sz="1200" dirty="0">
                <a:latin typeface="Corbel" panose="020B0503020204020204" pitchFamily="34" charset="0"/>
              </a:rPr>
              <a:t>Centre and South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Diyala Governorate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+964 (0) 780 195 3136</a:t>
            </a:r>
          </a:p>
          <a:p>
            <a:r>
              <a:rPr lang="en-US" sz="1200" b="1" dirty="0">
                <a:latin typeface="Corbel" panose="020B0503020204020204" pitchFamily="34" charset="0"/>
                <a:hlinkClick r:id="rId7"/>
              </a:rPr>
              <a:t>alazzawi@unhcr.org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DEBCA45-6AC7-4C46-B1DD-9D14A0ECCC5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181" y="1747992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B955CFF-4D05-4381-8322-F14091DA90E9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1416" y="1766307"/>
            <a:ext cx="846587" cy="85370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49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1E204A-8134-4F91-909D-C47C78BBC3C8}"/>
              </a:ext>
            </a:extLst>
          </p:cNvPr>
          <p:cNvSpPr txBox="1">
            <a:spLocks/>
          </p:cNvSpPr>
          <p:nvPr/>
        </p:nvSpPr>
        <p:spPr>
          <a:xfrm>
            <a:off x="613064" y="228598"/>
            <a:ext cx="7938653" cy="18165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kumimoji="0" lang="en-GB" sz="36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Iraq humanitarian response</a:t>
            </a:r>
            <a:br>
              <a:rPr kumimoji="0" lang="en-GB" sz="4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br>
              <a:rPr kumimoji="0" lang="en-GB" sz="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r>
              <a:rPr kumimoji="0" lang="en-GB" sz="2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800" dirty="0">
                <a:effectLst/>
                <a:latin typeface="Corbel" panose="020B0503020204020204"/>
              </a:rPr>
              <a:t>Shelter Cluster Hub Coordination meeting</a:t>
            </a:r>
          </a:p>
          <a:p>
            <a:pPr lvl="0"/>
            <a:r>
              <a:rPr lang="en-US" sz="2800" dirty="0">
                <a:effectLst/>
                <a:latin typeface="Corbel" panose="020B0503020204020204"/>
              </a:rPr>
              <a:t>Baghdad </a:t>
            </a:r>
            <a:endParaRPr kumimoji="0" lang="en-GB" sz="3600" b="1" i="0" u="none" strike="noStrike" kern="1200" cap="all" spc="0" normalizeH="0" baseline="0" noProof="0" dirty="0">
              <a:ln w="15875">
                <a:solidFill>
                  <a:sysClr val="window" lastClr="FFFFFF"/>
                </a:solidFill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F74260-2D31-411B-8920-59D89DEF5A38}"/>
              </a:ext>
            </a:extLst>
          </p:cNvPr>
          <p:cNvSpPr txBox="1">
            <a:spLocks/>
          </p:cNvSpPr>
          <p:nvPr/>
        </p:nvSpPr>
        <p:spPr>
          <a:xfrm>
            <a:off x="188070" y="2112464"/>
            <a:ext cx="8767860" cy="502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Corbel" pitchFamily="34" charset="0"/>
              <a:buNone/>
              <a:tabLst/>
              <a:defRPr/>
            </a:pP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April 15</a:t>
            </a:r>
            <a:r>
              <a:rPr lang="en-GB" b="1" baseline="30000" dirty="0">
                <a:solidFill>
                  <a:srgbClr val="DF5327"/>
                </a:solidFill>
                <a:latin typeface="Corbel" panose="020B0503020204020204"/>
              </a:rPr>
              <a:t>th</a:t>
            </a: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, 2020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9C32E7-E24B-4089-B32C-DF24C03AD9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7911" y="2556165"/>
            <a:ext cx="7148717" cy="204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85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CF55F-E7FF-40EC-A43D-F4387298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7442C3-CD92-4217-B465-9B77632CC9D4}"/>
              </a:ext>
            </a:extLst>
          </p:cNvPr>
          <p:cNvSpPr/>
          <p:nvPr/>
        </p:nvSpPr>
        <p:spPr>
          <a:xfrm>
            <a:off x="883227" y="195313"/>
            <a:ext cx="780357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>
                <a:ln w="15875">
                  <a:solidFill>
                    <a:sysClr val="window" lastClr="FFFFFF"/>
                  </a:solidFill>
                </a:ln>
                <a:solidFill>
                  <a:srgbClr val="0070C0"/>
                </a:solidFill>
                <a:latin typeface="Corbel" panose="020B0503020204020204"/>
              </a:rPr>
              <a:t>AGENDA</a:t>
            </a:r>
          </a:p>
          <a:p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Review of action points from minutes of previous meeting;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b="1" dirty="0">
                <a:latin typeface="Corbel" panose="020B0503020204020204" pitchFamily="34" charset="0"/>
              </a:rPr>
              <a:t>Access letters</a:t>
            </a:r>
            <a:r>
              <a:rPr lang="en-IN" sz="1600" dirty="0">
                <a:latin typeface="Corbel" panose="020B0503020204020204" pitchFamily="34" charset="0"/>
              </a:rPr>
              <a:t>: Coordination mechanism in place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;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</a:rPr>
              <a:t>Partners ongoing activities (related or not to COVID-19);  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2020 HRP review – COVID-19 related activities; </a:t>
            </a:r>
          </a:p>
          <a:p>
            <a:pPr marL="800100" lvl="1" indent="-342900">
              <a:buFont typeface="+mj-lt"/>
              <a:buAutoNum type="alphaLcParenR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AOB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Reporting – Activity Info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Upcoming Cluster events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3AF0A6-2FCE-4B98-96C1-403909E200A8}"/>
              </a:ext>
            </a:extLst>
          </p:cNvPr>
          <p:cNvGrpSpPr/>
          <p:nvPr/>
        </p:nvGrpSpPr>
        <p:grpSpPr>
          <a:xfrm>
            <a:off x="4129073" y="3498113"/>
            <a:ext cx="4943196" cy="1232786"/>
            <a:chOff x="4154473" y="238991"/>
            <a:chExt cx="4943196" cy="123278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C570919-1F58-4B70-A9C4-4B40EE9FEE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54473" y="238991"/>
              <a:ext cx="4943196" cy="1232786"/>
            </a:xfrm>
            <a:custGeom>
              <a:avLst/>
              <a:gdLst>
                <a:gd name="connsiteX0" fmla="*/ 986689 w 8542682"/>
                <a:gd name="connsiteY0" fmla="*/ 0 h 2130473"/>
                <a:gd name="connsiteX1" fmla="*/ 8542682 w 8542682"/>
                <a:gd name="connsiteY1" fmla="*/ 0 h 2130473"/>
                <a:gd name="connsiteX2" fmla="*/ 8542682 w 8542682"/>
                <a:gd name="connsiteY2" fmla="*/ 2130473 h 2130473"/>
                <a:gd name="connsiteX3" fmla="*/ 0 w 8542682"/>
                <a:gd name="connsiteY3" fmla="*/ 2130473 h 213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42682" h="2130473">
                  <a:moveTo>
                    <a:pt x="986689" y="0"/>
                  </a:moveTo>
                  <a:lnTo>
                    <a:pt x="8542682" y="0"/>
                  </a:lnTo>
                  <a:lnTo>
                    <a:pt x="8542682" y="2130473"/>
                  </a:lnTo>
                  <a:lnTo>
                    <a:pt x="0" y="2130473"/>
                  </a:lnTo>
                  <a:close/>
                </a:path>
              </a:pathLst>
            </a:custGeom>
          </p:spPr>
        </p:pic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D78E74F8-5909-410A-A46F-AA6B30B82CBF}"/>
                </a:ext>
              </a:extLst>
            </p:cNvPr>
            <p:cNvSpPr txBox="1"/>
            <p:nvPr/>
          </p:nvSpPr>
          <p:spPr>
            <a:xfrm>
              <a:off x="6476999" y="1219201"/>
              <a:ext cx="2620669" cy="24262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lnSpc>
                  <a:spcPct val="115000"/>
                </a:lnSpc>
                <a:spcAft>
                  <a:spcPts val="1000"/>
                </a:spcAft>
                <a:defRPr b="1">
                  <a:solidFill>
                    <a:prstClr val="white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algn="r"/>
              <a:r>
                <a:rPr lang="en-US" sz="1050" dirty="0">
                  <a:latin typeface="Corbel" panose="020B0503020204020204" pitchFamily="34" charset="0"/>
                </a:rPr>
                <a:t>Inhabited chicken farm in Falluja, 2/2018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833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2651E-F0EC-41D3-A075-80D53F82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F4960-B74D-4FE6-8283-1D029691729A}"/>
              </a:ext>
            </a:extLst>
          </p:cNvPr>
          <p:cNvSpPr/>
          <p:nvPr/>
        </p:nvSpPr>
        <p:spPr>
          <a:xfrm>
            <a:off x="20780" y="126347"/>
            <a:ext cx="910243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Review of action points from minutes of previous meeting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137A310-E28E-43FE-98F8-5A8B6EF26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566847"/>
              </p:ext>
            </p:extLst>
          </p:nvPr>
        </p:nvGraphicFramePr>
        <p:xfrm>
          <a:off x="457198" y="652818"/>
          <a:ext cx="8229600" cy="3569561"/>
        </p:xfrm>
        <a:graphic>
          <a:graphicData uri="http://schemas.openxmlformats.org/drawingml/2006/table">
            <a:tbl>
              <a:tblPr firstRow="1" firstCol="1" bandRow="1"/>
              <a:tblGrid>
                <a:gridCol w="500717">
                  <a:extLst>
                    <a:ext uri="{9D8B030D-6E8A-4147-A177-3AD203B41FA5}">
                      <a16:colId xmlns:a16="http://schemas.microsoft.com/office/drawing/2014/main" val="2343836239"/>
                    </a:ext>
                  </a:extLst>
                </a:gridCol>
                <a:gridCol w="5250088">
                  <a:extLst>
                    <a:ext uri="{9D8B030D-6E8A-4147-A177-3AD203B41FA5}">
                      <a16:colId xmlns:a16="http://schemas.microsoft.com/office/drawing/2014/main" val="2005269967"/>
                    </a:ext>
                  </a:extLst>
                </a:gridCol>
                <a:gridCol w="1437701">
                  <a:extLst>
                    <a:ext uri="{9D8B030D-6E8A-4147-A177-3AD203B41FA5}">
                      <a16:colId xmlns:a16="http://schemas.microsoft.com/office/drawing/2014/main" val="1607404790"/>
                    </a:ext>
                  </a:extLst>
                </a:gridCol>
                <a:gridCol w="1041094">
                  <a:extLst>
                    <a:ext uri="{9D8B030D-6E8A-4147-A177-3AD203B41FA5}">
                      <a16:colId xmlns:a16="http://schemas.microsoft.com/office/drawing/2014/main" val="3290056153"/>
                    </a:ext>
                  </a:extLst>
                </a:gridCol>
              </a:tblGrid>
              <a:tr h="2748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#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Action Points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Focal Point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Status / Deadline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986187"/>
                  </a:ext>
                </a:extLst>
              </a:tr>
              <a:tr h="302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Pending action point</a:t>
                      </a:r>
                      <a:r>
                        <a:rPr lang="en-US" sz="105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</a:t>
                      </a: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The Cluster partners to share key challenges they have been facing in their housing rehabilitation programme, solutions and/or recommendations on way forward.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Cluster partners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820598"/>
                  </a:ext>
                </a:extLst>
              </a:tr>
              <a:tr h="1586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Pending action point</a:t>
                      </a:r>
                      <a:r>
                        <a:rPr lang="en-US" sz="105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</a:t>
                      </a: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 to prepare and share 2019 WDS achievements.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Cluster IM Unit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857727"/>
                  </a:ext>
                </a:extLst>
              </a:tr>
              <a:tr h="302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Housing rehabilitation: </a:t>
                      </a: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 Team to follow up with following partners (OXFAM, NRC, MEDAIR, DRC &amp; Mercy Corps) to update their WDS data on the platform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Cluster Partners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267696"/>
                  </a:ext>
                </a:extLst>
              </a:tr>
              <a:tr h="6074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Winter response</a:t>
                      </a: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050"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find alternative areas for IOM to distribute available </a:t>
                      </a:r>
                      <a:r>
                        <a:rPr lang="en-GB" sz="105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930 winter kits </a:t>
                      </a:r>
                      <a:r>
                        <a:rPr lang="en-GB" sz="1050"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05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IOM covered Al-wand camps in Diyala</a:t>
                      </a:r>
                      <a:r>
                        <a:rPr lang="en-GB" sz="1050"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n-IN" sz="1050"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050"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liaise with UNHCR/ZOA to cover identified new areas in BzBz</a:t>
                      </a:r>
                      <a:endParaRPr lang="en-IN" sz="1050"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050"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coordinate with DRC any potential winter distributions in Baiji to avoid overlapping</a:t>
                      </a:r>
                      <a:endParaRPr lang="en-IN" sz="1050"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Cluster partners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C&amp;S Hub Coordinator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Completed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316242"/>
                  </a:ext>
                </a:extLst>
              </a:tr>
              <a:tr h="302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5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CCCM &amp; Shelter Cluster to jointly prepare the 2020 meeting plan and share with partners - 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CCCM &amp; Shelter Cluster Coordinators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Completed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822021"/>
                  </a:ext>
                </a:extLst>
              </a:tr>
              <a:tr h="302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6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Action point</a:t>
                      </a: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: CRS &amp; UNDP to share with the Cluster their respective intervention area in Hay Al Shuhadaa neighborhoods, to confirm if no overlapping and/or to convene a bilateral meeting if needed.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Hub coordinator to follow up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74132"/>
                  </a:ext>
                </a:extLst>
              </a:tr>
              <a:tr h="302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7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Winter uncovered need in Camps in Baghdad (2 camps), Diyala (1 camp) and Kerbala (1 camp): The Cluster will follow up with IOM and UNHCR. The total people to be covered: 390 families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Hub coordinator to follow up</a:t>
                      </a:r>
                      <a:endParaRPr lang="en-IN" sz="105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  <a:endParaRPr lang="en-IN" sz="105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505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10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IN" sz="1400" b="1" dirty="0">
                <a:latin typeface="Corbel" panose="020B0503020204020204" pitchFamily="34" charset="0"/>
              </a:rPr>
              <a:t>Access letters</a:t>
            </a:r>
            <a:r>
              <a:rPr lang="en-IN" sz="1400" dirty="0">
                <a:latin typeface="Corbel" panose="020B0503020204020204" pitchFamily="34" charset="0"/>
              </a:rPr>
              <a:t>: Coordination mechanism in place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OCHA &amp; Shelter Cluster 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9F4892-6861-4144-8881-0257B7966FD5}"/>
              </a:ext>
            </a:extLst>
          </p:cNvPr>
          <p:cNvSpPr/>
          <p:nvPr/>
        </p:nvSpPr>
        <p:spPr>
          <a:xfrm>
            <a:off x="347241" y="1441929"/>
            <a:ext cx="85652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Corbel" panose="020B050302020402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It is important to highlight that access challenges, either because of lack of NOC letter or related to COVID-19 movement restrictions, have been different across governorates. In general, intra-governorate movements have been granted, while inter-governorates ones have remained very difficult.</a:t>
            </a:r>
            <a:endParaRPr lang="en-IN" sz="1400" dirty="0">
              <a:latin typeface="Corbel" panose="020B050302020402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algn="just"/>
            <a:endParaRPr lang="en-US" sz="1400" dirty="0">
              <a:latin typeface="Corbel" panose="020B0503020204020204" pitchFamily="34" charset="0"/>
              <a:ea typeface="Times New Roman" panose="02020603050405020304" pitchFamily="18" charset="0"/>
              <a:cs typeface="Cordia New" panose="020B0304020202020204" pitchFamily="34" charset="-34"/>
            </a:endParaRPr>
          </a:p>
          <a:p>
            <a:pPr algn="just"/>
            <a:endParaRPr lang="en-US" sz="1400" dirty="0">
              <a:latin typeface="Corbel" panose="020B0503020204020204" pitchFamily="34" charset="0"/>
              <a:ea typeface="Times New Roman" panose="02020603050405020304" pitchFamily="18" charset="0"/>
              <a:cs typeface="Cordia New" panose="020B0304020202020204" pitchFamily="34" charset="-34"/>
            </a:endParaRPr>
          </a:p>
          <a:p>
            <a:pPr algn="just"/>
            <a:r>
              <a:rPr lang="en-US" sz="1400" dirty="0">
                <a:latin typeface="Corbel" panose="020B050302020402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Any type of movements should be directly coordinated with OCHA through their Geographic Focal Points.</a:t>
            </a:r>
            <a:endParaRPr lang="en-IN" sz="1400" dirty="0">
              <a:latin typeface="Corbel" panose="020B050302020402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319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Tour de table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518738-E546-49C8-9426-CD591DE1391E}"/>
              </a:ext>
            </a:extLst>
          </p:cNvPr>
          <p:cNvSpPr/>
          <p:nvPr/>
        </p:nvSpPr>
        <p:spPr>
          <a:xfrm>
            <a:off x="1765065" y="1368511"/>
            <a:ext cx="4523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>
                <a:latin typeface="Corbel" panose="020B0503020204020204" pitchFamily="34" charset="0"/>
              </a:rPr>
              <a:t>Please refer to the minutes of the meeting for more details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127391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3"/>
            </a:pP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2020 HRP review – COVID-19 related activities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Shelter Cluster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7C74A0-568F-4F00-B2C8-BF427D8E841C}"/>
              </a:ext>
            </a:extLst>
          </p:cNvPr>
          <p:cNvSpPr/>
          <p:nvPr/>
        </p:nvSpPr>
        <p:spPr>
          <a:xfrm>
            <a:off x="161365" y="775794"/>
            <a:ext cx="68304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Corbel" panose="020B0503020204020204" pitchFamily="34" charset="0"/>
                <a:cs typeface="Calibri Light" panose="020F0302020204030204" pitchFamily="34" charset="0"/>
              </a:rPr>
              <a:t>Only two activities COVID-19 related have been added into the 2020 HRP</a:t>
            </a:r>
          </a:p>
          <a:p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Provision of tents for quarantine / isolation areas</a:t>
            </a:r>
          </a:p>
          <a:p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Provision of NFI for quarantine / isolation areas </a:t>
            </a:r>
            <a:endParaRPr lang="en-IN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CD4014FD-5C4C-4743-8DD8-E6F32C727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7165"/>
            <a:ext cx="9144000" cy="234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42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AOB –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Shelter Cluster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A4D4A2-C30E-4080-8C8C-563E1F576FD9}"/>
              </a:ext>
            </a:extLst>
          </p:cNvPr>
          <p:cNvSpPr/>
          <p:nvPr/>
        </p:nvSpPr>
        <p:spPr>
          <a:xfrm>
            <a:off x="645459" y="896437"/>
            <a:ext cx="76594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1400" b="1" dirty="0">
                <a:latin typeface="Corbel" panose="020B050302020402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Reporting – Activity Info</a:t>
            </a:r>
          </a:p>
          <a:p>
            <a:pPr algn="just"/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Partners were encouraged to continue reporting their achievement into Activity Info in timely manner.</a:t>
            </a:r>
          </a:p>
          <a:p>
            <a:pPr algn="just"/>
            <a:endParaRPr lang="en-IN" sz="1400" i="1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algn="just"/>
            <a:endParaRPr lang="en-IN" sz="1400" i="1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algn="just"/>
            <a:endParaRPr lang="en-IN" sz="1400" i="1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en-US" sz="1400" dirty="0">
                <a:latin typeface="Corbel" panose="020B0503020204020204" pitchFamily="34" charset="0"/>
              </a:rPr>
              <a:t>Upcoming Cluster events</a:t>
            </a:r>
            <a:endParaRPr lang="en-IN" sz="1400" dirty="0">
              <a:latin typeface="Corbel" panose="020B0503020204020204" pitchFamily="34" charset="0"/>
            </a:endParaRPr>
          </a:p>
          <a:p>
            <a:r>
              <a:rPr lang="en-IN" sz="1400" dirty="0">
                <a:latin typeface="Corbel" panose="020B0503020204020204" pitchFamily="34" charset="0"/>
              </a:rPr>
              <a:t> </a:t>
            </a:r>
            <a:r>
              <a:rPr lang="en-IN" sz="1400" b="1" i="1" dirty="0">
                <a:latin typeface="Corbel" panose="020B0503020204020204" pitchFamily="34" charset="0"/>
              </a:rPr>
              <a:t>May 20</a:t>
            </a:r>
            <a:r>
              <a:rPr lang="en-IN" sz="1400" b="1" i="1" baseline="30000" dirty="0">
                <a:latin typeface="Corbel" panose="020B0503020204020204" pitchFamily="34" charset="0"/>
              </a:rPr>
              <a:t>th</a:t>
            </a:r>
            <a:r>
              <a:rPr lang="en-IN" sz="1400" b="1" i="1" dirty="0">
                <a:latin typeface="Corbel" panose="020B0503020204020204" pitchFamily="34" charset="0"/>
              </a:rPr>
              <a:t>, 2020</a:t>
            </a:r>
            <a:endParaRPr lang="en-IN" sz="1400" dirty="0">
              <a:latin typeface="Corbel" panose="020B0503020204020204" pitchFamily="34" charset="0"/>
            </a:endParaRPr>
          </a:p>
          <a:p>
            <a:pPr lvl="0"/>
            <a:r>
              <a:rPr lang="en-IN" sz="1400" dirty="0">
                <a:latin typeface="Corbel" panose="020B0503020204020204" pitchFamily="34" charset="0"/>
              </a:rPr>
              <a:t>Sub-national Cluster coordination meeting for Centre and South; Invitation to be sent out on due time.</a:t>
            </a:r>
            <a:endParaRPr lang="en-IN" sz="1400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n-US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126465"/>
      </p:ext>
    </p:extLst>
  </p:cSld>
  <p:clrMapOvr>
    <a:masterClrMapping/>
  </p:clrMapOvr>
</p:sld>
</file>

<file path=ppt/theme/theme1.xml><?xml version="1.0" encoding="utf-8"?>
<a:theme xmlns:a="http://schemas.openxmlformats.org/drawingml/2006/main" name="1_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48913</TotalTime>
  <Words>696</Words>
  <Application>Microsoft Office PowerPoint</Application>
  <PresentationFormat>On-screen Show (16:9)</PresentationFormat>
  <Paragraphs>104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Corbel</vt:lpstr>
      <vt:lpstr>Courier New</vt:lpstr>
      <vt:lpstr>Verdana</vt:lpstr>
      <vt:lpstr>Wingdings</vt:lpstr>
      <vt:lpstr>1_Shelter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TIA Michel</dc:creator>
  <cp:lastModifiedBy>TIA Michel</cp:lastModifiedBy>
  <cp:revision>4070</cp:revision>
  <cp:lastPrinted>2017-10-23T07:30:35Z</cp:lastPrinted>
  <dcterms:created xsi:type="dcterms:W3CDTF">2014-10-08T08:24:30Z</dcterms:created>
  <dcterms:modified xsi:type="dcterms:W3CDTF">2020-05-18T08:13:48Z</dcterms:modified>
</cp:coreProperties>
</file>