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3"/>
  </p:sldMasterIdLst>
  <p:notesMasterIdLst>
    <p:notesMasterId r:id="rId19"/>
  </p:notesMasterIdLst>
  <p:handoutMasterIdLst>
    <p:handoutMasterId r:id="rId20"/>
  </p:handoutMasterIdLst>
  <p:sldIdLst>
    <p:sldId id="726" r:id="rId4"/>
    <p:sldId id="702" r:id="rId5"/>
    <p:sldId id="727" r:id="rId6"/>
    <p:sldId id="728" r:id="rId7"/>
    <p:sldId id="744" r:id="rId8"/>
    <p:sldId id="745" r:id="rId9"/>
    <p:sldId id="749" r:id="rId10"/>
    <p:sldId id="729" r:id="rId11"/>
    <p:sldId id="752" r:id="rId12"/>
    <p:sldId id="746" r:id="rId13"/>
    <p:sldId id="750" r:id="rId14"/>
    <p:sldId id="748" r:id="rId15"/>
    <p:sldId id="751" r:id="rId16"/>
    <p:sldId id="747" r:id="rId17"/>
    <p:sldId id="734" r:id="rId18"/>
  </p:sldIdLst>
  <p:sldSz cx="9144000" cy="5143500" type="screen16x9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/>
  <p:cmAuthor id="2" name="Michael Gloeckle" initials="MG [2]" lastIdx="1" clrIdx="2"/>
  <p:cmAuthor id="3" name="WEIRA Cornelius - ET" initials="WC-E" lastIdx="2" clrIdx="3"/>
  <p:cmAuthor id="4" name="Andrea" initials="A" lastIdx="0" clrIdx="4">
    <p:extLst>
      <p:ext uri="{19B8F6BF-5375-455C-9EA6-DF929625EA0E}">
        <p15:presenceInfo xmlns:p15="http://schemas.microsoft.com/office/powerpoint/2012/main" userId="Andre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2358" autoAdjust="0"/>
  </p:normalViewPr>
  <p:slideViewPr>
    <p:cSldViewPr snapToGrid="0" snapToObjects="1">
      <p:cViewPr varScale="1">
        <p:scale>
          <a:sx n="81" d="100"/>
          <a:sy n="81" d="100"/>
        </p:scale>
        <p:origin x="276" y="9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84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E059B0-8655-4C55-B6A4-E512047526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0503F0-EBE9-4495-AFC1-1D7D3AEC0A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4690B-ECA5-4575-9F46-0F7F2606111B}" type="datetimeFigureOut">
              <a:rPr lang="en-IN" smtClean="0"/>
              <a:t>14-06-2020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330D8F-2B75-4E73-AA4E-15FCF50609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F9D0AB-A012-49BD-9374-FE93D0D5E9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BCDFE-BD15-47CC-976F-CC98B89747A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8704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response/iraq" TargetMode="External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035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6599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5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2459E00-8C10-429E-A455-74496A97A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3776" y="4681633"/>
            <a:ext cx="2186999" cy="3645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8BB3433-F997-454D-AF58-17A3572934DF}"/>
              </a:ext>
            </a:extLst>
          </p:cNvPr>
          <p:cNvSpPr/>
          <p:nvPr userDrawn="1"/>
        </p:nvSpPr>
        <p:spPr>
          <a:xfrm>
            <a:off x="2488061" y="4781383"/>
            <a:ext cx="282641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>
                <a:hlinkClick r:id="rId3"/>
              </a:rPr>
              <a:t>https://www.sheltercluster.org/response/iraq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01285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487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560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96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5020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348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916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560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059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hyperlink" Target="mailto:alazzawi@unhcr.org" TargetMode="External"/><Relationship Id="rId2" Type="http://schemas.openxmlformats.org/officeDocument/2006/relationships/hyperlink" Target="mailto:coord4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osama.seddiq@drc.ngo" TargetMode="External"/><Relationship Id="rId5" Type="http://schemas.openxmlformats.org/officeDocument/2006/relationships/image" Target="../media/image4.png"/><Relationship Id="rId4" Type="http://schemas.openxmlformats.org/officeDocument/2006/relationships/hyperlink" Target="mailto:ira.csi.deputy-areacoo-prog@pu-ami.org" TargetMode="External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588" y="773940"/>
            <a:ext cx="3406717" cy="5867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200" b="0" dirty="0">
                <a:solidFill>
                  <a:srgbClr val="DF5327"/>
                </a:solidFill>
                <a:latin typeface="Corbel" panose="020B0503020204020204"/>
                <a:ea typeface="+mn-ea"/>
                <a:cs typeface="+mn-cs"/>
              </a:rPr>
              <a:t>Centre and south </a:t>
            </a:r>
            <a:r>
              <a:rPr lang="en-US" sz="2200" b="0" dirty="0">
                <a:solidFill>
                  <a:srgbClr val="DF5327"/>
                </a:solidFill>
                <a:latin typeface="Corbel" panose="020B0503020204020204"/>
                <a:ea typeface="+mn-ea"/>
                <a:cs typeface="+mn-cs"/>
              </a:rPr>
              <a:t>Shelter Cluster Hub Coordination Structure</a:t>
            </a:r>
            <a:endParaRPr lang="en-GB" sz="2200" b="0" dirty="0">
              <a:solidFill>
                <a:srgbClr val="DF5327"/>
              </a:solidFill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398708" y="134913"/>
            <a:ext cx="0" cy="4482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B456E0C7-24BA-4801-9F19-F04E07DF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6634" y="4743309"/>
            <a:ext cx="270165" cy="273844"/>
          </a:xfrm>
        </p:spPr>
        <p:txBody>
          <a:bodyPr/>
          <a:lstStyle/>
          <a:p>
            <a:r>
              <a:rPr lang="en-US" dirty="0">
                <a:latin typeface="Calibri"/>
              </a:rPr>
              <a:t>2</a:t>
            </a:r>
            <a:endParaRPr lang="en-GB" dirty="0"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6C815D-F254-4347-B950-666F6AFB4167}"/>
              </a:ext>
            </a:extLst>
          </p:cNvPr>
          <p:cNvSpPr/>
          <p:nvPr/>
        </p:nvSpPr>
        <p:spPr>
          <a:xfrm>
            <a:off x="3564265" y="252139"/>
            <a:ext cx="3698303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GB" sz="1200" b="1" dirty="0">
                <a:latin typeface="Corbel" panose="020B0503020204020204" pitchFamily="34" charset="0"/>
              </a:rPr>
              <a:t>Michel Tia </a:t>
            </a:r>
            <a:r>
              <a:rPr lang="en-GB" sz="1200" dirty="0">
                <a:latin typeface="Corbel" panose="020B0503020204020204" pitchFamily="34" charset="0"/>
              </a:rPr>
              <a:t>- IOM</a:t>
            </a:r>
          </a:p>
          <a:p>
            <a:r>
              <a:rPr lang="en-GB" sz="1200" dirty="0">
                <a:latin typeface="Corbel" panose="020B0503020204020204" pitchFamily="34" charset="0"/>
              </a:rPr>
              <a:t>Sub National </a:t>
            </a:r>
            <a:r>
              <a:rPr lang="en-US" sz="1200" dirty="0">
                <a:latin typeface="Corbel" panose="020B0503020204020204" pitchFamily="34" charset="0"/>
              </a:rPr>
              <a:t>Cluster </a:t>
            </a:r>
            <a:r>
              <a:rPr lang="en-GB" sz="1200" dirty="0">
                <a:latin typeface="Corbel" panose="020B0503020204020204" pitchFamily="34" charset="0"/>
              </a:rPr>
              <a:t>Coordinator for Centre and South </a:t>
            </a:r>
          </a:p>
          <a:p>
            <a:r>
              <a:rPr lang="en-GB" sz="1200" dirty="0">
                <a:latin typeface="Corbel" panose="020B0503020204020204" pitchFamily="34" charset="0"/>
              </a:rPr>
              <a:t>+964 (0) 782 294 9258</a:t>
            </a:r>
          </a:p>
          <a:p>
            <a:r>
              <a:rPr lang="en-GB" sz="1200" b="1" u="sng" dirty="0">
                <a:solidFill>
                  <a:schemeClr val="lt1"/>
                </a:solidFill>
                <a:latin typeface="Corbel" panose="020B0503020204020204" pitchFamily="34" charset="0"/>
                <a:hlinkClick r:id="rId2"/>
              </a:rPr>
              <a:t>coord4.iraq@sheltercluster.org</a:t>
            </a:r>
            <a:r>
              <a:rPr lang="en-GB" sz="1200" b="1" dirty="0">
                <a:solidFill>
                  <a:schemeClr val="lt1"/>
                </a:solidFill>
                <a:latin typeface="Corbel" panose="020B0503020204020204" pitchFamily="34" charset="0"/>
              </a:rPr>
              <a:t> </a:t>
            </a:r>
            <a:endParaRPr lang="en-GB" sz="1200" dirty="0">
              <a:latin typeface="Corbel" panose="020B0503020204020204" pitchFamily="34" charset="0"/>
            </a:endParaRPr>
          </a:p>
        </p:txBody>
      </p:sp>
      <p:pic>
        <p:nvPicPr>
          <p:cNvPr id="2050" name="Picture 1" descr="Logo PUI">
            <a:extLst>
              <a:ext uri="{FF2B5EF4-FFF2-40B4-BE49-F238E27FC236}">
                <a16:creationId xmlns:a16="http://schemas.microsoft.com/office/drawing/2014/main" id="{65D10F67-4F61-4E24-B89F-3438B92092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45" y="2906558"/>
            <a:ext cx="1400401" cy="548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0177C9C-3789-40B7-8F9B-942829687462}"/>
              </a:ext>
            </a:extLst>
          </p:cNvPr>
          <p:cNvSpPr/>
          <p:nvPr/>
        </p:nvSpPr>
        <p:spPr>
          <a:xfrm>
            <a:off x="3564267" y="1235531"/>
            <a:ext cx="3698298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Corbel" panose="020B0503020204020204" pitchFamily="34" charset="0"/>
              </a:rPr>
              <a:t>Nicoletta Roccabianca - </a:t>
            </a:r>
            <a:r>
              <a:rPr lang="en-US" sz="1200" dirty="0">
                <a:latin typeface="Corbel" panose="020B0503020204020204" pitchFamily="34" charset="0"/>
              </a:rPr>
              <a:t>PUI</a:t>
            </a:r>
            <a:endParaRPr lang="en-IN" sz="1200" dirty="0">
              <a:latin typeface="Corbel" panose="020B0503020204020204" pitchFamily="34" charset="0"/>
            </a:endParaRPr>
          </a:p>
          <a:p>
            <a:r>
              <a:rPr lang="en-US" sz="1200" dirty="0">
                <a:latin typeface="Corbel" panose="020B0503020204020204" pitchFamily="34" charset="0"/>
              </a:rPr>
              <a:t>Deputy Area Coordinator – Centre and South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Shelter Cluster Focal Point for</a:t>
            </a:r>
            <a:r>
              <a:rPr lang="en-IN" sz="1200" dirty="0">
                <a:latin typeface="Corbel" panose="020B0503020204020204" pitchFamily="34" charset="0"/>
              </a:rPr>
              <a:t> </a:t>
            </a:r>
            <a:r>
              <a:rPr lang="en-IN" sz="1200" b="1" dirty="0">
                <a:latin typeface="Corbel" panose="020B0503020204020204" pitchFamily="34" charset="0"/>
              </a:rPr>
              <a:t>Anbar Governorate 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</a:rPr>
              <a:t>+964 (0) 783 306 1031</a:t>
            </a:r>
            <a:endParaRPr lang="en-IN" sz="1200" dirty="0">
              <a:solidFill>
                <a:srgbClr val="000000"/>
              </a:solidFill>
              <a:latin typeface="Corbel" panose="020B0503020204020204" pitchFamily="34" charset="0"/>
            </a:endParaRPr>
          </a:p>
          <a:p>
            <a:r>
              <a:rPr lang="en-US" sz="1200" b="1" u="sng" dirty="0">
                <a:solidFill>
                  <a:srgbClr val="1F497D"/>
                </a:solidFill>
                <a:latin typeface="Corbel" panose="020B0503020204020204" pitchFamily="34" charset="0"/>
                <a:ea typeface="Calibri" panose="020F0502020204030204" pitchFamily="34" charset="0"/>
                <a:hlinkClick r:id="rId4"/>
              </a:rPr>
              <a:t>ira.csi.deputy-areacoo-prog@pu-ami.org</a:t>
            </a:r>
            <a:r>
              <a:rPr lang="en-US" sz="1200" b="1" dirty="0">
                <a:solidFill>
                  <a:srgbClr val="1F497D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 </a:t>
            </a:r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pic>
        <p:nvPicPr>
          <p:cNvPr id="2051" name="Picture 3" descr="cid:image001.png@01D3CC1A.AD9A1A50">
            <a:extLst>
              <a:ext uri="{FF2B5EF4-FFF2-40B4-BE49-F238E27FC236}">
                <a16:creationId xmlns:a16="http://schemas.microsoft.com/office/drawing/2014/main" id="{BCD613DA-B0AD-4CD4-87F6-85453FCEB2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416" y="2936823"/>
            <a:ext cx="1061756" cy="48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E65D525-B00C-4744-B8C0-02E8D1326CFF}"/>
              </a:ext>
            </a:extLst>
          </p:cNvPr>
          <p:cNvSpPr/>
          <p:nvPr/>
        </p:nvSpPr>
        <p:spPr>
          <a:xfrm>
            <a:off x="3564631" y="2404848"/>
            <a:ext cx="3885646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Corbel" panose="020B0503020204020204" pitchFamily="34" charset="0"/>
              </a:rPr>
              <a:t>Osama </a:t>
            </a:r>
            <a:r>
              <a:rPr lang="en-US" sz="1200" b="1" dirty="0" err="1">
                <a:latin typeface="Corbel" panose="020B0503020204020204" pitchFamily="34" charset="0"/>
              </a:rPr>
              <a:t>Luay</a:t>
            </a:r>
            <a:r>
              <a:rPr lang="en-US" sz="1200" b="1" dirty="0">
                <a:latin typeface="Corbel" panose="020B0503020204020204" pitchFamily="34" charset="0"/>
              </a:rPr>
              <a:t> </a:t>
            </a:r>
            <a:r>
              <a:rPr lang="en-US" sz="1200" b="1" dirty="0" err="1">
                <a:latin typeface="Corbel" panose="020B0503020204020204" pitchFamily="34" charset="0"/>
              </a:rPr>
              <a:t>Seddiq</a:t>
            </a:r>
            <a:r>
              <a:rPr lang="en-US" sz="1200" b="1" dirty="0">
                <a:latin typeface="Corbel" panose="020B0503020204020204" pitchFamily="34" charset="0"/>
              </a:rPr>
              <a:t> </a:t>
            </a:r>
            <a:r>
              <a:rPr lang="en-US" sz="1200" dirty="0">
                <a:latin typeface="Corbel" panose="020B0503020204020204" pitchFamily="34" charset="0"/>
              </a:rPr>
              <a:t>- DRC</a:t>
            </a:r>
            <a:endParaRPr lang="en-IN" sz="1200" dirty="0">
              <a:latin typeface="Corbel" panose="020B0503020204020204" pitchFamily="34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ZZZZ - Tikrit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Shelter Cluster Focal Point for </a:t>
            </a:r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Salah ad-Din Governorate </a:t>
            </a:r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+ 964 (0)</a:t>
            </a:r>
            <a:endParaRPr lang="en-US" sz="1200" dirty="0">
              <a:solidFill>
                <a:srgbClr val="FF0000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US" sz="1200" b="1" u="sng" dirty="0">
                <a:latin typeface="Corbel" panose="020B0503020204020204" pitchFamily="34" charset="0"/>
                <a:hlinkClick r:id="rId6"/>
              </a:rPr>
              <a:t>osama.seddiq@drc.ngo</a:t>
            </a:r>
            <a:r>
              <a:rPr lang="da-DK" sz="1200" b="1" dirty="0">
                <a:latin typeface="Corbel" panose="020B0503020204020204" pitchFamily="34" charset="0"/>
                <a:ea typeface="Calibri" panose="020F0502020204030204" pitchFamily="34" charset="0"/>
              </a:rPr>
              <a:t> </a:t>
            </a:r>
            <a:endParaRPr lang="en-IN" sz="1200" b="1" dirty="0">
              <a:effectLst/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050FB1-99FF-4C1C-97D8-D5EB96726362}"/>
              </a:ext>
            </a:extLst>
          </p:cNvPr>
          <p:cNvSpPr/>
          <p:nvPr/>
        </p:nvSpPr>
        <p:spPr>
          <a:xfrm>
            <a:off x="3564630" y="3572906"/>
            <a:ext cx="4852004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</a:rPr>
              <a:t>Layth Al-Azzawi </a:t>
            </a:r>
            <a:r>
              <a:rPr lang="en-US" sz="1200" dirty="0">
                <a:latin typeface="Corbel" panose="020B0503020204020204" pitchFamily="34" charset="0"/>
              </a:rPr>
              <a:t>- UNHCR</a:t>
            </a:r>
            <a:endParaRPr lang="en-US" sz="1200" dirty="0">
              <a:solidFill>
                <a:srgbClr val="000000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IN" sz="1200" dirty="0">
                <a:solidFill>
                  <a:srgbClr val="000000"/>
                </a:solidFill>
                <a:latin typeface="Corbel" panose="020B0503020204020204" pitchFamily="34" charset="0"/>
              </a:rPr>
              <a:t>Snr. Field Associate – CCCM &amp; Shelter-NFI - </a:t>
            </a:r>
            <a:r>
              <a:rPr lang="en-US" sz="1200" dirty="0">
                <a:latin typeface="Corbel" panose="020B0503020204020204" pitchFamily="34" charset="0"/>
              </a:rPr>
              <a:t>Centre and South</a:t>
            </a:r>
            <a:endParaRPr lang="en-US" sz="1200" dirty="0">
              <a:solidFill>
                <a:srgbClr val="000000"/>
              </a:solidFill>
              <a:latin typeface="Corbel" panose="020B0503020204020204" pitchFamily="34" charset="0"/>
              <a:ea typeface="Calibri" panose="020F0502020204030204" pitchFamily="34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Shelter Cluster Focal Point for </a:t>
            </a:r>
            <a:r>
              <a:rPr lang="en-US" sz="1200" b="1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Diyala Governorate</a:t>
            </a:r>
          </a:p>
          <a:p>
            <a:r>
              <a:rPr lang="en-US" sz="1200" dirty="0">
                <a:solidFill>
                  <a:srgbClr val="000000"/>
                </a:solidFill>
                <a:latin typeface="Corbel" panose="020B0503020204020204" pitchFamily="34" charset="0"/>
                <a:ea typeface="Calibri" panose="020F0502020204030204" pitchFamily="34" charset="0"/>
              </a:rPr>
              <a:t>+964 (0) 780 195 3136</a:t>
            </a:r>
          </a:p>
          <a:p>
            <a:r>
              <a:rPr lang="en-US" sz="1200" b="1" dirty="0">
                <a:latin typeface="Corbel" panose="020B0503020204020204" pitchFamily="34" charset="0"/>
                <a:hlinkClick r:id="rId7"/>
              </a:rPr>
              <a:t>alazzawi@unhcr.org</a:t>
            </a:r>
            <a:endParaRPr lang="en-IN" sz="1200" b="1" dirty="0">
              <a:latin typeface="Corbel" panose="020B0503020204020204" pitchFamily="34" charset="0"/>
              <a:ea typeface="Calibri" panose="020F050202020403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DEBCA45-6AC7-4C46-B1DD-9D14A0ECCC5D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181" y="1747992"/>
            <a:ext cx="793675" cy="853701"/>
          </a:xfrm>
          <a:prstGeom prst="rect">
            <a:avLst/>
          </a:prstGeom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B955CFF-4D05-4381-8322-F14091DA90E9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1416" y="1766307"/>
            <a:ext cx="846587" cy="85370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494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CF2F74-B8ED-4A58-8D0B-CC19DB23F29E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4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5D0F1E-E580-430C-886F-E9BA4332E3D2}"/>
              </a:ext>
            </a:extLst>
          </p:cNvPr>
          <p:cNvSpPr/>
          <p:nvPr/>
        </p:nvSpPr>
        <p:spPr>
          <a:xfrm>
            <a:off x="256478" y="1127474"/>
            <a:ext cx="58543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>
                <a:latin typeface="Corbel" panose="020B0503020204020204" pitchFamily="34" charset="0"/>
                <a:cs typeface="Calibri Light" panose="020F0302020204030204" pitchFamily="34" charset="0"/>
              </a:rPr>
              <a:t>	IOM</a:t>
            </a:r>
            <a:r>
              <a:rPr lang="en-IN" sz="1400" dirty="0">
                <a:latin typeface="Corbel" panose="020B0503020204020204" pitchFamily="34" charset="0"/>
              </a:rPr>
              <a:t> – 2020 Shelter rehabilitation projects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– </a:t>
            </a:r>
            <a:r>
              <a:rPr lang="en-IN" sz="1400" dirty="0">
                <a:solidFill>
                  <a:srgbClr val="C00000"/>
                </a:solidFill>
                <a:latin typeface="Corbel" panose="020B0503020204020204" pitchFamily="34" charset="0"/>
              </a:rPr>
              <a:t>Ongoing </a:t>
            </a:r>
            <a:endParaRPr lang="en-IN" sz="1400" dirty="0">
              <a:solidFill>
                <a:srgbClr val="C0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3D4002-DDFE-44DE-951C-1FC006F5B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3" y="1587459"/>
            <a:ext cx="847725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642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11</a:t>
            </a:fld>
            <a:endParaRPr lang="en-GB"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F6C6D3C-D481-413D-B1CC-62BA0F8AF57C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4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EA6E1F-08FD-49C7-A2FC-B1DEF09B1C7F}"/>
              </a:ext>
            </a:extLst>
          </p:cNvPr>
          <p:cNvSpPr/>
          <p:nvPr/>
        </p:nvSpPr>
        <p:spPr>
          <a:xfrm>
            <a:off x="256478" y="1406379"/>
            <a:ext cx="881000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>
                <a:latin typeface="Corbel" panose="020B0503020204020204" pitchFamily="34" charset="0"/>
              </a:rPr>
              <a:t>	PUI</a:t>
            </a:r>
            <a:r>
              <a:rPr lang="en-IN" sz="1400" dirty="0">
                <a:latin typeface="Corbel" panose="020B0503020204020204" pitchFamily="34" charset="0"/>
              </a:rPr>
              <a:t> - Ongoing 2019 Shelter rehabilitation project – </a:t>
            </a:r>
            <a:r>
              <a:rPr lang="en-IN" sz="1400" dirty="0">
                <a:solidFill>
                  <a:srgbClr val="C00000"/>
                </a:solidFill>
                <a:latin typeface="Corbel" panose="020B0503020204020204" pitchFamily="34" charset="0"/>
              </a:rPr>
              <a:t>Ongoing</a:t>
            </a:r>
          </a:p>
          <a:p>
            <a:endParaRPr lang="en-IN" sz="1400" dirty="0">
              <a:latin typeface="Corbel" panose="020B05030202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</a:rPr>
              <a:t>108 Shelter units (Cat2) has been increase up to </a:t>
            </a:r>
            <a:r>
              <a:rPr lang="en-IN" sz="1400" b="1" dirty="0">
                <a:latin typeface="Corbel" panose="020B0503020204020204" pitchFamily="34" charset="0"/>
              </a:rPr>
              <a:t>125 shelter units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</a:rPr>
              <a:t>Location: </a:t>
            </a:r>
            <a:r>
              <a:rPr lang="en-US" sz="1400" dirty="0">
                <a:latin typeface="Corbel" panose="020B0503020204020204" pitchFamily="34" charset="0"/>
              </a:rPr>
              <a:t>Al-</a:t>
            </a:r>
            <a:r>
              <a:rPr lang="en-US" sz="1400" dirty="0" err="1">
                <a:latin typeface="Corbel" panose="020B0503020204020204" pitchFamily="34" charset="0"/>
              </a:rPr>
              <a:t>Rummanah</a:t>
            </a:r>
            <a:r>
              <a:rPr lang="en-US" sz="1400" dirty="0">
                <a:latin typeface="Corbel" panose="020B0503020204020204" pitchFamily="34" charset="0"/>
              </a:rPr>
              <a:t> sub district in AL-</a:t>
            </a:r>
            <a:r>
              <a:rPr lang="en-US" sz="1400" dirty="0" err="1">
                <a:latin typeface="Corbel" panose="020B0503020204020204" pitchFamily="34" charset="0"/>
              </a:rPr>
              <a:t>Kaim</a:t>
            </a:r>
            <a:r>
              <a:rPr lang="en-US" sz="1400" dirty="0">
                <a:latin typeface="Corbel" panose="020B0503020204020204" pitchFamily="34" charset="0"/>
              </a:rPr>
              <a:t> district / Anbar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SEVAT has been completed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Contractor has been selected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Technical assessment will be starting around the second week of February 2020</a:t>
            </a:r>
            <a:endParaRPr lang="en-IN" sz="1400" dirty="0"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732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12</a:t>
            </a:fld>
            <a:endParaRPr lang="en-GB"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CF2F74-B8ED-4A58-8D0B-CC19DB23F29E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4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363079-967E-4AC7-A2A1-65EB20D755D5}"/>
              </a:ext>
            </a:extLst>
          </p:cNvPr>
          <p:cNvSpPr/>
          <p:nvPr/>
        </p:nvSpPr>
        <p:spPr>
          <a:xfrm>
            <a:off x="355008" y="915513"/>
            <a:ext cx="8487777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14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r>
              <a:rPr lang="en-IN" sz="1400" b="1" dirty="0">
                <a:latin typeface="Corbel" panose="020B0503020204020204" pitchFamily="34" charset="0"/>
                <a:cs typeface="Calibri Light" panose="020F0302020204030204" pitchFamily="34" charset="0"/>
              </a:rPr>
              <a:t>	UNHCR</a:t>
            </a:r>
            <a:r>
              <a:rPr lang="en-IN" sz="1400" dirty="0">
                <a:latin typeface="Corbel" panose="020B0503020204020204" pitchFamily="34" charset="0"/>
                <a:cs typeface="Calibri Light" panose="020F0302020204030204" pitchFamily="34" charset="0"/>
              </a:rPr>
              <a:t> – to be confirmed - </a:t>
            </a:r>
            <a:r>
              <a:rPr lang="en-IN" sz="1400" dirty="0">
                <a:solidFill>
                  <a:srgbClr val="C00000"/>
                </a:solidFill>
                <a:latin typeface="Corbel" panose="020B0503020204020204" pitchFamily="34" charset="0"/>
              </a:rPr>
              <a:t>on hold due to COVID-19</a:t>
            </a:r>
            <a:endParaRPr lang="en-IN" sz="14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endParaRPr lang="en-IN" sz="14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</a:rPr>
              <a:t>NFI  replacement in all managed Camps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</a:rPr>
              <a:t>770 RHU (Cat4 damaged houses)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</a:rPr>
              <a:t>2,700 Shelter units (Cat2)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</a:rPr>
              <a:t>Potential location: Anbar, Baghdad, Diyala, Salah al-Din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sz="1400" dirty="0">
              <a:latin typeface="Corbel" panose="020B0503020204020204" pitchFamily="34" charset="0"/>
            </a:endParaRPr>
          </a:p>
          <a:p>
            <a:r>
              <a:rPr lang="en-IN" sz="1400" b="1" dirty="0">
                <a:latin typeface="Corbel" panose="020B0503020204020204" pitchFamily="34" charset="0"/>
              </a:rPr>
              <a:t>	CRS </a:t>
            </a:r>
            <a:r>
              <a:rPr lang="en-IN" sz="1400" dirty="0">
                <a:latin typeface="Corbel" panose="020B0503020204020204" pitchFamily="34" charset="0"/>
                <a:cs typeface="Calibri Light" panose="020F0302020204030204" pitchFamily="34" charset="0"/>
              </a:rPr>
              <a:t>–  confirmed</a:t>
            </a:r>
            <a:r>
              <a:rPr lang="en-IN" sz="1400" b="1" dirty="0">
                <a:latin typeface="Corbel" panose="020B0503020204020204" pitchFamily="34" charset="0"/>
              </a:rPr>
              <a:t> - </a:t>
            </a:r>
            <a:r>
              <a:rPr lang="en-IN" sz="1400" dirty="0">
                <a:solidFill>
                  <a:srgbClr val="C00000"/>
                </a:solidFill>
                <a:latin typeface="Corbel" panose="020B0503020204020204" pitchFamily="34" charset="0"/>
              </a:rPr>
              <a:t>on hold due to COVID-19</a:t>
            </a:r>
            <a:endParaRPr lang="en-IN" sz="1400" b="1" dirty="0">
              <a:latin typeface="Corbel" panose="020B0503020204020204" pitchFamily="34" charset="0"/>
            </a:endParaRPr>
          </a:p>
          <a:p>
            <a:endParaRPr lang="en-IN" sz="1400" b="1" dirty="0">
              <a:latin typeface="Corbel" panose="020B05030202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</a:rPr>
              <a:t>150 Shelter units (Cat2)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</a:rPr>
              <a:t>Potential location: Falluja/Anbar - </a:t>
            </a:r>
            <a:r>
              <a:rPr lang="en-US" sz="1400" dirty="0">
                <a:latin typeface="Corbel" panose="020B0503020204020204" pitchFamily="34" charset="0"/>
              </a:rPr>
              <a:t>Jubail neighborhood (</a:t>
            </a:r>
            <a:r>
              <a:rPr lang="en-US" sz="1400" dirty="0">
                <a:solidFill>
                  <a:srgbClr val="C00000"/>
                </a:solidFill>
                <a:latin typeface="Corbel" panose="020B0503020204020204" pitchFamily="34" charset="0"/>
              </a:rPr>
              <a:t>except in sector 212</a:t>
            </a:r>
            <a:r>
              <a:rPr lang="en-US" sz="1400" dirty="0">
                <a:latin typeface="Corbel" panose="020B0503020204020204" pitchFamily="34" charset="0"/>
              </a:rPr>
              <a:t>) &amp; Hay Al Wilda neighborhood and Hay Al Shuhadaa including the new distribution area</a:t>
            </a:r>
          </a:p>
        </p:txBody>
      </p:sp>
    </p:spTree>
    <p:extLst>
      <p:ext uri="{BB962C8B-B14F-4D97-AF65-F5344CB8AC3E}">
        <p14:creationId xmlns:p14="http://schemas.microsoft.com/office/powerpoint/2010/main" val="3574052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13</a:t>
            </a:fld>
            <a:endParaRPr lang="en-GB"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CF2F74-B8ED-4A58-8D0B-CC19DB23F29E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3"/>
            </a:pPr>
            <a:r>
              <a:rPr lang="en-IN" sz="1400" dirty="0">
                <a:latin typeface="Corbel" panose="020B0503020204020204" pitchFamily="34" charset="0"/>
                <a:cs typeface="Calibri Light" panose="020F0302020204030204" pitchFamily="34" charset="0"/>
              </a:rPr>
              <a:t>Activity Info: 2020 HRP Shelter Cluster achievements / PMR (Jan. - Apr. 2020) – 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for Centre &amp; South only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2971EA-2F49-4258-A580-FE30BCFB0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87" y="2252429"/>
            <a:ext cx="8666020" cy="11365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98C4C96-0BF5-4515-95E7-39AE7577FA78}"/>
              </a:ext>
            </a:extLst>
          </p:cNvPr>
          <p:cNvSpPr/>
          <p:nvPr/>
        </p:nvSpPr>
        <p:spPr>
          <a:xfrm>
            <a:off x="20779" y="835538"/>
            <a:ext cx="910243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Shelter achievements: </a:t>
            </a:r>
            <a:r>
              <a:rPr lang="en-US" sz="1400" b="1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1,587 Ind.</a:t>
            </a:r>
          </a:p>
          <a:p>
            <a:endParaRPr lang="en-US" sz="14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IDPs in Camps: </a:t>
            </a:r>
            <a:r>
              <a:rPr lang="en-US" sz="14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618 Ind.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IDPs out of camps: </a:t>
            </a:r>
            <a:r>
              <a:rPr lang="en-US" sz="14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600 Ind.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Returnees: </a:t>
            </a:r>
            <a:r>
              <a:rPr lang="en-US" sz="14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369 Ind.</a:t>
            </a:r>
          </a:p>
          <a:p>
            <a:pPr lvl="1"/>
            <a:endParaRPr lang="en-US" sz="1400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597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14</a:t>
            </a:fld>
            <a:endParaRPr lang="en-GB"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CF2F74-B8ED-4A58-8D0B-CC19DB23F29E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3"/>
            </a:pPr>
            <a:r>
              <a:rPr lang="en-IN" sz="1400" dirty="0">
                <a:latin typeface="Corbel" panose="020B0503020204020204" pitchFamily="34" charset="0"/>
                <a:cs typeface="Calibri Light" panose="020F0302020204030204" pitchFamily="34" charset="0"/>
              </a:rPr>
              <a:t>Activity Info: 2020 HRP Shelter Cluster achievements / PMR (Jan. - Apr. 2020)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for Centre &amp; South only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D875646-F6B4-4D1A-B670-175B64D9F9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231585"/>
              </p:ext>
            </p:extLst>
          </p:nvPr>
        </p:nvGraphicFramePr>
        <p:xfrm>
          <a:off x="1750744" y="746300"/>
          <a:ext cx="7140497" cy="3733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Worksheet" r:id="rId3" imgW="11839677" imgH="6191191" progId="Excel.Sheet.12">
                  <p:embed/>
                </p:oleObj>
              </mc:Choice>
              <mc:Fallback>
                <p:oleObj name="Worksheet" r:id="rId3" imgW="11839677" imgH="619119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50744" y="746300"/>
                        <a:ext cx="7140497" cy="37338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94FB214E-1141-49D1-BF8E-7C140630BB39}"/>
              </a:ext>
            </a:extLst>
          </p:cNvPr>
          <p:cNvSpPr/>
          <p:nvPr/>
        </p:nvSpPr>
        <p:spPr>
          <a:xfrm>
            <a:off x="20780" y="835538"/>
            <a:ext cx="165190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NFI achievements: </a:t>
            </a:r>
            <a:r>
              <a:rPr lang="en-US" sz="1400" b="1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18,099 Ind.</a:t>
            </a:r>
          </a:p>
          <a:p>
            <a:endParaRPr lang="en-US" sz="14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IDPs in Camps: </a:t>
            </a:r>
            <a:r>
              <a:rPr lang="en-US" sz="14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2,510 Ind.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IDPs out of camps</a:t>
            </a:r>
            <a:r>
              <a:rPr lang="en-US" sz="14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: 8,943 Ind.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orbel" panose="020B0503020204020204" pitchFamily="34" charset="0"/>
                <a:cs typeface="Calibri Light" panose="020F0302020204030204" pitchFamily="34" charset="0"/>
              </a:rPr>
              <a:t>Returnees: </a:t>
            </a:r>
            <a:r>
              <a:rPr lang="en-US" sz="14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6,646 Ind.</a:t>
            </a:r>
          </a:p>
          <a:p>
            <a:pPr lvl="1"/>
            <a:endParaRPr lang="en-US" sz="1400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386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15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AOB – </a:t>
            </a:r>
            <a:r>
              <a:rPr lang="en-IN" sz="15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Shelter Cluster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A4D4A2-C30E-4080-8C8C-563E1F576FD9}"/>
              </a:ext>
            </a:extLst>
          </p:cNvPr>
          <p:cNvSpPr/>
          <p:nvPr/>
        </p:nvSpPr>
        <p:spPr>
          <a:xfrm>
            <a:off x="645459" y="896437"/>
            <a:ext cx="765944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orbel" panose="020B0503020204020204" pitchFamily="34" charset="0"/>
              </a:rPr>
              <a:t>Upcoming Cluster events</a:t>
            </a:r>
            <a:endParaRPr lang="en-IN" sz="1400" dirty="0">
              <a:latin typeface="Corbel" panose="020B0503020204020204" pitchFamily="34" charset="0"/>
            </a:endParaRPr>
          </a:p>
          <a:p>
            <a:r>
              <a:rPr lang="en-IN" sz="1400" dirty="0">
                <a:latin typeface="Corbel" panose="020B0503020204020204" pitchFamily="34" charset="0"/>
              </a:rPr>
              <a:t> </a:t>
            </a:r>
          </a:p>
          <a:p>
            <a:r>
              <a:rPr lang="en-IN" sz="1400" b="1" dirty="0">
                <a:latin typeface="Corbel" panose="020B0503020204020204" pitchFamily="34" charset="0"/>
              </a:rPr>
              <a:t>June 17</a:t>
            </a:r>
            <a:r>
              <a:rPr lang="en-IN" sz="1400" b="1" baseline="30000" dirty="0">
                <a:latin typeface="Corbel" panose="020B0503020204020204" pitchFamily="34" charset="0"/>
              </a:rPr>
              <a:t>th</a:t>
            </a:r>
            <a:r>
              <a:rPr lang="en-IN" sz="1400" b="1" dirty="0">
                <a:latin typeface="Corbel" panose="020B0503020204020204" pitchFamily="34" charset="0"/>
              </a:rPr>
              <a:t>, 2020 from 10:30 am</a:t>
            </a:r>
            <a:endParaRPr lang="en-IN" sz="1400" dirty="0">
              <a:latin typeface="Corbel" panose="020B0503020204020204" pitchFamily="34" charset="0"/>
            </a:endParaRPr>
          </a:p>
          <a:p>
            <a:pPr lvl="0"/>
            <a:r>
              <a:rPr lang="en-IN" sz="1400" dirty="0">
                <a:latin typeface="Corbel" panose="020B0503020204020204" pitchFamily="34" charset="0"/>
              </a:rPr>
              <a:t>Sub-national Cluster coordination meeting for Centre and South; Invitation to be sent out on due time.</a:t>
            </a:r>
            <a:endParaRPr lang="en-IN" sz="1400" dirty="0">
              <a:latin typeface="Corbel" panose="020B050302020402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en-US" sz="1400" dirty="0"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126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2</a:t>
            </a:fld>
            <a:endParaRPr lang="en-GB">
              <a:latin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81E204A-8134-4F91-909D-C47C78BBC3C8}"/>
              </a:ext>
            </a:extLst>
          </p:cNvPr>
          <p:cNvSpPr txBox="1">
            <a:spLocks/>
          </p:cNvSpPr>
          <p:nvPr/>
        </p:nvSpPr>
        <p:spPr>
          <a:xfrm>
            <a:off x="613064" y="228598"/>
            <a:ext cx="7938653" cy="18165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kumimoji="0" lang="en-GB" sz="36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Iraq humanitarian response</a:t>
            </a:r>
            <a:br>
              <a:rPr kumimoji="0" lang="en-GB" sz="4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br>
              <a:rPr kumimoji="0" lang="en-GB" sz="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r>
              <a:rPr kumimoji="0" lang="en-GB" sz="2800" b="1" i="0" u="none" strike="noStrike" kern="1200" cap="all" spc="0" normalizeH="0" baseline="0" noProof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Centre and south </a:t>
            </a:r>
            <a:r>
              <a:rPr lang="en-US" sz="2800" dirty="0">
                <a:effectLst/>
                <a:latin typeface="Corbel" panose="020B0503020204020204"/>
              </a:rPr>
              <a:t>Shelter Cluster Hub Coordination meeting</a:t>
            </a:r>
          </a:p>
          <a:p>
            <a:pPr lvl="0"/>
            <a:r>
              <a:rPr lang="en-US" sz="2800" dirty="0">
                <a:effectLst/>
                <a:latin typeface="Corbel" panose="020B0503020204020204"/>
              </a:rPr>
              <a:t>Baghdad </a:t>
            </a:r>
            <a:endParaRPr kumimoji="0" lang="en-GB" sz="3600" b="1" i="0" u="none" strike="noStrike" kern="1200" cap="all" spc="0" normalizeH="0" baseline="0" noProof="0" dirty="0">
              <a:ln w="15875">
                <a:solidFill>
                  <a:sysClr val="window" lastClr="FFFFFF"/>
                </a:solidFill>
              </a:ln>
              <a:solidFill>
                <a:srgbClr val="DF5327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FF74260-2D31-411B-8920-59D89DEF5A38}"/>
              </a:ext>
            </a:extLst>
          </p:cNvPr>
          <p:cNvSpPr txBox="1">
            <a:spLocks/>
          </p:cNvSpPr>
          <p:nvPr/>
        </p:nvSpPr>
        <p:spPr>
          <a:xfrm>
            <a:off x="188070" y="2112464"/>
            <a:ext cx="8767860" cy="502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Corbel" pitchFamily="34" charset="0"/>
              <a:buNone/>
              <a:tabLst/>
              <a:defRPr/>
            </a:pPr>
            <a:r>
              <a:rPr lang="en-GB" b="1" dirty="0">
                <a:solidFill>
                  <a:srgbClr val="DF5327"/>
                </a:solidFill>
                <a:latin typeface="Corbel" panose="020B0503020204020204"/>
              </a:rPr>
              <a:t>May 20</a:t>
            </a:r>
            <a:r>
              <a:rPr lang="en-GB" b="1" baseline="30000" dirty="0">
                <a:solidFill>
                  <a:srgbClr val="DF5327"/>
                </a:solidFill>
                <a:latin typeface="Corbel" panose="020B0503020204020204"/>
              </a:rPr>
              <a:t>th</a:t>
            </a:r>
            <a:r>
              <a:rPr lang="en-GB" b="1" dirty="0">
                <a:solidFill>
                  <a:srgbClr val="DF5327"/>
                </a:solidFill>
                <a:latin typeface="Corbel" panose="020B0503020204020204"/>
              </a:rPr>
              <a:t>, 2020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DF5327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9C32E7-E24B-4089-B32C-DF24C03AD92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07911" y="2556165"/>
            <a:ext cx="7148717" cy="204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852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6CF55F-E7FF-40EC-A43D-F4387298A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7442C3-CD92-4217-B465-9B77632CC9D4}"/>
              </a:ext>
            </a:extLst>
          </p:cNvPr>
          <p:cNvSpPr/>
          <p:nvPr/>
        </p:nvSpPr>
        <p:spPr>
          <a:xfrm>
            <a:off x="883227" y="329125"/>
            <a:ext cx="7803573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cap="all" dirty="0">
                <a:ln w="15875">
                  <a:solidFill>
                    <a:sysClr val="window" lastClr="FFFFFF"/>
                  </a:solidFill>
                </a:ln>
                <a:solidFill>
                  <a:srgbClr val="0070C0"/>
                </a:solidFill>
                <a:latin typeface="Corbel" panose="020B0503020204020204"/>
              </a:rPr>
              <a:t>AGENDA</a:t>
            </a:r>
          </a:p>
          <a:p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Review of action points from minutes of previous meeting;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Key issues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600" dirty="0">
                <a:latin typeface="Corbel" panose="020B0503020204020204" pitchFamily="34" charset="0"/>
              </a:rPr>
              <a:t>Update on access issues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OCHA</a:t>
            </a:r>
            <a:r>
              <a:rPr lang="en-IN" sz="1600" dirty="0">
                <a:latin typeface="Corbel" panose="020B0503020204020204" pitchFamily="34" charset="0"/>
              </a:rPr>
              <a:t>;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6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</a:rPr>
              <a:t>Partners</a:t>
            </a:r>
            <a:r>
              <a:rPr lang="en-IN" sz="1600" dirty="0">
                <a:latin typeface="Corbel" panose="020B0503020204020204" pitchFamily="34" charset="0"/>
              </a:rPr>
              <a:t>;  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600" dirty="0">
                <a:latin typeface="Corbel" panose="020B0503020204020204" pitchFamily="34" charset="0"/>
                <a:cs typeface="Calibri Light" panose="020F0302020204030204" pitchFamily="34" charset="0"/>
              </a:rPr>
              <a:t>Activity Info: 2020 HRP Shelter Cluster achievements / PMR (Jan. - Apr. 2020) – </a:t>
            </a:r>
            <a:r>
              <a:rPr lang="en-IN" sz="1600" dirty="0">
                <a:solidFill>
                  <a:srgbClr val="0070C0"/>
                </a:solidFill>
                <a:latin typeface="Corbel" panose="020B0503020204020204" pitchFamily="34" charset="0"/>
                <a:cs typeface="Calibri Light" panose="020F0302020204030204" pitchFamily="34" charset="0"/>
              </a:rPr>
              <a:t>Cluster</a:t>
            </a:r>
            <a:r>
              <a:rPr lang="en-IN" sz="1600" dirty="0">
                <a:latin typeface="Corbel" panose="020B0503020204020204" pitchFamily="34" charset="0"/>
              </a:rPr>
              <a:t>;</a:t>
            </a:r>
          </a:p>
          <a:p>
            <a:pPr marL="800100" lvl="1" indent="-342900">
              <a:buFont typeface="+mj-lt"/>
              <a:buAutoNum type="alphaLcParenR"/>
            </a:pP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rbel" panose="020B0503020204020204" pitchFamily="34" charset="0"/>
                <a:cs typeface="Calibri Light" panose="020F0302020204030204" pitchFamily="34" charset="0"/>
              </a:rPr>
              <a:t>AOB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IN" sz="1600" dirty="0">
                <a:latin typeface="Corbel" panose="020B050302020402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Upcoming Cluster events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63AF0A6-2FCE-4B98-96C1-403909E200A8}"/>
              </a:ext>
            </a:extLst>
          </p:cNvPr>
          <p:cNvGrpSpPr/>
          <p:nvPr/>
        </p:nvGrpSpPr>
        <p:grpSpPr>
          <a:xfrm>
            <a:off x="4129073" y="3498113"/>
            <a:ext cx="4943196" cy="1232786"/>
            <a:chOff x="4154473" y="238991"/>
            <a:chExt cx="4943196" cy="123278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C570919-1F58-4B70-A9C4-4B40EE9FEE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54473" y="238991"/>
              <a:ext cx="4943196" cy="1232786"/>
            </a:xfrm>
            <a:custGeom>
              <a:avLst/>
              <a:gdLst>
                <a:gd name="connsiteX0" fmla="*/ 986689 w 8542682"/>
                <a:gd name="connsiteY0" fmla="*/ 0 h 2130473"/>
                <a:gd name="connsiteX1" fmla="*/ 8542682 w 8542682"/>
                <a:gd name="connsiteY1" fmla="*/ 0 h 2130473"/>
                <a:gd name="connsiteX2" fmla="*/ 8542682 w 8542682"/>
                <a:gd name="connsiteY2" fmla="*/ 2130473 h 2130473"/>
                <a:gd name="connsiteX3" fmla="*/ 0 w 8542682"/>
                <a:gd name="connsiteY3" fmla="*/ 2130473 h 2130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42682" h="2130473">
                  <a:moveTo>
                    <a:pt x="986689" y="0"/>
                  </a:moveTo>
                  <a:lnTo>
                    <a:pt x="8542682" y="0"/>
                  </a:lnTo>
                  <a:lnTo>
                    <a:pt x="8542682" y="2130473"/>
                  </a:lnTo>
                  <a:lnTo>
                    <a:pt x="0" y="2130473"/>
                  </a:lnTo>
                  <a:close/>
                </a:path>
              </a:pathLst>
            </a:custGeom>
          </p:spPr>
        </p:pic>
        <p:sp>
          <p:nvSpPr>
            <p:cNvPr id="8" name="Text Box 18">
              <a:extLst>
                <a:ext uri="{FF2B5EF4-FFF2-40B4-BE49-F238E27FC236}">
                  <a16:creationId xmlns:a16="http://schemas.microsoft.com/office/drawing/2014/main" id="{D78E74F8-5909-410A-A46F-AA6B30B82CBF}"/>
                </a:ext>
              </a:extLst>
            </p:cNvPr>
            <p:cNvSpPr txBox="1"/>
            <p:nvPr/>
          </p:nvSpPr>
          <p:spPr>
            <a:xfrm>
              <a:off x="6476999" y="1219201"/>
              <a:ext cx="2620669" cy="24262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lnSpc>
                  <a:spcPct val="115000"/>
                </a:lnSpc>
                <a:spcAft>
                  <a:spcPts val="1000"/>
                </a:spcAft>
                <a:defRPr b="1">
                  <a:solidFill>
                    <a:prstClr val="white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algn="r"/>
              <a:r>
                <a:rPr lang="en-US" sz="1050" dirty="0">
                  <a:latin typeface="Corbel" panose="020B0503020204020204" pitchFamily="34" charset="0"/>
                </a:rPr>
                <a:t>Inhabited chicken farm in Falluja, 2/2018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8333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C2651E-F0EC-41D3-A075-80D53F82F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9F4960-B74D-4FE6-8283-1D029691729A}"/>
              </a:ext>
            </a:extLst>
          </p:cNvPr>
          <p:cNvSpPr/>
          <p:nvPr/>
        </p:nvSpPr>
        <p:spPr>
          <a:xfrm>
            <a:off x="20780" y="126347"/>
            <a:ext cx="910243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Review of action points from minutes of previous meeting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54FC903-744C-4EEC-BA55-55396930CB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086245"/>
              </p:ext>
            </p:extLst>
          </p:nvPr>
        </p:nvGraphicFramePr>
        <p:xfrm>
          <a:off x="256478" y="578555"/>
          <a:ext cx="8631046" cy="3986389"/>
        </p:xfrm>
        <a:graphic>
          <a:graphicData uri="http://schemas.openxmlformats.org/drawingml/2006/table">
            <a:tbl>
              <a:tblPr firstRow="1" firstCol="1" bandRow="1"/>
              <a:tblGrid>
                <a:gridCol w="525143">
                  <a:extLst>
                    <a:ext uri="{9D8B030D-6E8A-4147-A177-3AD203B41FA5}">
                      <a16:colId xmlns:a16="http://schemas.microsoft.com/office/drawing/2014/main" val="331722486"/>
                    </a:ext>
                  </a:extLst>
                </a:gridCol>
                <a:gridCol w="5506190">
                  <a:extLst>
                    <a:ext uri="{9D8B030D-6E8A-4147-A177-3AD203B41FA5}">
                      <a16:colId xmlns:a16="http://schemas.microsoft.com/office/drawing/2014/main" val="917458128"/>
                    </a:ext>
                  </a:extLst>
                </a:gridCol>
                <a:gridCol w="1384228">
                  <a:extLst>
                    <a:ext uri="{9D8B030D-6E8A-4147-A177-3AD203B41FA5}">
                      <a16:colId xmlns:a16="http://schemas.microsoft.com/office/drawing/2014/main" val="2826932680"/>
                    </a:ext>
                  </a:extLst>
                </a:gridCol>
                <a:gridCol w="1215485">
                  <a:extLst>
                    <a:ext uri="{9D8B030D-6E8A-4147-A177-3AD203B41FA5}">
                      <a16:colId xmlns:a16="http://schemas.microsoft.com/office/drawing/2014/main" val="1493740533"/>
                    </a:ext>
                  </a:extLst>
                </a:gridCol>
              </a:tblGrid>
              <a:tr h="3976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#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Action Points</a:t>
                      </a:r>
                      <a:endParaRPr lang="en-IN" sz="1100" dirty="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Focal Point</a:t>
                      </a:r>
                      <a:endParaRPr lang="en-IN" sz="1100" dirty="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Status / Deadline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606122"/>
                  </a:ext>
                </a:extLst>
              </a:tr>
              <a:tr h="5981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Action point</a:t>
                      </a:r>
                      <a:r>
                        <a:rPr lang="en-US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: CRS &amp; UNDP to share with the Cluster their respective intervention area in Hay Al Shuhadaa neighborhoods, to confirm if no overlapping and/or to convene a bilateral meeting if needed.</a:t>
                      </a:r>
                      <a:endParaRPr lang="en-IN" sz="1100" dirty="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Hub coordinator to follow up with </a:t>
                      </a:r>
                      <a:r>
                        <a:rPr lang="en-US" sz="110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CRS &amp; UNDP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C0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Pending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191088"/>
                  </a:ext>
                </a:extLst>
              </a:tr>
              <a:tr h="11993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Needs</a:t>
                      </a:r>
                      <a:r>
                        <a:rPr lang="en-US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 </a:t>
                      </a:r>
                      <a:endParaRPr lang="en-IN" sz="1100" dirty="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GB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Around </a:t>
                      </a:r>
                      <a:r>
                        <a:rPr lang="en-GB" sz="1100" b="1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400 NFI kits</a:t>
                      </a:r>
                      <a:r>
                        <a:rPr lang="en-GB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are needed in Camps in Baghdad (</a:t>
                      </a:r>
                      <a:r>
                        <a:rPr lang="en-IN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Al-Nabi Younis</a:t>
                      </a:r>
                      <a:r>
                        <a:rPr lang="en-IN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&amp; </a:t>
                      </a:r>
                      <a:r>
                        <a:rPr lang="en-IN" sz="1100" dirty="0" err="1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Zayona</a:t>
                      </a:r>
                      <a:r>
                        <a:rPr lang="en-IN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camps); </a:t>
                      </a:r>
                      <a:r>
                        <a:rPr lang="en-GB" sz="1100" dirty="0" err="1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Diyala</a:t>
                      </a:r>
                      <a:r>
                        <a:rPr lang="en-GB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IN" sz="1100" dirty="0" err="1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Muskar</a:t>
                      </a:r>
                      <a:r>
                        <a:rPr lang="en-IN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Saad</a:t>
                      </a:r>
                      <a:r>
                        <a:rPr lang="en-GB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camp) and </a:t>
                      </a:r>
                      <a:r>
                        <a:rPr lang="en-GB" sz="1100" dirty="0" err="1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Kerbala</a:t>
                      </a:r>
                      <a:r>
                        <a:rPr lang="en-GB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(Al-</a:t>
                      </a:r>
                      <a:r>
                        <a:rPr lang="en-GB" sz="1100" dirty="0" err="1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Kawthar</a:t>
                      </a:r>
                      <a:r>
                        <a:rPr lang="en-GB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camp). The Cluster will follow up with IOM and UNHCR.</a:t>
                      </a:r>
                      <a:endParaRPr lang="en-IN" sz="1100" dirty="0"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GB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Around </a:t>
                      </a:r>
                      <a:r>
                        <a:rPr lang="en-GB" sz="1100" b="1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143 NFI kits</a:t>
                      </a:r>
                      <a:r>
                        <a:rPr lang="en-GB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are needed in Salad al-Din. This includes 77 NFI kits in </a:t>
                      </a:r>
                      <a:r>
                        <a:rPr lang="en-GB" sz="1100" dirty="0" err="1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Balad</a:t>
                      </a:r>
                      <a:r>
                        <a:rPr lang="en-GB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Train station and 66 NFI kits in </a:t>
                      </a:r>
                      <a:r>
                        <a:rPr lang="en-GB" sz="1100" dirty="0" err="1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Ishaqi</a:t>
                      </a:r>
                      <a:r>
                        <a:rPr lang="en-GB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IDPs camp.</a:t>
                      </a:r>
                      <a:endParaRPr lang="en-IN" sz="1100" dirty="0">
                        <a:effectLst/>
                        <a:latin typeface="Corbel" panose="020B0503020204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Hub coordinator to follow up with IOM &amp; UNHCR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70C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Work in progress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145877"/>
                  </a:ext>
                </a:extLst>
              </a:tr>
              <a:tr h="3976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3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SimSun" panose="02010600030101010101" pitchFamily="2" charset="-122"/>
                          <a:cs typeface="Cordia New" panose="020B0304020202020204" pitchFamily="34" charset="-34"/>
                        </a:rPr>
                        <a:t>IOM to share the key findings of their </a:t>
                      </a:r>
                      <a:r>
                        <a:rPr lang="en-US" sz="1100" dirty="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COVID-19 related assessments.</a:t>
                      </a:r>
                      <a:endParaRPr lang="en-IN" sz="1100" dirty="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IOM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70C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Work in progress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65068"/>
                  </a:ext>
                </a:extLst>
              </a:tr>
              <a:tr h="3976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4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IOM to share more details (locations, beneficiaries’ groups, …) where the COVID-19 kits will be distributed.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IOM 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70C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Work in progress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498338"/>
                  </a:ext>
                </a:extLst>
              </a:tr>
              <a:tr h="3976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5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Partners to share their NFI additional COVID-19 related items. 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D0D0D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Shelter partners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70C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Work in progress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5114221"/>
                  </a:ext>
                </a:extLst>
              </a:tr>
              <a:tr h="5981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6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Post COVID-19 market assessment: Availabilities of the market / market prices.</a:t>
                      </a:r>
                      <a:endParaRPr lang="en-IN" sz="1100" dirty="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404040"/>
                          </a:solidFill>
                          <a:effectLst/>
                          <a:latin typeface="Corbel" panose="020B0503020204020204" pitchFamily="34" charset="0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Shelter partners with the capacity to procced</a:t>
                      </a:r>
                      <a:endParaRPr lang="en-IN" sz="110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70C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Work in progress</a:t>
                      </a:r>
                      <a:endParaRPr lang="en-IN" sz="1100" dirty="0">
                        <a:solidFill>
                          <a:srgbClr val="404040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1779" marR="51779" marT="82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9240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510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/>
            </a:pPr>
            <a:r>
              <a:rPr lang="en-IN" sz="1400" dirty="0">
                <a:latin typeface="Corbel" panose="020B0503020204020204" pitchFamily="34" charset="0"/>
              </a:rPr>
              <a:t>Update on access letters issues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OCHA &amp; Shelter Cluster </a:t>
            </a:r>
            <a:endParaRPr lang="en-US" sz="1500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19F4892-6861-4144-8881-0257B7966FD5}"/>
              </a:ext>
            </a:extLst>
          </p:cNvPr>
          <p:cNvSpPr/>
          <p:nvPr/>
        </p:nvSpPr>
        <p:spPr>
          <a:xfrm>
            <a:off x="520861" y="1088570"/>
            <a:ext cx="8165939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Corbel" panose="020B0503020204020204" pitchFamily="34" charset="0"/>
              </a:rPr>
              <a:t>Access challenges have not changed much from previous meeting:</a:t>
            </a:r>
            <a:endParaRPr lang="en-IN" sz="1400" dirty="0">
              <a:latin typeface="Corbel" panose="020B050302020402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n-US" sz="1400" dirty="0">
                <a:latin typeface="Corbel" panose="020B0503020204020204" pitchFamily="34" charset="0"/>
              </a:rPr>
              <a:t>lack of NOC letter or related to COVID-19 movement restrictions,</a:t>
            </a:r>
            <a:endParaRPr lang="en-IN" sz="1400" dirty="0">
              <a:latin typeface="Corbel" panose="020B050302020402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n-US" sz="1400" dirty="0">
                <a:latin typeface="Corbel" panose="020B0503020204020204" pitchFamily="34" charset="0"/>
              </a:rPr>
              <a:t>Intra-governorate movements have been granted and ongoing smoothly since no related incidents have been reported so far, while inter-governorates ones have remained very difficult.</a:t>
            </a:r>
            <a:endParaRPr lang="en-IN" sz="1400" dirty="0">
              <a:latin typeface="Corbel" panose="020B050302020402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n-US" sz="1400" dirty="0">
                <a:latin typeface="Corbel" panose="020B0503020204020204" pitchFamily="34" charset="0"/>
              </a:rPr>
              <a:t>movements should be directly coordinated with OCHA through their Geographic Focal Points.</a:t>
            </a:r>
            <a:endParaRPr lang="en-IN" sz="1400" dirty="0">
              <a:latin typeface="Corbel" panose="020B0503020204020204" pitchFamily="34" charset="0"/>
            </a:endParaRPr>
          </a:p>
          <a:p>
            <a:pPr algn="just"/>
            <a:r>
              <a:rPr lang="en-US" sz="1400" dirty="0">
                <a:latin typeface="Corbel" panose="020B0503020204020204" pitchFamily="34" charset="0"/>
              </a:rPr>
              <a:t> </a:t>
            </a:r>
            <a:endParaRPr lang="en-IN" sz="1400" dirty="0">
              <a:latin typeface="Corbel" panose="020B0503020204020204" pitchFamily="34" charset="0"/>
            </a:endParaRPr>
          </a:p>
          <a:p>
            <a:pPr algn="just"/>
            <a:r>
              <a:rPr lang="en-US" sz="1400" dirty="0">
                <a:latin typeface="Corbel" panose="020B0503020204020204" pitchFamily="34" charset="0"/>
              </a:rPr>
              <a:t>Meeting has been planned in Baghdad (right after Eid holidays) with Anbar Governor to discuss inter-governorates (Baghdad to Anbar) access and procedure issues. </a:t>
            </a:r>
          </a:p>
          <a:p>
            <a:pPr algn="just"/>
            <a:r>
              <a:rPr lang="en-US" sz="1400" dirty="0">
                <a:latin typeface="Corbel" panose="020B0503020204020204" pitchFamily="34" charset="0"/>
              </a:rPr>
              <a:t>At national level, meeting has also been planned with NOC. </a:t>
            </a:r>
          </a:p>
          <a:p>
            <a:pPr algn="just"/>
            <a:endParaRPr lang="en-US" sz="1400" dirty="0">
              <a:latin typeface="Corbel" panose="020B0503020204020204" pitchFamily="34" charset="0"/>
            </a:endParaRPr>
          </a:p>
          <a:p>
            <a:pPr algn="just"/>
            <a:r>
              <a:rPr lang="en-US" sz="1400" dirty="0">
                <a:latin typeface="Corbel" panose="020B0503020204020204" pitchFamily="34" charset="0"/>
              </a:rPr>
              <a:t>Partners will surely be informed on new development</a:t>
            </a:r>
            <a:endParaRPr lang="en-IN" sz="14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19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4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52DFF2-386C-49FE-99B4-4A88163C674A}"/>
              </a:ext>
            </a:extLst>
          </p:cNvPr>
          <p:cNvSpPr/>
          <p:nvPr/>
        </p:nvSpPr>
        <p:spPr>
          <a:xfrm>
            <a:off x="300942" y="725555"/>
            <a:ext cx="8801495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>
                <a:solidFill>
                  <a:srgbClr val="0070C0"/>
                </a:solidFill>
                <a:latin typeface="Corbel" panose="020B0503020204020204" pitchFamily="34" charset="0"/>
              </a:rPr>
              <a:t>		</a:t>
            </a:r>
            <a:r>
              <a:rPr lang="en-IN" sz="1400" b="1" u="sng" dirty="0">
                <a:solidFill>
                  <a:srgbClr val="0070C0"/>
                </a:solidFill>
                <a:latin typeface="Corbel" panose="020B0503020204020204" pitchFamily="34" charset="0"/>
              </a:rPr>
              <a:t>NFI - response</a:t>
            </a:r>
            <a:endParaRPr lang="en-IN" sz="1400" u="sng" dirty="0">
              <a:latin typeface="Corbel" panose="020B0503020204020204" pitchFamily="34" charset="0"/>
            </a:endParaRPr>
          </a:p>
          <a:p>
            <a:endParaRPr lang="en-IN" sz="1400" dirty="0">
              <a:latin typeface="Corbel" panose="020B0503020204020204" pitchFamily="34" charset="0"/>
            </a:endParaRPr>
          </a:p>
          <a:p>
            <a:r>
              <a:rPr lang="en-IN" sz="1400" dirty="0">
                <a:latin typeface="Corbel" panose="020B0503020204020204" pitchFamily="34" charset="0"/>
              </a:rPr>
              <a:t>IOM plan with confirmed funds.</a:t>
            </a:r>
          </a:p>
          <a:p>
            <a:endParaRPr lang="en-IN" sz="1400" dirty="0">
              <a:latin typeface="Corbel" panose="020B05030202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</a:rPr>
              <a:t>OFDA 2019 carried over: </a:t>
            </a:r>
            <a:r>
              <a:rPr lang="en-US" sz="1400" dirty="0">
                <a:latin typeface="Corbel" panose="020B0503020204020204" pitchFamily="34" charset="0"/>
              </a:rPr>
              <a:t>2,000 in-kind  and 16,000 Cash vouchers</a:t>
            </a:r>
            <a:r>
              <a:rPr lang="en-IN" sz="1400" dirty="0">
                <a:latin typeface="Corbel" panose="020B0503020204020204" pitchFamily="34" charset="0"/>
              </a:rPr>
              <a:t>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latin typeface="Corbel" panose="020B0503020204020204" pitchFamily="34" charset="0"/>
              </a:rPr>
              <a:t>The current workplan has been reviewed including locations and beneficiaries due to COVID-19 </a:t>
            </a:r>
            <a:r>
              <a:rPr lang="en-US" sz="1400" dirty="0">
                <a:latin typeface="Corbel" panose="020B0503020204020204" pitchFamily="34" charset="0"/>
                <a:cs typeface="Cordia New" panose="020B0304020202020204" pitchFamily="34" charset="-34"/>
              </a:rPr>
              <a:t>movement restrictions,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rgbClr val="C00000"/>
                </a:solidFill>
                <a:latin typeface="Corbel" panose="020B0503020204020204" pitchFamily="34" charset="0"/>
              </a:rPr>
              <a:t>Re-assessment to be conducted through KIs and by phone</a:t>
            </a:r>
            <a:r>
              <a:rPr lang="en-US" sz="1400" dirty="0">
                <a:latin typeface="Corbel" panose="020B0503020204020204" pitchFamily="34" charset="0"/>
              </a:rPr>
              <a:t>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Corbel" panose="020B0503020204020204" pitchFamily="34" charset="0"/>
              </a:rPr>
              <a:t>2020 ECHO: Cash/NFI assistance to secondary displaced IDPs (due to post-2019 camp closure and consolidation)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latin typeface="Corbel" panose="020B0503020204020204" pitchFamily="34" charset="0"/>
              </a:rPr>
              <a:t>Cash (320USD or 400USD) for </a:t>
            </a:r>
            <a:r>
              <a:rPr lang="en-US" sz="1400" b="1" dirty="0">
                <a:latin typeface="Corbel" panose="020B0503020204020204" pitchFamily="34" charset="0"/>
              </a:rPr>
              <a:t>2,000 HHs</a:t>
            </a:r>
            <a:r>
              <a:rPr lang="en-US" sz="1400" dirty="0">
                <a:latin typeface="Corbel" panose="020B0503020204020204" pitchFamily="34" charset="0"/>
              </a:rPr>
              <a:t>; equivalent to the MPCA amount in two tranches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latin typeface="Corbel" panose="020B0503020204020204" pitchFamily="34" charset="0"/>
              </a:rPr>
              <a:t>NFI Cash Vouchers for </a:t>
            </a:r>
            <a:r>
              <a:rPr lang="en-US" sz="1400" b="1" dirty="0">
                <a:latin typeface="Corbel" panose="020B0503020204020204" pitchFamily="34" charset="0"/>
              </a:rPr>
              <a:t>250 HHs </a:t>
            </a:r>
            <a:r>
              <a:rPr lang="en-US" sz="1400" dirty="0">
                <a:latin typeface="Corbel" panose="020B0503020204020204" pitchFamily="34" charset="0"/>
              </a:rPr>
              <a:t>(250USD)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latin typeface="Corbel" panose="020B0503020204020204" pitchFamily="34" charset="0"/>
              </a:rPr>
              <a:t>in Anbar, Baghdad and Ninewa governorates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Corbel" panose="020B0503020204020204" pitchFamily="34" charset="0"/>
              </a:rPr>
              <a:t>2020 German: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latin typeface="Corbel" panose="020B0503020204020204" pitchFamily="34" charset="0"/>
              </a:rPr>
              <a:t>Cash (320USD or 400USD) for </a:t>
            </a:r>
            <a:r>
              <a:rPr lang="en-US" sz="1400" b="1" dirty="0">
                <a:latin typeface="Corbel" panose="020B0503020204020204" pitchFamily="34" charset="0"/>
              </a:rPr>
              <a:t>900 HHs</a:t>
            </a:r>
            <a:r>
              <a:rPr lang="en-US" sz="1400" dirty="0">
                <a:latin typeface="Corbel" panose="020B0503020204020204" pitchFamily="34" charset="0"/>
              </a:rPr>
              <a:t>; equivalent to the MPCA amount in two tranches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latin typeface="Corbel" panose="020B0503020204020204" pitchFamily="34" charset="0"/>
              </a:rPr>
              <a:t>NFI Cash Vouchers for </a:t>
            </a:r>
            <a:r>
              <a:rPr lang="en-US" sz="1400" b="1" dirty="0">
                <a:latin typeface="Corbel" panose="020B0503020204020204" pitchFamily="34" charset="0"/>
              </a:rPr>
              <a:t>350 HHs </a:t>
            </a:r>
            <a:r>
              <a:rPr lang="en-US" sz="1400" dirty="0">
                <a:latin typeface="Corbel" panose="020B0503020204020204" pitchFamily="34" charset="0"/>
              </a:rPr>
              <a:t>(250USD)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latin typeface="Corbel" panose="020B0503020204020204" pitchFamily="34" charset="0"/>
              </a:rPr>
              <a:t>in Anbar, </a:t>
            </a:r>
            <a:r>
              <a:rPr lang="en-US" sz="1400" dirty="0" err="1">
                <a:latin typeface="Corbel" panose="020B0503020204020204" pitchFamily="34" charset="0"/>
              </a:rPr>
              <a:t>Dahuk</a:t>
            </a:r>
            <a:r>
              <a:rPr lang="en-US" sz="1400" dirty="0">
                <a:latin typeface="Corbel" panose="020B0503020204020204" pitchFamily="34" charset="0"/>
              </a:rPr>
              <a:t>, Ninewa and Salah al-Din governorates </a:t>
            </a:r>
          </a:p>
          <a:p>
            <a:r>
              <a:rPr lang="en-US" sz="1400" dirty="0">
                <a:solidFill>
                  <a:srgbClr val="C00000"/>
                </a:solidFill>
                <a:latin typeface="Corbel" panose="020B0503020204020204" pitchFamily="34" charset="0"/>
              </a:rPr>
              <a:t>For both ECHO &amp; German, SEVAT to be conducted or  use the SEVAT assessment conducted by other partners.</a:t>
            </a:r>
          </a:p>
        </p:txBody>
      </p:sp>
    </p:spTree>
    <p:extLst>
      <p:ext uri="{BB962C8B-B14F-4D97-AF65-F5344CB8AC3E}">
        <p14:creationId xmlns:p14="http://schemas.microsoft.com/office/powerpoint/2010/main" val="1273917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709C99-1C57-43C9-BACC-5B7D0051F255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4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52DFF2-386C-49FE-99B4-4A88163C674A}"/>
              </a:ext>
            </a:extLst>
          </p:cNvPr>
          <p:cNvSpPr/>
          <p:nvPr/>
        </p:nvSpPr>
        <p:spPr>
          <a:xfrm>
            <a:off x="356260" y="725555"/>
            <a:ext cx="874617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>
                <a:solidFill>
                  <a:srgbClr val="0070C0"/>
                </a:solidFill>
                <a:latin typeface="Corbel" panose="020B0503020204020204" pitchFamily="34" charset="0"/>
              </a:rPr>
              <a:t>		</a:t>
            </a:r>
            <a:r>
              <a:rPr lang="en-IN" sz="1400" b="1" u="sng" dirty="0">
                <a:solidFill>
                  <a:srgbClr val="0070C0"/>
                </a:solidFill>
                <a:latin typeface="Corbel" panose="020B0503020204020204" pitchFamily="34" charset="0"/>
              </a:rPr>
              <a:t>NFI - response</a:t>
            </a:r>
            <a:endParaRPr lang="en-IN" sz="1400" u="sng" dirty="0">
              <a:latin typeface="Corbel" panose="020B0503020204020204" pitchFamily="34" charset="0"/>
            </a:endParaRPr>
          </a:p>
          <a:p>
            <a:endParaRPr lang="en-IN" sz="1400" dirty="0">
              <a:latin typeface="Corbel" panose="020B0503020204020204" pitchFamily="34" charset="0"/>
            </a:endParaRPr>
          </a:p>
          <a:p>
            <a:r>
              <a:rPr lang="en-IN" sz="1400" dirty="0">
                <a:latin typeface="Corbel" panose="020B0503020204020204" pitchFamily="34" charset="0"/>
              </a:rPr>
              <a:t>IOM plan with funds to be confirmed.</a:t>
            </a:r>
          </a:p>
          <a:p>
            <a:endParaRPr lang="en-IN" sz="1400" dirty="0">
              <a:latin typeface="Corbel" panose="020B05030202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latin typeface="Corbel" panose="020B0503020204020204" pitchFamily="34" charset="0"/>
              </a:rPr>
              <a:t>2020 OFDA (in-kind)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latin typeface="Corbel" panose="020B0503020204020204" pitchFamily="34" charset="0"/>
              </a:rPr>
              <a:t>2,700 Basic NFI kits,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latin typeface="Corbel" panose="020B0503020204020204" pitchFamily="34" charset="0"/>
              </a:rPr>
              <a:t>3,500 Replacements NFI kits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latin typeface="Corbel" panose="020B0503020204020204" pitchFamily="34" charset="0"/>
              </a:rPr>
              <a:t>in KRI, Ninewa and Kirkuk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>
                <a:latin typeface="Corbel" panose="020B0503020204020204" pitchFamily="34" charset="0"/>
              </a:rPr>
              <a:t>in Anbar, Diyala, Baghdad and Salah al-Din governorates</a:t>
            </a:r>
          </a:p>
          <a:p>
            <a:endParaRPr lang="en-US" sz="1400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en-US" sz="1400" dirty="0">
              <a:solidFill>
                <a:srgbClr val="C0000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65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BC283D-9A88-4DD1-A945-9E7C10BBF7E3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4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F17EDC-1C30-4AE0-92CF-0F31883636E9}"/>
              </a:ext>
            </a:extLst>
          </p:cNvPr>
          <p:cNvSpPr/>
          <p:nvPr/>
        </p:nvSpPr>
        <p:spPr>
          <a:xfrm>
            <a:off x="382126" y="1307779"/>
            <a:ext cx="60186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>
                <a:latin typeface="Corbel" panose="020B0503020204020204" pitchFamily="34" charset="0"/>
                <a:cs typeface="Calibri Light" panose="020F0302020204030204" pitchFamily="34" charset="0"/>
              </a:rPr>
              <a:t>UNPD</a:t>
            </a:r>
            <a:r>
              <a:rPr lang="en-IN" sz="1400" dirty="0">
                <a:latin typeface="Corbel" panose="020B0503020204020204" pitchFamily="34" charset="0"/>
              </a:rPr>
              <a:t> - 2019 Shelter rehabilitation projects – </a:t>
            </a:r>
            <a:r>
              <a:rPr lang="en-IN" sz="1400" dirty="0">
                <a:solidFill>
                  <a:srgbClr val="C00000"/>
                </a:solidFill>
                <a:latin typeface="Corbel" panose="020B0503020204020204" pitchFamily="34" charset="0"/>
              </a:rPr>
              <a:t>completed before COVID-19</a:t>
            </a:r>
            <a:endParaRPr lang="en-IN" sz="1400" dirty="0">
              <a:solidFill>
                <a:srgbClr val="C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6385D8-3601-439B-91F6-6E2DE441E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828" y="1737161"/>
            <a:ext cx="8840644" cy="25801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A8D03CB-3668-4C55-8CF8-14332443CFD2}"/>
              </a:ext>
            </a:extLst>
          </p:cNvPr>
          <p:cNvSpPr/>
          <p:nvPr/>
        </p:nvSpPr>
        <p:spPr>
          <a:xfrm>
            <a:off x="22302" y="725555"/>
            <a:ext cx="908013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>
                <a:solidFill>
                  <a:srgbClr val="0070C0"/>
                </a:solidFill>
                <a:latin typeface="Corbel" panose="020B0503020204020204" pitchFamily="34" charset="0"/>
              </a:rPr>
              <a:t>		</a:t>
            </a:r>
            <a:r>
              <a:rPr lang="en-IN" sz="1400" b="1" u="sng" dirty="0">
                <a:solidFill>
                  <a:srgbClr val="0070C0"/>
                </a:solidFill>
                <a:latin typeface="Corbel" panose="020B0503020204020204" pitchFamily="34" charset="0"/>
              </a:rPr>
              <a:t>Housing and rehabilitation</a:t>
            </a:r>
            <a:endParaRPr lang="en-IN" sz="1400" u="sng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231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E864EC-0A00-4D64-B5FA-296FABDC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BC283D-9A88-4DD1-A945-9E7C10BBF7E3}"/>
              </a:ext>
            </a:extLst>
          </p:cNvPr>
          <p:cNvSpPr/>
          <p:nvPr/>
        </p:nvSpPr>
        <p:spPr>
          <a:xfrm>
            <a:off x="20780" y="126347"/>
            <a:ext cx="910243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1500" dirty="0">
                <a:latin typeface="Corbel" panose="020B0503020204020204" pitchFamily="34" charset="0"/>
                <a:cs typeface="Calibri Light" panose="020F0302020204030204" pitchFamily="34" charset="0"/>
              </a:rPr>
              <a:t>Key issues and </a:t>
            </a:r>
            <a:r>
              <a:rPr lang="en-IN" sz="1500" dirty="0">
                <a:latin typeface="Corbel" panose="020B0503020204020204" pitchFamily="34" charset="0"/>
                <a:cs typeface="Calibri Light" panose="020F0302020204030204" pitchFamily="34" charset="0"/>
              </a:rPr>
              <a:t>Partner’s updates</a:t>
            </a:r>
            <a:endParaRPr lang="en-US" sz="1500" dirty="0">
              <a:latin typeface="Corbel" panose="020B050302020402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lphaLcParenR" startAt="2"/>
            </a:pPr>
            <a:r>
              <a:rPr lang="en-IN" sz="1400" dirty="0">
                <a:latin typeface="Corbel" panose="020B0503020204020204" pitchFamily="34" charset="0"/>
              </a:rPr>
              <a:t>Partners planned and ongoing activities (related or not to COVID-19)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 Tour de table - Partners</a:t>
            </a:r>
            <a:endParaRPr lang="en-US" sz="1500" b="1" dirty="0">
              <a:solidFill>
                <a:srgbClr val="0070C0"/>
              </a:solidFill>
              <a:latin typeface="Corbel" panose="020B0503020204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F17EDC-1C30-4AE0-92CF-0F31883636E9}"/>
              </a:ext>
            </a:extLst>
          </p:cNvPr>
          <p:cNvSpPr/>
          <p:nvPr/>
        </p:nvSpPr>
        <p:spPr>
          <a:xfrm>
            <a:off x="382126" y="856368"/>
            <a:ext cx="56135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>
                <a:latin typeface="Corbel" panose="020B0503020204020204" pitchFamily="34" charset="0"/>
                <a:cs typeface="Calibri Light" panose="020F0302020204030204" pitchFamily="34" charset="0"/>
              </a:rPr>
              <a:t>UNPD</a:t>
            </a:r>
            <a:r>
              <a:rPr lang="en-IN" sz="1400" dirty="0">
                <a:latin typeface="Corbel" panose="020B0503020204020204" pitchFamily="34" charset="0"/>
              </a:rPr>
              <a:t> - 2019 Shelter rehabilitation projects – </a:t>
            </a:r>
            <a:r>
              <a:rPr lang="en-IN" sz="1400" dirty="0">
                <a:solidFill>
                  <a:srgbClr val="C00000"/>
                </a:solidFill>
                <a:latin typeface="Corbel" panose="020B0503020204020204" pitchFamily="34" charset="0"/>
              </a:rPr>
              <a:t>on hold due to COVID-19</a:t>
            </a:r>
            <a:endParaRPr lang="en-IN" sz="1400" dirty="0">
              <a:solidFill>
                <a:srgbClr val="C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68FF1B-9B10-40D2-9165-7F7415C54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108" y="1278846"/>
            <a:ext cx="8279784" cy="192947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80732D0-22B0-4F28-A1CC-7560344703FA}"/>
              </a:ext>
            </a:extLst>
          </p:cNvPr>
          <p:cNvSpPr/>
          <p:nvPr/>
        </p:nvSpPr>
        <p:spPr>
          <a:xfrm>
            <a:off x="256477" y="3692315"/>
            <a:ext cx="881000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  <a:cs typeface="Calibri Light" panose="020F0302020204030204" pitchFamily="34" charset="0"/>
              </a:rPr>
              <a:t>1,500 Shelter units (Cat 1&amp;2) in Falluja &amp; in Ramadi (in four </a:t>
            </a:r>
            <a:r>
              <a:rPr lang="en-US" sz="1400" dirty="0">
                <a:latin typeface="Corbel" panose="020B0503020204020204" pitchFamily="34" charset="0"/>
              </a:rPr>
              <a:t>neighborhoods</a:t>
            </a:r>
            <a:r>
              <a:rPr lang="en-IN" sz="1400" dirty="0">
                <a:latin typeface="Corbel" panose="020B0503020204020204" pitchFamily="34" charset="0"/>
                <a:cs typeface="Calibri Light" panose="020F030202020403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  <a:cs typeface="Calibri Light" panose="020F0302020204030204" pitchFamily="34" charset="0"/>
              </a:rPr>
              <a:t>500 Shelter units (Cat 1&amp;2) in Baiji in Salah al-Din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sz="1400" dirty="0">
                <a:latin typeface="Corbel" panose="020B0503020204020204" pitchFamily="34" charset="0"/>
                <a:cs typeface="Calibri Light" panose="020F0302020204030204" pitchFamily="34" charset="0"/>
              </a:rPr>
              <a:t>Demining &amp; Reconstruction of the apartments complex in Ramadi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FFBF3A-443D-4516-9B08-092BEAB60B2F}"/>
              </a:ext>
            </a:extLst>
          </p:cNvPr>
          <p:cNvSpPr/>
          <p:nvPr/>
        </p:nvSpPr>
        <p:spPr>
          <a:xfrm>
            <a:off x="256478" y="3384538"/>
            <a:ext cx="58543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b="1" dirty="0">
                <a:latin typeface="Corbel" panose="020B0503020204020204" pitchFamily="34" charset="0"/>
                <a:cs typeface="Calibri Light" panose="020F0302020204030204" pitchFamily="34" charset="0"/>
              </a:rPr>
              <a:t>	UNPD</a:t>
            </a:r>
            <a:r>
              <a:rPr lang="en-IN" sz="1400" dirty="0">
                <a:latin typeface="Corbel" panose="020B0503020204020204" pitchFamily="34" charset="0"/>
              </a:rPr>
              <a:t> – </a:t>
            </a:r>
            <a:r>
              <a:rPr lang="en-IN" sz="1400" dirty="0">
                <a:solidFill>
                  <a:srgbClr val="0070C0"/>
                </a:solidFill>
                <a:latin typeface="Corbel" panose="020B0503020204020204" pitchFamily="34" charset="0"/>
              </a:rPr>
              <a:t>2020 Shelter rehabilitation projects </a:t>
            </a:r>
            <a:r>
              <a:rPr lang="en-IN" sz="1400" dirty="0">
                <a:latin typeface="Corbel" panose="020B0503020204020204" pitchFamily="34" charset="0"/>
              </a:rPr>
              <a:t>– </a:t>
            </a:r>
            <a:r>
              <a:rPr lang="en-IN" sz="1400" dirty="0">
                <a:solidFill>
                  <a:srgbClr val="C00000"/>
                </a:solidFill>
                <a:latin typeface="Corbel" panose="020B0503020204020204" pitchFamily="34" charset="0"/>
              </a:rPr>
              <a:t>on hold due to COVID-19</a:t>
            </a:r>
            <a:endParaRPr lang="en-IN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119829"/>
      </p:ext>
    </p:extLst>
  </p:cSld>
  <p:clrMapOvr>
    <a:masterClrMapping/>
  </p:clrMapOvr>
</p:sld>
</file>

<file path=ppt/theme/theme1.xml><?xml version="1.0" encoding="utf-8"?>
<a:theme xmlns:a="http://schemas.openxmlformats.org/drawingml/2006/main" name="1_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49868</TotalTime>
  <Words>1324</Words>
  <Application>Microsoft Office PowerPoint</Application>
  <PresentationFormat>On-screen Show (16:9)</PresentationFormat>
  <Paragraphs>179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Corbel</vt:lpstr>
      <vt:lpstr>Courier New</vt:lpstr>
      <vt:lpstr>Verdana</vt:lpstr>
      <vt:lpstr>Wingdings</vt:lpstr>
      <vt:lpstr>1_Shelter Cluster Red Theme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TIA Michel</dc:creator>
  <cp:lastModifiedBy>TIA Michel</cp:lastModifiedBy>
  <cp:revision>4149</cp:revision>
  <cp:lastPrinted>2017-10-23T07:30:35Z</cp:lastPrinted>
  <dcterms:created xsi:type="dcterms:W3CDTF">2014-10-08T08:24:30Z</dcterms:created>
  <dcterms:modified xsi:type="dcterms:W3CDTF">2020-06-14T13:24:48Z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59aa38-f392-4105-be92-628035578272_Enabled">
    <vt:lpwstr>true</vt:lpwstr>
  </property>
  <property fmtid="{D5CDD505-2E9C-101B-9397-08002B2CF9AE}" pid="3" name="MSIP_Label_2059aa38-f392-4105-be92-628035578272_SetDate">
    <vt:lpwstr>2020-06-13T13:59:36Z</vt:lpwstr>
  </property>
  <property fmtid="{D5CDD505-2E9C-101B-9397-08002B2CF9AE}" pid="4" name="MSIP_Label_2059aa38-f392-4105-be92-628035578272_Method">
    <vt:lpwstr>Standard</vt:lpwstr>
  </property>
  <property fmtid="{D5CDD505-2E9C-101B-9397-08002B2CF9AE}" pid="5" name="MSIP_Label_2059aa38-f392-4105-be92-628035578272_Name">
    <vt:lpwstr>IOMLb0020IN123173</vt:lpwstr>
  </property>
  <property fmtid="{D5CDD505-2E9C-101B-9397-08002B2CF9AE}" pid="6" name="MSIP_Label_2059aa38-f392-4105-be92-628035578272_SiteId">
    <vt:lpwstr>1588262d-23fb-43b4-bd6e-bce49c8e6186</vt:lpwstr>
  </property>
  <property fmtid="{D5CDD505-2E9C-101B-9397-08002B2CF9AE}" pid="7" name="MSIP_Label_2059aa38-f392-4105-be92-628035578272_ActionId">
    <vt:lpwstr>1405482e-dbb4-4b08-a0fc-1769f7325df2</vt:lpwstr>
  </property>
  <property fmtid="{D5CDD505-2E9C-101B-9397-08002B2CF9AE}" pid="8" name="MSIP_Label_2059aa38-f392-4105-be92-628035578272_ContentBits">
    <vt:lpwstr>0</vt:lpwstr>
  </property>
</Properties>
</file>