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3"/>
  </p:sldMasterIdLst>
  <p:notesMasterIdLst>
    <p:notesMasterId r:id="rId16"/>
  </p:notesMasterIdLst>
  <p:handoutMasterIdLst>
    <p:handoutMasterId r:id="rId17"/>
  </p:handoutMasterIdLst>
  <p:sldIdLst>
    <p:sldId id="726" r:id="rId4"/>
    <p:sldId id="702" r:id="rId5"/>
    <p:sldId id="727" r:id="rId6"/>
    <p:sldId id="728" r:id="rId7"/>
    <p:sldId id="744" r:id="rId8"/>
    <p:sldId id="745" r:id="rId9"/>
    <p:sldId id="752" r:id="rId10"/>
    <p:sldId id="746" r:id="rId11"/>
    <p:sldId id="750" r:id="rId12"/>
    <p:sldId id="748" r:id="rId13"/>
    <p:sldId id="753" r:id="rId14"/>
    <p:sldId id="734" r:id="rId15"/>
  </p:sldIdLst>
  <p:sldSz cx="9144000" cy="5143500" type="screen16x9"/>
  <p:notesSz cx="6950075" cy="9236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NHCRuser" initials="U" lastIdx="2" clrIdx="0"/>
  <p:cmAuthor id="1" name="Michael Gloeckle" initials="MG" lastIdx="1" clrIdx="1"/>
  <p:cmAuthor id="2" name="Michael Gloeckle" initials="MG [2]" lastIdx="1" clrIdx="2"/>
  <p:cmAuthor id="3" name="WEIRA Cornelius - ET" initials="WC-E" lastIdx="2" clrIdx="3"/>
  <p:cmAuthor id="4" name="Andrea" initials="A" lastIdx="0" clrIdx="4">
    <p:extLst>
      <p:ext uri="{19B8F6BF-5375-455C-9EA6-DF929625EA0E}">
        <p15:presenceInfo xmlns:p15="http://schemas.microsoft.com/office/powerpoint/2012/main" userId="Andre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74" autoAdjust="0"/>
    <p:restoredTop sz="92358" autoAdjust="0"/>
  </p:normalViewPr>
  <p:slideViewPr>
    <p:cSldViewPr snapToGrid="0" snapToObjects="1">
      <p:cViewPr varScale="1">
        <p:scale>
          <a:sx n="81" d="100"/>
          <a:sy n="81" d="100"/>
        </p:scale>
        <p:origin x="276" y="90"/>
      </p:cViewPr>
      <p:guideLst>
        <p:guide orient="horz" pos="2160"/>
        <p:guide pos="2880"/>
        <p:guide orient="horz" pos="162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86" d="100"/>
          <a:sy n="86" d="100"/>
        </p:scale>
        <p:origin x="384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commentAuthors" Target="commentAuthors.xml"/><Relationship Id="rId3" Type="http://schemas.openxmlformats.org/officeDocument/2006/relationships/slideMaster" Target="slideMasters/slideMaster1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4E059B0-8655-4C55-B6A4-E5120475265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48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40503F0-EBE9-4495-AFC1-1D7D3AEC0AF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37000" y="0"/>
            <a:ext cx="301148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B4690B-ECA5-4575-9F46-0F7F2606111B}" type="datetimeFigureOut">
              <a:rPr lang="en-IN" smtClean="0"/>
              <a:t>06-07-2020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330D8F-2B75-4E73-AA4E-15FCF506096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772525"/>
            <a:ext cx="301148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2F9D0AB-A012-49BD-9374-FE93D0D5E98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37000" y="8772525"/>
            <a:ext cx="301148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2BCDFE-BD15-47CC-976F-CC98B89747A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887047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700" cy="461804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7" y="0"/>
            <a:ext cx="3011700" cy="461804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3149DE7A-1A12-4746-8822-E7131700A1BD}" type="datetimeFigureOut">
              <a:rPr lang="en-US" smtClean="0"/>
              <a:t>7/6/2020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96875" y="693738"/>
            <a:ext cx="6156325" cy="34623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nl-NL"/>
              <a:t>Click to edit Master text styles</a:t>
            </a:r>
          </a:p>
          <a:p>
            <a:pPr lvl="1"/>
            <a:r>
              <a:rPr lang="nl-NL"/>
              <a:t>Second level</a:t>
            </a:r>
          </a:p>
          <a:p>
            <a:pPr lvl="2"/>
            <a:r>
              <a:rPr lang="nl-NL"/>
              <a:t>Third level</a:t>
            </a:r>
          </a:p>
          <a:p>
            <a:pPr lvl="3"/>
            <a:r>
              <a:rPr lang="nl-NL"/>
              <a:t>Fourth level</a:t>
            </a:r>
          </a:p>
          <a:p>
            <a:pPr lvl="4"/>
            <a:r>
              <a:rPr lang="nl-NL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8"/>
            <a:ext cx="3011700" cy="461804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7" y="8772668"/>
            <a:ext cx="3011700" cy="461804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6B69D276-5C27-0048-BF36-4302BA8514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53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heltercluster.org/response/iraq" TargetMode="External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83620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752632"/>
            <a:ext cx="6400800" cy="95324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90354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16599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8254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  <p:pic>
        <p:nvPicPr>
          <p:cNvPr id="5" name="Picture 4" descr="A close up of a logo&#10;&#10;Description generated with very high confidence">
            <a:extLst>
              <a:ext uri="{FF2B5EF4-FFF2-40B4-BE49-F238E27FC236}">
                <a16:creationId xmlns:a16="http://schemas.microsoft.com/office/drawing/2014/main" id="{C2459E00-8C10-429E-A455-74496A97A53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53776" y="4681633"/>
            <a:ext cx="2186999" cy="36450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F8BB3433-F997-454D-AF58-17A3572934DF}"/>
              </a:ext>
            </a:extLst>
          </p:cNvPr>
          <p:cNvSpPr/>
          <p:nvPr userDrawn="1"/>
        </p:nvSpPr>
        <p:spPr>
          <a:xfrm>
            <a:off x="2488061" y="4781383"/>
            <a:ext cx="2826415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100" dirty="0">
                <a:hlinkClick r:id="rId3"/>
              </a:rPr>
              <a:t>https://www.sheltercluster.org/response/iraq</a:t>
            </a:r>
            <a:endParaRPr lang="en-GB" sz="1100" dirty="0"/>
          </a:p>
        </p:txBody>
      </p:sp>
    </p:spTree>
    <p:extLst>
      <p:ext uri="{BB962C8B-B14F-4D97-AF65-F5344CB8AC3E}">
        <p14:creationId xmlns:p14="http://schemas.microsoft.com/office/powerpoint/2010/main" val="2012859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74872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15606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2969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25020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03485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09161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15606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43309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7F1416"/>
                </a:solidFill>
              </a:defRPr>
            </a:lvl1pPr>
          </a:lstStyle>
          <a:p>
            <a:pPr defTabSz="914400"/>
            <a:fld id="{1327C452-0D12-48F3-BB65-BBA3E6350F2C}" type="slidenum">
              <a:rPr lang="en-GB" smtClean="0">
                <a:latin typeface="Calibri"/>
              </a:rPr>
              <a:pPr defTabSz="914400"/>
              <a:t>‹#›</a:t>
            </a:fld>
            <a:endParaRPr lang="en-GB" dirty="0">
              <a:latin typeface="Calibri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4" y="-1321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31" name="Group 30"/>
          <p:cNvGrpSpPr/>
          <p:nvPr userDrawn="1"/>
        </p:nvGrpSpPr>
        <p:grpSpPr>
          <a:xfrm>
            <a:off x="467544" y="4681985"/>
            <a:ext cx="1908720" cy="400110"/>
            <a:chOff x="3671392" y="6274576"/>
            <a:chExt cx="1908720" cy="533478"/>
          </a:xfrm>
        </p:grpSpPr>
        <p:pic>
          <p:nvPicPr>
            <p:cNvPr id="2049" name="Picture 3" descr="Logo-small"/>
            <p:cNvPicPr>
              <a:picLocks noChangeAspect="1" noChangeArrowheads="1"/>
            </p:cNvPicPr>
            <p:nvPr/>
          </p:nvPicPr>
          <p:blipFill>
            <a:blip r:embed="rId1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71392" y="6381328"/>
              <a:ext cx="360040" cy="3154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Rectangle 3"/>
            <p:cNvSpPr>
              <a:spLocks noChangeArrowheads="1"/>
            </p:cNvSpPr>
            <p:nvPr/>
          </p:nvSpPr>
          <p:spPr bwMode="auto">
            <a:xfrm>
              <a:off x="3995936" y="6274576"/>
              <a:ext cx="1584176" cy="5334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800" b="1" dirty="0">
                  <a:solidFill>
                    <a:srgbClr val="7F1416"/>
                  </a:solidFill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Shelter Cluster – Iraq</a:t>
              </a:r>
              <a:endParaRPr lang="en-GB" sz="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600" dirty="0" err="1">
                  <a:solidFill>
                    <a:srgbClr val="7F1416"/>
                  </a:solidFill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sheltercluster.org</a:t>
              </a:r>
              <a:endParaRPr lang="en-GB" sz="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600" dirty="0">
                  <a:solidFill>
                    <a:srgbClr val="595959"/>
                  </a:solidFill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Coordinating Humanitarian Shelter</a:t>
              </a:r>
              <a:endParaRPr lang="en-GB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" name="Rectangle 10"/>
          <p:cNvSpPr/>
          <p:nvPr userDrawn="1"/>
        </p:nvSpPr>
        <p:spPr>
          <a:xfrm>
            <a:off x="0" y="0"/>
            <a:ext cx="9144000" cy="87474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2" name="Rectangle 2"/>
          <p:cNvSpPr>
            <a:spLocks noChangeArrowheads="1"/>
          </p:cNvSpPr>
          <p:nvPr userDrawn="1"/>
        </p:nvSpPr>
        <p:spPr bwMode="auto">
          <a:xfrm>
            <a:off x="4" y="-1321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6" name="Rectangle 15"/>
          <p:cNvSpPr/>
          <p:nvPr userDrawn="1"/>
        </p:nvSpPr>
        <p:spPr>
          <a:xfrm>
            <a:off x="0" y="0"/>
            <a:ext cx="9144000" cy="87474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0" name="Rectangle 19"/>
          <p:cNvSpPr/>
          <p:nvPr userDrawn="1"/>
        </p:nvSpPr>
        <p:spPr>
          <a:xfrm>
            <a:off x="0" y="5056026"/>
            <a:ext cx="1836000" cy="87474"/>
          </a:xfrm>
          <a:prstGeom prst="rect">
            <a:avLst/>
          </a:prstGeom>
          <a:solidFill>
            <a:srgbClr val="0431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7" name="Rectangle 26"/>
          <p:cNvSpPr/>
          <p:nvPr userDrawn="1"/>
        </p:nvSpPr>
        <p:spPr>
          <a:xfrm>
            <a:off x="1836000" y="5056026"/>
            <a:ext cx="1836000" cy="87474"/>
          </a:xfrm>
          <a:prstGeom prst="rect">
            <a:avLst/>
          </a:prstGeom>
          <a:solidFill>
            <a:srgbClr val="459F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" name="Rectangle 27"/>
          <p:cNvSpPr/>
          <p:nvPr userDrawn="1"/>
        </p:nvSpPr>
        <p:spPr>
          <a:xfrm>
            <a:off x="3672000" y="5056026"/>
            <a:ext cx="1836000" cy="87474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9" name="Rectangle 28"/>
          <p:cNvSpPr/>
          <p:nvPr userDrawn="1"/>
        </p:nvSpPr>
        <p:spPr>
          <a:xfrm>
            <a:off x="5508000" y="5056026"/>
            <a:ext cx="1836000" cy="87474"/>
          </a:xfrm>
          <a:prstGeom prst="rect">
            <a:avLst/>
          </a:prstGeom>
          <a:solidFill>
            <a:srgbClr val="459F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0" name="Rectangle 29"/>
          <p:cNvSpPr/>
          <p:nvPr userDrawn="1"/>
        </p:nvSpPr>
        <p:spPr>
          <a:xfrm>
            <a:off x="7326256" y="5056026"/>
            <a:ext cx="1836000" cy="87474"/>
          </a:xfrm>
          <a:prstGeom prst="rect">
            <a:avLst/>
          </a:prstGeom>
          <a:solidFill>
            <a:srgbClr val="0431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4059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rgbClr val="04314C"/>
          </a:solidFill>
          <a:latin typeface="Verdana" pitchFamily="34" charset="0"/>
          <a:ea typeface="Verdana" pitchFamily="34" charset="0"/>
          <a:cs typeface="Verdana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7F1416"/>
        </a:buClr>
        <a:buFont typeface="Wingdings" pitchFamily="2" charset="2"/>
        <a:buChar char="§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3.png"/><Relationship Id="rId7" Type="http://schemas.openxmlformats.org/officeDocument/2006/relationships/hyperlink" Target="mailto:alazzawi@unhcr.org" TargetMode="External"/><Relationship Id="rId2" Type="http://schemas.openxmlformats.org/officeDocument/2006/relationships/hyperlink" Target="mailto:coord4.iraq@sheltercluster.or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osama.seddiq@drc.ngo" TargetMode="External"/><Relationship Id="rId5" Type="http://schemas.openxmlformats.org/officeDocument/2006/relationships/image" Target="../media/image4.png"/><Relationship Id="rId4" Type="http://schemas.openxmlformats.org/officeDocument/2006/relationships/hyperlink" Target="mailto:ira.csi.deputy-areacoo-prog@pu-ami.org" TargetMode="External"/><Relationship Id="rId9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iraqdtm.iom.int/COVID19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25588" y="773940"/>
            <a:ext cx="3406717" cy="58671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algn="l"/>
            <a:r>
              <a:rPr lang="en-GB" sz="2200" b="0" dirty="0">
                <a:solidFill>
                  <a:srgbClr val="DF5327"/>
                </a:solidFill>
                <a:latin typeface="Corbel" panose="020B0503020204020204"/>
                <a:ea typeface="+mn-ea"/>
                <a:cs typeface="+mn-cs"/>
              </a:rPr>
              <a:t>Centre and south </a:t>
            </a:r>
            <a:r>
              <a:rPr lang="en-US" sz="2200" b="0" dirty="0">
                <a:solidFill>
                  <a:srgbClr val="DF5327"/>
                </a:solidFill>
                <a:latin typeface="Corbel" panose="020B0503020204020204"/>
                <a:ea typeface="+mn-ea"/>
                <a:cs typeface="+mn-cs"/>
              </a:rPr>
              <a:t>Shelter Cluster Hub Coordination Structure</a:t>
            </a:r>
            <a:endParaRPr lang="en-GB" sz="2200" b="0" dirty="0">
              <a:solidFill>
                <a:srgbClr val="DF5327"/>
              </a:solidFill>
              <a:latin typeface="Corbel" panose="020B0503020204020204"/>
              <a:ea typeface="+mn-ea"/>
              <a:cs typeface="+mn-cs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3398708" y="134913"/>
            <a:ext cx="0" cy="44824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B456E0C7-24BA-4801-9F19-F04E07DFA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16634" y="4743309"/>
            <a:ext cx="270165" cy="273844"/>
          </a:xfrm>
        </p:spPr>
        <p:txBody>
          <a:bodyPr/>
          <a:lstStyle/>
          <a:p>
            <a:r>
              <a:rPr lang="en-US" dirty="0">
                <a:latin typeface="Calibri"/>
              </a:rPr>
              <a:t>2</a:t>
            </a:r>
            <a:endParaRPr lang="en-GB" dirty="0">
              <a:latin typeface="Calibri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16C815D-F254-4347-B950-666F6AFB4167}"/>
              </a:ext>
            </a:extLst>
          </p:cNvPr>
          <p:cNvSpPr/>
          <p:nvPr/>
        </p:nvSpPr>
        <p:spPr>
          <a:xfrm>
            <a:off x="3564265" y="252139"/>
            <a:ext cx="3698303" cy="830997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lvl="0" defTabSz="914400">
              <a:defRPr/>
            </a:pPr>
            <a:r>
              <a:rPr lang="en-GB" sz="1200" b="1" dirty="0">
                <a:latin typeface="Corbel" panose="020B0503020204020204" pitchFamily="34" charset="0"/>
              </a:rPr>
              <a:t>Michel Tia </a:t>
            </a:r>
            <a:r>
              <a:rPr lang="en-GB" sz="1200" dirty="0">
                <a:latin typeface="Corbel" panose="020B0503020204020204" pitchFamily="34" charset="0"/>
              </a:rPr>
              <a:t>- IOM</a:t>
            </a:r>
          </a:p>
          <a:p>
            <a:r>
              <a:rPr lang="en-GB" sz="1200" dirty="0">
                <a:latin typeface="Corbel" panose="020B0503020204020204" pitchFamily="34" charset="0"/>
              </a:rPr>
              <a:t>Sub National </a:t>
            </a:r>
            <a:r>
              <a:rPr lang="en-US" sz="1200" dirty="0">
                <a:latin typeface="Corbel" panose="020B0503020204020204" pitchFamily="34" charset="0"/>
              </a:rPr>
              <a:t>Cluster </a:t>
            </a:r>
            <a:r>
              <a:rPr lang="en-GB" sz="1200" dirty="0">
                <a:latin typeface="Corbel" panose="020B0503020204020204" pitchFamily="34" charset="0"/>
              </a:rPr>
              <a:t>Coordinator for Centre and South </a:t>
            </a:r>
          </a:p>
          <a:p>
            <a:r>
              <a:rPr lang="en-GB" sz="1200" dirty="0">
                <a:latin typeface="Corbel" panose="020B0503020204020204" pitchFamily="34" charset="0"/>
              </a:rPr>
              <a:t>+964 (0) 782 294 9258</a:t>
            </a:r>
          </a:p>
          <a:p>
            <a:r>
              <a:rPr lang="en-GB" sz="1200" b="1" u="sng" dirty="0">
                <a:solidFill>
                  <a:schemeClr val="lt1"/>
                </a:solidFill>
                <a:latin typeface="Corbel" panose="020B0503020204020204" pitchFamily="34" charset="0"/>
                <a:hlinkClick r:id="rId2"/>
              </a:rPr>
              <a:t>coord4.iraq@sheltercluster.org</a:t>
            </a:r>
            <a:r>
              <a:rPr lang="en-GB" sz="1200" b="1" dirty="0">
                <a:solidFill>
                  <a:schemeClr val="lt1"/>
                </a:solidFill>
                <a:latin typeface="Corbel" panose="020B0503020204020204" pitchFamily="34" charset="0"/>
              </a:rPr>
              <a:t> </a:t>
            </a:r>
            <a:endParaRPr lang="en-GB" sz="1200" dirty="0">
              <a:latin typeface="Corbel" panose="020B0503020204020204" pitchFamily="34" charset="0"/>
            </a:endParaRPr>
          </a:p>
        </p:txBody>
      </p:sp>
      <p:pic>
        <p:nvPicPr>
          <p:cNvPr id="2050" name="Picture 1" descr="Logo PUI">
            <a:extLst>
              <a:ext uri="{FF2B5EF4-FFF2-40B4-BE49-F238E27FC236}">
                <a16:creationId xmlns:a16="http://schemas.microsoft.com/office/drawing/2014/main" id="{65D10F67-4F61-4E24-B89F-3438B92092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545" y="2906558"/>
            <a:ext cx="1400401" cy="548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F0177C9C-3789-40B7-8F9B-942829687462}"/>
              </a:ext>
            </a:extLst>
          </p:cNvPr>
          <p:cNvSpPr/>
          <p:nvPr/>
        </p:nvSpPr>
        <p:spPr>
          <a:xfrm>
            <a:off x="3564267" y="1235531"/>
            <a:ext cx="3698298" cy="1015663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n-US" sz="1200" b="1" dirty="0">
                <a:latin typeface="Corbel" panose="020B0503020204020204" pitchFamily="34" charset="0"/>
              </a:rPr>
              <a:t>Nicoletta Roccabianca - </a:t>
            </a:r>
            <a:r>
              <a:rPr lang="en-US" sz="1200" dirty="0">
                <a:latin typeface="Corbel" panose="020B0503020204020204" pitchFamily="34" charset="0"/>
              </a:rPr>
              <a:t>PUI</a:t>
            </a:r>
            <a:endParaRPr lang="en-IN" sz="1200" dirty="0">
              <a:latin typeface="Corbel" panose="020B0503020204020204" pitchFamily="34" charset="0"/>
            </a:endParaRPr>
          </a:p>
          <a:p>
            <a:r>
              <a:rPr lang="en-US" sz="1200" dirty="0">
                <a:latin typeface="Corbel" panose="020B0503020204020204" pitchFamily="34" charset="0"/>
              </a:rPr>
              <a:t>Deputy Area Coordinator – Centre and South</a:t>
            </a:r>
          </a:p>
          <a:p>
            <a:r>
              <a:rPr lang="en-US" sz="1200" dirty="0">
                <a:solidFill>
                  <a:srgbClr val="000000"/>
                </a:solidFill>
                <a:latin typeface="Corbel" panose="020B0503020204020204" pitchFamily="34" charset="0"/>
                <a:ea typeface="Calibri" panose="020F0502020204030204" pitchFamily="34" charset="0"/>
              </a:rPr>
              <a:t>Shelter Cluster Focal Point for</a:t>
            </a:r>
            <a:r>
              <a:rPr lang="en-IN" sz="1200" dirty="0">
                <a:latin typeface="Corbel" panose="020B0503020204020204" pitchFamily="34" charset="0"/>
              </a:rPr>
              <a:t> </a:t>
            </a:r>
            <a:r>
              <a:rPr lang="en-IN" sz="1200" b="1" dirty="0">
                <a:latin typeface="Corbel" panose="020B0503020204020204" pitchFamily="34" charset="0"/>
              </a:rPr>
              <a:t>Anbar Governorate </a:t>
            </a:r>
          </a:p>
          <a:p>
            <a:r>
              <a:rPr lang="en-US" sz="1200" dirty="0">
                <a:solidFill>
                  <a:srgbClr val="000000"/>
                </a:solidFill>
                <a:latin typeface="Corbel" panose="020B0503020204020204" pitchFamily="34" charset="0"/>
              </a:rPr>
              <a:t>+964 (0) 783 306 1031</a:t>
            </a:r>
            <a:endParaRPr lang="en-IN" sz="1200" dirty="0">
              <a:solidFill>
                <a:srgbClr val="000000"/>
              </a:solidFill>
              <a:latin typeface="Corbel" panose="020B0503020204020204" pitchFamily="34" charset="0"/>
            </a:endParaRPr>
          </a:p>
          <a:p>
            <a:r>
              <a:rPr lang="en-US" sz="1200" b="1" u="sng" dirty="0">
                <a:solidFill>
                  <a:srgbClr val="1F497D"/>
                </a:solidFill>
                <a:latin typeface="Corbel" panose="020B0503020204020204" pitchFamily="34" charset="0"/>
                <a:ea typeface="Calibri" panose="020F0502020204030204" pitchFamily="34" charset="0"/>
                <a:hlinkClick r:id="rId4"/>
              </a:rPr>
              <a:t>ira.csi.deputy-areacoo-prog@pu-ami.org</a:t>
            </a:r>
            <a:r>
              <a:rPr lang="en-US" sz="1200" b="1" dirty="0">
                <a:solidFill>
                  <a:srgbClr val="1F497D"/>
                </a:solidFill>
                <a:latin typeface="Corbel" panose="020B0503020204020204" pitchFamily="34" charset="0"/>
                <a:ea typeface="Calibri" panose="020F0502020204030204" pitchFamily="34" charset="0"/>
              </a:rPr>
              <a:t> </a:t>
            </a:r>
            <a:endParaRPr lang="en-IN" sz="1200" b="1" dirty="0">
              <a:latin typeface="Corbel" panose="020B0503020204020204" pitchFamily="34" charset="0"/>
              <a:ea typeface="Calibri" panose="020F0502020204030204" pitchFamily="34" charset="0"/>
            </a:endParaRPr>
          </a:p>
        </p:txBody>
      </p:sp>
      <p:pic>
        <p:nvPicPr>
          <p:cNvPr id="2051" name="Picture 3" descr="cid:image001.png@01D3CC1A.AD9A1A50">
            <a:extLst>
              <a:ext uri="{FF2B5EF4-FFF2-40B4-BE49-F238E27FC236}">
                <a16:creationId xmlns:a16="http://schemas.microsoft.com/office/drawing/2014/main" id="{BCD613DA-B0AD-4CD4-87F6-85453FCEB2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1416" y="2936823"/>
            <a:ext cx="1061756" cy="488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7E65D525-B00C-4744-B8C0-02E8D1326CFF}"/>
              </a:ext>
            </a:extLst>
          </p:cNvPr>
          <p:cNvSpPr/>
          <p:nvPr/>
        </p:nvSpPr>
        <p:spPr>
          <a:xfrm>
            <a:off x="3564631" y="2404848"/>
            <a:ext cx="3885646" cy="830997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n-US" sz="1200" b="1" dirty="0">
                <a:latin typeface="Corbel" panose="020B0503020204020204" pitchFamily="34" charset="0"/>
              </a:rPr>
              <a:t>Osama </a:t>
            </a:r>
            <a:r>
              <a:rPr lang="en-US" sz="1200" b="1" dirty="0" err="1">
                <a:latin typeface="Corbel" panose="020B0503020204020204" pitchFamily="34" charset="0"/>
              </a:rPr>
              <a:t>Luay</a:t>
            </a:r>
            <a:r>
              <a:rPr lang="en-US" sz="1200" b="1" dirty="0">
                <a:latin typeface="Corbel" panose="020B0503020204020204" pitchFamily="34" charset="0"/>
              </a:rPr>
              <a:t> </a:t>
            </a:r>
            <a:r>
              <a:rPr lang="en-US" sz="1200" b="1" dirty="0" err="1">
                <a:latin typeface="Corbel" panose="020B0503020204020204" pitchFamily="34" charset="0"/>
              </a:rPr>
              <a:t>Seddiq</a:t>
            </a:r>
            <a:r>
              <a:rPr lang="en-US" sz="1200" b="1" dirty="0">
                <a:latin typeface="Corbel" panose="020B0503020204020204" pitchFamily="34" charset="0"/>
              </a:rPr>
              <a:t> </a:t>
            </a:r>
            <a:r>
              <a:rPr lang="en-US" sz="1200" dirty="0">
                <a:latin typeface="Corbel" panose="020B0503020204020204" pitchFamily="34" charset="0"/>
              </a:rPr>
              <a:t>- DRC</a:t>
            </a:r>
            <a:endParaRPr lang="en-IN" sz="1200" dirty="0">
              <a:latin typeface="Corbel" panose="020B0503020204020204" pitchFamily="34" charset="0"/>
            </a:endParaRPr>
          </a:p>
          <a:p>
            <a:r>
              <a:rPr lang="en-US" sz="1200" dirty="0">
                <a:solidFill>
                  <a:srgbClr val="000000"/>
                </a:solidFill>
                <a:latin typeface="Corbel" panose="020B0503020204020204" pitchFamily="34" charset="0"/>
                <a:ea typeface="Calibri" panose="020F0502020204030204" pitchFamily="34" charset="0"/>
              </a:rPr>
              <a:t>Tikrit</a:t>
            </a:r>
          </a:p>
          <a:p>
            <a:r>
              <a:rPr lang="en-US" sz="1200" dirty="0">
                <a:solidFill>
                  <a:srgbClr val="000000"/>
                </a:solidFill>
                <a:latin typeface="Corbel" panose="020B0503020204020204" pitchFamily="34" charset="0"/>
                <a:ea typeface="Calibri" panose="020F0502020204030204" pitchFamily="34" charset="0"/>
              </a:rPr>
              <a:t>Shelter Cluster Focal Point for </a:t>
            </a:r>
            <a:r>
              <a:rPr lang="en-US" sz="1200" b="1" dirty="0">
                <a:solidFill>
                  <a:srgbClr val="000000"/>
                </a:solidFill>
                <a:latin typeface="Corbel" panose="020B0503020204020204" pitchFamily="34" charset="0"/>
                <a:ea typeface="Calibri" panose="020F0502020204030204" pitchFamily="34" charset="0"/>
              </a:rPr>
              <a:t>Salah ad-Din Governorate </a:t>
            </a:r>
            <a:endParaRPr lang="en-IN" sz="1200" b="1" dirty="0">
              <a:latin typeface="Corbel" panose="020B0503020204020204" pitchFamily="34" charset="0"/>
              <a:ea typeface="Calibri" panose="020F0502020204030204" pitchFamily="34" charset="0"/>
            </a:endParaRPr>
          </a:p>
          <a:p>
            <a:r>
              <a:rPr lang="en-US" sz="1200" b="1" u="sng" dirty="0">
                <a:latin typeface="Corbel" panose="020B0503020204020204" pitchFamily="34" charset="0"/>
                <a:hlinkClick r:id="rId6"/>
              </a:rPr>
              <a:t>osama.seddiq@drc.ngo</a:t>
            </a:r>
            <a:r>
              <a:rPr lang="da-DK" sz="1200" b="1" dirty="0">
                <a:latin typeface="Corbel" panose="020B0503020204020204" pitchFamily="34" charset="0"/>
                <a:ea typeface="Calibri" panose="020F0502020204030204" pitchFamily="34" charset="0"/>
              </a:rPr>
              <a:t> </a:t>
            </a:r>
            <a:endParaRPr lang="en-IN" sz="1200" b="1" dirty="0">
              <a:effectLst/>
              <a:latin typeface="Corbel" panose="020B0503020204020204" pitchFamily="34" charset="0"/>
              <a:ea typeface="Calibri" panose="020F0502020204030204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9050FB1-99FF-4C1C-97D8-D5EB96726362}"/>
              </a:ext>
            </a:extLst>
          </p:cNvPr>
          <p:cNvSpPr/>
          <p:nvPr/>
        </p:nvSpPr>
        <p:spPr>
          <a:xfrm>
            <a:off x="3564630" y="3572906"/>
            <a:ext cx="4852004" cy="1015663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n-US" sz="1200" b="1" dirty="0">
                <a:solidFill>
                  <a:srgbClr val="000000"/>
                </a:solidFill>
                <a:latin typeface="Corbel" panose="020B0503020204020204" pitchFamily="34" charset="0"/>
              </a:rPr>
              <a:t>Layth Al-Azzawi </a:t>
            </a:r>
            <a:r>
              <a:rPr lang="en-US" sz="1200" dirty="0">
                <a:latin typeface="Corbel" panose="020B0503020204020204" pitchFamily="34" charset="0"/>
              </a:rPr>
              <a:t>- UNHCR</a:t>
            </a:r>
            <a:endParaRPr lang="en-US" sz="1200" dirty="0">
              <a:solidFill>
                <a:srgbClr val="000000"/>
              </a:solidFill>
              <a:latin typeface="Corbel" panose="020B0503020204020204" pitchFamily="34" charset="0"/>
              <a:ea typeface="Calibri" panose="020F0502020204030204" pitchFamily="34" charset="0"/>
            </a:endParaRPr>
          </a:p>
          <a:p>
            <a:r>
              <a:rPr lang="en-IN" sz="1200" dirty="0">
                <a:solidFill>
                  <a:srgbClr val="000000"/>
                </a:solidFill>
                <a:latin typeface="Corbel" panose="020B0503020204020204" pitchFamily="34" charset="0"/>
              </a:rPr>
              <a:t>Snr. Field Associate – CCCM &amp; Shelter-NFI - </a:t>
            </a:r>
            <a:r>
              <a:rPr lang="en-US" sz="1200" dirty="0">
                <a:latin typeface="Corbel" panose="020B0503020204020204" pitchFamily="34" charset="0"/>
              </a:rPr>
              <a:t>Centre and South</a:t>
            </a:r>
            <a:endParaRPr lang="en-US" sz="1200" dirty="0">
              <a:solidFill>
                <a:srgbClr val="000000"/>
              </a:solidFill>
              <a:latin typeface="Corbel" panose="020B0503020204020204" pitchFamily="34" charset="0"/>
              <a:ea typeface="Calibri" panose="020F0502020204030204" pitchFamily="34" charset="0"/>
            </a:endParaRPr>
          </a:p>
          <a:p>
            <a:r>
              <a:rPr lang="en-US" sz="1200" dirty="0">
                <a:solidFill>
                  <a:srgbClr val="000000"/>
                </a:solidFill>
                <a:latin typeface="Corbel" panose="020B0503020204020204" pitchFamily="34" charset="0"/>
                <a:ea typeface="Calibri" panose="020F0502020204030204" pitchFamily="34" charset="0"/>
              </a:rPr>
              <a:t>Shelter Cluster Focal Point for </a:t>
            </a:r>
            <a:r>
              <a:rPr lang="en-US" sz="1200" b="1" dirty="0">
                <a:solidFill>
                  <a:srgbClr val="000000"/>
                </a:solidFill>
                <a:latin typeface="Corbel" panose="020B0503020204020204" pitchFamily="34" charset="0"/>
                <a:ea typeface="Calibri" panose="020F0502020204030204" pitchFamily="34" charset="0"/>
              </a:rPr>
              <a:t>Diyala Governorate</a:t>
            </a:r>
          </a:p>
          <a:p>
            <a:r>
              <a:rPr lang="en-US" sz="1200" dirty="0">
                <a:solidFill>
                  <a:srgbClr val="000000"/>
                </a:solidFill>
                <a:latin typeface="Corbel" panose="020B0503020204020204" pitchFamily="34" charset="0"/>
                <a:ea typeface="Calibri" panose="020F0502020204030204" pitchFamily="34" charset="0"/>
              </a:rPr>
              <a:t>+964 (0) 780 195 3136</a:t>
            </a:r>
          </a:p>
          <a:p>
            <a:r>
              <a:rPr lang="en-US" sz="1200" b="1" dirty="0">
                <a:latin typeface="Corbel" panose="020B0503020204020204" pitchFamily="34" charset="0"/>
                <a:hlinkClick r:id="rId7"/>
              </a:rPr>
              <a:t>alazzawi@unhcr.org</a:t>
            </a:r>
            <a:endParaRPr lang="en-IN" sz="1200" b="1" dirty="0">
              <a:latin typeface="Corbel" panose="020B0503020204020204" pitchFamily="34" charset="0"/>
              <a:ea typeface="Calibri" panose="020F0502020204030204" pitchFamily="34" charset="0"/>
            </a:endParaRP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EDEBCA45-6AC7-4C46-B1DD-9D14A0ECCC5D}"/>
              </a:ext>
            </a:extLst>
          </p:cNvPr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65181" y="1747992"/>
            <a:ext cx="793675" cy="853701"/>
          </a:xfrm>
          <a:prstGeom prst="rect">
            <a:avLst/>
          </a:prstGeom>
          <a:ln>
            <a:noFill/>
          </a:ln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6B955CFF-4D05-4381-8322-F14091DA90E9}"/>
              </a:ext>
            </a:extLst>
          </p:cNvPr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81416" y="1766307"/>
            <a:ext cx="846587" cy="853701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64946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DE864EC-0A00-4D64-B5FA-296FABDC4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10</a:t>
            </a:fld>
            <a:endParaRPr lang="en-GB">
              <a:latin typeface="Calibri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8CF2F74-B8ED-4A58-8D0B-CC19DB23F29E}"/>
              </a:ext>
            </a:extLst>
          </p:cNvPr>
          <p:cNvSpPr/>
          <p:nvPr/>
        </p:nvSpPr>
        <p:spPr>
          <a:xfrm>
            <a:off x="20780" y="126347"/>
            <a:ext cx="910243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 startAt="2"/>
            </a:pPr>
            <a:r>
              <a:rPr lang="en-US" sz="1600" dirty="0">
                <a:latin typeface="Corbel" panose="020B0503020204020204" pitchFamily="34" charset="0"/>
                <a:cs typeface="Calibri Light" panose="020F0302020204030204" pitchFamily="34" charset="0"/>
              </a:rPr>
              <a:t>Key issues and </a:t>
            </a:r>
            <a:r>
              <a:rPr lang="en-IN" sz="1600" dirty="0">
                <a:latin typeface="Corbel" panose="020B0503020204020204" pitchFamily="34" charset="0"/>
                <a:cs typeface="Calibri Light" panose="020F0302020204030204" pitchFamily="34" charset="0"/>
              </a:rPr>
              <a:t>Partner’s updates</a:t>
            </a:r>
            <a:endParaRPr lang="en-US" sz="1600" dirty="0">
              <a:latin typeface="Corbel" panose="020B0503020204020204" pitchFamily="34" charset="0"/>
              <a:cs typeface="Calibri Light" panose="020F0302020204030204" pitchFamily="34" charset="0"/>
            </a:endParaRPr>
          </a:p>
          <a:p>
            <a:pPr marL="800100" lvl="1" indent="-342900">
              <a:buFont typeface="+mj-lt"/>
              <a:buAutoNum type="alphaLcParenR" startAt="2"/>
            </a:pPr>
            <a:r>
              <a:rPr lang="en-IN" sz="1600" dirty="0">
                <a:latin typeface="Corbel" panose="020B0503020204020204" pitchFamily="34" charset="0"/>
              </a:rPr>
              <a:t>Partners planned and ongoing activities (related or not to COVID-19) – </a:t>
            </a:r>
            <a:r>
              <a:rPr lang="en-IN" sz="1600" dirty="0">
                <a:solidFill>
                  <a:srgbClr val="0070C0"/>
                </a:solidFill>
                <a:latin typeface="Corbel" panose="020B0503020204020204" pitchFamily="34" charset="0"/>
              </a:rPr>
              <a:t> Tour de table - Partners</a:t>
            </a:r>
            <a:endParaRPr lang="en-US" sz="1600" b="1" dirty="0">
              <a:solidFill>
                <a:srgbClr val="0070C0"/>
              </a:solidFill>
              <a:latin typeface="Corbel" panose="020B0503020204020204" pitchFamily="34" charset="0"/>
              <a:cs typeface="Calibri Light" panose="020F030202020403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C363079-967E-4AC7-A2A1-65EB20D755D5}"/>
              </a:ext>
            </a:extLst>
          </p:cNvPr>
          <p:cNvSpPr/>
          <p:nvPr/>
        </p:nvSpPr>
        <p:spPr>
          <a:xfrm>
            <a:off x="355008" y="915513"/>
            <a:ext cx="8487777" cy="30931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IN" sz="1500" dirty="0">
              <a:latin typeface="Corbel" panose="020B0503020204020204" pitchFamily="34" charset="0"/>
              <a:cs typeface="Calibri Light" panose="020F0302020204030204" pitchFamily="34" charset="0"/>
            </a:endParaRPr>
          </a:p>
          <a:p>
            <a:r>
              <a:rPr lang="en-IN" sz="1500" b="1" dirty="0">
                <a:latin typeface="Corbel" panose="020B0503020204020204" pitchFamily="34" charset="0"/>
                <a:cs typeface="Calibri Light" panose="020F0302020204030204" pitchFamily="34" charset="0"/>
              </a:rPr>
              <a:t>	UNHCR</a:t>
            </a:r>
            <a:r>
              <a:rPr lang="en-IN" sz="1500" dirty="0">
                <a:latin typeface="Corbel" panose="020B0503020204020204" pitchFamily="34" charset="0"/>
                <a:cs typeface="Calibri Light" panose="020F0302020204030204" pitchFamily="34" charset="0"/>
              </a:rPr>
              <a:t> – to be confirmed - </a:t>
            </a:r>
            <a:r>
              <a:rPr lang="en-IN" sz="1500" dirty="0">
                <a:solidFill>
                  <a:srgbClr val="C00000"/>
                </a:solidFill>
                <a:latin typeface="Corbel" panose="020B0503020204020204" pitchFamily="34" charset="0"/>
              </a:rPr>
              <a:t>on hold due to COVID-19</a:t>
            </a:r>
            <a:endParaRPr lang="en-IN" sz="1500" dirty="0">
              <a:latin typeface="Corbel" panose="020B0503020204020204" pitchFamily="34" charset="0"/>
              <a:cs typeface="Calibri Light" panose="020F0302020204030204" pitchFamily="34" charset="0"/>
            </a:endParaRPr>
          </a:p>
          <a:p>
            <a:endParaRPr lang="en-IN" sz="1500" dirty="0">
              <a:latin typeface="Corbel" panose="020B0503020204020204" pitchFamily="34" charset="0"/>
              <a:cs typeface="Calibri Light" panose="020F03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N" sz="1500" dirty="0">
                <a:latin typeface="Corbel" panose="020B0503020204020204" pitchFamily="34" charset="0"/>
              </a:rPr>
              <a:t>NFI  replacement in all managed Camps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N" sz="1500" dirty="0">
                <a:latin typeface="Corbel" panose="020B0503020204020204" pitchFamily="34" charset="0"/>
              </a:rPr>
              <a:t>770 RHU (Cat4 damaged houses)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N" sz="1500" dirty="0">
                <a:latin typeface="Corbel" panose="020B0503020204020204" pitchFamily="34" charset="0"/>
              </a:rPr>
              <a:t>2,700 Shelter units (Cat2)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N" sz="1500" dirty="0">
                <a:latin typeface="Corbel" panose="020B0503020204020204" pitchFamily="34" charset="0"/>
              </a:rPr>
              <a:t>Potential location: Anbar, Baghdad, Diyala, Salah al-Din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IN" sz="1500" dirty="0">
              <a:latin typeface="Corbel" panose="020B0503020204020204" pitchFamily="34" charset="0"/>
            </a:endParaRPr>
          </a:p>
          <a:p>
            <a:r>
              <a:rPr lang="en-IN" sz="1500" b="1" dirty="0">
                <a:latin typeface="Corbel" panose="020B0503020204020204" pitchFamily="34" charset="0"/>
              </a:rPr>
              <a:t>	CRS </a:t>
            </a:r>
            <a:r>
              <a:rPr lang="en-IN" sz="1500" dirty="0">
                <a:latin typeface="Corbel" panose="020B0503020204020204" pitchFamily="34" charset="0"/>
                <a:cs typeface="Calibri Light" panose="020F0302020204030204" pitchFamily="34" charset="0"/>
              </a:rPr>
              <a:t>–  confirmed</a:t>
            </a:r>
            <a:r>
              <a:rPr lang="en-IN" sz="1500" b="1" dirty="0">
                <a:latin typeface="Corbel" panose="020B0503020204020204" pitchFamily="34" charset="0"/>
              </a:rPr>
              <a:t> - </a:t>
            </a:r>
            <a:r>
              <a:rPr lang="en-IN" sz="1500" dirty="0">
                <a:solidFill>
                  <a:srgbClr val="C00000"/>
                </a:solidFill>
                <a:latin typeface="Corbel" panose="020B0503020204020204" pitchFamily="34" charset="0"/>
              </a:rPr>
              <a:t>on hold due to COVID-19</a:t>
            </a:r>
            <a:endParaRPr lang="en-IN" sz="1500" b="1" dirty="0">
              <a:latin typeface="Corbel" panose="020B0503020204020204" pitchFamily="34" charset="0"/>
            </a:endParaRPr>
          </a:p>
          <a:p>
            <a:endParaRPr lang="en-IN" sz="1500" b="1" dirty="0">
              <a:latin typeface="Corbel" panose="020B0503020204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N" sz="1500" dirty="0">
                <a:latin typeface="Corbel" panose="020B0503020204020204" pitchFamily="34" charset="0"/>
              </a:rPr>
              <a:t>150 Shelter units (Cat2)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N" sz="1500" dirty="0">
                <a:latin typeface="Corbel" panose="020B0503020204020204" pitchFamily="34" charset="0"/>
              </a:rPr>
              <a:t>Potential location: Falluja/Anbar - </a:t>
            </a:r>
            <a:r>
              <a:rPr lang="en-US" sz="1500" dirty="0">
                <a:latin typeface="Corbel" panose="020B0503020204020204" pitchFamily="34" charset="0"/>
              </a:rPr>
              <a:t>Jubail neighborhood (</a:t>
            </a:r>
            <a:r>
              <a:rPr lang="en-US" sz="1500" dirty="0">
                <a:solidFill>
                  <a:srgbClr val="C00000"/>
                </a:solidFill>
                <a:latin typeface="Corbel" panose="020B0503020204020204" pitchFamily="34" charset="0"/>
              </a:rPr>
              <a:t>except in sector 212</a:t>
            </a:r>
            <a:r>
              <a:rPr lang="en-US" sz="1500" dirty="0">
                <a:latin typeface="Corbel" panose="020B0503020204020204" pitchFamily="34" charset="0"/>
              </a:rPr>
              <a:t>) &amp; Hay Al Wilda neighborhood and Hay Al Shuhadaa including the new distribution area</a:t>
            </a:r>
          </a:p>
        </p:txBody>
      </p:sp>
    </p:spTree>
    <p:extLst>
      <p:ext uri="{BB962C8B-B14F-4D97-AF65-F5344CB8AC3E}">
        <p14:creationId xmlns:p14="http://schemas.microsoft.com/office/powerpoint/2010/main" val="35740523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DE864EC-0A00-4D64-B5FA-296FABDC4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11</a:t>
            </a:fld>
            <a:endParaRPr lang="en-GB">
              <a:latin typeface="Calibri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8CF2F74-B8ED-4A58-8D0B-CC19DB23F29E}"/>
              </a:ext>
            </a:extLst>
          </p:cNvPr>
          <p:cNvSpPr/>
          <p:nvPr/>
        </p:nvSpPr>
        <p:spPr>
          <a:xfrm>
            <a:off x="20780" y="126347"/>
            <a:ext cx="910243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 startAt="2"/>
            </a:pPr>
            <a:r>
              <a:rPr lang="en-US" sz="1600" dirty="0">
                <a:latin typeface="Corbel" panose="020B0503020204020204" pitchFamily="34" charset="0"/>
                <a:cs typeface="Calibri Light" panose="020F0302020204030204" pitchFamily="34" charset="0"/>
              </a:rPr>
              <a:t>Key issues and </a:t>
            </a:r>
            <a:r>
              <a:rPr lang="en-IN" sz="1600" dirty="0">
                <a:latin typeface="Corbel" panose="020B0503020204020204" pitchFamily="34" charset="0"/>
                <a:cs typeface="Calibri Light" panose="020F0302020204030204" pitchFamily="34" charset="0"/>
              </a:rPr>
              <a:t>Partner’s updates</a:t>
            </a:r>
            <a:endParaRPr lang="en-US" sz="1600" dirty="0">
              <a:latin typeface="Corbel" panose="020B0503020204020204" pitchFamily="34" charset="0"/>
              <a:cs typeface="Calibri Light" panose="020F0302020204030204" pitchFamily="34" charset="0"/>
            </a:endParaRPr>
          </a:p>
          <a:p>
            <a:pPr marL="800100" lvl="1" indent="-342900">
              <a:buFont typeface="+mj-lt"/>
              <a:buAutoNum type="alphaLcParenR" startAt="3"/>
            </a:pPr>
            <a:r>
              <a:rPr lang="en-IN" sz="1600" dirty="0">
                <a:latin typeface="Corbel" panose="020B0503020204020204" pitchFamily="34" charset="0"/>
                <a:cs typeface="Calibri Light" panose="020F0302020204030204" pitchFamily="34" charset="0"/>
              </a:rPr>
              <a:t>New guidance document “Construction Site Safety Protocol for COVID-19 Contexts”  – </a:t>
            </a:r>
            <a:r>
              <a:rPr lang="en-IN" sz="1600" dirty="0">
                <a:solidFill>
                  <a:srgbClr val="0070C0"/>
                </a:solidFill>
                <a:latin typeface="Corbel" panose="020B0503020204020204" pitchFamily="34" charset="0"/>
                <a:cs typeface="Calibri Light" panose="020F0302020204030204" pitchFamily="34" charset="0"/>
              </a:rPr>
              <a:t>Cluster</a:t>
            </a:r>
            <a:endParaRPr lang="en-US" sz="1600" b="1" dirty="0">
              <a:solidFill>
                <a:srgbClr val="0070C0"/>
              </a:solidFill>
              <a:latin typeface="Corbel" panose="020B0503020204020204" pitchFamily="34" charset="0"/>
              <a:cs typeface="Calibri Light" panose="020F030202020403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C363079-967E-4AC7-A2A1-65EB20D755D5}"/>
              </a:ext>
            </a:extLst>
          </p:cNvPr>
          <p:cNvSpPr/>
          <p:nvPr/>
        </p:nvSpPr>
        <p:spPr>
          <a:xfrm>
            <a:off x="289450" y="1259896"/>
            <a:ext cx="8473002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500" dirty="0">
                <a:latin typeface="Corbel" panose="020B0503020204020204" pitchFamily="34" charset="0"/>
              </a:rPr>
              <a:t>The Shelter Cluster new guidance document called “</a:t>
            </a:r>
            <a:r>
              <a:rPr lang="en-IN" sz="1500" b="1" dirty="0">
                <a:latin typeface="Corbel" panose="020B0503020204020204" pitchFamily="34" charset="0"/>
              </a:rPr>
              <a:t>Construction Site Safety Protocol for COVID-19 Contexts</a:t>
            </a:r>
            <a:r>
              <a:rPr lang="en-IN" sz="1500" dirty="0">
                <a:latin typeface="Corbel" panose="020B0503020204020204" pitchFamily="34" charset="0"/>
              </a:rPr>
              <a:t>” was developed with great contributions from </a:t>
            </a:r>
            <a:r>
              <a:rPr lang="en-IN" sz="1500" b="1" dirty="0">
                <a:latin typeface="Corbel" panose="020B0503020204020204" pitchFamily="34" charset="0"/>
              </a:rPr>
              <a:t>PUI</a:t>
            </a:r>
            <a:r>
              <a:rPr lang="en-IN" sz="1500" dirty="0">
                <a:latin typeface="Corbel" panose="020B0503020204020204" pitchFamily="34" charset="0"/>
              </a:rPr>
              <a:t>, </a:t>
            </a:r>
            <a:r>
              <a:rPr lang="en-IN" sz="1500" b="1" dirty="0">
                <a:latin typeface="Corbel" panose="020B0503020204020204" pitchFamily="34" charset="0"/>
              </a:rPr>
              <a:t>DRC</a:t>
            </a:r>
            <a:r>
              <a:rPr lang="en-IN" sz="1500" dirty="0">
                <a:latin typeface="Corbel" panose="020B0503020204020204" pitchFamily="34" charset="0"/>
              </a:rPr>
              <a:t> and </a:t>
            </a:r>
            <a:r>
              <a:rPr lang="en-IN" sz="1500" b="1" dirty="0">
                <a:latin typeface="Corbel" panose="020B0503020204020204" pitchFamily="34" charset="0"/>
              </a:rPr>
              <a:t>UN-Habitat</a:t>
            </a:r>
            <a:r>
              <a:rPr lang="en-IN" sz="1500" dirty="0">
                <a:latin typeface="Corbel" panose="020B0503020204020204" pitchFamily="34" charset="0"/>
              </a:rPr>
              <a:t>, and shared with partners on </a:t>
            </a:r>
            <a:r>
              <a:rPr lang="en-IN" sz="1500" b="1" dirty="0">
                <a:latin typeface="Corbel" panose="020B0503020204020204" pitchFamily="34" charset="0"/>
              </a:rPr>
              <a:t>June 2</a:t>
            </a:r>
            <a:r>
              <a:rPr lang="en-IN" sz="1500" b="1" baseline="30000" dirty="0">
                <a:latin typeface="Corbel" panose="020B0503020204020204" pitchFamily="34" charset="0"/>
              </a:rPr>
              <a:t>nd</a:t>
            </a:r>
            <a:r>
              <a:rPr lang="en-IN" sz="1500" b="1" dirty="0">
                <a:latin typeface="Corbel" panose="020B0503020204020204" pitchFamily="34" charset="0"/>
              </a:rPr>
              <a:t>, 2020</a:t>
            </a:r>
          </a:p>
          <a:p>
            <a:endParaRPr lang="en-IN" sz="1500" dirty="0">
              <a:latin typeface="Corbel" panose="020B0503020204020204" pitchFamily="34" charset="0"/>
            </a:endParaRPr>
          </a:p>
          <a:p>
            <a:r>
              <a:rPr lang="en-IN" sz="1500" b="1" dirty="0">
                <a:latin typeface="Corbel" panose="020B0503020204020204" pitchFamily="34" charset="0"/>
              </a:rPr>
              <a:t>On June 11</a:t>
            </a:r>
            <a:r>
              <a:rPr lang="en-IN" sz="1500" b="1" baseline="30000" dirty="0">
                <a:latin typeface="Corbel" panose="020B0503020204020204" pitchFamily="34" charset="0"/>
              </a:rPr>
              <a:t>th</a:t>
            </a:r>
            <a:r>
              <a:rPr lang="en-IN" sz="1500" b="1" dirty="0">
                <a:latin typeface="Corbel" panose="020B0503020204020204" pitchFamily="34" charset="0"/>
              </a:rPr>
              <a:t>, 2020</a:t>
            </a:r>
            <a:r>
              <a:rPr lang="en-IN" sz="1500" dirty="0">
                <a:latin typeface="Corbel" panose="020B0503020204020204" pitchFamily="34" charset="0"/>
              </a:rPr>
              <a:t>, the document was presentation in a form of PowerPoint presentation during a special national Shelter Cluster meeting. That presentation was immediately shared with partners.</a:t>
            </a:r>
          </a:p>
          <a:p>
            <a:endParaRPr lang="en-IN" sz="1500" dirty="0">
              <a:latin typeface="Corbel" panose="020B0503020204020204" pitchFamily="34" charset="0"/>
            </a:endParaRPr>
          </a:p>
          <a:p>
            <a:r>
              <a:rPr lang="en-IN" sz="1500" dirty="0">
                <a:latin typeface="Corbel" panose="020B0503020204020204" pitchFamily="34" charset="0"/>
              </a:rPr>
              <a:t>Currently, the Shelter Cluster is also developing an Information, Education and Communication (IEC) Toolbox based on the guidance. Once completed, the IEC  - Toolbox will be shared with you. </a:t>
            </a:r>
            <a:endParaRPr lang="en-US" sz="1500" dirty="0"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77788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DE864EC-0A00-4D64-B5FA-296FABDC4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12</a:t>
            </a:fld>
            <a:endParaRPr lang="en-GB">
              <a:latin typeface="Calibri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7709C99-1C57-43C9-BACC-5B7D0051F255}"/>
              </a:ext>
            </a:extLst>
          </p:cNvPr>
          <p:cNvSpPr/>
          <p:nvPr/>
        </p:nvSpPr>
        <p:spPr>
          <a:xfrm>
            <a:off x="20780" y="126347"/>
            <a:ext cx="910243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 startAt="3"/>
            </a:pPr>
            <a:r>
              <a:rPr lang="en-IN" sz="1600" dirty="0">
                <a:latin typeface="Corbel" panose="020B0503020204020204" pitchFamily="34" charset="0"/>
                <a:cs typeface="Calibri Light" panose="020F0302020204030204" pitchFamily="34" charset="0"/>
              </a:rPr>
              <a:t>AOB – </a:t>
            </a:r>
            <a:r>
              <a:rPr lang="en-IN" sz="1600" dirty="0">
                <a:solidFill>
                  <a:srgbClr val="0070C0"/>
                </a:solidFill>
                <a:latin typeface="Corbel" panose="020B0503020204020204" pitchFamily="34" charset="0"/>
                <a:cs typeface="Calibri Light" panose="020F0302020204030204" pitchFamily="34" charset="0"/>
              </a:rPr>
              <a:t>Shelter Cluster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3A4D4A2-C30E-4080-8C8C-563E1F576FD9}"/>
              </a:ext>
            </a:extLst>
          </p:cNvPr>
          <p:cNvSpPr/>
          <p:nvPr/>
        </p:nvSpPr>
        <p:spPr>
          <a:xfrm>
            <a:off x="434176" y="896437"/>
            <a:ext cx="8348011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500" dirty="0">
                <a:latin typeface="Corbel" panose="020B0503020204020204" pitchFamily="34" charset="0"/>
              </a:rPr>
              <a:t>Upcoming Cluster events</a:t>
            </a:r>
            <a:endParaRPr lang="en-IN" sz="1500" dirty="0">
              <a:latin typeface="Corbel" panose="020B0503020204020204" pitchFamily="34" charset="0"/>
            </a:endParaRPr>
          </a:p>
          <a:p>
            <a:r>
              <a:rPr lang="en-IN" sz="1500" dirty="0">
                <a:latin typeface="Corbel" panose="020B0503020204020204" pitchFamily="34" charset="0"/>
              </a:rPr>
              <a:t> </a:t>
            </a:r>
          </a:p>
          <a:p>
            <a:r>
              <a:rPr lang="en-IN" sz="1500" b="1" dirty="0">
                <a:latin typeface="Corbel" panose="020B0503020204020204" pitchFamily="34" charset="0"/>
              </a:rPr>
              <a:t>July 15</a:t>
            </a:r>
            <a:r>
              <a:rPr lang="en-IN" sz="1500" b="1" baseline="30000" dirty="0">
                <a:latin typeface="Corbel" panose="020B0503020204020204" pitchFamily="34" charset="0"/>
              </a:rPr>
              <a:t>th</a:t>
            </a:r>
            <a:r>
              <a:rPr lang="en-IN" sz="1500" b="1" dirty="0">
                <a:latin typeface="Corbel" panose="020B0503020204020204" pitchFamily="34" charset="0"/>
              </a:rPr>
              <a:t>, 2020 from 10:30 am</a:t>
            </a:r>
            <a:endParaRPr lang="en-IN" sz="1500" dirty="0">
              <a:latin typeface="Corbel" panose="020B0503020204020204" pitchFamily="34" charset="0"/>
            </a:endParaRPr>
          </a:p>
          <a:p>
            <a:pPr lvl="0"/>
            <a:r>
              <a:rPr lang="en-IN" sz="1500" dirty="0">
                <a:latin typeface="Corbel" panose="020B0503020204020204" pitchFamily="34" charset="0"/>
              </a:rPr>
              <a:t>Sub-national Cluster coordination meeting for Centre and South; Invitation to be sent out on due time.</a:t>
            </a:r>
            <a:endParaRPr lang="en-IN" sz="1500" dirty="0">
              <a:latin typeface="Corbel" panose="020B0503020204020204" pitchFamily="34" charset="0"/>
              <a:ea typeface="Calibri" panose="020F0502020204030204" pitchFamily="34" charset="0"/>
              <a:cs typeface="Calibri Light" panose="020F030202020403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§"/>
            </a:pPr>
            <a:endParaRPr lang="en-US" sz="1500" dirty="0">
              <a:latin typeface="Corbel" panose="020B050302020402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7126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2</a:t>
            </a:fld>
            <a:endParaRPr lang="en-GB">
              <a:latin typeface="Calibri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281E204A-8134-4F91-909D-C47C78BBC3C8}"/>
              </a:ext>
            </a:extLst>
          </p:cNvPr>
          <p:cNvSpPr txBox="1">
            <a:spLocks/>
          </p:cNvSpPr>
          <p:nvPr/>
        </p:nvSpPr>
        <p:spPr>
          <a:xfrm>
            <a:off x="613064" y="228598"/>
            <a:ext cx="7938653" cy="18165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kumimoji="0" lang="en-US" sz="7200" b="1" i="0" u="none" strike="noStrike" kern="1200" cap="all" spc="0" normalizeH="0" baseline="0" dirty="0">
                <a:ln w="15875">
                  <a:solidFill>
                    <a:sysClr val="window" lastClr="FFFFFF"/>
                  </a:solidFill>
                </a:ln>
                <a:solidFill>
                  <a:srgbClr val="DF5327"/>
                </a:solidFill>
                <a:effectLst>
                  <a:outerShdw dist="38100" dir="2700000" algn="tl" rotWithShape="0">
                    <a:srgbClr val="DF5327"/>
                  </a:outerShdw>
                </a:effectLst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pPr lvl="0"/>
            <a:r>
              <a:rPr kumimoji="0" lang="en-GB" sz="3600" b="1" i="0" u="none" strike="noStrike" kern="1200" cap="all" spc="0" normalizeH="0" baseline="0" noProof="0" dirty="0">
                <a:ln w="15875">
                  <a:solidFill>
                    <a:sysClr val="window" lastClr="FFFFFF"/>
                  </a:solidFill>
                </a:ln>
                <a:solidFill>
                  <a:srgbClr val="DF5327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Iraq humanitarian response</a:t>
            </a:r>
            <a:br>
              <a:rPr kumimoji="0" lang="en-GB" sz="4800" b="1" i="0" u="none" strike="noStrike" kern="1200" cap="all" spc="0" normalizeH="0" baseline="0" noProof="0" dirty="0">
                <a:ln w="15875">
                  <a:solidFill>
                    <a:sysClr val="window" lastClr="FFFFFF"/>
                  </a:solidFill>
                </a:ln>
                <a:solidFill>
                  <a:srgbClr val="DF5327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</a:br>
            <a:br>
              <a:rPr kumimoji="0" lang="en-GB" sz="800" b="1" i="0" u="none" strike="noStrike" kern="1200" cap="all" spc="0" normalizeH="0" baseline="0" noProof="0" dirty="0">
                <a:ln w="15875">
                  <a:solidFill>
                    <a:sysClr val="window" lastClr="FFFFFF"/>
                  </a:solidFill>
                </a:ln>
                <a:solidFill>
                  <a:srgbClr val="DF5327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</a:br>
            <a:r>
              <a:rPr kumimoji="0" lang="en-GB" sz="2800" b="1" i="0" u="none" strike="noStrike" kern="1200" cap="all" spc="0" normalizeH="0" baseline="0" noProof="0" dirty="0">
                <a:ln w="15875">
                  <a:solidFill>
                    <a:sysClr val="window" lastClr="FFFFFF"/>
                  </a:solidFill>
                </a:ln>
                <a:solidFill>
                  <a:srgbClr val="DF5327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Centre and south </a:t>
            </a:r>
            <a:r>
              <a:rPr lang="en-US" sz="2800" dirty="0">
                <a:effectLst/>
                <a:latin typeface="Corbel" panose="020B0503020204020204"/>
              </a:rPr>
              <a:t>Shelter Cluster Hub Coordination meeting</a:t>
            </a:r>
          </a:p>
          <a:p>
            <a:pPr lvl="0"/>
            <a:r>
              <a:rPr lang="en-US" sz="2800" dirty="0">
                <a:effectLst/>
                <a:latin typeface="Corbel" panose="020B0503020204020204"/>
              </a:rPr>
              <a:t>Baghdad </a:t>
            </a:r>
            <a:endParaRPr kumimoji="0" lang="en-GB" sz="3600" b="1" i="0" u="none" strike="noStrike" kern="1200" cap="all" spc="0" normalizeH="0" baseline="0" noProof="0" dirty="0">
              <a:ln w="15875">
                <a:solidFill>
                  <a:sysClr val="window" lastClr="FFFFFF"/>
                </a:solidFill>
              </a:ln>
              <a:solidFill>
                <a:srgbClr val="DF5327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4FF74260-2D31-411B-8920-59D89DEF5A38}"/>
              </a:ext>
            </a:extLst>
          </p:cNvPr>
          <p:cNvSpPr txBox="1">
            <a:spLocks/>
          </p:cNvSpPr>
          <p:nvPr/>
        </p:nvSpPr>
        <p:spPr>
          <a:xfrm>
            <a:off x="188070" y="2112464"/>
            <a:ext cx="8767860" cy="5023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None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rgbClr val="DF5327"/>
              </a:buClr>
              <a:buSzPct val="80000"/>
              <a:buFont typeface="Corbel" pitchFamily="34" charset="0"/>
              <a:buNone/>
              <a:tabLst/>
              <a:defRPr/>
            </a:pPr>
            <a:r>
              <a:rPr lang="en-GB" b="1" dirty="0">
                <a:solidFill>
                  <a:srgbClr val="DF5327"/>
                </a:solidFill>
                <a:latin typeface="Corbel" panose="020B0503020204020204"/>
              </a:rPr>
              <a:t>June 17</a:t>
            </a:r>
            <a:r>
              <a:rPr lang="en-GB" b="1" baseline="30000" dirty="0">
                <a:solidFill>
                  <a:srgbClr val="DF5327"/>
                </a:solidFill>
                <a:latin typeface="Corbel" panose="020B0503020204020204"/>
              </a:rPr>
              <a:t>th</a:t>
            </a:r>
            <a:r>
              <a:rPr lang="en-GB" b="1" dirty="0">
                <a:solidFill>
                  <a:srgbClr val="DF5327"/>
                </a:solidFill>
                <a:latin typeface="Corbel" panose="020B0503020204020204"/>
              </a:rPr>
              <a:t>, 2020</a:t>
            </a:r>
            <a:endParaRPr kumimoji="0" lang="en-GB" sz="2200" b="0" i="0" u="none" strike="noStrike" kern="1200" cap="none" spc="0" normalizeH="0" baseline="0" noProof="0" dirty="0">
              <a:ln>
                <a:noFill/>
              </a:ln>
              <a:solidFill>
                <a:srgbClr val="DF5327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A9C32E7-E24B-4089-B32C-DF24C03AD92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07911" y="2556165"/>
            <a:ext cx="7148717" cy="2047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88525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6CF55F-E7FF-40EC-A43D-F4387298A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3</a:t>
            </a:fld>
            <a:endParaRPr lang="en-GB">
              <a:latin typeface="Calibri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87442C3-CD92-4217-B465-9B77632CC9D4}"/>
              </a:ext>
            </a:extLst>
          </p:cNvPr>
          <p:cNvSpPr/>
          <p:nvPr/>
        </p:nvSpPr>
        <p:spPr>
          <a:xfrm>
            <a:off x="883227" y="329125"/>
            <a:ext cx="7803573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cap="all" dirty="0">
                <a:ln w="15875">
                  <a:solidFill>
                    <a:sysClr val="window" lastClr="FFFFFF"/>
                  </a:solidFill>
                </a:ln>
                <a:solidFill>
                  <a:srgbClr val="0070C0"/>
                </a:solidFill>
                <a:latin typeface="Corbel" panose="020B0503020204020204"/>
              </a:rPr>
              <a:t>AGENDA</a:t>
            </a:r>
          </a:p>
          <a:p>
            <a:endParaRPr lang="en-US" sz="1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Corbel" panose="020B0503020204020204" pitchFamily="34" charset="0"/>
                <a:cs typeface="Calibri Light" panose="020F0302020204030204" pitchFamily="34" charset="0"/>
              </a:rPr>
              <a:t>Review of action points from minutes of previous meeting;</a:t>
            </a:r>
          </a:p>
          <a:p>
            <a:pPr marL="342900" indent="-342900">
              <a:buFont typeface="+mj-lt"/>
              <a:buAutoNum type="arabicPeriod"/>
            </a:pPr>
            <a:endParaRPr lang="en-US" dirty="0">
              <a:latin typeface="Corbel" panose="020B0503020204020204" pitchFamily="34" charset="0"/>
              <a:cs typeface="Calibri Light" panose="020F030202020403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Corbel" panose="020B0503020204020204" pitchFamily="34" charset="0"/>
                <a:cs typeface="Calibri Light" panose="020F0302020204030204" pitchFamily="34" charset="0"/>
              </a:rPr>
              <a:t>Key issues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IN" dirty="0">
                <a:latin typeface="Corbel" panose="020B0503020204020204" pitchFamily="34" charset="0"/>
              </a:rPr>
              <a:t>Update on access issues – </a:t>
            </a:r>
            <a:r>
              <a:rPr lang="en-IN" dirty="0">
                <a:solidFill>
                  <a:srgbClr val="0070C0"/>
                </a:solidFill>
                <a:latin typeface="Corbel" panose="020B0503020204020204" pitchFamily="34" charset="0"/>
              </a:rPr>
              <a:t>OCHA</a:t>
            </a:r>
            <a:r>
              <a:rPr lang="en-IN" dirty="0">
                <a:latin typeface="Corbel" panose="020B0503020204020204" pitchFamily="34" charset="0"/>
              </a:rPr>
              <a:t>; 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IN" dirty="0">
                <a:latin typeface="Corbel" panose="020B0503020204020204" pitchFamily="34" charset="0"/>
              </a:rPr>
              <a:t>Update on partners planned and ongoing activities – </a:t>
            </a:r>
            <a:r>
              <a:rPr lang="en-IN" dirty="0">
                <a:solidFill>
                  <a:srgbClr val="0070C0"/>
                </a:solidFill>
                <a:latin typeface="Corbel" panose="020B0503020204020204" pitchFamily="34" charset="0"/>
              </a:rPr>
              <a:t>Partners</a:t>
            </a:r>
            <a:r>
              <a:rPr lang="en-IN" dirty="0">
                <a:latin typeface="Corbel" panose="020B0503020204020204" pitchFamily="34" charset="0"/>
              </a:rPr>
              <a:t>;   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IN" dirty="0">
                <a:latin typeface="Corbel" panose="020B0503020204020204" pitchFamily="34" charset="0"/>
                <a:cs typeface="Calibri Light" panose="020F0302020204030204" pitchFamily="34" charset="0"/>
              </a:rPr>
              <a:t>New guidance document “Construction Site Safety Protocol for COVID-19 Contexts”  – </a:t>
            </a:r>
            <a:r>
              <a:rPr lang="en-IN" dirty="0">
                <a:solidFill>
                  <a:srgbClr val="0070C0"/>
                </a:solidFill>
                <a:latin typeface="Corbel" panose="020B0503020204020204" pitchFamily="34" charset="0"/>
                <a:cs typeface="Calibri Light" panose="020F0302020204030204" pitchFamily="34" charset="0"/>
              </a:rPr>
              <a:t>Cluster</a:t>
            </a:r>
            <a:r>
              <a:rPr lang="en-IN" dirty="0">
                <a:latin typeface="Corbel" panose="020B0503020204020204" pitchFamily="34" charset="0"/>
              </a:rPr>
              <a:t>;</a:t>
            </a:r>
          </a:p>
          <a:p>
            <a:pPr marL="800100" lvl="1" indent="-342900">
              <a:buFont typeface="+mj-lt"/>
              <a:buAutoNum type="alphaLcParenR"/>
            </a:pPr>
            <a:endParaRPr lang="en-US" dirty="0">
              <a:latin typeface="Corbel" panose="020B0503020204020204" pitchFamily="34" charset="0"/>
              <a:cs typeface="Calibri Light" panose="020F030202020403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Corbel" panose="020B0503020204020204" pitchFamily="34" charset="0"/>
                <a:cs typeface="Calibri Light" panose="020F0302020204030204" pitchFamily="34" charset="0"/>
              </a:rPr>
              <a:t>AOB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IN" dirty="0">
                <a:latin typeface="Corbel" panose="020B050302020402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Upcoming Cluster events</a:t>
            </a:r>
          </a:p>
          <a:p>
            <a:pPr marL="342900" indent="-342900">
              <a:buFont typeface="+mj-lt"/>
              <a:buAutoNum type="arabicPeriod"/>
            </a:pPr>
            <a:endParaRPr lang="en-US" sz="1600" dirty="0">
              <a:latin typeface="Corbel" panose="020B0503020204020204" pitchFamily="34" charset="0"/>
              <a:cs typeface="Calibri Light" panose="020F0302020204030204" pitchFamily="34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D63AF0A6-2FCE-4B98-96C1-403909E200A8}"/>
              </a:ext>
            </a:extLst>
          </p:cNvPr>
          <p:cNvGrpSpPr/>
          <p:nvPr/>
        </p:nvGrpSpPr>
        <p:grpSpPr>
          <a:xfrm>
            <a:off x="4129073" y="3498113"/>
            <a:ext cx="4943196" cy="1232786"/>
            <a:chOff x="4154473" y="238991"/>
            <a:chExt cx="4943196" cy="1232786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BC570919-1F58-4B70-A9C4-4B40EE9FEE3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54473" y="238991"/>
              <a:ext cx="4943196" cy="1232786"/>
            </a:xfrm>
            <a:custGeom>
              <a:avLst/>
              <a:gdLst>
                <a:gd name="connsiteX0" fmla="*/ 986689 w 8542682"/>
                <a:gd name="connsiteY0" fmla="*/ 0 h 2130473"/>
                <a:gd name="connsiteX1" fmla="*/ 8542682 w 8542682"/>
                <a:gd name="connsiteY1" fmla="*/ 0 h 2130473"/>
                <a:gd name="connsiteX2" fmla="*/ 8542682 w 8542682"/>
                <a:gd name="connsiteY2" fmla="*/ 2130473 h 2130473"/>
                <a:gd name="connsiteX3" fmla="*/ 0 w 8542682"/>
                <a:gd name="connsiteY3" fmla="*/ 2130473 h 21304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542682" h="2130473">
                  <a:moveTo>
                    <a:pt x="986689" y="0"/>
                  </a:moveTo>
                  <a:lnTo>
                    <a:pt x="8542682" y="0"/>
                  </a:lnTo>
                  <a:lnTo>
                    <a:pt x="8542682" y="2130473"/>
                  </a:lnTo>
                  <a:lnTo>
                    <a:pt x="0" y="2130473"/>
                  </a:lnTo>
                  <a:close/>
                </a:path>
              </a:pathLst>
            </a:custGeom>
          </p:spPr>
        </p:pic>
        <p:sp>
          <p:nvSpPr>
            <p:cNvPr id="8" name="Text Box 18">
              <a:extLst>
                <a:ext uri="{FF2B5EF4-FFF2-40B4-BE49-F238E27FC236}">
                  <a16:creationId xmlns:a16="http://schemas.microsoft.com/office/drawing/2014/main" id="{D78E74F8-5909-410A-A46F-AA6B30B82CBF}"/>
                </a:ext>
              </a:extLst>
            </p:cNvPr>
            <p:cNvSpPr txBox="1"/>
            <p:nvPr/>
          </p:nvSpPr>
          <p:spPr>
            <a:xfrm>
              <a:off x="6476999" y="1219201"/>
              <a:ext cx="2620669" cy="242624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>
                <a:lnSpc>
                  <a:spcPct val="115000"/>
                </a:lnSpc>
                <a:spcAft>
                  <a:spcPts val="1000"/>
                </a:spcAft>
                <a:defRPr b="1">
                  <a:solidFill>
                    <a:prstClr val="white"/>
                  </a:solidFill>
                  <a:ea typeface="Times New Roman" panose="02020603050405020304" pitchFamily="18" charset="0"/>
                  <a:cs typeface="Times New Roman" panose="02020603050405020304" pitchFamily="18" charset="0"/>
                </a:defRPr>
              </a:lvl1pPr>
            </a:lstStyle>
            <a:p>
              <a:pPr algn="r"/>
              <a:r>
                <a:rPr lang="en-US" sz="1050" dirty="0">
                  <a:latin typeface="Corbel" panose="020B0503020204020204" pitchFamily="34" charset="0"/>
                </a:rPr>
                <a:t>Inhabited chicken farm in Falluja, 2/2018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283331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C2651E-F0EC-41D3-A075-80D53F82F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4</a:t>
            </a:fld>
            <a:endParaRPr lang="en-GB">
              <a:latin typeface="Calibri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A9F4960-B74D-4FE6-8283-1D029691729A}"/>
              </a:ext>
            </a:extLst>
          </p:cNvPr>
          <p:cNvSpPr/>
          <p:nvPr/>
        </p:nvSpPr>
        <p:spPr>
          <a:xfrm>
            <a:off x="20780" y="126347"/>
            <a:ext cx="910243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600" dirty="0">
                <a:latin typeface="Corbel" panose="020B0503020204020204" pitchFamily="34" charset="0"/>
                <a:cs typeface="Calibri Light" panose="020F0302020204030204" pitchFamily="34" charset="0"/>
              </a:rPr>
              <a:t>Review of action points from minutes of previous meeting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AFFB3DF-F861-438E-AB89-ED8B7301EB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1594850"/>
              </p:ext>
            </p:extLst>
          </p:nvPr>
        </p:nvGraphicFramePr>
        <p:xfrm>
          <a:off x="302821" y="543171"/>
          <a:ext cx="8579923" cy="3903969"/>
        </p:xfrm>
        <a:graphic>
          <a:graphicData uri="http://schemas.openxmlformats.org/drawingml/2006/table">
            <a:tbl>
              <a:tblPr firstRow="1" firstCol="1" bandRow="1"/>
              <a:tblGrid>
                <a:gridCol w="522032">
                  <a:extLst>
                    <a:ext uri="{9D8B030D-6E8A-4147-A177-3AD203B41FA5}">
                      <a16:colId xmlns:a16="http://schemas.microsoft.com/office/drawing/2014/main" val="1351750170"/>
                    </a:ext>
                  </a:extLst>
                </a:gridCol>
                <a:gridCol w="5473577">
                  <a:extLst>
                    <a:ext uri="{9D8B030D-6E8A-4147-A177-3AD203B41FA5}">
                      <a16:colId xmlns:a16="http://schemas.microsoft.com/office/drawing/2014/main" val="837950274"/>
                    </a:ext>
                  </a:extLst>
                </a:gridCol>
                <a:gridCol w="1498902">
                  <a:extLst>
                    <a:ext uri="{9D8B030D-6E8A-4147-A177-3AD203B41FA5}">
                      <a16:colId xmlns:a16="http://schemas.microsoft.com/office/drawing/2014/main" val="3376514909"/>
                    </a:ext>
                  </a:extLst>
                </a:gridCol>
                <a:gridCol w="1085412">
                  <a:extLst>
                    <a:ext uri="{9D8B030D-6E8A-4147-A177-3AD203B41FA5}">
                      <a16:colId xmlns:a16="http://schemas.microsoft.com/office/drawing/2014/main" val="2283659293"/>
                    </a:ext>
                  </a:extLst>
                </a:gridCol>
              </a:tblGrid>
              <a:tr h="2943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#</a:t>
                      </a:r>
                      <a:endParaRPr lang="en-IN" sz="1000" dirty="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1779" marR="51779" marT="82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43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Action Points</a:t>
                      </a:r>
                      <a:endParaRPr lang="en-IN" sz="1000" dirty="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1779" marR="51779" marT="82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43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Focal Point</a:t>
                      </a:r>
                      <a:endParaRPr lang="en-IN" sz="1000" dirty="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1779" marR="51779" marT="82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43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Status / Deadline</a:t>
                      </a:r>
                      <a:endParaRPr lang="en-IN" sz="1000" dirty="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1779" marR="51779" marT="82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43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249029"/>
                  </a:ext>
                </a:extLst>
              </a:tr>
              <a:tr h="33579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1</a:t>
                      </a:r>
                      <a:endParaRPr lang="en-IN" sz="90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1779" marR="51779" marT="82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rgbClr val="0D0D0D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ordia New" panose="020B0304020202020204" pitchFamily="34" charset="-34"/>
                        </a:rPr>
                        <a:t>Action point</a:t>
                      </a:r>
                      <a:r>
                        <a:rPr lang="en-US" sz="900" dirty="0">
                          <a:solidFill>
                            <a:srgbClr val="0D0D0D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ordia New" panose="020B0304020202020204" pitchFamily="34" charset="-34"/>
                        </a:rPr>
                        <a:t>: CRS &amp; UNDP to share with the Cluster their respective intervention area in Hay Al </a:t>
                      </a:r>
                      <a:r>
                        <a:rPr lang="en-US" sz="900" dirty="0" err="1">
                          <a:solidFill>
                            <a:srgbClr val="0D0D0D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ordia New" panose="020B0304020202020204" pitchFamily="34" charset="-34"/>
                        </a:rPr>
                        <a:t>Shuhadaa</a:t>
                      </a:r>
                      <a:r>
                        <a:rPr lang="en-US" sz="900" dirty="0">
                          <a:solidFill>
                            <a:srgbClr val="0D0D0D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ordia New" panose="020B0304020202020204" pitchFamily="34" charset="-34"/>
                        </a:rPr>
                        <a:t> neighborhoods, to confirm if no overlapping and/or to convene a bilateral meeting if needed.</a:t>
                      </a:r>
                      <a:endParaRPr lang="en-IN" sz="900" dirty="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1779" marR="51779" marT="82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ordia New" panose="020B0304020202020204" pitchFamily="34" charset="-34"/>
                        </a:rPr>
                        <a:t>Hub coordinator to follow up with </a:t>
                      </a:r>
                      <a:r>
                        <a:rPr lang="en-US" sz="900">
                          <a:solidFill>
                            <a:srgbClr val="0D0D0D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ordia New" panose="020B0304020202020204" pitchFamily="34" charset="-34"/>
                        </a:rPr>
                        <a:t>CRS &amp; UNDP</a:t>
                      </a:r>
                      <a:endParaRPr lang="en-IN" sz="90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1779" marR="51779" marT="82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Work in progress</a:t>
                      </a:r>
                      <a:endParaRPr lang="en-IN" sz="90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1779" marR="51779" marT="82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4683625"/>
                  </a:ext>
                </a:extLst>
              </a:tr>
              <a:tr h="101240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2</a:t>
                      </a:r>
                      <a:endParaRPr lang="en-IN" sz="90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1779" marR="51779" marT="82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ordia New" panose="020B0304020202020204" pitchFamily="34" charset="-34"/>
                        </a:rPr>
                        <a:t>Needs</a:t>
                      </a:r>
                      <a:r>
                        <a:rPr lang="en-US" sz="900" dirty="0">
                          <a:solidFill>
                            <a:srgbClr val="0D0D0D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ordia New" panose="020B0304020202020204" pitchFamily="34" charset="-34"/>
                        </a:rPr>
                        <a:t> </a:t>
                      </a:r>
                      <a:endParaRPr lang="en-IN" sz="900" dirty="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  <a:p>
                      <a:pPr marL="342900" marR="0" lvl="0" indent="-34290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en-GB" sz="900" dirty="0">
                          <a:solidFill>
                            <a:srgbClr val="0D0D0D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Around </a:t>
                      </a:r>
                      <a:r>
                        <a:rPr lang="en-GB" sz="900" b="1" dirty="0">
                          <a:solidFill>
                            <a:srgbClr val="0D0D0D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400 NFI kits</a:t>
                      </a:r>
                      <a:r>
                        <a:rPr lang="en-GB" sz="900" dirty="0">
                          <a:solidFill>
                            <a:srgbClr val="0D0D0D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 are needed in Camps in Baghdad (</a:t>
                      </a:r>
                      <a:r>
                        <a:rPr lang="en-IN" sz="900" dirty="0">
                          <a:solidFill>
                            <a:srgbClr val="0D0D0D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Al-Nabi Younis</a:t>
                      </a:r>
                      <a:r>
                        <a:rPr lang="en-IN" sz="900" dirty="0">
                          <a:solidFill>
                            <a:srgbClr val="0D0D0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&amp; </a:t>
                      </a:r>
                      <a:r>
                        <a:rPr lang="en-IN" sz="900" dirty="0" err="1">
                          <a:solidFill>
                            <a:srgbClr val="0D0D0D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Zayona</a:t>
                      </a:r>
                      <a:r>
                        <a:rPr lang="en-IN" sz="900" dirty="0">
                          <a:solidFill>
                            <a:srgbClr val="0D0D0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900" dirty="0">
                          <a:solidFill>
                            <a:srgbClr val="0D0D0D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camps); </a:t>
                      </a:r>
                      <a:r>
                        <a:rPr lang="en-GB" sz="900" dirty="0" err="1">
                          <a:solidFill>
                            <a:srgbClr val="0D0D0D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Diyala</a:t>
                      </a:r>
                      <a:r>
                        <a:rPr lang="en-GB" sz="900" dirty="0">
                          <a:solidFill>
                            <a:srgbClr val="0D0D0D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 (</a:t>
                      </a:r>
                      <a:r>
                        <a:rPr lang="en-IN" sz="900" dirty="0" err="1">
                          <a:solidFill>
                            <a:srgbClr val="0D0D0D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Muskar</a:t>
                      </a:r>
                      <a:r>
                        <a:rPr lang="en-IN" sz="900" dirty="0">
                          <a:solidFill>
                            <a:srgbClr val="0D0D0D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 Saad</a:t>
                      </a:r>
                      <a:r>
                        <a:rPr lang="en-GB" sz="900" dirty="0">
                          <a:solidFill>
                            <a:srgbClr val="0D0D0D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 camp) and </a:t>
                      </a:r>
                      <a:r>
                        <a:rPr lang="en-GB" sz="900" dirty="0" err="1">
                          <a:solidFill>
                            <a:srgbClr val="0D0D0D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Kerbala</a:t>
                      </a:r>
                      <a:r>
                        <a:rPr lang="en-GB" sz="900" dirty="0">
                          <a:solidFill>
                            <a:srgbClr val="0D0D0D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 (Al-</a:t>
                      </a:r>
                      <a:r>
                        <a:rPr lang="en-GB" sz="900" dirty="0" err="1">
                          <a:solidFill>
                            <a:srgbClr val="0D0D0D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Kawthar</a:t>
                      </a:r>
                      <a:r>
                        <a:rPr lang="en-GB" sz="900" dirty="0">
                          <a:solidFill>
                            <a:srgbClr val="0D0D0D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 camp). The Cluster will follow up with IOM and UNHCR.</a:t>
                      </a:r>
                      <a:endParaRPr lang="en-IN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solidFill>
                            <a:srgbClr val="0D0D0D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 </a:t>
                      </a:r>
                      <a:endParaRPr lang="en-IN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en-GB" sz="900" dirty="0">
                          <a:solidFill>
                            <a:srgbClr val="0D0D0D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Around </a:t>
                      </a:r>
                      <a:r>
                        <a:rPr lang="en-GB" sz="900" b="1" dirty="0">
                          <a:solidFill>
                            <a:srgbClr val="0D0D0D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143 NFI kits</a:t>
                      </a:r>
                      <a:r>
                        <a:rPr lang="en-GB" sz="900" dirty="0">
                          <a:solidFill>
                            <a:srgbClr val="0D0D0D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 are needed in Salad al-Din. This includes 77 NFI kits in </a:t>
                      </a:r>
                      <a:r>
                        <a:rPr lang="en-GB" sz="900" dirty="0" err="1">
                          <a:solidFill>
                            <a:srgbClr val="0D0D0D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Balad</a:t>
                      </a:r>
                      <a:r>
                        <a:rPr lang="en-GB" sz="900" dirty="0">
                          <a:solidFill>
                            <a:srgbClr val="0D0D0D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 Train station and 66 NFI kits in </a:t>
                      </a:r>
                      <a:r>
                        <a:rPr lang="en-GB" sz="900" dirty="0" err="1">
                          <a:solidFill>
                            <a:srgbClr val="0D0D0D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Ishaqi</a:t>
                      </a:r>
                      <a:r>
                        <a:rPr lang="en-GB" sz="900" dirty="0">
                          <a:solidFill>
                            <a:srgbClr val="0D0D0D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 IDPs camp.</a:t>
                      </a:r>
                      <a:endParaRPr lang="en-IN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779" marR="51779" marT="82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ordia New" panose="020B0304020202020204" pitchFamily="34" charset="-34"/>
                        </a:rPr>
                        <a:t>Hub coordinator to follow up with IOM &amp; UNHCR</a:t>
                      </a:r>
                      <a:endParaRPr lang="en-IN" sz="90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1779" marR="51779" marT="82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Continue to follow up with IOM</a:t>
                      </a:r>
                      <a:endParaRPr lang="en-IN" sz="900" dirty="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1779" marR="51779" marT="82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14690768"/>
                  </a:ext>
                </a:extLst>
              </a:tr>
              <a:tr h="33579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3</a:t>
                      </a:r>
                      <a:endParaRPr lang="en-IN" sz="900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1779" marR="51779" marT="82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IOM to share the key findings of their </a:t>
                      </a:r>
                      <a:r>
                        <a:rPr lang="en-US" sz="9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COVID-19 related assessments.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Key findings of their COVID-19 related assessments at sub-districts level, conducted by IOM (early April 2020): </a:t>
                      </a:r>
                      <a:r>
                        <a:rPr lang="en-US" sz="90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2"/>
                        </a:rPr>
                        <a:t>http://iraqdtm.iom.int/COVID19</a:t>
                      </a:r>
                      <a:endParaRPr lang="en-IN" sz="9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779" marR="51779" marT="82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IOM</a:t>
                      </a:r>
                      <a:endParaRPr lang="en-IN" sz="900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1779" marR="51779" marT="82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Completed</a:t>
                      </a:r>
                      <a:endParaRPr lang="en-IN" sz="900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1779" marR="51779" marT="82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1994965"/>
                  </a:ext>
                </a:extLst>
              </a:tr>
              <a:tr h="33946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4</a:t>
                      </a:r>
                      <a:endParaRPr lang="en-IN" sz="900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1779" marR="51779" marT="82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IOM to share more details (locations, beneficiaries’ groups, …) where the COVID-19 kits will be distributed.</a:t>
                      </a:r>
                      <a:endParaRPr lang="en-IN" sz="900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1779" marR="51779" marT="82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IOM </a:t>
                      </a:r>
                      <a:endParaRPr lang="en-IN" sz="900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1779" marR="51779" marT="82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Work in progress</a:t>
                      </a:r>
                      <a:endParaRPr lang="en-IN" sz="900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1779" marR="51779" marT="82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9844794"/>
                  </a:ext>
                </a:extLst>
              </a:tr>
              <a:tr h="30520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5</a:t>
                      </a:r>
                      <a:endParaRPr lang="en-IN" sz="90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1779" marR="51779" marT="82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ordia New" panose="020B0304020202020204" pitchFamily="34" charset="-34"/>
                        </a:rPr>
                        <a:t>Partners to share their NFI additional COVID-19 related items. </a:t>
                      </a:r>
                      <a:endParaRPr lang="en-IN" sz="90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1779" marR="51779" marT="82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rgbClr val="0D0D0D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Shelter partners</a:t>
                      </a:r>
                      <a:endParaRPr lang="en-IN" sz="900" dirty="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1779" marR="51779" marT="82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Work in progress</a:t>
                      </a:r>
                      <a:endParaRPr lang="en-IN" sz="900" dirty="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1779" marR="51779" marT="82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96386054"/>
                  </a:ext>
                </a:extLst>
              </a:tr>
              <a:tr h="33579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6</a:t>
                      </a:r>
                      <a:endParaRPr lang="en-IN" sz="90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1779" marR="51779" marT="82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ordia New" panose="020B0304020202020204" pitchFamily="34" charset="-34"/>
                        </a:rPr>
                        <a:t>Post COVID-19 market assessment: Availabilities of the market / market prices.</a:t>
                      </a:r>
                      <a:endParaRPr lang="en-IN" sz="90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1779" marR="51779" marT="82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ordia New" panose="020B0304020202020204" pitchFamily="34" charset="-34"/>
                        </a:rPr>
                        <a:t>Shelter partners with the capacity to procced</a:t>
                      </a:r>
                      <a:endParaRPr lang="en-IN" sz="90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1779" marR="51779" marT="82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Work in progress</a:t>
                      </a:r>
                      <a:endParaRPr lang="en-IN" sz="90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1779" marR="51779" marT="82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698690"/>
                  </a:ext>
                </a:extLst>
              </a:tr>
              <a:tr h="50471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7</a:t>
                      </a:r>
                      <a:endParaRPr lang="en-IN" sz="900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1779" marR="51779" marT="82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ordia New" panose="020B0304020202020204" pitchFamily="34" charset="-34"/>
                        </a:rPr>
                        <a:t>Access Issues</a:t>
                      </a:r>
                      <a:r>
                        <a:rPr lang="en-GB" sz="9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ordia New" panose="020B0304020202020204" pitchFamily="34" charset="-34"/>
                        </a:rPr>
                        <a:t>: </a:t>
                      </a:r>
                      <a:endParaRPr lang="en-IN" sz="900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ordia New" panose="020B0304020202020204" pitchFamily="34" charset="-34"/>
                        </a:rPr>
                        <a:t>OCHA to share any update from Baghdad and Salah al-Din. </a:t>
                      </a:r>
                      <a:endParaRPr lang="en-IN" sz="900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ordia New" panose="020B0304020202020204" pitchFamily="34" charset="-34"/>
                        </a:rPr>
                        <a:t>IOM to liaise with OCHA or the Cluster if any specific need/challenges</a:t>
                      </a:r>
                      <a:endParaRPr lang="en-IN" sz="900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1779" marR="51779" marT="82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ordia New" panose="020B0304020202020204" pitchFamily="34" charset="-34"/>
                        </a:rPr>
                        <a:t>IOM</a:t>
                      </a:r>
                      <a:endParaRPr lang="en-IN" sz="90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1779" marR="51779" marT="82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Work in progress</a:t>
                      </a:r>
                      <a:endParaRPr lang="en-IN" sz="900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1779" marR="51779" marT="82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0130995"/>
                  </a:ext>
                </a:extLst>
              </a:tr>
              <a:tr h="30402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8</a:t>
                      </a:r>
                      <a:endParaRPr lang="en-IN" sz="90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1779" marR="51779" marT="82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ordia New" panose="020B0304020202020204" pitchFamily="34" charset="-34"/>
                        </a:rPr>
                        <a:t>UNPD to shared details on their new housing &amp; rehabilitation projects </a:t>
                      </a:r>
                      <a:r>
                        <a:rPr lang="en-GB" sz="9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ordia New" panose="020B0304020202020204" pitchFamily="34" charset="-34"/>
                        </a:rPr>
                        <a:t>once confirmed</a:t>
                      </a:r>
                      <a:endParaRPr lang="en-IN" sz="900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1779" marR="51779" marT="82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ordia New" panose="020B0304020202020204" pitchFamily="34" charset="-34"/>
                        </a:rPr>
                        <a:t>UNDP</a:t>
                      </a:r>
                      <a:endParaRPr lang="en-IN" sz="900" dirty="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1779" marR="51779" marT="82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Work in progress</a:t>
                      </a:r>
                      <a:endParaRPr lang="en-IN" sz="900" dirty="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1779" marR="51779" marT="82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97693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51086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DE864EC-0A00-4D64-B5FA-296FABDC4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5</a:t>
            </a:fld>
            <a:endParaRPr lang="en-GB">
              <a:latin typeface="Calibri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7709C99-1C57-43C9-BACC-5B7D0051F255}"/>
              </a:ext>
            </a:extLst>
          </p:cNvPr>
          <p:cNvSpPr/>
          <p:nvPr/>
        </p:nvSpPr>
        <p:spPr>
          <a:xfrm>
            <a:off x="20780" y="126347"/>
            <a:ext cx="910243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 startAt="2"/>
            </a:pPr>
            <a:r>
              <a:rPr lang="en-US" sz="1600" dirty="0">
                <a:latin typeface="Corbel" panose="020B0503020204020204" pitchFamily="34" charset="0"/>
                <a:cs typeface="Calibri Light" panose="020F0302020204030204" pitchFamily="34" charset="0"/>
              </a:rPr>
              <a:t>Key issues and </a:t>
            </a:r>
            <a:r>
              <a:rPr lang="en-IN" sz="1600" dirty="0">
                <a:latin typeface="Corbel" panose="020B0503020204020204" pitchFamily="34" charset="0"/>
                <a:cs typeface="Calibri Light" panose="020F0302020204030204" pitchFamily="34" charset="0"/>
              </a:rPr>
              <a:t>Partner’s updates</a:t>
            </a:r>
            <a:endParaRPr lang="en-US" sz="1600" dirty="0">
              <a:latin typeface="Corbel" panose="020B0503020204020204" pitchFamily="34" charset="0"/>
              <a:cs typeface="Calibri Light" panose="020F0302020204030204" pitchFamily="34" charset="0"/>
            </a:endParaRPr>
          </a:p>
          <a:p>
            <a:pPr marL="800100" lvl="1" indent="-342900">
              <a:buFont typeface="+mj-lt"/>
              <a:buAutoNum type="alphaLcParenR"/>
            </a:pPr>
            <a:r>
              <a:rPr lang="en-IN" sz="1600" dirty="0">
                <a:latin typeface="Corbel" panose="020B0503020204020204" pitchFamily="34" charset="0"/>
              </a:rPr>
              <a:t>Update on access letters issues – </a:t>
            </a:r>
            <a:r>
              <a:rPr lang="en-IN" sz="1600" dirty="0">
                <a:solidFill>
                  <a:srgbClr val="0070C0"/>
                </a:solidFill>
                <a:latin typeface="Corbel" panose="020B0503020204020204" pitchFamily="34" charset="0"/>
              </a:rPr>
              <a:t>OCHA &amp; Shelter Cluster </a:t>
            </a:r>
            <a:endParaRPr lang="en-US" sz="1600" dirty="0">
              <a:solidFill>
                <a:srgbClr val="0070C0"/>
              </a:solidFill>
              <a:latin typeface="Corbel" panose="020B0503020204020204" pitchFamily="34" charset="0"/>
              <a:cs typeface="Calibri Light" panose="020F030202020403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19F4892-6861-4144-8881-0257B7966FD5}"/>
              </a:ext>
            </a:extLst>
          </p:cNvPr>
          <p:cNvSpPr/>
          <p:nvPr/>
        </p:nvSpPr>
        <p:spPr>
          <a:xfrm>
            <a:off x="225631" y="1088570"/>
            <a:ext cx="8716488" cy="26314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500" b="1" dirty="0">
                <a:latin typeface="Corbel" panose="020B0503020204020204" pitchFamily="34" charset="0"/>
              </a:rPr>
              <a:t>Access challenges remain:</a:t>
            </a:r>
          </a:p>
          <a:p>
            <a:pPr algn="just"/>
            <a:endParaRPr lang="en-IN" sz="1500" dirty="0">
              <a:latin typeface="Corbel" panose="020B0503020204020204" pitchFamily="34" charset="0"/>
            </a:endParaRP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r>
              <a:rPr lang="en-US" sz="1500" dirty="0">
                <a:latin typeface="Corbel" panose="020B0503020204020204" pitchFamily="34" charset="0"/>
              </a:rPr>
              <a:t>NOC letter or related to COVID-19 movement restrictions;</a:t>
            </a: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r>
              <a:rPr lang="en-US" sz="1500" dirty="0">
                <a:latin typeface="Corbel" panose="020B0503020204020204" pitchFamily="34" charset="0"/>
              </a:rPr>
              <a:t>Intra-governorate movements can be granted ….. ;</a:t>
            </a: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r>
              <a:rPr lang="en-US" sz="1500" dirty="0">
                <a:latin typeface="Corbel" panose="020B0503020204020204" pitchFamily="34" charset="0"/>
              </a:rPr>
              <a:t>Inter-governorates movements remain very difficult;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n-US" sz="1500" dirty="0">
                <a:latin typeface="Corbel" panose="020B0503020204020204" pitchFamily="34" charset="0"/>
              </a:rPr>
              <a:t>Access incidents report</a:t>
            </a:r>
            <a:endParaRPr lang="en-IN" sz="1500" dirty="0">
              <a:latin typeface="Corbel" panose="020B0503020204020204" pitchFamily="34" charset="0"/>
            </a:endParaRPr>
          </a:p>
          <a:p>
            <a:pPr lvl="0" algn="just"/>
            <a:endParaRPr lang="en-US" sz="1500" dirty="0">
              <a:latin typeface="Corbel" panose="020B0503020204020204" pitchFamily="34" charset="0"/>
            </a:endParaRPr>
          </a:p>
          <a:p>
            <a:pPr lvl="0" algn="just"/>
            <a:r>
              <a:rPr lang="en-US" sz="1500" dirty="0">
                <a:latin typeface="Corbel" panose="020B0503020204020204" pitchFamily="34" charset="0"/>
              </a:rPr>
              <a:t>All movements request should be directly coordinated with OCHA through their Geographic Focal Points.</a:t>
            </a:r>
          </a:p>
          <a:p>
            <a:pPr lvl="0" algn="just"/>
            <a:endParaRPr lang="en-US" sz="1500" dirty="0">
              <a:latin typeface="Corbel" panose="020B0503020204020204" pitchFamily="34" charset="0"/>
            </a:endParaRPr>
          </a:p>
          <a:p>
            <a:pPr lvl="0" algn="just"/>
            <a:r>
              <a:rPr lang="en-US" sz="1500" dirty="0">
                <a:latin typeface="Corbel" panose="020B0503020204020204" pitchFamily="34" charset="0"/>
              </a:rPr>
              <a:t>However, above have </a:t>
            </a:r>
            <a:r>
              <a:rPr lang="en-IN" sz="1500" dirty="0">
                <a:solidFill>
                  <a:srgbClr val="C00000"/>
                </a:solidFill>
                <a:latin typeface="Corbel" panose="020B0503020204020204" pitchFamily="34" charset="0"/>
              </a:rPr>
              <a:t>huge impact on partners interventions </a:t>
            </a:r>
            <a:r>
              <a:rPr lang="en-IN" sz="1500" dirty="0">
                <a:latin typeface="Corbel" panose="020B0503020204020204" pitchFamily="34" charset="0"/>
              </a:rPr>
              <a:t>(planned and / or ongoing projects), with </a:t>
            </a:r>
            <a:r>
              <a:rPr lang="en-IN" sz="1500" b="1" dirty="0">
                <a:solidFill>
                  <a:srgbClr val="C00000"/>
                </a:solidFill>
                <a:latin typeface="Corbel" panose="020B0503020204020204" pitchFamily="34" charset="0"/>
              </a:rPr>
              <a:t>very limited</a:t>
            </a:r>
            <a:r>
              <a:rPr lang="en-IN" sz="1500" dirty="0">
                <a:latin typeface="Corbel" panose="020B0503020204020204" pitchFamily="34" charset="0"/>
              </a:rPr>
              <a:t> operational presence and capacity to deliver.</a:t>
            </a:r>
          </a:p>
        </p:txBody>
      </p:sp>
    </p:spTree>
    <p:extLst>
      <p:ext uri="{BB962C8B-B14F-4D97-AF65-F5344CB8AC3E}">
        <p14:creationId xmlns:p14="http://schemas.microsoft.com/office/powerpoint/2010/main" val="28731906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DE864EC-0A00-4D64-B5FA-296FABDC4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6</a:t>
            </a:fld>
            <a:endParaRPr lang="en-GB">
              <a:latin typeface="Calibri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7709C99-1C57-43C9-BACC-5B7D0051F255}"/>
              </a:ext>
            </a:extLst>
          </p:cNvPr>
          <p:cNvSpPr/>
          <p:nvPr/>
        </p:nvSpPr>
        <p:spPr>
          <a:xfrm>
            <a:off x="20780" y="126347"/>
            <a:ext cx="910243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 startAt="2"/>
            </a:pPr>
            <a:r>
              <a:rPr lang="en-US" sz="1600" dirty="0">
                <a:latin typeface="Corbel" panose="020B0503020204020204" pitchFamily="34" charset="0"/>
                <a:cs typeface="Calibri Light" panose="020F0302020204030204" pitchFamily="34" charset="0"/>
              </a:rPr>
              <a:t>Key issues and </a:t>
            </a:r>
            <a:r>
              <a:rPr lang="en-IN" sz="1600" dirty="0">
                <a:latin typeface="Corbel" panose="020B0503020204020204" pitchFamily="34" charset="0"/>
                <a:cs typeface="Calibri Light" panose="020F0302020204030204" pitchFamily="34" charset="0"/>
              </a:rPr>
              <a:t>Partner’s updates</a:t>
            </a:r>
            <a:endParaRPr lang="en-US" sz="1600" dirty="0">
              <a:latin typeface="Corbel" panose="020B0503020204020204" pitchFamily="34" charset="0"/>
              <a:cs typeface="Calibri Light" panose="020F0302020204030204" pitchFamily="34" charset="0"/>
            </a:endParaRPr>
          </a:p>
          <a:p>
            <a:pPr marL="800100" lvl="1" indent="-342900">
              <a:buFont typeface="+mj-lt"/>
              <a:buAutoNum type="alphaLcParenR" startAt="2"/>
            </a:pPr>
            <a:r>
              <a:rPr lang="en-IN" sz="1600" dirty="0">
                <a:latin typeface="Corbel" panose="020B0503020204020204" pitchFamily="34" charset="0"/>
              </a:rPr>
              <a:t>Partners planned and ongoing activities (related or not to COVID-19) – </a:t>
            </a:r>
            <a:r>
              <a:rPr lang="en-IN" sz="1600" dirty="0">
                <a:solidFill>
                  <a:srgbClr val="0070C0"/>
                </a:solidFill>
                <a:latin typeface="Corbel" panose="020B0503020204020204" pitchFamily="34" charset="0"/>
              </a:rPr>
              <a:t> Tour de table - Partners</a:t>
            </a:r>
            <a:endParaRPr lang="en-US" sz="1600" b="1" dirty="0">
              <a:solidFill>
                <a:srgbClr val="0070C0"/>
              </a:solidFill>
              <a:latin typeface="Corbel" panose="020B0503020204020204" pitchFamily="34" charset="0"/>
              <a:cs typeface="Calibri Light" panose="020F030202020403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152DFF2-386C-49FE-99B4-4A88163C674A}"/>
              </a:ext>
            </a:extLst>
          </p:cNvPr>
          <p:cNvSpPr/>
          <p:nvPr/>
        </p:nvSpPr>
        <p:spPr>
          <a:xfrm>
            <a:off x="249382" y="725555"/>
            <a:ext cx="8704613" cy="355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1500" b="1" dirty="0">
                <a:solidFill>
                  <a:srgbClr val="0070C0"/>
                </a:solidFill>
                <a:latin typeface="Corbel" panose="020B0503020204020204" pitchFamily="34" charset="0"/>
              </a:rPr>
              <a:t>		</a:t>
            </a:r>
            <a:r>
              <a:rPr lang="en-IN" sz="1500" b="1" u="sng" dirty="0">
                <a:solidFill>
                  <a:srgbClr val="0070C0"/>
                </a:solidFill>
                <a:latin typeface="Corbel" panose="020B0503020204020204" pitchFamily="34" charset="0"/>
              </a:rPr>
              <a:t>NFI - response</a:t>
            </a:r>
            <a:endParaRPr lang="en-IN" sz="1500" u="sng" dirty="0">
              <a:latin typeface="Corbel" panose="020B0503020204020204" pitchFamily="34" charset="0"/>
            </a:endParaRPr>
          </a:p>
          <a:p>
            <a:endParaRPr lang="en-IN" sz="1500" dirty="0">
              <a:latin typeface="Corbel" panose="020B0503020204020204" pitchFamily="34" charset="0"/>
            </a:endParaRPr>
          </a:p>
          <a:p>
            <a:r>
              <a:rPr lang="en-IN" sz="1500" dirty="0">
                <a:latin typeface="Corbel" panose="020B0503020204020204" pitchFamily="34" charset="0"/>
              </a:rPr>
              <a:t>IOM - confirmed.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N" sz="1500" dirty="0">
                <a:latin typeface="Corbel" panose="020B0503020204020204" pitchFamily="34" charset="0"/>
              </a:rPr>
              <a:t>OFDA: </a:t>
            </a:r>
            <a:r>
              <a:rPr lang="en-US" sz="1500" dirty="0">
                <a:latin typeface="Corbel" panose="020B0503020204020204" pitchFamily="34" charset="0"/>
              </a:rPr>
              <a:t>2,000 in-kind  and 16,000 Cash vouchers</a:t>
            </a:r>
            <a:r>
              <a:rPr lang="en-IN" sz="1500" dirty="0">
                <a:latin typeface="Corbel" panose="020B0503020204020204" pitchFamily="34" charset="0"/>
              </a:rPr>
              <a:t>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500" dirty="0">
                <a:latin typeface="Corbel" panose="020B0503020204020204" pitchFamily="34" charset="0"/>
              </a:rPr>
              <a:t>ECHO: 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sz="1500" dirty="0">
                <a:latin typeface="Corbel" panose="020B0503020204020204" pitchFamily="34" charset="0"/>
              </a:rPr>
              <a:t>Cash (320USD or 400USD) for </a:t>
            </a:r>
            <a:r>
              <a:rPr lang="en-US" sz="1500" b="1" dirty="0">
                <a:latin typeface="Corbel" panose="020B0503020204020204" pitchFamily="34" charset="0"/>
              </a:rPr>
              <a:t>2,000 HHs</a:t>
            </a:r>
            <a:r>
              <a:rPr lang="en-US" sz="1500" dirty="0">
                <a:latin typeface="Corbel" panose="020B0503020204020204" pitchFamily="34" charset="0"/>
              </a:rPr>
              <a:t>; equivalent to the MPCA amount in two tranches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sz="1500" dirty="0">
                <a:latin typeface="Corbel" panose="020B0503020204020204" pitchFamily="34" charset="0"/>
              </a:rPr>
              <a:t>NFI Cash Vouchers for </a:t>
            </a:r>
            <a:r>
              <a:rPr lang="en-US" sz="1500" b="1" dirty="0">
                <a:latin typeface="Corbel" panose="020B0503020204020204" pitchFamily="34" charset="0"/>
              </a:rPr>
              <a:t>250 HHs </a:t>
            </a:r>
            <a:r>
              <a:rPr lang="en-US" sz="1500" dirty="0">
                <a:latin typeface="Corbel" panose="020B0503020204020204" pitchFamily="34" charset="0"/>
              </a:rPr>
              <a:t>(250USD)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500" dirty="0">
                <a:latin typeface="Corbel" panose="020B0503020204020204" pitchFamily="34" charset="0"/>
              </a:rPr>
              <a:t>German: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sz="1500" dirty="0">
                <a:latin typeface="Corbel" panose="020B0503020204020204" pitchFamily="34" charset="0"/>
              </a:rPr>
              <a:t>Cash (320USD or 400USD) for </a:t>
            </a:r>
            <a:r>
              <a:rPr lang="en-US" sz="1500" b="1" dirty="0">
                <a:latin typeface="Corbel" panose="020B0503020204020204" pitchFamily="34" charset="0"/>
              </a:rPr>
              <a:t>900 HHs</a:t>
            </a:r>
            <a:r>
              <a:rPr lang="en-US" sz="1500" dirty="0">
                <a:latin typeface="Corbel" panose="020B0503020204020204" pitchFamily="34" charset="0"/>
              </a:rPr>
              <a:t>; equivalent to the MPCA amount in two tranches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sz="1500" dirty="0">
                <a:latin typeface="Corbel" panose="020B0503020204020204" pitchFamily="34" charset="0"/>
              </a:rPr>
              <a:t>NFI Cash Vouchers for </a:t>
            </a:r>
            <a:r>
              <a:rPr lang="en-US" sz="1500" b="1" dirty="0">
                <a:latin typeface="Corbel" panose="020B0503020204020204" pitchFamily="34" charset="0"/>
              </a:rPr>
              <a:t>350 HHs </a:t>
            </a:r>
            <a:r>
              <a:rPr lang="en-US" sz="1500" dirty="0">
                <a:latin typeface="Corbel" panose="020B0503020204020204" pitchFamily="34" charset="0"/>
              </a:rPr>
              <a:t>(250USD)</a:t>
            </a:r>
            <a:r>
              <a:rPr lang="en-US" sz="1500" dirty="0">
                <a:solidFill>
                  <a:srgbClr val="C00000"/>
                </a:solidFill>
                <a:latin typeface="Corbel" panose="020B0503020204020204" pitchFamily="34" charset="0"/>
              </a:rPr>
              <a:t>.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endParaRPr lang="en-US" sz="1500" dirty="0">
              <a:solidFill>
                <a:srgbClr val="C00000"/>
              </a:solidFill>
              <a:latin typeface="Corbel" panose="020B0503020204020204" pitchFamily="34" charset="0"/>
            </a:endParaRPr>
          </a:p>
          <a:p>
            <a:r>
              <a:rPr lang="en-IN" sz="1500" dirty="0">
                <a:latin typeface="Corbel" panose="020B0503020204020204" pitchFamily="34" charset="0"/>
              </a:rPr>
              <a:t>IOM - to be confirmed.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500" dirty="0">
                <a:latin typeface="Corbel" panose="020B0503020204020204" pitchFamily="34" charset="0"/>
              </a:rPr>
              <a:t>OFDA (in-kind)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sz="1500" dirty="0">
                <a:latin typeface="Corbel" panose="020B0503020204020204" pitchFamily="34" charset="0"/>
              </a:rPr>
              <a:t>2,700 Basic NFI kits, 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sz="1500" dirty="0">
                <a:latin typeface="Corbel" panose="020B0503020204020204" pitchFamily="34" charset="0"/>
              </a:rPr>
              <a:t>3,500 Replacements NFI kits</a:t>
            </a:r>
          </a:p>
        </p:txBody>
      </p:sp>
    </p:spTree>
    <p:extLst>
      <p:ext uri="{BB962C8B-B14F-4D97-AF65-F5344CB8AC3E}">
        <p14:creationId xmlns:p14="http://schemas.microsoft.com/office/powerpoint/2010/main" val="12739178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DE864EC-0A00-4D64-B5FA-296FABDC4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7</a:t>
            </a:fld>
            <a:endParaRPr lang="en-GB">
              <a:latin typeface="Calibri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BBC283D-9A88-4DD1-A945-9E7C10BBF7E3}"/>
              </a:ext>
            </a:extLst>
          </p:cNvPr>
          <p:cNvSpPr/>
          <p:nvPr/>
        </p:nvSpPr>
        <p:spPr>
          <a:xfrm>
            <a:off x="20780" y="126347"/>
            <a:ext cx="910243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 startAt="2"/>
            </a:pPr>
            <a:r>
              <a:rPr lang="en-US" sz="1600" dirty="0">
                <a:latin typeface="Corbel" panose="020B0503020204020204" pitchFamily="34" charset="0"/>
                <a:cs typeface="Calibri Light" panose="020F0302020204030204" pitchFamily="34" charset="0"/>
              </a:rPr>
              <a:t>Key issues and </a:t>
            </a:r>
            <a:r>
              <a:rPr lang="en-IN" sz="1600" dirty="0">
                <a:latin typeface="Corbel" panose="020B0503020204020204" pitchFamily="34" charset="0"/>
                <a:cs typeface="Calibri Light" panose="020F0302020204030204" pitchFamily="34" charset="0"/>
              </a:rPr>
              <a:t>Partner’s updates</a:t>
            </a:r>
            <a:endParaRPr lang="en-US" sz="1600" dirty="0">
              <a:latin typeface="Corbel" panose="020B0503020204020204" pitchFamily="34" charset="0"/>
              <a:cs typeface="Calibri Light" panose="020F0302020204030204" pitchFamily="34" charset="0"/>
            </a:endParaRPr>
          </a:p>
          <a:p>
            <a:pPr marL="800100" lvl="1" indent="-342900">
              <a:buFont typeface="+mj-lt"/>
              <a:buAutoNum type="alphaLcParenR" startAt="2"/>
            </a:pPr>
            <a:r>
              <a:rPr lang="en-IN" sz="1600" dirty="0">
                <a:latin typeface="Corbel" panose="020B0503020204020204" pitchFamily="34" charset="0"/>
              </a:rPr>
              <a:t>Partners planned and ongoing activities (related or not to COVID-19) – </a:t>
            </a:r>
            <a:r>
              <a:rPr lang="en-IN" sz="1600" dirty="0">
                <a:solidFill>
                  <a:srgbClr val="0070C0"/>
                </a:solidFill>
                <a:latin typeface="Corbel" panose="020B0503020204020204" pitchFamily="34" charset="0"/>
              </a:rPr>
              <a:t> Tour de table - Partners</a:t>
            </a:r>
            <a:endParaRPr lang="en-US" sz="1600" b="1" dirty="0">
              <a:solidFill>
                <a:srgbClr val="0070C0"/>
              </a:solidFill>
              <a:latin typeface="Corbel" panose="020B0503020204020204" pitchFamily="34" charset="0"/>
              <a:cs typeface="Calibri Light" panose="020F030202020403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0F17EDC-1C30-4AE0-92CF-0F31883636E9}"/>
              </a:ext>
            </a:extLst>
          </p:cNvPr>
          <p:cNvSpPr/>
          <p:nvPr/>
        </p:nvSpPr>
        <p:spPr>
          <a:xfrm>
            <a:off x="269714" y="1081993"/>
            <a:ext cx="8782187" cy="355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1500" b="1" dirty="0">
                <a:latin typeface="Corbel" panose="020B0503020204020204" pitchFamily="34" charset="0"/>
                <a:cs typeface="Calibri Light" panose="020F0302020204030204" pitchFamily="34" charset="0"/>
              </a:rPr>
              <a:t>UNPD</a:t>
            </a:r>
            <a:r>
              <a:rPr lang="en-IN" sz="1500" dirty="0">
                <a:latin typeface="Corbel" panose="020B0503020204020204" pitchFamily="34" charset="0"/>
              </a:rPr>
              <a:t> - 2019 Shelter rehabilitation projects – </a:t>
            </a:r>
            <a:r>
              <a:rPr lang="en-IN" sz="1500" dirty="0">
                <a:solidFill>
                  <a:srgbClr val="C00000"/>
                </a:solidFill>
                <a:latin typeface="Corbel" panose="020B0503020204020204" pitchFamily="34" charset="0"/>
              </a:rPr>
              <a:t>on hold due to COVID-19</a:t>
            </a:r>
          </a:p>
          <a:p>
            <a:endParaRPr lang="en-IN" sz="1500" dirty="0">
              <a:solidFill>
                <a:srgbClr val="C00000"/>
              </a:solidFill>
              <a:latin typeface="Corbel" panose="020B0503020204020204" pitchFamily="34" charset="0"/>
            </a:endParaRPr>
          </a:p>
          <a:p>
            <a:endParaRPr lang="en-IN" sz="1500" dirty="0">
              <a:solidFill>
                <a:srgbClr val="C00000"/>
              </a:solidFill>
              <a:latin typeface="Corbel" panose="020B0503020204020204" pitchFamily="34" charset="0"/>
            </a:endParaRPr>
          </a:p>
          <a:p>
            <a:endParaRPr lang="en-IN" sz="1500" dirty="0">
              <a:solidFill>
                <a:srgbClr val="C00000"/>
              </a:solidFill>
              <a:latin typeface="Corbel" panose="020B0503020204020204" pitchFamily="34" charset="0"/>
            </a:endParaRPr>
          </a:p>
          <a:p>
            <a:endParaRPr lang="en-IN" sz="1500" dirty="0">
              <a:solidFill>
                <a:srgbClr val="C00000"/>
              </a:solidFill>
              <a:latin typeface="Corbel" panose="020B0503020204020204" pitchFamily="34" charset="0"/>
            </a:endParaRPr>
          </a:p>
          <a:p>
            <a:endParaRPr lang="en-IN" sz="1500" dirty="0">
              <a:solidFill>
                <a:srgbClr val="C00000"/>
              </a:solidFill>
              <a:latin typeface="Corbel" panose="020B0503020204020204" pitchFamily="34" charset="0"/>
            </a:endParaRPr>
          </a:p>
          <a:p>
            <a:endParaRPr lang="en-IN" sz="1500" dirty="0">
              <a:solidFill>
                <a:srgbClr val="C00000"/>
              </a:solidFill>
              <a:latin typeface="Corbel" panose="020B0503020204020204" pitchFamily="34" charset="0"/>
            </a:endParaRPr>
          </a:p>
          <a:p>
            <a:endParaRPr lang="en-IN" sz="1500" dirty="0">
              <a:solidFill>
                <a:srgbClr val="C00000"/>
              </a:solidFill>
              <a:latin typeface="Corbel" panose="020B0503020204020204" pitchFamily="34" charset="0"/>
            </a:endParaRPr>
          </a:p>
          <a:p>
            <a:endParaRPr lang="en-IN" sz="1500" dirty="0">
              <a:solidFill>
                <a:srgbClr val="C00000"/>
              </a:solidFill>
              <a:latin typeface="Corbel" panose="020B0503020204020204" pitchFamily="34" charset="0"/>
            </a:endParaRPr>
          </a:p>
          <a:p>
            <a:endParaRPr lang="en-IN" sz="1500" dirty="0">
              <a:solidFill>
                <a:srgbClr val="C00000"/>
              </a:solidFill>
              <a:latin typeface="Corbel" panose="020B0503020204020204" pitchFamily="34" charset="0"/>
            </a:endParaRPr>
          </a:p>
          <a:p>
            <a:endParaRPr lang="en-IN" sz="1500" b="1" dirty="0">
              <a:latin typeface="Corbel" panose="020B0503020204020204" pitchFamily="34" charset="0"/>
              <a:cs typeface="Calibri Light" panose="020F0302020204030204" pitchFamily="34" charset="0"/>
            </a:endParaRPr>
          </a:p>
          <a:p>
            <a:r>
              <a:rPr lang="en-IN" sz="1500" b="1" dirty="0">
                <a:latin typeface="Corbel" panose="020B0503020204020204" pitchFamily="34" charset="0"/>
                <a:cs typeface="Calibri Light" panose="020F0302020204030204" pitchFamily="34" charset="0"/>
              </a:rPr>
              <a:t>UNPD</a:t>
            </a:r>
            <a:r>
              <a:rPr lang="en-IN" sz="1500" dirty="0">
                <a:latin typeface="Corbel" panose="020B0503020204020204" pitchFamily="34" charset="0"/>
              </a:rPr>
              <a:t> – </a:t>
            </a:r>
            <a:r>
              <a:rPr lang="en-IN" sz="1500" dirty="0">
                <a:solidFill>
                  <a:srgbClr val="0070C0"/>
                </a:solidFill>
                <a:latin typeface="Corbel" panose="020B0503020204020204" pitchFamily="34" charset="0"/>
              </a:rPr>
              <a:t>2020 Shelter rehabilitation projects </a:t>
            </a:r>
            <a:r>
              <a:rPr lang="en-IN" sz="1500" dirty="0">
                <a:latin typeface="Corbel" panose="020B0503020204020204" pitchFamily="34" charset="0"/>
              </a:rPr>
              <a:t>– </a:t>
            </a:r>
            <a:r>
              <a:rPr lang="en-IN" sz="1500" dirty="0">
                <a:solidFill>
                  <a:srgbClr val="C00000"/>
                </a:solidFill>
                <a:latin typeface="Corbel" panose="020B0503020204020204" pitchFamily="34" charset="0"/>
              </a:rPr>
              <a:t>on hold due to COVID-19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N" sz="1500" dirty="0">
                <a:latin typeface="Corbel" panose="020B0503020204020204" pitchFamily="34" charset="0"/>
                <a:cs typeface="Calibri Light" panose="020F0302020204030204" pitchFamily="34" charset="0"/>
              </a:rPr>
              <a:t>1,500 Shelter units (Cat 1&amp;2) in Falluja &amp; in Ramadi (in four </a:t>
            </a:r>
            <a:r>
              <a:rPr lang="en-US" sz="1500" dirty="0">
                <a:latin typeface="Corbel" panose="020B0503020204020204" pitchFamily="34" charset="0"/>
              </a:rPr>
              <a:t>neighborhoods</a:t>
            </a:r>
            <a:r>
              <a:rPr lang="en-IN" sz="1500" dirty="0">
                <a:latin typeface="Corbel" panose="020B0503020204020204" pitchFamily="34" charset="0"/>
                <a:cs typeface="Calibri Light" panose="020F0302020204030204" pitchFamily="34" charset="0"/>
              </a:rPr>
              <a:t>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N" sz="1500" dirty="0">
                <a:latin typeface="Corbel" panose="020B0503020204020204" pitchFamily="34" charset="0"/>
                <a:cs typeface="Calibri Light" panose="020F0302020204030204" pitchFamily="34" charset="0"/>
              </a:rPr>
              <a:t>500 Shelter units (Cat 1&amp;2) in Baiji in Salah al-Din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N" sz="1500" dirty="0">
                <a:latin typeface="Corbel" panose="020B0503020204020204" pitchFamily="34" charset="0"/>
                <a:cs typeface="Calibri Light" panose="020F0302020204030204" pitchFamily="34" charset="0"/>
              </a:rPr>
              <a:t>Demining &amp; Reconstruction of the apartments complex in Ramadi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268FF1B-9B10-40D2-9165-7F7415C54E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966" y="1501826"/>
            <a:ext cx="8279784" cy="1929476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D7C48677-6143-49E7-85D5-490046ECD0D7}"/>
              </a:ext>
            </a:extLst>
          </p:cNvPr>
          <p:cNvSpPr/>
          <p:nvPr/>
        </p:nvSpPr>
        <p:spPr>
          <a:xfrm>
            <a:off x="22302" y="725555"/>
            <a:ext cx="9080135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1500" b="1" dirty="0">
                <a:solidFill>
                  <a:srgbClr val="0070C0"/>
                </a:solidFill>
                <a:latin typeface="Corbel" panose="020B0503020204020204" pitchFamily="34" charset="0"/>
              </a:rPr>
              <a:t>		</a:t>
            </a:r>
            <a:r>
              <a:rPr lang="en-IN" sz="1500" b="1" u="sng" dirty="0">
                <a:solidFill>
                  <a:srgbClr val="0070C0"/>
                </a:solidFill>
                <a:latin typeface="Corbel" panose="020B0503020204020204" pitchFamily="34" charset="0"/>
              </a:rPr>
              <a:t>Housing and rehabilitation</a:t>
            </a:r>
            <a:endParaRPr lang="en-IN" sz="1500" u="sng" dirty="0"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31198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DE864EC-0A00-4D64-B5FA-296FABDC4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8</a:t>
            </a:fld>
            <a:endParaRPr lang="en-GB">
              <a:latin typeface="Calibri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8CF2F74-B8ED-4A58-8D0B-CC19DB23F29E}"/>
              </a:ext>
            </a:extLst>
          </p:cNvPr>
          <p:cNvSpPr/>
          <p:nvPr/>
        </p:nvSpPr>
        <p:spPr>
          <a:xfrm>
            <a:off x="20780" y="126347"/>
            <a:ext cx="910243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 startAt="2"/>
            </a:pPr>
            <a:r>
              <a:rPr lang="en-US" sz="1600" dirty="0">
                <a:latin typeface="Corbel" panose="020B0503020204020204" pitchFamily="34" charset="0"/>
                <a:cs typeface="Calibri Light" panose="020F0302020204030204" pitchFamily="34" charset="0"/>
              </a:rPr>
              <a:t>Key issues and </a:t>
            </a:r>
            <a:r>
              <a:rPr lang="en-IN" sz="1600" dirty="0">
                <a:latin typeface="Corbel" panose="020B0503020204020204" pitchFamily="34" charset="0"/>
                <a:cs typeface="Calibri Light" panose="020F0302020204030204" pitchFamily="34" charset="0"/>
              </a:rPr>
              <a:t>Partner’s updates</a:t>
            </a:r>
            <a:endParaRPr lang="en-US" sz="1600" dirty="0">
              <a:latin typeface="Corbel" panose="020B0503020204020204" pitchFamily="34" charset="0"/>
              <a:cs typeface="Calibri Light" panose="020F0302020204030204" pitchFamily="34" charset="0"/>
            </a:endParaRPr>
          </a:p>
          <a:p>
            <a:pPr marL="800100" lvl="1" indent="-342900">
              <a:buFont typeface="+mj-lt"/>
              <a:buAutoNum type="alphaLcParenR" startAt="2"/>
            </a:pPr>
            <a:r>
              <a:rPr lang="en-IN" sz="1600" dirty="0">
                <a:latin typeface="Corbel" panose="020B0503020204020204" pitchFamily="34" charset="0"/>
              </a:rPr>
              <a:t>Partners planned and ongoing activities (related or not to COVID-19) – </a:t>
            </a:r>
            <a:r>
              <a:rPr lang="en-IN" sz="1600" dirty="0">
                <a:solidFill>
                  <a:srgbClr val="0070C0"/>
                </a:solidFill>
                <a:latin typeface="Corbel" panose="020B0503020204020204" pitchFamily="34" charset="0"/>
              </a:rPr>
              <a:t> Tour de table - Partners</a:t>
            </a:r>
            <a:endParaRPr lang="en-US" sz="1600" b="1" dirty="0">
              <a:solidFill>
                <a:srgbClr val="0070C0"/>
              </a:solidFill>
              <a:latin typeface="Corbel" panose="020B0503020204020204" pitchFamily="34" charset="0"/>
              <a:cs typeface="Calibri Light" panose="020F03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55D0F1E-E580-430C-886F-E9BA4332E3D2}"/>
              </a:ext>
            </a:extLst>
          </p:cNvPr>
          <p:cNvSpPr/>
          <p:nvPr/>
        </p:nvSpPr>
        <p:spPr>
          <a:xfrm>
            <a:off x="256478" y="937469"/>
            <a:ext cx="5854390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1500" b="1" dirty="0">
                <a:latin typeface="Corbel" panose="020B0503020204020204" pitchFamily="34" charset="0"/>
                <a:cs typeface="Calibri Light" panose="020F0302020204030204" pitchFamily="34" charset="0"/>
              </a:rPr>
              <a:t>	IOM</a:t>
            </a:r>
            <a:r>
              <a:rPr lang="en-IN" sz="1500" dirty="0">
                <a:latin typeface="Corbel" panose="020B0503020204020204" pitchFamily="34" charset="0"/>
              </a:rPr>
              <a:t> – 2020 Shelter rehabilitation projects </a:t>
            </a:r>
            <a:r>
              <a:rPr lang="en-IN" sz="1500" dirty="0">
                <a:solidFill>
                  <a:srgbClr val="0070C0"/>
                </a:solidFill>
                <a:latin typeface="Corbel" panose="020B0503020204020204" pitchFamily="34" charset="0"/>
              </a:rPr>
              <a:t>– </a:t>
            </a:r>
            <a:r>
              <a:rPr lang="en-IN" sz="1500" dirty="0">
                <a:solidFill>
                  <a:srgbClr val="C00000"/>
                </a:solidFill>
                <a:latin typeface="Corbel" panose="020B0503020204020204" pitchFamily="34" charset="0"/>
              </a:rPr>
              <a:t>Ongoing </a:t>
            </a:r>
            <a:endParaRPr lang="en-IN" sz="1500" dirty="0">
              <a:solidFill>
                <a:srgbClr val="C00000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A3D4002-DDFE-44DE-951C-1FC006F5BB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373" y="1349952"/>
            <a:ext cx="8477250" cy="2609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86428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DE864EC-0A00-4D64-B5FA-296FABDC4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9</a:t>
            </a:fld>
            <a:endParaRPr lang="en-GB">
              <a:latin typeface="Calibri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F6C6D3C-D481-413D-B1CC-62BA0F8AF57C}"/>
              </a:ext>
            </a:extLst>
          </p:cNvPr>
          <p:cNvSpPr/>
          <p:nvPr/>
        </p:nvSpPr>
        <p:spPr>
          <a:xfrm>
            <a:off x="20780" y="126347"/>
            <a:ext cx="910243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 startAt="2"/>
            </a:pPr>
            <a:r>
              <a:rPr lang="en-US" sz="1600" dirty="0">
                <a:latin typeface="Corbel" panose="020B0503020204020204" pitchFamily="34" charset="0"/>
                <a:cs typeface="Calibri Light" panose="020F0302020204030204" pitchFamily="34" charset="0"/>
              </a:rPr>
              <a:t>Key issues and </a:t>
            </a:r>
            <a:r>
              <a:rPr lang="en-IN" sz="1600" dirty="0">
                <a:latin typeface="Corbel" panose="020B0503020204020204" pitchFamily="34" charset="0"/>
                <a:cs typeface="Calibri Light" panose="020F0302020204030204" pitchFamily="34" charset="0"/>
              </a:rPr>
              <a:t>Partner’s updates</a:t>
            </a:r>
            <a:endParaRPr lang="en-US" sz="1600" dirty="0">
              <a:latin typeface="Corbel" panose="020B0503020204020204" pitchFamily="34" charset="0"/>
              <a:cs typeface="Calibri Light" panose="020F0302020204030204" pitchFamily="34" charset="0"/>
            </a:endParaRPr>
          </a:p>
          <a:p>
            <a:pPr marL="800100" lvl="1" indent="-342900">
              <a:buFont typeface="+mj-lt"/>
              <a:buAutoNum type="alphaLcParenR" startAt="2"/>
            </a:pPr>
            <a:r>
              <a:rPr lang="en-IN" sz="1600" dirty="0">
                <a:latin typeface="Corbel" panose="020B0503020204020204" pitchFamily="34" charset="0"/>
              </a:rPr>
              <a:t>Partners planned and ongoing activities (related or not to COVID-19) – </a:t>
            </a:r>
            <a:r>
              <a:rPr lang="en-IN" sz="1600" dirty="0">
                <a:solidFill>
                  <a:srgbClr val="0070C0"/>
                </a:solidFill>
                <a:latin typeface="Corbel" panose="020B0503020204020204" pitchFamily="34" charset="0"/>
              </a:rPr>
              <a:t> Tour de table - Partners</a:t>
            </a:r>
            <a:endParaRPr lang="en-US" sz="1600" b="1" dirty="0">
              <a:solidFill>
                <a:srgbClr val="0070C0"/>
              </a:solidFill>
              <a:latin typeface="Corbel" panose="020B0503020204020204" pitchFamily="34" charset="0"/>
              <a:cs typeface="Calibri Light" panose="020F030202020403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AEA6E1F-08FD-49C7-A2FC-B1DEF09B1C7F}"/>
              </a:ext>
            </a:extLst>
          </p:cNvPr>
          <p:cNvSpPr/>
          <p:nvPr/>
        </p:nvSpPr>
        <p:spPr>
          <a:xfrm>
            <a:off x="447332" y="1406379"/>
            <a:ext cx="8473002" cy="170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1500" b="1" dirty="0">
                <a:latin typeface="Corbel" panose="020B0503020204020204" pitchFamily="34" charset="0"/>
              </a:rPr>
              <a:t>	PUI</a:t>
            </a:r>
            <a:r>
              <a:rPr lang="en-IN" sz="1500" dirty="0">
                <a:latin typeface="Corbel" panose="020B0503020204020204" pitchFamily="34" charset="0"/>
              </a:rPr>
              <a:t> - Ongoing 2019 Shelter rehabilitation project – </a:t>
            </a:r>
            <a:r>
              <a:rPr lang="en-IN" sz="1500" dirty="0">
                <a:solidFill>
                  <a:srgbClr val="C00000"/>
                </a:solidFill>
                <a:latin typeface="Corbel" panose="020B0503020204020204" pitchFamily="34" charset="0"/>
              </a:rPr>
              <a:t>Ongoing</a:t>
            </a:r>
          </a:p>
          <a:p>
            <a:endParaRPr lang="en-IN" sz="1500" dirty="0">
              <a:latin typeface="Corbel" panose="020B0503020204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N" sz="1500" dirty="0">
                <a:latin typeface="Corbel" panose="020B0503020204020204" pitchFamily="34" charset="0"/>
              </a:rPr>
              <a:t>108 Shelter units (Cat2) has been increase up to </a:t>
            </a:r>
            <a:r>
              <a:rPr lang="en-IN" sz="1500" b="1" dirty="0">
                <a:latin typeface="Corbel" panose="020B0503020204020204" pitchFamily="34" charset="0"/>
              </a:rPr>
              <a:t>125 shelter units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N" sz="1500" dirty="0">
                <a:latin typeface="Corbel" panose="020B0503020204020204" pitchFamily="34" charset="0"/>
              </a:rPr>
              <a:t>Location: </a:t>
            </a:r>
            <a:r>
              <a:rPr lang="en-US" sz="1500" dirty="0">
                <a:latin typeface="Corbel" panose="020B0503020204020204" pitchFamily="34" charset="0"/>
              </a:rPr>
              <a:t>Al-</a:t>
            </a:r>
            <a:r>
              <a:rPr lang="en-US" sz="1500" dirty="0" err="1">
                <a:latin typeface="Corbel" panose="020B0503020204020204" pitchFamily="34" charset="0"/>
              </a:rPr>
              <a:t>Rummanah</a:t>
            </a:r>
            <a:r>
              <a:rPr lang="en-US" sz="1500" dirty="0">
                <a:latin typeface="Corbel" panose="020B0503020204020204" pitchFamily="34" charset="0"/>
              </a:rPr>
              <a:t> sub district in AL-</a:t>
            </a:r>
            <a:r>
              <a:rPr lang="en-US" sz="1500" dirty="0" err="1">
                <a:latin typeface="Corbel" panose="020B0503020204020204" pitchFamily="34" charset="0"/>
              </a:rPr>
              <a:t>Kaim</a:t>
            </a:r>
            <a:r>
              <a:rPr lang="en-US" sz="1500" dirty="0">
                <a:latin typeface="Corbel" panose="020B0503020204020204" pitchFamily="34" charset="0"/>
              </a:rPr>
              <a:t> district / Anbar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500" dirty="0">
                <a:latin typeface="Corbel" panose="020B0503020204020204" pitchFamily="34" charset="0"/>
                <a:cs typeface="Calibri Light" panose="020F0302020204030204" pitchFamily="34" charset="0"/>
              </a:rPr>
              <a:t>SEVAT has been completed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500" dirty="0">
                <a:latin typeface="Corbel" panose="020B0503020204020204" pitchFamily="34" charset="0"/>
                <a:cs typeface="Calibri Light" panose="020F0302020204030204" pitchFamily="34" charset="0"/>
              </a:rPr>
              <a:t>Contractor has been selected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500" dirty="0">
                <a:latin typeface="Corbel" panose="020B0503020204020204" pitchFamily="34" charset="0"/>
                <a:cs typeface="Calibri Light" panose="020F0302020204030204" pitchFamily="34" charset="0"/>
              </a:rPr>
              <a:t>Technical assessment will be starting around the second week of February 2020</a:t>
            </a:r>
            <a:endParaRPr lang="en-IN" sz="1500" dirty="0">
              <a:latin typeface="Corbel" panose="020B050302020402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0732168"/>
      </p:ext>
    </p:extLst>
  </p:cSld>
  <p:clrMapOvr>
    <a:masterClrMapping/>
  </p:clrMapOvr>
</p:sld>
</file>

<file path=ppt/theme/theme1.xml><?xml version="1.0" encoding="utf-8"?>
<a:theme xmlns:a="http://schemas.openxmlformats.org/drawingml/2006/main" name="1_Shelter Cluster Red Theme">
  <a:themeElements>
    <a:clrScheme name="Shelter Cluster 3 Soft">
      <a:dk1>
        <a:sysClr val="windowText" lastClr="000000"/>
      </a:dk1>
      <a:lt1>
        <a:sysClr val="window" lastClr="FFFFFF"/>
      </a:lt1>
      <a:dk2>
        <a:srgbClr val="04314C"/>
      </a:dk2>
      <a:lt2>
        <a:srgbClr val="F6F6F6"/>
      </a:lt2>
      <a:accent1>
        <a:srgbClr val="365A70"/>
      </a:accent1>
      <a:accent2>
        <a:srgbClr val="FFC133"/>
      </a:accent2>
      <a:accent3>
        <a:srgbClr val="994345"/>
      </a:accent3>
      <a:accent4>
        <a:srgbClr val="84C559"/>
      </a:accent4>
      <a:accent5>
        <a:srgbClr val="FD3333"/>
      </a:accent5>
      <a:accent6>
        <a:srgbClr val="459FD5"/>
      </a:accent6>
      <a:hlink>
        <a:srgbClr val="994345"/>
      </a:hlink>
      <a:folHlink>
        <a:srgbClr val="7030A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EsriMapsInfo xmlns="ESRI.ArcGIS.Mapping.OfficeIntegration.PowerPointInfo">
  <Version>Version1</Version>
  <RequiresSignIn>False</RequiresSignIn>
</EsriMapsInfo>
</file>

<file path=customXml/item2.xml><?xml version="1.0" encoding="utf-8"?>
<EsriMapsInfo xmlns="ESRI.ArcGIS.Mapping.OfficeIntegration.PowerPointInfo">
  <Version>Version1</Version>
  <RequiresSignIn>False</RequiresSignIn>
</EsriMapsInfo>
</file>

<file path=customXml/itemProps1.xml><?xml version="1.0" encoding="utf-8"?>
<ds:datastoreItem xmlns:ds="http://schemas.openxmlformats.org/officeDocument/2006/customXml" ds:itemID="{AD2A9EA0-4CE9-4A25-B809-D1F4F74731F1}">
  <ds:schemaRefs>
    <ds:schemaRef ds:uri="ESRI.ArcGIS.Mapping.OfficeIntegration.PowerPointInfo"/>
  </ds:schemaRefs>
</ds:datastoreItem>
</file>

<file path=customXml/itemProps2.xml><?xml version="1.0" encoding="utf-8"?>
<ds:datastoreItem xmlns:ds="http://schemas.openxmlformats.org/officeDocument/2006/customXml" ds:itemID="{145E2856-19BA-425F-803A-C89D2B7302BA}">
  <ds:schemaRefs>
    <ds:schemaRef ds:uri="ESRI.ArcGIS.Mapping.OfficeIntegration.PowerPointInfo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50003</TotalTime>
  <Words>1194</Words>
  <Application>Microsoft Office PowerPoint</Application>
  <PresentationFormat>On-screen Show (16:9)</PresentationFormat>
  <Paragraphs>174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Calibri</vt:lpstr>
      <vt:lpstr>Calibri Light</vt:lpstr>
      <vt:lpstr>Corbel</vt:lpstr>
      <vt:lpstr>Courier New</vt:lpstr>
      <vt:lpstr>Verdana</vt:lpstr>
      <vt:lpstr>Wingdings</vt:lpstr>
      <vt:lpstr>1_Shelter Cluster Red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Types of Winterization Kits</dc:title>
  <dc:creator>TIA Michel</dc:creator>
  <cp:lastModifiedBy>TIA Michel</cp:lastModifiedBy>
  <cp:revision>4165</cp:revision>
  <cp:lastPrinted>2017-10-23T07:30:35Z</cp:lastPrinted>
  <dcterms:created xsi:type="dcterms:W3CDTF">2014-10-08T08:24:30Z</dcterms:created>
  <dcterms:modified xsi:type="dcterms:W3CDTF">2020-07-06T07:57:54Z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059aa38-f392-4105-be92-628035578272_Enabled">
    <vt:lpwstr>true</vt:lpwstr>
  </property>
  <property fmtid="{D5CDD505-2E9C-101B-9397-08002B2CF9AE}" pid="3" name="MSIP_Label_2059aa38-f392-4105-be92-628035578272_SetDate">
    <vt:lpwstr>2020-06-13T13:59:36Z</vt:lpwstr>
  </property>
  <property fmtid="{D5CDD505-2E9C-101B-9397-08002B2CF9AE}" pid="4" name="MSIP_Label_2059aa38-f392-4105-be92-628035578272_Method">
    <vt:lpwstr>Standard</vt:lpwstr>
  </property>
  <property fmtid="{D5CDD505-2E9C-101B-9397-08002B2CF9AE}" pid="5" name="MSIP_Label_2059aa38-f392-4105-be92-628035578272_Name">
    <vt:lpwstr>IOMLb0020IN123173</vt:lpwstr>
  </property>
  <property fmtid="{D5CDD505-2E9C-101B-9397-08002B2CF9AE}" pid="6" name="MSIP_Label_2059aa38-f392-4105-be92-628035578272_SiteId">
    <vt:lpwstr>1588262d-23fb-43b4-bd6e-bce49c8e6186</vt:lpwstr>
  </property>
  <property fmtid="{D5CDD505-2E9C-101B-9397-08002B2CF9AE}" pid="7" name="MSIP_Label_2059aa38-f392-4105-be92-628035578272_ActionId">
    <vt:lpwstr>1405482e-dbb4-4b08-a0fc-1769f7325df2</vt:lpwstr>
  </property>
  <property fmtid="{D5CDD505-2E9C-101B-9397-08002B2CF9AE}" pid="8" name="MSIP_Label_2059aa38-f392-4105-be92-628035578272_ContentBits">
    <vt:lpwstr>0</vt:lpwstr>
  </property>
</Properties>
</file>