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3"/>
  </p:sldMasterIdLst>
  <p:notesMasterIdLst>
    <p:notesMasterId r:id="rId18"/>
  </p:notesMasterIdLst>
  <p:handoutMasterIdLst>
    <p:handoutMasterId r:id="rId19"/>
  </p:handoutMasterIdLst>
  <p:sldIdLst>
    <p:sldId id="726" r:id="rId4"/>
    <p:sldId id="702" r:id="rId5"/>
    <p:sldId id="727" r:id="rId6"/>
    <p:sldId id="745" r:id="rId7"/>
    <p:sldId id="754" r:id="rId8"/>
    <p:sldId id="746" r:id="rId9"/>
    <p:sldId id="752" r:id="rId10"/>
    <p:sldId id="748" r:id="rId11"/>
    <p:sldId id="750" r:id="rId12"/>
    <p:sldId id="756" r:id="rId13"/>
    <p:sldId id="757" r:id="rId14"/>
    <p:sldId id="758" r:id="rId15"/>
    <p:sldId id="755" r:id="rId16"/>
    <p:sldId id="734" r:id="rId17"/>
  </p:sldIdLst>
  <p:sldSz cx="9144000" cy="5143500" type="screen16x9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  <p:cmAuthor id="1" name="Michael Gloeckle" initials="MG" lastIdx="1" clrIdx="1"/>
  <p:cmAuthor id="2" name="Michael Gloeckle" initials="MG [2]" lastIdx="1" clrIdx="2"/>
  <p:cmAuthor id="3" name="WEIRA Cornelius - ET" initials="WC-E" lastIdx="2" clrIdx="3"/>
  <p:cmAuthor id="4" name="Andrea" initials="A" lastIdx="0" clrIdx="4">
    <p:extLst>
      <p:ext uri="{19B8F6BF-5375-455C-9EA6-DF929625EA0E}">
        <p15:presenceInfo xmlns:p15="http://schemas.microsoft.com/office/powerpoint/2012/main" userId="Andre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2358" autoAdjust="0"/>
  </p:normalViewPr>
  <p:slideViewPr>
    <p:cSldViewPr snapToGrid="0" snapToObjects="1">
      <p:cViewPr varScale="1">
        <p:scale>
          <a:sx n="81" d="100"/>
          <a:sy n="81" d="100"/>
        </p:scale>
        <p:origin x="276" y="90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384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4E059B0-8655-4C55-B6A4-E512047526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0503F0-EBE9-4495-AFC1-1D7D3AEC0AF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4690B-ECA5-4575-9F46-0F7F2606111B}" type="datetimeFigureOut">
              <a:rPr lang="en-IN" smtClean="0"/>
              <a:t>30-08-2020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330D8F-2B75-4E73-AA4E-15FCF50609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F9D0AB-A012-49BD-9374-FE93D0D5E98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2BCDFE-BD15-47CC-976F-CC98B89747A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8704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7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3738"/>
            <a:ext cx="6156325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7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eltercluster.org/response/iraq" TargetMode="External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035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6599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5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  <p:pic>
        <p:nvPicPr>
          <p:cNvPr id="5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C2459E00-8C10-429E-A455-74496A97A5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3776" y="4681633"/>
            <a:ext cx="2186999" cy="3645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8BB3433-F997-454D-AF58-17A3572934DF}"/>
              </a:ext>
            </a:extLst>
          </p:cNvPr>
          <p:cNvSpPr/>
          <p:nvPr userDrawn="1"/>
        </p:nvSpPr>
        <p:spPr>
          <a:xfrm>
            <a:off x="2488061" y="4781383"/>
            <a:ext cx="282641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>
                <a:hlinkClick r:id="rId3"/>
              </a:rPr>
              <a:t>https://www.sheltercluster.org/response/iraq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2012859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487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560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96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5020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3485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9161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5606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059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hyperlink" Target="mailto:coord4.iraq@sheltercluster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mailto:alazzawi@unhcr.org" TargetMode="External"/><Relationship Id="rId4" Type="http://schemas.openxmlformats.org/officeDocument/2006/relationships/hyperlink" Target="mailto:osama.seddiq@drc.ngo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ur02.safelinks.protection.outlook.com/?url=https%3A%2F%2Fsheltercluster.us9.list-manage.com%2Ftrack%2Fclick%3Fu%3De903630308c1ac052d2c02241%26id%3D48aa9967f9%26e%3Da41351766a&amp;data=02%7C01%7Chusseinr%40unhcr.org%7C27d3bb8e7da541d3a7ab08d83d5b741b%7Ce5c37981666441348a0c6543d2af80be%7C0%7C0%7C637326810293971333&amp;sdata=L6Doy%2FcNM0SDSyvCkaxbneUOahRp8bBBnmUE3EgfB%2FA%3D&amp;reserved=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ur02.safelinks.protection.outlook.com/?url=https%3A%2F%2Fsheltercluster.us9.list-manage.com%2Ftrack%2Fclick%3Fu%3De903630308c1ac052d2c02241%26id%3D48aa9967f9%26e%3Da41351766a&amp;data=02%7C01%7Chusseinr%40unhcr.org%7C27d3bb8e7da541d3a7ab08d83d5b741b%7Ce5c37981666441348a0c6543d2af80be%7C0%7C0%7C637326810293971333&amp;sdata=L6Doy%2FcNM0SDSyvCkaxbneUOahRp8bBBnmUE3EgfB%2FA%3D&amp;reserved=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ur02.safelinks.protection.outlook.com/?url=https%3A%2F%2Fsheltercluster.us9.list-manage.com%2Ftrack%2Fclick%3Fu%3De903630308c1ac052d2c02241%26id%3D48aa9967f9%26e%3Da41351766a&amp;data=02%7C01%7Chusseinr%40unhcr.org%7C27d3bb8e7da541d3a7ab08d83d5b741b%7Ce5c37981666441348a0c6543d2af80be%7C0%7C0%7C637326810293971333&amp;sdata=L6Doy%2FcNM0SDSyvCkaxbneUOahRp8bBBnmUE3EgfB%2FA%3D&amp;reserved=0" TargetMode="External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ur02.safelinks.protection.outlook.com/?url=https%3A%2F%2Fsheltercluster.us9.list-manage.com%2Ftrack%2Fclick%3Fu%3De903630308c1ac052d2c02241%26id%3D48aa9967f9%26e%3Da41351766a&amp;data=02%7C01%7Chusseinr%40unhcr.org%7C27d3bb8e7da541d3a7ab08d83d5b741b%7Ce5c37981666441348a0c6543d2af80be%7C0%7C0%7C637326810293971333&amp;sdata=L6Doy%2FcNM0SDSyvCkaxbneUOahRp8bBBnmUE3EgfB%2FA%3D&amp;reserved=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ur02.safelinks.protection.outlook.com/?url=https%3A%2F%2Fsheltercluster.us9.list-manage.com%2Ftrack%2Fclick%3Fu%3De903630308c1ac052d2c02241%26id%3D48aa9967f9%26e%3Da41351766a&amp;data=02%7C01%7Chusseinr%40unhcr.org%7C27d3bb8e7da541d3a7ab08d83d5b741b%7Ce5c37981666441348a0c6543d2af80be%7C0%7C0%7C637326810293971333&amp;sdata=L6Doy%2FcNM0SDSyvCkaxbneUOahRp8bBBnmUE3EgfB%2FA%3D&amp;reserved=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5588" y="773940"/>
            <a:ext cx="3406717" cy="5867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200" b="0" dirty="0">
                <a:solidFill>
                  <a:srgbClr val="DF5327"/>
                </a:solidFill>
                <a:latin typeface="Corbel" panose="020B0503020204020204"/>
                <a:ea typeface="+mn-ea"/>
                <a:cs typeface="+mn-cs"/>
              </a:rPr>
              <a:t>Centre and south </a:t>
            </a:r>
            <a:r>
              <a:rPr lang="en-US" sz="2200" b="0" dirty="0">
                <a:solidFill>
                  <a:srgbClr val="DF5327"/>
                </a:solidFill>
                <a:latin typeface="Corbel" panose="020B0503020204020204"/>
                <a:ea typeface="+mn-ea"/>
                <a:cs typeface="+mn-cs"/>
              </a:rPr>
              <a:t>Shelter Cluster Hub Coordination Structure</a:t>
            </a:r>
            <a:endParaRPr lang="en-GB" sz="2200" b="0" dirty="0">
              <a:solidFill>
                <a:srgbClr val="DF5327"/>
              </a:solidFill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398708" y="134913"/>
            <a:ext cx="0" cy="4482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B456E0C7-24BA-4801-9F19-F04E07DF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16634" y="4743309"/>
            <a:ext cx="270165" cy="273844"/>
          </a:xfrm>
        </p:spPr>
        <p:txBody>
          <a:bodyPr/>
          <a:lstStyle/>
          <a:p>
            <a:r>
              <a:rPr lang="en-US" dirty="0">
                <a:latin typeface="Calibri"/>
              </a:rPr>
              <a:t>2</a:t>
            </a:r>
            <a:endParaRPr lang="en-GB" dirty="0">
              <a:latin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6C815D-F254-4347-B950-666F6AFB4167}"/>
              </a:ext>
            </a:extLst>
          </p:cNvPr>
          <p:cNvSpPr/>
          <p:nvPr/>
        </p:nvSpPr>
        <p:spPr>
          <a:xfrm>
            <a:off x="3564265" y="252139"/>
            <a:ext cx="3698303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en-GB" sz="1200" b="1" dirty="0">
                <a:latin typeface="Corbel" panose="020B0503020204020204" pitchFamily="34" charset="0"/>
              </a:rPr>
              <a:t>Michel Tia </a:t>
            </a:r>
            <a:r>
              <a:rPr lang="en-GB" sz="1200" dirty="0">
                <a:latin typeface="Corbel" panose="020B0503020204020204" pitchFamily="34" charset="0"/>
              </a:rPr>
              <a:t>- IOM</a:t>
            </a:r>
          </a:p>
          <a:p>
            <a:r>
              <a:rPr lang="en-GB" sz="1200" dirty="0">
                <a:latin typeface="Corbel" panose="020B0503020204020204" pitchFamily="34" charset="0"/>
              </a:rPr>
              <a:t>Sub National </a:t>
            </a:r>
            <a:r>
              <a:rPr lang="en-US" sz="1200" dirty="0">
                <a:latin typeface="Corbel" panose="020B0503020204020204" pitchFamily="34" charset="0"/>
              </a:rPr>
              <a:t>Cluster </a:t>
            </a:r>
            <a:r>
              <a:rPr lang="en-GB" sz="1200" dirty="0">
                <a:latin typeface="Corbel" panose="020B0503020204020204" pitchFamily="34" charset="0"/>
              </a:rPr>
              <a:t>Coordinator for Centre and South </a:t>
            </a:r>
          </a:p>
          <a:p>
            <a:r>
              <a:rPr lang="en-GB" sz="1200" dirty="0">
                <a:latin typeface="Corbel" panose="020B0503020204020204" pitchFamily="34" charset="0"/>
              </a:rPr>
              <a:t>+964 (0) 782 294 9258</a:t>
            </a:r>
          </a:p>
          <a:p>
            <a:r>
              <a:rPr lang="en-GB" sz="1200" b="1" u="sng" dirty="0">
                <a:solidFill>
                  <a:schemeClr val="lt1"/>
                </a:solidFill>
                <a:latin typeface="Corbel" panose="020B0503020204020204" pitchFamily="34" charset="0"/>
                <a:hlinkClick r:id="rId2"/>
              </a:rPr>
              <a:t>coord4.iraq@sheltercluster.org</a:t>
            </a:r>
            <a:r>
              <a:rPr lang="en-GB" sz="1200" b="1" dirty="0">
                <a:solidFill>
                  <a:schemeClr val="lt1"/>
                </a:solidFill>
                <a:latin typeface="Corbel" panose="020B0503020204020204" pitchFamily="34" charset="0"/>
              </a:rPr>
              <a:t> </a:t>
            </a:r>
            <a:endParaRPr lang="en-GB" sz="1200" dirty="0">
              <a:latin typeface="Corbel" panose="020B05030202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0177C9C-3789-40B7-8F9B-942829687462}"/>
              </a:ext>
            </a:extLst>
          </p:cNvPr>
          <p:cNvSpPr/>
          <p:nvPr/>
        </p:nvSpPr>
        <p:spPr>
          <a:xfrm>
            <a:off x="3564267" y="1235531"/>
            <a:ext cx="3698298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Corbel" panose="020B0503020204020204" pitchFamily="34" charset="0"/>
              </a:rPr>
              <a:t>Anbar FP to be nominated</a:t>
            </a:r>
            <a:endParaRPr lang="en-IN" sz="1200" dirty="0">
              <a:latin typeface="Corbel" panose="020B0503020204020204" pitchFamily="34" charset="0"/>
            </a:endParaRPr>
          </a:p>
          <a:p>
            <a:endParaRPr lang="en-US" sz="1200" dirty="0">
              <a:solidFill>
                <a:srgbClr val="000000"/>
              </a:solidFill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endParaRPr lang="en-IN" sz="1200" b="1" dirty="0">
              <a:latin typeface="Corbel" panose="020B0503020204020204" pitchFamily="34" charset="0"/>
              <a:ea typeface="Calibri" panose="020F0502020204030204" pitchFamily="34" charset="0"/>
            </a:endParaRPr>
          </a:p>
        </p:txBody>
      </p:sp>
      <p:pic>
        <p:nvPicPr>
          <p:cNvPr id="2051" name="Picture 3" descr="cid:image001.png@01D3CC1A.AD9A1A50">
            <a:extLst>
              <a:ext uri="{FF2B5EF4-FFF2-40B4-BE49-F238E27FC236}">
                <a16:creationId xmlns:a16="http://schemas.microsoft.com/office/drawing/2014/main" id="{BCD613DA-B0AD-4CD4-87F6-85453FCEB2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81" y="2991763"/>
            <a:ext cx="1061756" cy="488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E65D525-B00C-4744-B8C0-02E8D1326CFF}"/>
              </a:ext>
            </a:extLst>
          </p:cNvPr>
          <p:cNvSpPr/>
          <p:nvPr/>
        </p:nvSpPr>
        <p:spPr>
          <a:xfrm>
            <a:off x="3564631" y="2202826"/>
            <a:ext cx="3885646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Corbel" panose="020B0503020204020204" pitchFamily="34" charset="0"/>
              </a:rPr>
              <a:t>Osama </a:t>
            </a:r>
            <a:r>
              <a:rPr lang="en-US" sz="1200" b="1" dirty="0" err="1">
                <a:latin typeface="Corbel" panose="020B0503020204020204" pitchFamily="34" charset="0"/>
              </a:rPr>
              <a:t>Luay</a:t>
            </a:r>
            <a:r>
              <a:rPr lang="en-US" sz="1200" b="1" dirty="0">
                <a:latin typeface="Corbel" panose="020B0503020204020204" pitchFamily="34" charset="0"/>
              </a:rPr>
              <a:t> </a:t>
            </a:r>
            <a:r>
              <a:rPr lang="en-US" sz="1200" b="1" dirty="0" err="1">
                <a:latin typeface="Corbel" panose="020B0503020204020204" pitchFamily="34" charset="0"/>
              </a:rPr>
              <a:t>Seddiq</a:t>
            </a:r>
            <a:r>
              <a:rPr lang="en-US" sz="1200" b="1" dirty="0">
                <a:latin typeface="Corbel" panose="020B0503020204020204" pitchFamily="34" charset="0"/>
              </a:rPr>
              <a:t> </a:t>
            </a:r>
            <a:r>
              <a:rPr lang="en-US" sz="1200" dirty="0">
                <a:latin typeface="Corbel" panose="020B0503020204020204" pitchFamily="34" charset="0"/>
              </a:rPr>
              <a:t>- DRC</a:t>
            </a:r>
            <a:endParaRPr lang="en-IN" sz="1200" dirty="0">
              <a:latin typeface="Corbel" panose="020B0503020204020204" pitchFamily="34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Tikrit</a:t>
            </a: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Shelter Cluster Focal Point for </a:t>
            </a:r>
            <a:r>
              <a:rPr lang="en-US" sz="1200" b="1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Salah ad-Din Governorate </a:t>
            </a:r>
            <a:endParaRPr lang="en-IN" sz="1200" b="1" dirty="0"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r>
              <a:rPr lang="en-US" sz="1200" b="1" u="sng" dirty="0">
                <a:latin typeface="Corbel" panose="020B0503020204020204" pitchFamily="34" charset="0"/>
                <a:hlinkClick r:id="rId4"/>
              </a:rPr>
              <a:t>osama.seddiq@drc.ngo</a:t>
            </a:r>
            <a:r>
              <a:rPr lang="da-DK" sz="1200" b="1" dirty="0">
                <a:latin typeface="Corbel" panose="020B0503020204020204" pitchFamily="34" charset="0"/>
                <a:ea typeface="Calibri" panose="020F0502020204030204" pitchFamily="34" charset="0"/>
              </a:rPr>
              <a:t> </a:t>
            </a:r>
            <a:endParaRPr lang="en-IN" sz="1200" b="1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050FB1-99FF-4C1C-97D8-D5EB96726362}"/>
              </a:ext>
            </a:extLst>
          </p:cNvPr>
          <p:cNvSpPr/>
          <p:nvPr/>
        </p:nvSpPr>
        <p:spPr>
          <a:xfrm>
            <a:off x="3564630" y="3370885"/>
            <a:ext cx="4852004" cy="101566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000000"/>
                </a:solidFill>
                <a:latin typeface="Corbel" panose="020B0503020204020204" pitchFamily="34" charset="0"/>
              </a:rPr>
              <a:t>Layth Al-Azzawi </a:t>
            </a:r>
            <a:r>
              <a:rPr lang="en-US" sz="1200" dirty="0">
                <a:latin typeface="Corbel" panose="020B0503020204020204" pitchFamily="34" charset="0"/>
              </a:rPr>
              <a:t>- UNHCR</a:t>
            </a:r>
            <a:endParaRPr lang="en-US" sz="1200" dirty="0">
              <a:solidFill>
                <a:srgbClr val="000000"/>
              </a:solidFill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r>
              <a:rPr lang="en-IN" sz="1200" dirty="0">
                <a:solidFill>
                  <a:srgbClr val="000000"/>
                </a:solidFill>
                <a:latin typeface="Corbel" panose="020B0503020204020204" pitchFamily="34" charset="0"/>
              </a:rPr>
              <a:t>Snr. Field Associate – CCCM &amp; Shelter-NFI - </a:t>
            </a:r>
            <a:r>
              <a:rPr lang="en-US" sz="1200" dirty="0">
                <a:latin typeface="Corbel" panose="020B0503020204020204" pitchFamily="34" charset="0"/>
              </a:rPr>
              <a:t>Centre and South</a:t>
            </a:r>
            <a:endParaRPr lang="en-US" sz="1200" dirty="0">
              <a:solidFill>
                <a:srgbClr val="000000"/>
              </a:solidFill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Shelter Cluster Focal Point for </a:t>
            </a:r>
            <a:r>
              <a:rPr lang="en-US" sz="1200" b="1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Diyala Governorate</a:t>
            </a: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+964 (0) 780 195 3136</a:t>
            </a:r>
          </a:p>
          <a:p>
            <a:r>
              <a:rPr lang="en-US" sz="1200" b="1" dirty="0">
                <a:latin typeface="Corbel" panose="020B0503020204020204" pitchFamily="34" charset="0"/>
                <a:hlinkClick r:id="rId5"/>
              </a:rPr>
              <a:t>alazzawi@unhcr.org</a:t>
            </a:r>
            <a:endParaRPr lang="en-IN" sz="1200" b="1" dirty="0">
              <a:latin typeface="Corbel" panose="020B0503020204020204" pitchFamily="34" charset="0"/>
              <a:ea typeface="Calibri" panose="020F050202020403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DEBCA45-6AC7-4C46-B1DD-9D14A0ECCC5D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5181" y="1747992"/>
            <a:ext cx="793675" cy="853701"/>
          </a:xfrm>
          <a:prstGeom prst="rect">
            <a:avLst/>
          </a:prstGeom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B955CFF-4D05-4381-8322-F14091DA90E9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1416" y="1766307"/>
            <a:ext cx="846587" cy="85370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494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F1AA5B-18FD-4E71-88FB-881025831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10</a:t>
            </a:fld>
            <a:endParaRPr lang="en-GB">
              <a:latin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16A616-8EA5-49FF-8852-8DB68C1C962F}"/>
              </a:ext>
            </a:extLst>
          </p:cNvPr>
          <p:cNvSpPr/>
          <p:nvPr/>
        </p:nvSpPr>
        <p:spPr>
          <a:xfrm>
            <a:off x="20780" y="126347"/>
            <a:ext cx="91024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 startAt="3"/>
            </a:pPr>
            <a:r>
              <a:rPr lang="en-IN" sz="1600" dirty="0">
                <a:latin typeface="Corbel" panose="020B0503020204020204" pitchFamily="34" charset="0"/>
              </a:rPr>
              <a:t>IHF ongoing projects - Critical Shelter Rehabilitation in Anbar and Salah al-Din Governorates -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6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8848EA-DE0E-4D19-B9D6-F39732E97159}"/>
              </a:ext>
            </a:extLst>
          </p:cNvPr>
          <p:cNvSpPr/>
          <p:nvPr/>
        </p:nvSpPr>
        <p:spPr>
          <a:xfrm>
            <a:off x="81885" y="1158436"/>
            <a:ext cx="585439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b="1" dirty="0">
                <a:latin typeface="Corbel" panose="020B0503020204020204" pitchFamily="34" charset="0"/>
                <a:cs typeface="Calibri Light" panose="020F0302020204030204" pitchFamily="34" charset="0"/>
              </a:rPr>
              <a:t>	UN-HABITAT</a:t>
            </a:r>
            <a:r>
              <a:rPr lang="en-IN" sz="1500" dirty="0">
                <a:latin typeface="Corbel" panose="020B0503020204020204" pitchFamily="34" charset="0"/>
              </a:rPr>
              <a:t> – 2020 Shelter rehabilitation projects </a:t>
            </a:r>
            <a:r>
              <a:rPr lang="en-IN" sz="1500" dirty="0">
                <a:solidFill>
                  <a:srgbClr val="0070C0"/>
                </a:solidFill>
                <a:latin typeface="Corbel" panose="020B0503020204020204" pitchFamily="34" charset="0"/>
              </a:rPr>
              <a:t>–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Ongoing </a:t>
            </a:r>
            <a:endParaRPr lang="en-IN" sz="1500" dirty="0">
              <a:solidFill>
                <a:srgbClr val="C0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BC93BA-D285-4245-BAD6-1F928329E569}"/>
              </a:ext>
            </a:extLst>
          </p:cNvPr>
          <p:cNvSpPr txBox="1"/>
          <p:nvPr/>
        </p:nvSpPr>
        <p:spPr>
          <a:xfrm>
            <a:off x="285008" y="2005307"/>
            <a:ext cx="8645236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</a:pPr>
            <a:r>
              <a:rPr lang="en-US" sz="1500" b="1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Distribution of SOK in Anbar, in Markaz Fallujah, Saqlawiyah, and Karma:</a:t>
            </a:r>
            <a:endParaRPr lang="en-IN" sz="1500" b="1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latin typeface="Corbel" panose="020B0503020204020204" pitchFamily="34" charset="0"/>
                <a:ea typeface="Times New Roman" panose="02020603050405020304" pitchFamily="18" charset="0"/>
              </a:rPr>
              <a:t>D</a:t>
            </a: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istribution of SOK items via Vouchers with an amount of 270 USD to 1,014 pre-identified households</a:t>
            </a:r>
            <a:r>
              <a:rPr lang="en-US" sz="1500" dirty="0">
                <a:latin typeface="Corbel" panose="020B0503020204020204" pitchFamily="34" charset="0"/>
                <a:ea typeface="Times New Roman" panose="02020603050405020304" pitchFamily="18" charset="0"/>
              </a:rPr>
              <a:t>. </a:t>
            </a: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927 households have been assisted as follows: </a:t>
            </a:r>
            <a:endParaRPr lang="en-IN" sz="1500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772 households in Markaz Fallujah.</a:t>
            </a:r>
            <a:endParaRPr lang="en-IN" sz="1500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96 households in Saqlawiyah.</a:t>
            </a:r>
            <a:endParaRPr lang="en-IN" sz="1500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59 households in Karma.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IN" sz="1500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233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F1AA5B-18FD-4E71-88FB-881025831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11</a:t>
            </a:fld>
            <a:endParaRPr lang="en-GB">
              <a:latin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8848EA-DE0E-4D19-B9D6-F39732E97159}"/>
              </a:ext>
            </a:extLst>
          </p:cNvPr>
          <p:cNvSpPr/>
          <p:nvPr/>
        </p:nvSpPr>
        <p:spPr>
          <a:xfrm>
            <a:off x="81885" y="1158436"/>
            <a:ext cx="585439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b="1" dirty="0">
                <a:latin typeface="Corbel" panose="020B0503020204020204" pitchFamily="34" charset="0"/>
                <a:cs typeface="Calibri Light" panose="020F0302020204030204" pitchFamily="34" charset="0"/>
              </a:rPr>
              <a:t>	UN-HABITAT</a:t>
            </a:r>
            <a:r>
              <a:rPr lang="en-IN" sz="1500" dirty="0">
                <a:latin typeface="Corbel" panose="020B0503020204020204" pitchFamily="34" charset="0"/>
              </a:rPr>
              <a:t> – 2020 Shelter rehabilitation projects </a:t>
            </a:r>
            <a:r>
              <a:rPr lang="en-IN" sz="1500" dirty="0">
                <a:solidFill>
                  <a:srgbClr val="0070C0"/>
                </a:solidFill>
                <a:latin typeface="Corbel" panose="020B0503020204020204" pitchFamily="34" charset="0"/>
              </a:rPr>
              <a:t>–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Ongoing </a:t>
            </a:r>
            <a:endParaRPr lang="en-IN" sz="1500" dirty="0">
              <a:solidFill>
                <a:srgbClr val="C0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BC93BA-D285-4245-BAD6-1F928329E569}"/>
              </a:ext>
            </a:extLst>
          </p:cNvPr>
          <p:cNvSpPr txBox="1"/>
          <p:nvPr/>
        </p:nvSpPr>
        <p:spPr>
          <a:xfrm>
            <a:off x="285008" y="2005307"/>
            <a:ext cx="864523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+mj-lt"/>
              <a:buAutoNum type="romanUcPeriod" startAt="2"/>
            </a:pPr>
            <a:r>
              <a:rPr lang="en-US" sz="1500" b="1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Rehabilitation of Houses in Anbar </a:t>
            </a:r>
            <a:endParaRPr lang="en-IN" sz="1500" b="1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Socio-economic survey for whole Al-Baker neighborhood, </a:t>
            </a:r>
            <a:r>
              <a:rPr lang="en-US" sz="1500" dirty="0" err="1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Heet</a:t>
            </a: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district, Anbar / Completed</a:t>
            </a:r>
            <a:endParaRPr lang="en-IN" sz="1500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Technical assessment for 177 damaged house in Al-Baker neighborhood, </a:t>
            </a:r>
            <a:r>
              <a:rPr lang="en-US" sz="1500" dirty="0" err="1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Heet</a:t>
            </a: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district, Anbar / Completed</a:t>
            </a:r>
            <a:endParaRPr lang="en-IN" sz="1500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Rehabilitation of 8 damaged houses (Category 2 and 3) in Al-Baker neighborhood, </a:t>
            </a:r>
            <a:r>
              <a:rPr lang="en-US" sz="1500" dirty="0" err="1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Heet</a:t>
            </a: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district, Anbar / Completed</a:t>
            </a:r>
            <a:endParaRPr lang="en-IN" sz="1500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Rehabilitation of 169 Houses (Category 1, 2 and 3) in Al-Baker neighborhood, </a:t>
            </a:r>
            <a:r>
              <a:rPr lang="en-US" sz="1500" dirty="0" err="1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Heet</a:t>
            </a: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district, Anbar / Under procurement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18BF049-D33A-46C8-B26B-55C5957F0962}"/>
              </a:ext>
            </a:extLst>
          </p:cNvPr>
          <p:cNvSpPr/>
          <p:nvPr/>
        </p:nvSpPr>
        <p:spPr>
          <a:xfrm>
            <a:off x="20780" y="126347"/>
            <a:ext cx="91024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 startAt="3"/>
            </a:pPr>
            <a:r>
              <a:rPr lang="en-IN" sz="1600" dirty="0">
                <a:latin typeface="Corbel" panose="020B0503020204020204" pitchFamily="34" charset="0"/>
              </a:rPr>
              <a:t>IHF ongoing projects - Critical Shelter Rehabilitation in Anbar and Salah al-Din Governorates -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6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44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F1AA5B-18FD-4E71-88FB-881025831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12</a:t>
            </a:fld>
            <a:endParaRPr lang="en-GB">
              <a:latin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8848EA-DE0E-4D19-B9D6-F39732E97159}"/>
              </a:ext>
            </a:extLst>
          </p:cNvPr>
          <p:cNvSpPr/>
          <p:nvPr/>
        </p:nvSpPr>
        <p:spPr>
          <a:xfrm>
            <a:off x="81885" y="1158436"/>
            <a:ext cx="585439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b="1" dirty="0">
                <a:latin typeface="Corbel" panose="020B0503020204020204" pitchFamily="34" charset="0"/>
                <a:cs typeface="Calibri Light" panose="020F0302020204030204" pitchFamily="34" charset="0"/>
              </a:rPr>
              <a:t>	UN-HABITAT</a:t>
            </a:r>
            <a:r>
              <a:rPr lang="en-IN" sz="1500" dirty="0">
                <a:latin typeface="Corbel" panose="020B0503020204020204" pitchFamily="34" charset="0"/>
              </a:rPr>
              <a:t> – 2020 Shelter rehabilitation projects </a:t>
            </a:r>
            <a:r>
              <a:rPr lang="en-IN" sz="1500" dirty="0">
                <a:solidFill>
                  <a:srgbClr val="0070C0"/>
                </a:solidFill>
                <a:latin typeface="Corbel" panose="020B0503020204020204" pitchFamily="34" charset="0"/>
              </a:rPr>
              <a:t>–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Ongoing </a:t>
            </a:r>
            <a:endParaRPr lang="en-IN" sz="1500" dirty="0">
              <a:solidFill>
                <a:srgbClr val="C0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BC93BA-D285-4245-BAD6-1F928329E569}"/>
              </a:ext>
            </a:extLst>
          </p:cNvPr>
          <p:cNvSpPr txBox="1"/>
          <p:nvPr/>
        </p:nvSpPr>
        <p:spPr>
          <a:xfrm>
            <a:off x="285008" y="2005307"/>
            <a:ext cx="864523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+mj-lt"/>
              <a:buAutoNum type="romanUcPeriod" startAt="3"/>
            </a:pPr>
            <a:r>
              <a:rPr lang="en-US" sz="1500" b="1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Rehabilitation of Houses in Salah al-Din </a:t>
            </a:r>
            <a:endParaRPr lang="en-IN" sz="1500" b="1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Socio-economic survey for whole </a:t>
            </a:r>
            <a:r>
              <a:rPr lang="en-US" sz="1500" b="1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Yathrib subdistrict, </a:t>
            </a:r>
            <a:r>
              <a:rPr lang="en-US" sz="1500" b="1" dirty="0" err="1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Balab</a:t>
            </a:r>
            <a:r>
              <a:rPr lang="en-US" sz="1500" b="1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district</a:t>
            </a: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, Salah al-Din / Ongoing</a:t>
            </a:r>
            <a:endParaRPr lang="en-IN" sz="1500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Technical assessment for 200 damaged house in Yathrib subdistrict, </a:t>
            </a:r>
            <a:r>
              <a:rPr lang="en-US" sz="1500" dirty="0" err="1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Balab</a:t>
            </a: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district, Salah al-Din / Completed</a:t>
            </a:r>
            <a:endParaRPr lang="en-IN" sz="1500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Rehabilitation of 7 damaged houses (Category 2 and 3) in Yathrib subdistrict, </a:t>
            </a:r>
            <a:r>
              <a:rPr lang="en-US" sz="1500" dirty="0" err="1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Balab</a:t>
            </a: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district, Salah al-Din / Completed</a:t>
            </a:r>
            <a:endParaRPr lang="en-IN" sz="1500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Rehabilitation of 52 damaged houses (Category 2 and 3) in Yathrib subdistrict, </a:t>
            </a:r>
            <a:r>
              <a:rPr lang="en-US" sz="1500" dirty="0" err="1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Balab</a:t>
            </a:r>
            <a:r>
              <a:rPr lang="en-US" sz="15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district, Salah al-Din / Under procurement</a:t>
            </a:r>
            <a:endParaRPr lang="en-IN" sz="1500" dirty="0">
              <a:latin typeface="Corbel" panose="020B0503020204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9C2E1D-2915-4DB2-A868-94F894DC65AF}"/>
              </a:ext>
            </a:extLst>
          </p:cNvPr>
          <p:cNvSpPr/>
          <p:nvPr/>
        </p:nvSpPr>
        <p:spPr>
          <a:xfrm>
            <a:off x="20780" y="126347"/>
            <a:ext cx="91024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 startAt="3"/>
            </a:pPr>
            <a:r>
              <a:rPr lang="en-IN" sz="1600" dirty="0">
                <a:latin typeface="Corbel" panose="020B0503020204020204" pitchFamily="34" charset="0"/>
              </a:rPr>
              <a:t>IHF ongoing projects - Critical Shelter Rehabilitation in Anbar and Salah al-Din Governorates -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6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159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13</a:t>
            </a:fld>
            <a:endParaRPr lang="en-GB"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C22F23-D00A-4A1C-B9AE-37EE4B01ADE7}"/>
              </a:ext>
            </a:extLst>
          </p:cNvPr>
          <p:cNvSpPr/>
          <p:nvPr/>
        </p:nvSpPr>
        <p:spPr>
          <a:xfrm>
            <a:off x="20780" y="126347"/>
            <a:ext cx="91024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 startAt="3"/>
            </a:pPr>
            <a:r>
              <a:rPr lang="en-IN" sz="1600" dirty="0">
                <a:latin typeface="Corbel" panose="020B0503020204020204" pitchFamily="34" charset="0"/>
              </a:rPr>
              <a:t>IHF ongoing projects - Critical Shelter Rehabilitation in Anbar and Salah al-Din Governorates -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Tour de table - Partners</a:t>
            </a:r>
            <a:endParaRPr lang="en-US" sz="16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44E40D-65C6-4F5D-8E72-82DE4A9E22B7}"/>
              </a:ext>
            </a:extLst>
          </p:cNvPr>
          <p:cNvSpPr/>
          <p:nvPr/>
        </p:nvSpPr>
        <p:spPr>
          <a:xfrm>
            <a:off x="81885" y="1158436"/>
            <a:ext cx="585439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b="1" dirty="0">
                <a:latin typeface="Corbel" panose="020B0503020204020204" pitchFamily="34" charset="0"/>
                <a:cs typeface="Calibri Light" panose="020F0302020204030204" pitchFamily="34" charset="0"/>
              </a:rPr>
              <a:t>	CCR</a:t>
            </a:r>
            <a:r>
              <a:rPr lang="en-IN" sz="1500" dirty="0">
                <a:latin typeface="Corbel" panose="020B0503020204020204" pitchFamily="34" charset="0"/>
              </a:rPr>
              <a:t> – 2020 Shelter rehabilitation projects </a:t>
            </a:r>
            <a:r>
              <a:rPr lang="en-IN" sz="1500" dirty="0">
                <a:solidFill>
                  <a:srgbClr val="0070C0"/>
                </a:solidFill>
                <a:latin typeface="Corbel" panose="020B0503020204020204" pitchFamily="34" charset="0"/>
              </a:rPr>
              <a:t>–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not in the meeting</a:t>
            </a:r>
            <a:endParaRPr lang="en-IN" sz="15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3468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14</a:t>
            </a:fld>
            <a:endParaRPr lang="en-GB"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709C99-1C57-43C9-BACC-5B7D0051F255}"/>
              </a:ext>
            </a:extLst>
          </p:cNvPr>
          <p:cNvSpPr/>
          <p:nvPr/>
        </p:nvSpPr>
        <p:spPr>
          <a:xfrm>
            <a:off x="20780" y="126347"/>
            <a:ext cx="91024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 startAt="2"/>
            </a:pP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AOB –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Shelter Cluster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A4D4A2-C30E-4080-8C8C-563E1F576FD9}"/>
              </a:ext>
            </a:extLst>
          </p:cNvPr>
          <p:cNvSpPr/>
          <p:nvPr/>
        </p:nvSpPr>
        <p:spPr>
          <a:xfrm>
            <a:off x="184794" y="1168163"/>
            <a:ext cx="8348011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IN" sz="1500" dirty="0">
                <a:latin typeface="Corbel" panose="020B0503020204020204" pitchFamily="34" charset="0"/>
              </a:rPr>
              <a:t>Advocacy Note on Tents for IDPs Departing Camps</a:t>
            </a:r>
          </a:p>
          <a:p>
            <a:pPr marL="342900" indent="-342900">
              <a:buFont typeface="+mj-lt"/>
              <a:buAutoNum type="arabicPeriod"/>
            </a:pPr>
            <a:endParaRPr lang="en-IN" sz="1500" dirty="0">
              <a:latin typeface="Corbel" panose="020B0503020204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IN" sz="1500" dirty="0">
                <a:latin typeface="Corbel" panose="020B0503020204020204" pitchFamily="34" charset="0"/>
              </a:rPr>
              <a:t>Leaflet on Tent Replacement in Camps: Safety measures when replacing tents in COVID-19 contexts</a:t>
            </a:r>
          </a:p>
          <a:p>
            <a:endParaRPr lang="en-IN" sz="1500" dirty="0">
              <a:latin typeface="Corbel" panose="020B050302020402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</a:pPr>
            <a:r>
              <a:rPr lang="en-US" sz="1500" dirty="0">
                <a:latin typeface="Corbel" panose="020B0503020204020204" pitchFamily="34" charset="0"/>
              </a:rPr>
              <a:t>Info from RWG: Local government in Diyala is facilitating the return:</a:t>
            </a:r>
            <a:endParaRPr lang="en-IN" sz="1500" dirty="0">
              <a:latin typeface="Corbel" panose="020B0503020204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1500" dirty="0">
              <a:latin typeface="Corbel" panose="020B0503020204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Tuesday 11 August 2020: </a:t>
            </a:r>
            <a:r>
              <a:rPr lang="en-US" sz="1500" b="1" dirty="0">
                <a:latin typeface="Corbel" panose="020B0503020204020204" pitchFamily="34" charset="0"/>
              </a:rPr>
              <a:t>451 HHs </a:t>
            </a:r>
            <a:r>
              <a:rPr lang="en-US" sz="1500" dirty="0">
                <a:latin typeface="Corbel" panose="020B0503020204020204" pitchFamily="34" charset="0"/>
              </a:rPr>
              <a:t>to the northern villages of Al-</a:t>
            </a:r>
            <a:r>
              <a:rPr lang="en-US" sz="1500" dirty="0" err="1">
                <a:latin typeface="Corbel" panose="020B0503020204020204" pitchFamily="34" charset="0"/>
              </a:rPr>
              <a:t>Muqdadiya</a:t>
            </a:r>
            <a:r>
              <a:rPr lang="en-US" sz="1500" dirty="0">
                <a:latin typeface="Corbel" panose="020B0503020204020204" pitchFamily="34" charset="0"/>
              </a:rPr>
              <a:t>/Diyala</a:t>
            </a:r>
            <a:endParaRPr lang="en-IN" sz="1500" dirty="0">
              <a:latin typeface="Corbel" panose="020B0503020204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Thursday 13 August 2020: </a:t>
            </a:r>
            <a:r>
              <a:rPr lang="en-US" sz="1500" b="1" dirty="0">
                <a:latin typeface="Corbel" panose="020B0503020204020204" pitchFamily="34" charset="0"/>
              </a:rPr>
              <a:t>580 HHs </a:t>
            </a:r>
            <a:r>
              <a:rPr lang="en-US" sz="1500" dirty="0">
                <a:latin typeface="Corbel" panose="020B0503020204020204" pitchFamily="34" charset="0"/>
              </a:rPr>
              <a:t>to Al-</a:t>
            </a:r>
            <a:r>
              <a:rPr lang="en-US" sz="1500" dirty="0" err="1">
                <a:latin typeface="Corbel" panose="020B0503020204020204" pitchFamily="34" charset="0"/>
              </a:rPr>
              <a:t>Saadiyah's</a:t>
            </a:r>
            <a:r>
              <a:rPr lang="en-US" sz="1500" dirty="0">
                <a:latin typeface="Corbel" panose="020B0503020204020204" pitchFamily="34" charset="0"/>
              </a:rPr>
              <a:t> villages</a:t>
            </a:r>
            <a:endParaRPr lang="en-IN" sz="1500" dirty="0">
              <a:latin typeface="Corbel" panose="020B0503020204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Sunday 16 August 2020: </a:t>
            </a:r>
            <a:r>
              <a:rPr lang="en-US" sz="1500" b="1" dirty="0">
                <a:latin typeface="Corbel" panose="020B0503020204020204" pitchFamily="34" charset="0"/>
              </a:rPr>
              <a:t>241 HHs </a:t>
            </a:r>
            <a:r>
              <a:rPr lang="en-US" sz="1500" dirty="0">
                <a:latin typeface="Corbel" panose="020B0503020204020204" pitchFamily="34" charset="0"/>
              </a:rPr>
              <a:t>to </a:t>
            </a:r>
            <a:r>
              <a:rPr lang="en-US" sz="1500" dirty="0" err="1">
                <a:latin typeface="Corbel" panose="020B0503020204020204" pitchFamily="34" charset="0"/>
              </a:rPr>
              <a:t>Jbara</a:t>
            </a:r>
            <a:r>
              <a:rPr lang="en-US" sz="1500" dirty="0">
                <a:latin typeface="Corbel" panose="020B0503020204020204" pitchFamily="34" charset="0"/>
              </a:rPr>
              <a:t> sub-district (</a:t>
            </a:r>
            <a:r>
              <a:rPr lang="en-US" sz="1500" dirty="0" err="1">
                <a:latin typeface="Corbel" panose="020B0503020204020204" pitchFamily="34" charset="0"/>
              </a:rPr>
              <a:t>Kifri</a:t>
            </a:r>
            <a:r>
              <a:rPr lang="en-US" sz="1500" dirty="0">
                <a:latin typeface="Corbel" panose="020B0503020204020204" pitchFamily="34" charset="0"/>
              </a:rPr>
              <a:t> district)</a:t>
            </a:r>
            <a:endParaRPr lang="en-IN" sz="1500" dirty="0">
              <a:latin typeface="Corbel" panose="020B0503020204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Tuesday 18 August 2020: </a:t>
            </a:r>
            <a:r>
              <a:rPr lang="en-US" sz="1500" b="1" dirty="0">
                <a:latin typeface="Corbel" panose="020B0503020204020204" pitchFamily="34" charset="0"/>
              </a:rPr>
              <a:t>49 HHs</a:t>
            </a:r>
            <a:r>
              <a:rPr lang="en-US" sz="1500" dirty="0">
                <a:latin typeface="Corbel" panose="020B0503020204020204" pitchFamily="34" charset="0"/>
              </a:rPr>
              <a:t> to </a:t>
            </a:r>
            <a:r>
              <a:rPr lang="en-US" sz="1500" dirty="0" err="1">
                <a:latin typeface="Corbel" panose="020B0503020204020204" pitchFamily="34" charset="0"/>
              </a:rPr>
              <a:t>Jalawlaa</a:t>
            </a:r>
            <a:r>
              <a:rPr lang="en-US" sz="1500" dirty="0">
                <a:latin typeface="Corbel" panose="020B0503020204020204" pitchFamily="34" charset="0"/>
              </a:rPr>
              <a:t> sub-district (</a:t>
            </a:r>
            <a:r>
              <a:rPr lang="en-US" sz="1500" dirty="0" err="1">
                <a:latin typeface="Corbel" panose="020B0503020204020204" pitchFamily="34" charset="0"/>
              </a:rPr>
              <a:t>Khanaqeen</a:t>
            </a:r>
            <a:r>
              <a:rPr lang="en-US" sz="1500" dirty="0">
                <a:latin typeface="Corbel" panose="020B0503020204020204" pitchFamily="34" charset="0"/>
              </a:rPr>
              <a:t> district)</a:t>
            </a:r>
            <a:endParaRPr lang="en-IN" sz="1500" dirty="0">
              <a:latin typeface="Corbel" panose="020B0503020204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Thursday 20 August 2020 : </a:t>
            </a:r>
            <a:r>
              <a:rPr lang="en-US" sz="1500" b="1" dirty="0">
                <a:latin typeface="Corbel" panose="020B0503020204020204" pitchFamily="34" charset="0"/>
              </a:rPr>
              <a:t>118 HHs </a:t>
            </a:r>
            <a:r>
              <a:rPr lang="en-US" sz="1500" dirty="0">
                <a:latin typeface="Corbel" panose="020B0503020204020204" pitchFamily="34" charset="0"/>
              </a:rPr>
              <a:t>to Bani Zaid villages in north east of </a:t>
            </a:r>
            <a:r>
              <a:rPr lang="en-US" sz="1500" dirty="0" err="1">
                <a:latin typeface="Corbel" panose="020B0503020204020204" pitchFamily="34" charset="0"/>
              </a:rPr>
              <a:t>Baquba</a:t>
            </a:r>
            <a:endParaRPr lang="en-IN" sz="15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126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2</a:t>
            </a:fld>
            <a:endParaRPr lang="en-GB">
              <a:latin typeface="Calibri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81E204A-8134-4F91-909D-C47C78BBC3C8}"/>
              </a:ext>
            </a:extLst>
          </p:cNvPr>
          <p:cNvSpPr txBox="1">
            <a:spLocks/>
          </p:cNvSpPr>
          <p:nvPr/>
        </p:nvSpPr>
        <p:spPr>
          <a:xfrm>
            <a:off x="613064" y="228598"/>
            <a:ext cx="7938653" cy="18165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kumimoji="0" lang="en-GB" sz="36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Iraq humanitarian response</a:t>
            </a:r>
            <a:br>
              <a:rPr kumimoji="0" lang="en-GB" sz="48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br>
              <a:rPr kumimoji="0" lang="en-GB" sz="8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r>
              <a:rPr kumimoji="0" lang="en-GB" sz="28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Centre and south </a:t>
            </a:r>
            <a:r>
              <a:rPr lang="en-US" sz="2800" dirty="0">
                <a:effectLst/>
                <a:latin typeface="Corbel" panose="020B0503020204020204"/>
              </a:rPr>
              <a:t>Shelter Cluster Hub Coordination meeting</a:t>
            </a:r>
          </a:p>
          <a:p>
            <a:pPr lvl="0"/>
            <a:r>
              <a:rPr lang="en-US" sz="2800" dirty="0">
                <a:effectLst/>
                <a:latin typeface="Corbel" panose="020B0503020204020204"/>
              </a:rPr>
              <a:t>Baghdad </a:t>
            </a:r>
            <a:endParaRPr kumimoji="0" lang="en-GB" sz="3600" b="1" i="0" u="none" strike="noStrike" kern="1200" cap="all" spc="0" normalizeH="0" baseline="0" noProof="0" dirty="0">
              <a:ln w="15875">
                <a:solidFill>
                  <a:sysClr val="window" lastClr="FFFFFF"/>
                </a:solidFill>
              </a:ln>
              <a:solidFill>
                <a:srgbClr val="DF5327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FF74260-2D31-411B-8920-59D89DEF5A38}"/>
              </a:ext>
            </a:extLst>
          </p:cNvPr>
          <p:cNvSpPr txBox="1">
            <a:spLocks/>
          </p:cNvSpPr>
          <p:nvPr/>
        </p:nvSpPr>
        <p:spPr>
          <a:xfrm>
            <a:off x="188070" y="2112464"/>
            <a:ext cx="8767860" cy="502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DF5327"/>
              </a:buClr>
              <a:buSzPct val="80000"/>
              <a:buFont typeface="Corbel" pitchFamily="34" charset="0"/>
              <a:buNone/>
              <a:tabLst/>
              <a:defRPr/>
            </a:pPr>
            <a:r>
              <a:rPr lang="en-GB" b="1" dirty="0">
                <a:solidFill>
                  <a:srgbClr val="DF5327"/>
                </a:solidFill>
                <a:latin typeface="Corbel" panose="020B0503020204020204"/>
              </a:rPr>
              <a:t>August 12</a:t>
            </a:r>
            <a:r>
              <a:rPr lang="en-GB" b="1" baseline="30000" dirty="0">
                <a:solidFill>
                  <a:srgbClr val="DF5327"/>
                </a:solidFill>
                <a:latin typeface="Corbel" panose="020B0503020204020204"/>
              </a:rPr>
              <a:t>th</a:t>
            </a:r>
            <a:r>
              <a:rPr lang="en-GB" b="1" dirty="0">
                <a:solidFill>
                  <a:srgbClr val="DF5327"/>
                </a:solidFill>
                <a:latin typeface="Corbel" panose="020B0503020204020204"/>
              </a:rPr>
              <a:t>, 2020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DF5327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9C32E7-E24B-4089-B32C-DF24C03AD92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07911" y="2556165"/>
            <a:ext cx="7148717" cy="204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852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6CF55F-E7FF-40EC-A43D-F4387298A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3</a:t>
            </a:fld>
            <a:endParaRPr lang="en-GB">
              <a:latin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7442C3-CD92-4217-B465-9B77632CC9D4}"/>
              </a:ext>
            </a:extLst>
          </p:cNvPr>
          <p:cNvSpPr/>
          <p:nvPr/>
        </p:nvSpPr>
        <p:spPr>
          <a:xfrm>
            <a:off x="190005" y="329125"/>
            <a:ext cx="875211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cap="all" dirty="0">
                <a:ln w="15875">
                  <a:solidFill>
                    <a:sysClr val="window" lastClr="FFFFFF"/>
                  </a:solidFill>
                </a:ln>
                <a:solidFill>
                  <a:srgbClr val="0070C0"/>
                </a:solidFill>
                <a:latin typeface="Corbel" panose="020B0503020204020204"/>
              </a:rPr>
              <a:t>AGENDA</a:t>
            </a:r>
          </a:p>
          <a:p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dirty="0">
                <a:latin typeface="Corbel" panose="020B0503020204020204" pitchFamily="34" charset="0"/>
                <a:cs typeface="Calibri Light" panose="020F0302020204030204" pitchFamily="34" charset="0"/>
              </a:rPr>
              <a:t>Key issues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IN" dirty="0">
                <a:latin typeface="Corbel" panose="020B0503020204020204" pitchFamily="34" charset="0"/>
              </a:rPr>
              <a:t>Partners ongoing NFI responses in and out of Camps (related or not to COVID-19);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IN" dirty="0">
                <a:latin typeface="Corbel" panose="020B0503020204020204" pitchFamily="34" charset="0"/>
              </a:rPr>
              <a:t>Partners update on </a:t>
            </a:r>
            <a:r>
              <a:rPr lang="en-IN" dirty="0">
                <a:latin typeface="Corbel" panose="020B0503020204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Housing and Rehabilitation</a:t>
            </a:r>
            <a:r>
              <a:rPr lang="en-IN" dirty="0">
                <a:latin typeface="Corbel" panose="020B0503020204020204" pitchFamily="34" charset="0"/>
              </a:rPr>
              <a:t> (planned and ongoing interventions);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IN" dirty="0">
                <a:latin typeface="Corbel" panose="020B0503020204020204" pitchFamily="34" charset="0"/>
              </a:rPr>
              <a:t>IHF ongoing projects - Critical Shelter Rehabilitation in Anbar and Salah al-Din Governorates;</a:t>
            </a:r>
          </a:p>
          <a:p>
            <a:pPr marL="800100" lvl="1" indent="-342900">
              <a:buFont typeface="+mj-lt"/>
              <a:buAutoNum type="alphaLcParenR"/>
            </a:pPr>
            <a:endParaRPr lang="en-US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romanUcPeriod"/>
            </a:pPr>
            <a:r>
              <a:rPr lang="en-US" dirty="0">
                <a:latin typeface="Corbel" panose="020B0503020204020204" pitchFamily="34" charset="0"/>
                <a:cs typeface="Calibri Light" panose="020F0302020204030204" pitchFamily="34" charset="0"/>
              </a:rPr>
              <a:t>AOB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IN" dirty="0">
                <a:latin typeface="Corbel" panose="020B0503020204020204" pitchFamily="34" charset="0"/>
              </a:rPr>
              <a:t>Advocacy Note on Tents for IDPs Departing Camps;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IN" dirty="0">
                <a:latin typeface="Corbel" panose="020B0503020204020204" pitchFamily="34" charset="0"/>
              </a:rPr>
              <a:t>Leaflet on Tent Replacement in Camps: Safety measures when replacing tents in COVID-19 contexts</a:t>
            </a:r>
          </a:p>
          <a:p>
            <a:pPr marL="342900" indent="-342900">
              <a:buFont typeface="+mj-lt"/>
              <a:buAutoNum type="romanUcPeriod"/>
            </a:pP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333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4</a:t>
            </a:fld>
            <a:endParaRPr lang="en-GB"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709C99-1C57-43C9-BACC-5B7D0051F255}"/>
              </a:ext>
            </a:extLst>
          </p:cNvPr>
          <p:cNvSpPr/>
          <p:nvPr/>
        </p:nvSpPr>
        <p:spPr>
          <a:xfrm>
            <a:off x="20780" y="126347"/>
            <a:ext cx="91024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IN" sz="1600" dirty="0">
                <a:latin typeface="Corbel" panose="020B0503020204020204" pitchFamily="34" charset="0"/>
              </a:rPr>
              <a:t>Partners ongoing NFI responses in and out of Camps (related or not to COVID-19) -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6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52DFF2-386C-49FE-99B4-4A88163C674A}"/>
              </a:ext>
            </a:extLst>
          </p:cNvPr>
          <p:cNvSpPr/>
          <p:nvPr/>
        </p:nvSpPr>
        <p:spPr>
          <a:xfrm>
            <a:off x="219691" y="1072917"/>
            <a:ext cx="8704613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b="1" dirty="0">
                <a:latin typeface="Corbel" panose="020B0503020204020204" pitchFamily="34" charset="0"/>
              </a:rPr>
              <a:t>IOM –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Reviewed plan will be shared with the Cluster</a:t>
            </a:r>
          </a:p>
          <a:p>
            <a:endParaRPr lang="en-IN" sz="1500" dirty="0">
              <a:latin typeface="Corbel" panose="020B05030202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OFDA: </a:t>
            </a:r>
            <a:r>
              <a:rPr lang="en-US" sz="1500" dirty="0">
                <a:latin typeface="Corbel" panose="020B0503020204020204" pitchFamily="34" charset="0"/>
              </a:rPr>
              <a:t>2,000 in-kind  and 16,000 Cash vouchers</a:t>
            </a:r>
            <a:r>
              <a:rPr lang="en-IN" sz="1500" dirty="0">
                <a:latin typeface="Corbel" panose="020B050302020402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</a:rPr>
              <a:t>ECHO: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Cash (320USD or 400USD) for </a:t>
            </a:r>
            <a:r>
              <a:rPr lang="en-US" sz="1500" b="1" dirty="0">
                <a:latin typeface="Corbel" panose="020B0503020204020204" pitchFamily="34" charset="0"/>
              </a:rPr>
              <a:t>2,000 HHs</a:t>
            </a:r>
            <a:r>
              <a:rPr lang="en-US" sz="1500" dirty="0">
                <a:latin typeface="Corbel" panose="020B0503020204020204" pitchFamily="34" charset="0"/>
              </a:rPr>
              <a:t>; equivalent to the MPCA amount in two tranches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NFI Cash Vouchers for </a:t>
            </a:r>
            <a:r>
              <a:rPr lang="en-US" sz="1500" b="1" dirty="0">
                <a:latin typeface="Corbel" panose="020B0503020204020204" pitchFamily="34" charset="0"/>
              </a:rPr>
              <a:t>250 HHs </a:t>
            </a:r>
            <a:r>
              <a:rPr lang="en-US" sz="1500" dirty="0">
                <a:latin typeface="Corbel" panose="020B0503020204020204" pitchFamily="34" charset="0"/>
              </a:rPr>
              <a:t>(250USD)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</a:rPr>
              <a:t>German: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Cash (320USD or 400USD) for </a:t>
            </a:r>
            <a:r>
              <a:rPr lang="en-US" sz="1500" b="1" dirty="0">
                <a:latin typeface="Corbel" panose="020B0503020204020204" pitchFamily="34" charset="0"/>
              </a:rPr>
              <a:t>900 HHs</a:t>
            </a:r>
            <a:r>
              <a:rPr lang="en-US" sz="1500" dirty="0">
                <a:latin typeface="Corbel" panose="020B0503020204020204" pitchFamily="34" charset="0"/>
              </a:rPr>
              <a:t>; equivalent to the MPCA amount in two tranches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NFI Cash Vouchers for </a:t>
            </a:r>
            <a:r>
              <a:rPr lang="en-US" sz="1500" b="1" dirty="0">
                <a:latin typeface="Corbel" panose="020B0503020204020204" pitchFamily="34" charset="0"/>
              </a:rPr>
              <a:t>350 HHs </a:t>
            </a:r>
            <a:r>
              <a:rPr lang="en-US" sz="1500" dirty="0">
                <a:latin typeface="Corbel" panose="020B0503020204020204" pitchFamily="34" charset="0"/>
              </a:rPr>
              <a:t>(250USD)</a:t>
            </a:r>
            <a:r>
              <a:rPr lang="en-US" sz="1500" dirty="0">
                <a:solidFill>
                  <a:srgbClr val="C00000"/>
                </a:solidFill>
                <a:latin typeface="Corbel" panose="020B0503020204020204" pitchFamily="34" charset="0"/>
              </a:rPr>
              <a:t>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</a:rPr>
              <a:t>OFDA (in-kind)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2,700 Basic NFI kits,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3,500 Replacements NFI kits</a:t>
            </a:r>
          </a:p>
        </p:txBody>
      </p:sp>
    </p:spTree>
    <p:extLst>
      <p:ext uri="{BB962C8B-B14F-4D97-AF65-F5344CB8AC3E}">
        <p14:creationId xmlns:p14="http://schemas.microsoft.com/office/powerpoint/2010/main" val="1273917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5</a:t>
            </a:fld>
            <a:endParaRPr lang="en-GB">
              <a:latin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52DFF2-386C-49FE-99B4-4A88163C674A}"/>
              </a:ext>
            </a:extLst>
          </p:cNvPr>
          <p:cNvSpPr/>
          <p:nvPr/>
        </p:nvSpPr>
        <p:spPr>
          <a:xfrm>
            <a:off x="273133" y="1129316"/>
            <a:ext cx="852648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b="1" dirty="0">
                <a:latin typeface="Corbel" panose="020B0503020204020204" pitchFamily="34" charset="0"/>
              </a:rPr>
              <a:t>UNHCR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500" dirty="0">
              <a:latin typeface="Corbel" panose="020B05030202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</a:rPr>
              <a:t>Anbar : 5 NFI kits of 11 items in HTC camps (3 kits in Tahrir2 camp and 2 kits in RHU-B camp),</a:t>
            </a:r>
            <a:endParaRPr lang="en-IN" sz="1500" dirty="0">
              <a:latin typeface="Corbel" panose="020B0503020204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latin typeface="Corbel" panose="020B0503020204020204" pitchFamily="34" charset="0"/>
              </a:rPr>
              <a:t> </a:t>
            </a:r>
            <a:endParaRPr lang="en-IN" sz="1500" dirty="0">
              <a:latin typeface="Corbel" panose="020B05030202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</a:rPr>
              <a:t>SAD:  1 NFI kit of 11 items in Al-Karama camp,  </a:t>
            </a:r>
            <a:endParaRPr lang="en-IN" sz="1500" dirty="0">
              <a:latin typeface="Corbel" panose="020B0503020204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latin typeface="Corbel" panose="020B0503020204020204" pitchFamily="34" charset="0"/>
              </a:rPr>
              <a:t> </a:t>
            </a:r>
            <a:endParaRPr lang="en-IN" sz="1500" dirty="0">
              <a:latin typeface="Corbel" panose="020B05030202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</a:rPr>
              <a:t>Diyala: 1 NFI kit of 11 items in Saad camp,</a:t>
            </a:r>
            <a:endParaRPr lang="en-IN" sz="1500" dirty="0">
              <a:latin typeface="Corbel" panose="020B0503020204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latin typeface="Corbel" panose="020B0503020204020204" pitchFamily="34" charset="0"/>
              </a:rPr>
              <a:t> </a:t>
            </a:r>
            <a:endParaRPr lang="en-IN" sz="1500" dirty="0">
              <a:latin typeface="Corbel" panose="020B0503020204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latin typeface="Corbel" panose="020B0503020204020204" pitchFamily="34" charset="0"/>
              </a:rPr>
              <a:t>The total of 7 NFI kits.</a:t>
            </a:r>
            <a:endParaRPr lang="en-IN" sz="1500" dirty="0">
              <a:latin typeface="Corbel" panose="020B05030202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500" dirty="0">
              <a:latin typeface="Corbel" panose="020B0503020204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F17798-7E0C-4743-9BB8-D9583AA1769E}"/>
              </a:ext>
            </a:extLst>
          </p:cNvPr>
          <p:cNvSpPr/>
          <p:nvPr/>
        </p:nvSpPr>
        <p:spPr>
          <a:xfrm>
            <a:off x="20780" y="126347"/>
            <a:ext cx="91024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IN" sz="1600" dirty="0">
                <a:latin typeface="Corbel" panose="020B0503020204020204" pitchFamily="34" charset="0"/>
              </a:rPr>
              <a:t>Partners ongoing NFI responses in and out of Camps (related or not to COVID-19) -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6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555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6</a:t>
            </a:fld>
            <a:endParaRPr lang="en-GB">
              <a:latin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5D0F1E-E580-430C-886F-E9BA4332E3D2}"/>
              </a:ext>
            </a:extLst>
          </p:cNvPr>
          <p:cNvSpPr/>
          <p:nvPr/>
        </p:nvSpPr>
        <p:spPr>
          <a:xfrm>
            <a:off x="256478" y="937469"/>
            <a:ext cx="585439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b="1" dirty="0">
                <a:latin typeface="Corbel" panose="020B0503020204020204" pitchFamily="34" charset="0"/>
                <a:cs typeface="Calibri Light" panose="020F0302020204030204" pitchFamily="34" charset="0"/>
              </a:rPr>
              <a:t>	IOM</a:t>
            </a:r>
            <a:r>
              <a:rPr lang="en-IN" sz="1500" dirty="0">
                <a:latin typeface="Corbel" panose="020B0503020204020204" pitchFamily="34" charset="0"/>
              </a:rPr>
              <a:t> – 2020 Shelter rehabilitation projects </a:t>
            </a:r>
            <a:r>
              <a:rPr lang="en-IN" sz="1500" dirty="0">
                <a:solidFill>
                  <a:srgbClr val="0070C0"/>
                </a:solidFill>
                <a:latin typeface="Corbel" panose="020B0503020204020204" pitchFamily="34" charset="0"/>
              </a:rPr>
              <a:t>–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Ongoing </a:t>
            </a:r>
            <a:endParaRPr lang="en-IN" sz="1500" dirty="0">
              <a:solidFill>
                <a:srgbClr val="C00000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CD6AFC9-009C-4D84-B93A-4495167349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78563"/>
              </p:ext>
            </p:extLst>
          </p:nvPr>
        </p:nvGraphicFramePr>
        <p:xfrm>
          <a:off x="71252" y="1335263"/>
          <a:ext cx="9016342" cy="293206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046326">
                  <a:extLst>
                    <a:ext uri="{9D8B030D-6E8A-4147-A177-3AD203B41FA5}">
                      <a16:colId xmlns:a16="http://schemas.microsoft.com/office/drawing/2014/main" val="473861954"/>
                    </a:ext>
                  </a:extLst>
                </a:gridCol>
                <a:gridCol w="1407055">
                  <a:extLst>
                    <a:ext uri="{9D8B030D-6E8A-4147-A177-3AD203B41FA5}">
                      <a16:colId xmlns:a16="http://schemas.microsoft.com/office/drawing/2014/main" val="3116869191"/>
                    </a:ext>
                  </a:extLst>
                </a:gridCol>
                <a:gridCol w="3376931">
                  <a:extLst>
                    <a:ext uri="{9D8B030D-6E8A-4147-A177-3AD203B41FA5}">
                      <a16:colId xmlns:a16="http://schemas.microsoft.com/office/drawing/2014/main" val="2437299284"/>
                    </a:ext>
                  </a:extLst>
                </a:gridCol>
                <a:gridCol w="553596">
                  <a:extLst>
                    <a:ext uri="{9D8B030D-6E8A-4147-A177-3AD203B41FA5}">
                      <a16:colId xmlns:a16="http://schemas.microsoft.com/office/drawing/2014/main" val="1633263109"/>
                    </a:ext>
                  </a:extLst>
                </a:gridCol>
                <a:gridCol w="645862">
                  <a:extLst>
                    <a:ext uri="{9D8B030D-6E8A-4147-A177-3AD203B41FA5}">
                      <a16:colId xmlns:a16="http://schemas.microsoft.com/office/drawing/2014/main" val="2999104882"/>
                    </a:ext>
                  </a:extLst>
                </a:gridCol>
                <a:gridCol w="701067">
                  <a:extLst>
                    <a:ext uri="{9D8B030D-6E8A-4147-A177-3AD203B41FA5}">
                      <a16:colId xmlns:a16="http://schemas.microsoft.com/office/drawing/2014/main" val="2747939920"/>
                    </a:ext>
                  </a:extLst>
                </a:gridCol>
                <a:gridCol w="629392">
                  <a:extLst>
                    <a:ext uri="{9D8B030D-6E8A-4147-A177-3AD203B41FA5}">
                      <a16:colId xmlns:a16="http://schemas.microsoft.com/office/drawing/2014/main" val="376311521"/>
                    </a:ext>
                  </a:extLst>
                </a:gridCol>
                <a:gridCol w="656113">
                  <a:extLst>
                    <a:ext uri="{9D8B030D-6E8A-4147-A177-3AD203B41FA5}">
                      <a16:colId xmlns:a16="http://schemas.microsoft.com/office/drawing/2014/main" val="287068204"/>
                    </a:ext>
                  </a:extLst>
                </a:gridCol>
              </a:tblGrid>
              <a:tr h="37478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bg1"/>
                          </a:solidFill>
                        </a:rPr>
                        <a:t>Governorate</a:t>
                      </a:r>
                      <a:endParaRPr lang="en-IN" sz="1100" kern="1200" dirty="0">
                        <a:solidFill>
                          <a:schemeClr val="bg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bg1"/>
                          </a:solidFill>
                        </a:rPr>
                        <a:t>Location</a:t>
                      </a:r>
                      <a:endParaRPr lang="en-IN" sz="1100" kern="1200" dirty="0">
                        <a:solidFill>
                          <a:schemeClr val="bg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bg1"/>
                          </a:solidFill>
                        </a:rPr>
                        <a:t>2020-Project</a:t>
                      </a:r>
                      <a:endParaRPr lang="en-IN" sz="1100" kern="1200" dirty="0">
                        <a:solidFill>
                          <a:schemeClr val="bg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bg1"/>
                          </a:solidFill>
                        </a:rPr>
                        <a:t>Units</a:t>
                      </a:r>
                      <a:endParaRPr lang="en-IN" sz="1100" kern="1200">
                        <a:solidFill>
                          <a:schemeClr val="bg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bg1"/>
                          </a:solidFill>
                        </a:rPr>
                        <a:t>Families</a:t>
                      </a:r>
                      <a:endParaRPr lang="en-IN" sz="1100" kern="1200">
                        <a:solidFill>
                          <a:schemeClr val="bg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bg1"/>
                          </a:solidFill>
                        </a:rPr>
                        <a:t>Status</a:t>
                      </a:r>
                      <a:endParaRPr lang="en-IN" sz="1100" kern="1200">
                        <a:solidFill>
                          <a:schemeClr val="bg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bg1"/>
                          </a:solidFill>
                        </a:rPr>
                        <a:t>Donors</a:t>
                      </a:r>
                      <a:endParaRPr lang="en-IN" sz="1100" kern="1200" dirty="0">
                        <a:solidFill>
                          <a:schemeClr val="bg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bg1"/>
                          </a:solidFill>
                        </a:rPr>
                        <a:t>Status2</a:t>
                      </a:r>
                      <a:endParaRPr lang="en-IN" sz="1100" kern="1200" dirty="0">
                        <a:solidFill>
                          <a:schemeClr val="bg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extLst>
                  <a:ext uri="{0D108BD9-81ED-4DB2-BD59-A6C34878D82A}">
                    <a16:rowId xmlns:a16="http://schemas.microsoft.com/office/drawing/2014/main" val="3623215858"/>
                  </a:ext>
                </a:extLst>
              </a:tr>
              <a:tr h="31742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bg1"/>
                          </a:solidFill>
                        </a:rPr>
                        <a:t>Anbar</a:t>
                      </a:r>
                      <a:endParaRPr lang="en-IN" sz="1100" kern="1200" dirty="0">
                        <a:solidFill>
                          <a:schemeClr val="bg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 err="1">
                          <a:solidFill>
                            <a:schemeClr val="tx1"/>
                          </a:solidFill>
                        </a:rPr>
                        <a:t>Heet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Rehabilitation of Cat2 houses in </a:t>
                      </a:r>
                      <a:r>
                        <a:rPr lang="en-IN" sz="1100" kern="1200" dirty="0" err="1">
                          <a:solidFill>
                            <a:schemeClr val="tx1"/>
                          </a:solidFill>
                        </a:rPr>
                        <a:t>Baghdady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101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252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ongoing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OFDA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65%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extLst>
                  <a:ext uri="{0D108BD9-81ED-4DB2-BD59-A6C34878D82A}">
                    <a16:rowId xmlns:a16="http://schemas.microsoft.com/office/drawing/2014/main" val="3003129506"/>
                  </a:ext>
                </a:extLst>
              </a:tr>
              <a:tr h="31742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bg1"/>
                          </a:solidFill>
                        </a:rPr>
                        <a:t>Anbar</a:t>
                      </a:r>
                      <a:endParaRPr lang="en-IN" sz="1100" kern="1200" dirty="0">
                        <a:solidFill>
                          <a:schemeClr val="bg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Haditha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Rehabilitation of Cat2 houses in </a:t>
                      </a:r>
                      <a:r>
                        <a:rPr lang="en-IN" sz="1100" kern="1200" dirty="0" err="1">
                          <a:solidFill>
                            <a:schemeClr val="tx1"/>
                          </a:solidFill>
                        </a:rPr>
                        <a:t>Albohayat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52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ongoing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OFDA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algn="l"/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extLst>
                  <a:ext uri="{0D108BD9-81ED-4DB2-BD59-A6C34878D82A}">
                    <a16:rowId xmlns:a16="http://schemas.microsoft.com/office/drawing/2014/main" val="2614368235"/>
                  </a:ext>
                </a:extLst>
              </a:tr>
              <a:tr h="31742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bg1"/>
                          </a:solidFill>
                        </a:rPr>
                        <a:t>Anbar</a:t>
                      </a:r>
                      <a:endParaRPr lang="en-IN" sz="1100" kern="1200" dirty="0">
                        <a:solidFill>
                          <a:schemeClr val="bg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Faluja-Garma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Rehabilitation of CAT2 houses in </a:t>
                      </a:r>
                      <a:r>
                        <a:rPr lang="en-IN" sz="1100" kern="1200" dirty="0" err="1">
                          <a:solidFill>
                            <a:schemeClr val="tx1"/>
                          </a:solidFill>
                        </a:rPr>
                        <a:t>Luhaib</a:t>
                      </a: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 village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92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373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ongoing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OFDA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38.12%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extLst>
                  <a:ext uri="{0D108BD9-81ED-4DB2-BD59-A6C34878D82A}">
                    <a16:rowId xmlns:a16="http://schemas.microsoft.com/office/drawing/2014/main" val="4151278796"/>
                  </a:ext>
                </a:extLst>
              </a:tr>
              <a:tr h="31742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bg1"/>
                          </a:solidFill>
                        </a:rPr>
                        <a:t>Salah al-Din</a:t>
                      </a:r>
                      <a:endParaRPr lang="en-IN" sz="1100" kern="1200" dirty="0">
                        <a:solidFill>
                          <a:schemeClr val="bg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Beji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Rehabilitation od CAT2 houses in </a:t>
                      </a:r>
                      <a:r>
                        <a:rPr lang="en-IN" sz="1100" kern="1200" dirty="0" err="1">
                          <a:solidFill>
                            <a:schemeClr val="tx1"/>
                          </a:solidFill>
                        </a:rPr>
                        <a:t>siniya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45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98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ongoing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OFDA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41%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extLst>
                  <a:ext uri="{0D108BD9-81ED-4DB2-BD59-A6C34878D82A}">
                    <a16:rowId xmlns:a16="http://schemas.microsoft.com/office/drawing/2014/main" val="3514038109"/>
                  </a:ext>
                </a:extLst>
              </a:tr>
              <a:tr h="31742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bg1"/>
                          </a:solidFill>
                        </a:rPr>
                        <a:t>Diyala</a:t>
                      </a:r>
                      <a:endParaRPr lang="en-IN" sz="1100" kern="1200" dirty="0">
                        <a:solidFill>
                          <a:schemeClr val="bg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Khanaqin and Muqdadya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Rehabilitation od CAT2 houses in </a:t>
                      </a:r>
                      <a:r>
                        <a:rPr lang="en-IN" sz="1100" kern="1200" dirty="0" err="1">
                          <a:solidFill>
                            <a:schemeClr val="tx1"/>
                          </a:solidFill>
                        </a:rPr>
                        <a:t>center</a:t>
                      </a: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en-IN" sz="1100" kern="1200" dirty="0" err="1">
                          <a:solidFill>
                            <a:schemeClr val="tx1"/>
                          </a:solidFill>
                        </a:rPr>
                        <a:t>Sadiya</a:t>
                      </a: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lang="en-IN" sz="1100" kern="1200" dirty="0" err="1">
                          <a:solidFill>
                            <a:schemeClr val="tx1"/>
                          </a:solidFill>
                        </a:rPr>
                        <a:t>Muqdadya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228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400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ongoing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OFDA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80.30%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extLst>
                  <a:ext uri="{0D108BD9-81ED-4DB2-BD59-A6C34878D82A}">
                    <a16:rowId xmlns:a16="http://schemas.microsoft.com/office/drawing/2014/main" val="2987845936"/>
                  </a:ext>
                </a:extLst>
              </a:tr>
              <a:tr h="31742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bg1"/>
                          </a:solidFill>
                        </a:rPr>
                        <a:t>Anbar</a:t>
                      </a:r>
                      <a:endParaRPr lang="en-IN" sz="1100" kern="1200" dirty="0">
                        <a:solidFill>
                          <a:schemeClr val="bg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Faluja-Garma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Reahabilitaion of CAT3 Houses in Luhaib village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ongoing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German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0%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extLst>
                  <a:ext uri="{0D108BD9-81ED-4DB2-BD59-A6C34878D82A}">
                    <a16:rowId xmlns:a16="http://schemas.microsoft.com/office/drawing/2014/main" val="3691053139"/>
                  </a:ext>
                </a:extLst>
              </a:tr>
              <a:tr h="31742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 err="1">
                          <a:solidFill>
                            <a:schemeClr val="bg1"/>
                          </a:solidFill>
                        </a:rPr>
                        <a:t>Salahadin</a:t>
                      </a:r>
                      <a:endParaRPr lang="en-IN" sz="1100" kern="1200" dirty="0">
                        <a:solidFill>
                          <a:schemeClr val="bg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Tooz-Sulaiman Beg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Rehabilitation of CAT3 and CAT2 houses 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84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ongoing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German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0%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extLst>
                  <a:ext uri="{0D108BD9-81ED-4DB2-BD59-A6C34878D82A}">
                    <a16:rowId xmlns:a16="http://schemas.microsoft.com/office/drawing/2014/main" val="1728780193"/>
                  </a:ext>
                </a:extLst>
              </a:tr>
              <a:tr h="31742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bg1"/>
                          </a:solidFill>
                        </a:rPr>
                        <a:t>Anbar</a:t>
                      </a:r>
                      <a:endParaRPr lang="en-IN" sz="1100" kern="1200" dirty="0">
                        <a:solidFill>
                          <a:schemeClr val="bg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Ana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Reahabilitaion of CAT3 Houses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>
                          <a:solidFill>
                            <a:schemeClr val="tx1"/>
                          </a:solidFill>
                        </a:rPr>
                        <a:t>ongoing</a:t>
                      </a:r>
                      <a:endParaRPr lang="en-IN" sz="1100" kern="120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German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</a:rPr>
                        <a:t>0%</a:t>
                      </a:r>
                      <a:endParaRPr lang="en-IN" sz="1100" kern="1200" dirty="0">
                        <a:solidFill>
                          <a:schemeClr val="tx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59827" marR="59827" marT="0" marB="0" anchor="ctr"/>
                </a:tc>
                <a:extLst>
                  <a:ext uri="{0D108BD9-81ED-4DB2-BD59-A6C34878D82A}">
                    <a16:rowId xmlns:a16="http://schemas.microsoft.com/office/drawing/2014/main" val="760741193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2EF16965-B24C-4848-8812-620D2BF5A8C9}"/>
              </a:ext>
            </a:extLst>
          </p:cNvPr>
          <p:cNvSpPr/>
          <p:nvPr/>
        </p:nvSpPr>
        <p:spPr>
          <a:xfrm>
            <a:off x="20780" y="126347"/>
            <a:ext cx="91024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 startAt="2"/>
            </a:pPr>
            <a:r>
              <a:rPr lang="en-IN" sz="1600" dirty="0">
                <a:latin typeface="Corbel" panose="020B0503020204020204" pitchFamily="34" charset="0"/>
              </a:rPr>
              <a:t>Partners update on </a:t>
            </a:r>
            <a:r>
              <a:rPr lang="en-IN" sz="1600" dirty="0">
                <a:latin typeface="Corbel" panose="020B0503020204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Housing and Rehabilitation</a:t>
            </a:r>
            <a:r>
              <a:rPr lang="en-IN" sz="1600" dirty="0">
                <a:latin typeface="Corbel" panose="020B0503020204020204" pitchFamily="34" charset="0"/>
              </a:rPr>
              <a:t> (planned and ongoing interventions) -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6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642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>
              <a:latin typeface="Calibr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F17EDC-1C30-4AE0-92CF-0F31883636E9}"/>
              </a:ext>
            </a:extLst>
          </p:cNvPr>
          <p:cNvSpPr/>
          <p:nvPr/>
        </p:nvSpPr>
        <p:spPr>
          <a:xfrm>
            <a:off x="269714" y="1081993"/>
            <a:ext cx="8782187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b="1" dirty="0">
                <a:latin typeface="Corbel" panose="020B0503020204020204" pitchFamily="34" charset="0"/>
                <a:cs typeface="Calibri Light" panose="020F0302020204030204" pitchFamily="34" charset="0"/>
              </a:rPr>
              <a:t>UNPD</a:t>
            </a:r>
            <a:r>
              <a:rPr lang="en-IN" sz="1500" dirty="0">
                <a:latin typeface="Corbel" panose="020B0503020204020204" pitchFamily="34" charset="0"/>
              </a:rPr>
              <a:t> - 2019 Shelter rehabilitation projects –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on hold due to COVID-19</a:t>
            </a: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b="1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r>
              <a:rPr lang="en-IN" sz="1500" b="1" dirty="0">
                <a:latin typeface="Corbel" panose="020B0503020204020204" pitchFamily="34" charset="0"/>
                <a:cs typeface="Calibri Light" panose="020F0302020204030204" pitchFamily="34" charset="0"/>
              </a:rPr>
              <a:t>UNPD</a:t>
            </a:r>
            <a:r>
              <a:rPr lang="en-IN" sz="1500" dirty="0">
                <a:latin typeface="Corbel" panose="020B0503020204020204" pitchFamily="34" charset="0"/>
              </a:rPr>
              <a:t> – </a:t>
            </a:r>
            <a:r>
              <a:rPr lang="en-IN" sz="1500" dirty="0">
                <a:solidFill>
                  <a:srgbClr val="0070C0"/>
                </a:solidFill>
                <a:latin typeface="Corbel" panose="020B0503020204020204" pitchFamily="34" charset="0"/>
              </a:rPr>
              <a:t>2020 Shelter rehabilitation projects </a:t>
            </a:r>
            <a:r>
              <a:rPr lang="en-IN" sz="1500" dirty="0">
                <a:latin typeface="Corbel" panose="020B0503020204020204" pitchFamily="34" charset="0"/>
              </a:rPr>
              <a:t>–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on hold due to COVID-19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1,500 Shelter units (Cat 1&amp;2) in Falluja &amp; in Ramadi (in four </a:t>
            </a:r>
            <a:r>
              <a:rPr lang="en-US" sz="1500" dirty="0">
                <a:latin typeface="Corbel" panose="020B0503020204020204" pitchFamily="34" charset="0"/>
              </a:rPr>
              <a:t>neighborhoods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500 Shelter units (Cat 1&amp;2) in Baiji in Salah al-Din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Demining &amp; Reconstruction of the apartments complex in Ramadi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68FF1B-9B10-40D2-9165-7F7415C54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966" y="1501826"/>
            <a:ext cx="8279784" cy="192947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6933D4B-FDFF-4EDA-AFF9-07091FEB731E}"/>
              </a:ext>
            </a:extLst>
          </p:cNvPr>
          <p:cNvSpPr/>
          <p:nvPr/>
        </p:nvSpPr>
        <p:spPr>
          <a:xfrm>
            <a:off x="20780" y="126347"/>
            <a:ext cx="91024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 startAt="2"/>
            </a:pPr>
            <a:r>
              <a:rPr lang="en-IN" sz="1600" dirty="0">
                <a:latin typeface="Corbel" panose="020B0503020204020204" pitchFamily="34" charset="0"/>
              </a:rPr>
              <a:t>Partners update on </a:t>
            </a:r>
            <a:r>
              <a:rPr lang="en-IN" sz="1600" dirty="0">
                <a:latin typeface="Corbel" panose="020B05030202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Housing and Rehabilitation</a:t>
            </a:r>
            <a:r>
              <a:rPr lang="en-IN" sz="1600" dirty="0">
                <a:latin typeface="Corbel" panose="020B0503020204020204" pitchFamily="34" charset="0"/>
              </a:rPr>
              <a:t> (planned and ongoing interventions) -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6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119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>
              <a:latin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363079-967E-4AC7-A2A1-65EB20D755D5}"/>
              </a:ext>
            </a:extLst>
          </p:cNvPr>
          <p:cNvSpPr/>
          <p:nvPr/>
        </p:nvSpPr>
        <p:spPr>
          <a:xfrm>
            <a:off x="355008" y="915513"/>
            <a:ext cx="8487777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r>
              <a:rPr lang="en-IN" sz="1500" b="1" dirty="0">
                <a:latin typeface="Corbel" panose="020B0503020204020204" pitchFamily="34" charset="0"/>
                <a:cs typeface="Calibri Light" panose="020F0302020204030204" pitchFamily="34" charset="0"/>
              </a:rPr>
              <a:t>	UNHCR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 – to be confirmed -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on hold due to COVID-19</a:t>
            </a:r>
            <a:endParaRPr lang="en-IN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endParaRPr lang="en-IN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NFI  replacement in all managed Camps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770 RHU (Cat4 damaged houses)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2,700 Shelter units (Cat2)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Potential location: Anbar, Baghdad, Diyala, Salah al-Din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sz="1500" dirty="0">
              <a:latin typeface="Corbel" panose="020B0503020204020204" pitchFamily="34" charset="0"/>
            </a:endParaRPr>
          </a:p>
          <a:p>
            <a:r>
              <a:rPr lang="en-IN" sz="1500" b="1" dirty="0">
                <a:latin typeface="Corbel" panose="020B0503020204020204" pitchFamily="34" charset="0"/>
              </a:rPr>
              <a:t>	CRS 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–  confirmed</a:t>
            </a:r>
            <a:r>
              <a:rPr lang="en-IN" sz="1500" b="1" dirty="0">
                <a:latin typeface="Corbel" panose="020B0503020204020204" pitchFamily="34" charset="0"/>
              </a:rPr>
              <a:t> –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ongoing </a:t>
            </a:r>
            <a:r>
              <a:rPr lang="en-US" sz="1500" dirty="0">
                <a:solidFill>
                  <a:srgbClr val="C00000"/>
                </a:solidFill>
                <a:latin typeface="Corbel" panose="020B0503020204020204" pitchFamily="34" charset="0"/>
              </a:rPr>
              <a:t>Technical assessment</a:t>
            </a:r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150 Shelter units (Cat2)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</a:rPr>
              <a:t>Technical assessment for the 150 targeted WD shelters in Falluja Jubail neighborhood (except in sector 212) &amp; Hay Al Shuhadaa;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FC2BA6-0972-4B5E-8935-D9B4C2DEDE3C}"/>
              </a:ext>
            </a:extLst>
          </p:cNvPr>
          <p:cNvSpPr/>
          <p:nvPr/>
        </p:nvSpPr>
        <p:spPr>
          <a:xfrm>
            <a:off x="20780" y="126347"/>
            <a:ext cx="91024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 startAt="2"/>
            </a:pPr>
            <a:r>
              <a:rPr lang="en-IN" sz="1600" dirty="0">
                <a:latin typeface="Corbel" panose="020B0503020204020204" pitchFamily="34" charset="0"/>
              </a:rPr>
              <a:t>Partners update on </a:t>
            </a:r>
            <a:r>
              <a:rPr lang="en-IN" sz="1600" dirty="0">
                <a:latin typeface="Corbel" panose="020B0503020204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Housing and Rehabilitation</a:t>
            </a:r>
            <a:r>
              <a:rPr lang="en-IN" sz="1600" dirty="0">
                <a:latin typeface="Corbel" panose="020B0503020204020204" pitchFamily="34" charset="0"/>
              </a:rPr>
              <a:t> (planned and ongoing interventions) -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6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052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9</a:t>
            </a:fld>
            <a:endParaRPr lang="en-GB">
              <a:latin typeface="Calibr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AEA6E1F-08FD-49C7-A2FC-B1DEF09B1C7F}"/>
              </a:ext>
            </a:extLst>
          </p:cNvPr>
          <p:cNvSpPr/>
          <p:nvPr/>
        </p:nvSpPr>
        <p:spPr>
          <a:xfrm>
            <a:off x="447332" y="1406379"/>
            <a:ext cx="8473002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b="1" dirty="0">
                <a:latin typeface="Corbel" panose="020B0503020204020204" pitchFamily="34" charset="0"/>
              </a:rPr>
              <a:t>	PUI</a:t>
            </a:r>
            <a:r>
              <a:rPr lang="en-IN" sz="1500" dirty="0">
                <a:latin typeface="Corbel" panose="020B0503020204020204" pitchFamily="34" charset="0"/>
              </a:rPr>
              <a:t> - Ongoing 2019 Shelter rehabilitation project –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Ongoing</a:t>
            </a:r>
          </a:p>
          <a:p>
            <a:endParaRPr lang="en-IN" sz="1500" dirty="0">
              <a:latin typeface="Corbel" panose="020B05030202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108 Shelter units (Cat2) has been increase up to </a:t>
            </a:r>
            <a:r>
              <a:rPr lang="en-IN" sz="1500" b="1" dirty="0">
                <a:latin typeface="Corbel" panose="020B0503020204020204" pitchFamily="34" charset="0"/>
              </a:rPr>
              <a:t>125 shelter units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Location: </a:t>
            </a:r>
            <a:r>
              <a:rPr lang="en-US" sz="1500" dirty="0">
                <a:latin typeface="Corbel" panose="020B0503020204020204" pitchFamily="34" charset="0"/>
              </a:rPr>
              <a:t>Al-</a:t>
            </a:r>
            <a:r>
              <a:rPr lang="en-US" sz="1500" dirty="0" err="1">
                <a:latin typeface="Corbel" panose="020B0503020204020204" pitchFamily="34" charset="0"/>
              </a:rPr>
              <a:t>Rummanah</a:t>
            </a:r>
            <a:r>
              <a:rPr lang="en-US" sz="1500" dirty="0">
                <a:latin typeface="Corbel" panose="020B0503020204020204" pitchFamily="34" charset="0"/>
              </a:rPr>
              <a:t> sub district in AL-</a:t>
            </a:r>
            <a:r>
              <a:rPr lang="en-US" sz="1500" dirty="0" err="1">
                <a:latin typeface="Corbel" panose="020B0503020204020204" pitchFamily="34" charset="0"/>
              </a:rPr>
              <a:t>Kaim</a:t>
            </a:r>
            <a:r>
              <a:rPr lang="en-US" sz="1500" dirty="0">
                <a:latin typeface="Corbel" panose="020B0503020204020204" pitchFamily="34" charset="0"/>
              </a:rPr>
              <a:t> district / Anbar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SEVAT has been completed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Contractor has been selected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Technical assessment will be starting around the second week of February 2020</a:t>
            </a:r>
            <a:endParaRPr lang="en-IN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C22F23-D00A-4A1C-B9AE-37EE4B01ADE7}"/>
              </a:ext>
            </a:extLst>
          </p:cNvPr>
          <p:cNvSpPr/>
          <p:nvPr/>
        </p:nvSpPr>
        <p:spPr>
          <a:xfrm>
            <a:off x="20780" y="126347"/>
            <a:ext cx="91024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 startAt="2"/>
            </a:pPr>
            <a:r>
              <a:rPr lang="en-IN" sz="1600" dirty="0">
                <a:latin typeface="Corbel" panose="020B0503020204020204" pitchFamily="34" charset="0"/>
              </a:rPr>
              <a:t>Partners update on </a:t>
            </a:r>
            <a:r>
              <a:rPr lang="en-IN" sz="1600" dirty="0">
                <a:latin typeface="Corbel" panose="020B0503020204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Housing and Rehabilitation</a:t>
            </a:r>
            <a:r>
              <a:rPr lang="en-IN" sz="1600" dirty="0">
                <a:latin typeface="Corbel" panose="020B0503020204020204" pitchFamily="34" charset="0"/>
              </a:rPr>
              <a:t> (planned and ongoing interventions) -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6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732168"/>
      </p:ext>
    </p:extLst>
  </p:cSld>
  <p:clrMapOvr>
    <a:masterClrMapping/>
  </p:clrMapOvr>
</p:sld>
</file>

<file path=ppt/theme/theme1.xml><?xml version="1.0" encoding="utf-8"?>
<a:theme xmlns:a="http://schemas.openxmlformats.org/drawingml/2006/main" name="1_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145E2856-19BA-425F-803A-C89D2B7302BA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50163</TotalTime>
  <Words>1283</Words>
  <Application>Microsoft Office PowerPoint</Application>
  <PresentationFormat>On-screen Show (16:9)</PresentationFormat>
  <Paragraphs>221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Corbel</vt:lpstr>
      <vt:lpstr>Courier New</vt:lpstr>
      <vt:lpstr>Verdana</vt:lpstr>
      <vt:lpstr>Wingdings</vt:lpstr>
      <vt:lpstr>1_Shelter Cluster Red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TIA Michel</dc:creator>
  <cp:lastModifiedBy>TIA Michel</cp:lastModifiedBy>
  <cp:revision>4185</cp:revision>
  <cp:lastPrinted>2017-10-23T07:30:35Z</cp:lastPrinted>
  <dcterms:created xsi:type="dcterms:W3CDTF">2014-10-08T08:24:30Z</dcterms:created>
  <dcterms:modified xsi:type="dcterms:W3CDTF">2020-08-30T08:49:57Z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59aa38-f392-4105-be92-628035578272_Enabled">
    <vt:lpwstr>true</vt:lpwstr>
  </property>
  <property fmtid="{D5CDD505-2E9C-101B-9397-08002B2CF9AE}" pid="3" name="MSIP_Label_2059aa38-f392-4105-be92-628035578272_SetDate">
    <vt:lpwstr>2020-06-13T13:59:36Z</vt:lpwstr>
  </property>
  <property fmtid="{D5CDD505-2E9C-101B-9397-08002B2CF9AE}" pid="4" name="MSIP_Label_2059aa38-f392-4105-be92-628035578272_Method">
    <vt:lpwstr>Standard</vt:lpwstr>
  </property>
  <property fmtid="{D5CDD505-2E9C-101B-9397-08002B2CF9AE}" pid="5" name="MSIP_Label_2059aa38-f392-4105-be92-628035578272_Name">
    <vt:lpwstr>IOMLb0020IN123173</vt:lpwstr>
  </property>
  <property fmtid="{D5CDD505-2E9C-101B-9397-08002B2CF9AE}" pid="6" name="MSIP_Label_2059aa38-f392-4105-be92-628035578272_SiteId">
    <vt:lpwstr>1588262d-23fb-43b4-bd6e-bce49c8e6186</vt:lpwstr>
  </property>
  <property fmtid="{D5CDD505-2E9C-101B-9397-08002B2CF9AE}" pid="7" name="MSIP_Label_2059aa38-f392-4105-be92-628035578272_ActionId">
    <vt:lpwstr>1405482e-dbb4-4b08-a0fc-1769f7325df2</vt:lpwstr>
  </property>
  <property fmtid="{D5CDD505-2E9C-101B-9397-08002B2CF9AE}" pid="8" name="MSIP_Label_2059aa38-f392-4105-be92-628035578272_ContentBits">
    <vt:lpwstr>0</vt:lpwstr>
  </property>
</Properties>
</file>