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19"/>
  </p:notesMasterIdLst>
  <p:handoutMasterIdLst>
    <p:handoutMasterId r:id="rId20"/>
  </p:handoutMasterIdLst>
  <p:sldIdLst>
    <p:sldId id="726" r:id="rId4"/>
    <p:sldId id="702" r:id="rId5"/>
    <p:sldId id="727" r:id="rId6"/>
    <p:sldId id="745" r:id="rId7"/>
    <p:sldId id="760" r:id="rId8"/>
    <p:sldId id="761" r:id="rId9"/>
    <p:sldId id="759" r:id="rId10"/>
    <p:sldId id="746" r:id="rId11"/>
    <p:sldId id="762" r:id="rId12"/>
    <p:sldId id="763" r:id="rId13"/>
    <p:sldId id="764" r:id="rId14"/>
    <p:sldId id="756" r:id="rId15"/>
    <p:sldId id="757" r:id="rId16"/>
    <p:sldId id="758" r:id="rId17"/>
    <p:sldId id="734" r:id="rId18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/>
  <p:cmAuthor id="2" name="Michael Gloeckle" initials="MG [2]" lastIdx="1" clrIdx="2"/>
  <p:cmAuthor id="3" name="WEIRA Cornelius - ET" initials="WC-E" lastIdx="2" clrIdx="3"/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81538" autoAdjust="0"/>
  </p:normalViewPr>
  <p:slideViewPr>
    <p:cSldViewPr snapToGrid="0" snapToObjects="1">
      <p:cViewPr varScale="1">
        <p:scale>
          <a:sx n="107" d="100"/>
          <a:sy n="107" d="100"/>
        </p:scale>
        <p:origin x="762" y="9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for C&amp;S, 1,173 CAT 2 has been achieved and additional 750 (CAT2 and 3) are in plan until end of the year.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hlinkClick r:id="rId3"/>
              </a:rPr>
              <a:t>https://www.sheltercluster.org/response/iraq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mailto:coord4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alazzawi@unhcr.org" TargetMode="External"/><Relationship Id="rId4" Type="http://schemas.openxmlformats.org/officeDocument/2006/relationships/hyperlink" Target="mailto:osama.seddiq@drc.ng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heltercluster.us9.list-manage.com%2Ftrack%2Fclick%3Fu%3De903630308c1ac052d2c02241%26id%3D48aa9967f9%26e%3Da41351766a&amp;data=02%7C01%7Chusseinr%40unhcr.org%7C27d3bb8e7da541d3a7ab08d83d5b741b%7Ce5c37981666441348a0c6543d2af80be%7C0%7C0%7C637326810293971333&amp;sdata=L6Doy%2FcNM0SDSyvCkaxbneUOahRp8bBBnmUE3EgfB%2FA%3D&amp;reserve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8" y="773940"/>
            <a:ext cx="3406717" cy="58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Shelter Cluster Hub Coordination Structure</a:t>
            </a:r>
            <a:endParaRPr lang="en-GB" sz="2200" b="0" dirty="0">
              <a:solidFill>
                <a:srgbClr val="DF5327"/>
              </a:solidFill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98708" y="134913"/>
            <a:ext cx="0" cy="448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270165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2</a:t>
            </a:r>
            <a:endParaRPr lang="en-GB" dirty="0"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C815D-F254-4347-B950-666F6AFB4167}"/>
              </a:ext>
            </a:extLst>
          </p:cNvPr>
          <p:cNvSpPr/>
          <p:nvPr/>
        </p:nvSpPr>
        <p:spPr>
          <a:xfrm>
            <a:off x="3564265" y="252139"/>
            <a:ext cx="369830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200" b="1" dirty="0">
                <a:latin typeface="Corbel" panose="020B0503020204020204" pitchFamily="34" charset="0"/>
              </a:rPr>
              <a:t>Michel Tia </a:t>
            </a:r>
            <a:r>
              <a:rPr lang="en-GB" sz="1200" dirty="0">
                <a:latin typeface="Corbel" panose="020B0503020204020204" pitchFamily="34" charset="0"/>
              </a:rPr>
              <a:t>- IOM</a:t>
            </a:r>
          </a:p>
          <a:p>
            <a:r>
              <a:rPr lang="en-GB" sz="1200" dirty="0">
                <a:latin typeface="Corbel" panose="020B0503020204020204" pitchFamily="34" charset="0"/>
              </a:rPr>
              <a:t>Sub National </a:t>
            </a:r>
            <a:r>
              <a:rPr lang="en-US" sz="1200" dirty="0">
                <a:latin typeface="Corbel" panose="020B0503020204020204" pitchFamily="34" charset="0"/>
              </a:rPr>
              <a:t>Cluster </a:t>
            </a:r>
            <a:r>
              <a:rPr lang="en-GB" sz="1200" dirty="0">
                <a:latin typeface="Corbel" panose="020B0503020204020204" pitchFamily="34" charset="0"/>
              </a:rPr>
              <a:t>Coordinator for Centre and South </a:t>
            </a:r>
          </a:p>
          <a:p>
            <a:r>
              <a:rPr lang="en-GB" sz="1200" dirty="0">
                <a:latin typeface="Corbel" panose="020B0503020204020204" pitchFamily="34" charset="0"/>
              </a:rPr>
              <a:t>+964 (0) 782 294 9258</a:t>
            </a:r>
          </a:p>
          <a:p>
            <a:r>
              <a:rPr lang="en-GB" sz="1200" b="1" u="sng" dirty="0">
                <a:solidFill>
                  <a:schemeClr val="lt1"/>
                </a:solidFill>
                <a:latin typeface="Corbel" panose="020B0503020204020204" pitchFamily="34" charset="0"/>
                <a:hlinkClick r:id="rId2"/>
              </a:rPr>
              <a:t>coord4.iraq@sheltercluster.org</a:t>
            </a:r>
            <a:r>
              <a:rPr lang="en-GB" sz="1200" b="1" dirty="0">
                <a:solidFill>
                  <a:schemeClr val="lt1"/>
                </a:solidFill>
                <a:latin typeface="Corbel" panose="020B0503020204020204" pitchFamily="34" charset="0"/>
              </a:rPr>
              <a:t> </a:t>
            </a:r>
            <a:endParaRPr lang="en-GB" sz="1200" dirty="0">
              <a:latin typeface="Corbel" panose="020B0503020204020204" pitchFamily="34" charset="0"/>
            </a:endParaRPr>
          </a:p>
        </p:txBody>
      </p:sp>
      <p:pic>
        <p:nvPicPr>
          <p:cNvPr id="2051" name="Picture 3" descr="cid:image001.png@01D3CC1A.AD9A1A50">
            <a:extLst>
              <a:ext uri="{FF2B5EF4-FFF2-40B4-BE49-F238E27FC236}">
                <a16:creationId xmlns:a16="http://schemas.microsoft.com/office/drawing/2014/main" id="{BCD613DA-B0AD-4CD4-87F6-85453FCE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1" y="2991763"/>
            <a:ext cx="1061756" cy="4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65D525-B00C-4744-B8C0-02E8D1326CFF}"/>
              </a:ext>
            </a:extLst>
          </p:cNvPr>
          <p:cNvSpPr/>
          <p:nvPr/>
        </p:nvSpPr>
        <p:spPr>
          <a:xfrm>
            <a:off x="3564631" y="1216238"/>
            <a:ext cx="388564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Osama Luay Seddiq </a:t>
            </a:r>
            <a:r>
              <a:rPr lang="en-US" sz="1200" dirty="0">
                <a:latin typeface="Corbel" panose="020B0503020204020204" pitchFamily="34" charset="0"/>
              </a:rPr>
              <a:t>- DRC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dirty="0">
                <a:latin typeface="Corbel" panose="020B0503020204020204" pitchFamily="34" charset="0"/>
              </a:rPr>
              <a:t>Shelter and Infrastructure Officer - Tikrit</a:t>
            </a:r>
          </a:p>
          <a:p>
            <a:r>
              <a:rPr lang="en-US" sz="1200" b="1" dirty="0">
                <a:latin typeface="Corbel" panose="020B0503020204020204" pitchFamily="34" charset="0"/>
              </a:rPr>
              <a:t>Shelter Cluster Focal Point for Salah ad-Din Governorate</a:t>
            </a:r>
          </a:p>
          <a:p>
            <a:r>
              <a:rPr lang="en-IN" sz="1200" dirty="0">
                <a:latin typeface="Corbel" panose="020B0503020204020204" pitchFamily="34" charset="0"/>
              </a:rPr>
              <a:t>+964 (0) 773 489 1375</a:t>
            </a:r>
            <a:r>
              <a:rPr lang="en-US" sz="1200" dirty="0">
                <a:latin typeface="Corbel" panose="020B0503020204020204" pitchFamily="34" charset="0"/>
              </a:rPr>
              <a:t> 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b="1" u="sng" dirty="0">
                <a:latin typeface="Corbel" panose="020B0503020204020204" pitchFamily="34" charset="0"/>
                <a:hlinkClick r:id="rId4"/>
              </a:rPr>
              <a:t>osama.seddiq@drc.ngo</a:t>
            </a:r>
            <a:r>
              <a:rPr lang="da-DK" sz="1200" b="1" dirty="0"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endParaRPr lang="en-IN" sz="1200" b="1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50FB1-99FF-4C1C-97D8-D5EB96726362}"/>
              </a:ext>
            </a:extLst>
          </p:cNvPr>
          <p:cNvSpPr/>
          <p:nvPr/>
        </p:nvSpPr>
        <p:spPr>
          <a:xfrm>
            <a:off x="3564630" y="2408361"/>
            <a:ext cx="485200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</a:rPr>
              <a:t>Layth Al-Azzawi </a:t>
            </a:r>
            <a:r>
              <a:rPr lang="en-US" sz="1200" dirty="0">
                <a:latin typeface="Corbel" panose="020B0503020204020204" pitchFamily="34" charset="0"/>
              </a:rPr>
              <a:t>- UNHCR</a:t>
            </a:r>
            <a:endParaRPr lang="en-US" sz="12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IN" sz="1200" dirty="0">
                <a:latin typeface="Corbel" panose="020B0503020204020204" pitchFamily="34" charset="0"/>
              </a:rPr>
              <a:t>Snr. Field Associate – CCCM &amp; Shelter-NFI - </a:t>
            </a:r>
            <a:r>
              <a:rPr lang="en-US" sz="1200" dirty="0">
                <a:latin typeface="Corbel" panose="020B0503020204020204" pitchFamily="34" charset="0"/>
              </a:rPr>
              <a:t>Centre and South</a:t>
            </a:r>
          </a:p>
          <a:p>
            <a:r>
              <a:rPr lang="en-US" sz="1200" b="1" dirty="0">
                <a:latin typeface="Corbel" panose="020B0503020204020204" pitchFamily="34" charset="0"/>
              </a:rPr>
              <a:t>Shelter Cluster Focal Point for Diyala Governorate</a:t>
            </a:r>
          </a:p>
          <a:p>
            <a:r>
              <a:rPr lang="en-US" sz="1200" dirty="0">
                <a:latin typeface="Corbel" panose="020B0503020204020204" pitchFamily="34" charset="0"/>
              </a:rPr>
              <a:t>+964 (0) 780 195 3136</a:t>
            </a:r>
          </a:p>
          <a:p>
            <a:r>
              <a:rPr lang="en-US" sz="1200" b="1" dirty="0">
                <a:latin typeface="Corbel" panose="020B0503020204020204" pitchFamily="34" charset="0"/>
                <a:hlinkClick r:id="rId5"/>
              </a:rPr>
              <a:t>alazzawi@unhcr.org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EBCA45-6AC7-4C46-B1DD-9D14A0ECCC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1" y="1747992"/>
            <a:ext cx="793675" cy="853701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955CFF-4D05-4381-8322-F14091DA90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416" y="1766307"/>
            <a:ext cx="846587" cy="853701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D99368-7E73-433E-8058-3423DDF1FCD3}"/>
              </a:ext>
            </a:extLst>
          </p:cNvPr>
          <p:cNvSpPr/>
          <p:nvPr/>
        </p:nvSpPr>
        <p:spPr>
          <a:xfrm>
            <a:off x="3560250" y="3616983"/>
            <a:ext cx="369830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200" b="1" dirty="0">
                <a:latin typeface="Corbel" panose="020B0503020204020204" pitchFamily="34" charset="0"/>
              </a:rPr>
              <a:t>Name - </a:t>
            </a:r>
            <a:r>
              <a:rPr lang="en-GB" sz="1200" dirty="0">
                <a:latin typeface="Corbel" panose="020B0503020204020204" pitchFamily="34" charset="0"/>
              </a:rPr>
              <a:t>Agency  - </a:t>
            </a:r>
            <a:r>
              <a:rPr lang="en-GB" sz="1200" b="1" dirty="0">
                <a:solidFill>
                  <a:srgbClr val="C00000"/>
                </a:solidFill>
                <a:latin typeface="Corbel" panose="020B0503020204020204" pitchFamily="34" charset="0"/>
              </a:rPr>
              <a:t>To be nominated</a:t>
            </a:r>
          </a:p>
          <a:p>
            <a:r>
              <a:rPr lang="en-GB" sz="1200" dirty="0">
                <a:latin typeface="Corbel" panose="020B0503020204020204" pitchFamily="34" charset="0"/>
              </a:rPr>
              <a:t>Function</a:t>
            </a:r>
          </a:p>
          <a:p>
            <a:r>
              <a:rPr lang="en-GB" sz="1200" b="1" dirty="0">
                <a:latin typeface="Corbel" panose="020B0503020204020204" pitchFamily="34" charset="0"/>
              </a:rPr>
              <a:t>Shelter Cluster Focal Point for Anbar</a:t>
            </a:r>
            <a:r>
              <a:rPr lang="en-GB" sz="1200" dirty="0">
                <a:latin typeface="Corbel" panose="020B0503020204020204" pitchFamily="34" charset="0"/>
              </a:rPr>
              <a:t> </a:t>
            </a:r>
          </a:p>
          <a:p>
            <a:r>
              <a:rPr lang="en-GB" sz="1200" dirty="0">
                <a:latin typeface="Corbel" panose="020B0503020204020204" pitchFamily="34" charset="0"/>
              </a:rPr>
              <a:t>Contact details (phone &amp; mail)</a:t>
            </a:r>
          </a:p>
        </p:txBody>
      </p:sp>
    </p:spTree>
    <p:extLst>
      <p:ext uri="{BB962C8B-B14F-4D97-AF65-F5344CB8AC3E}">
        <p14:creationId xmlns:p14="http://schemas.microsoft.com/office/powerpoint/2010/main" val="8649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16965-B24C-4848-8812-620D2BF5A8C9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IN" sz="1600" dirty="0">
                <a:latin typeface="Corbel" panose="020B0503020204020204" pitchFamily="34" charset="0"/>
              </a:rPr>
              <a:t>Partners progress on </a:t>
            </a:r>
            <a:r>
              <a:rPr lang="en-IN" sz="1600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sz="1600" dirty="0">
                <a:latin typeface="Corbel" panose="020B0503020204020204" pitchFamily="34" charset="0"/>
              </a:rPr>
              <a:t> (planned and ongoing interventions)-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58AAE2-182D-44C9-B769-A7ECA0BB8880}"/>
              </a:ext>
            </a:extLst>
          </p:cNvPr>
          <p:cNvSpPr/>
          <p:nvPr/>
        </p:nvSpPr>
        <p:spPr>
          <a:xfrm>
            <a:off x="447332" y="1406379"/>
            <a:ext cx="84730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b="1" dirty="0">
                <a:latin typeface="Corbel" panose="020B0503020204020204" pitchFamily="34" charset="0"/>
              </a:rPr>
              <a:t>	PUI</a:t>
            </a:r>
            <a:r>
              <a:rPr lang="en-IN" sz="1500" dirty="0">
                <a:latin typeface="Corbel" panose="020B0503020204020204" pitchFamily="34" charset="0"/>
              </a:rPr>
              <a:t> - Ongoing 2019 Shelter rehabilitation project 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</a:rPr>
              <a:t>Ongoing</a:t>
            </a:r>
          </a:p>
          <a:p>
            <a:endParaRPr lang="en-IN" sz="1500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108 Shelter units (Cat2) has been increased up to </a:t>
            </a:r>
            <a:r>
              <a:rPr lang="en-IN" sz="1500" b="1" dirty="0">
                <a:latin typeface="Corbel" panose="020B0503020204020204" pitchFamily="34" charset="0"/>
              </a:rPr>
              <a:t>125 shelter units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Location: </a:t>
            </a:r>
            <a:r>
              <a:rPr lang="en-US" sz="1500" dirty="0">
                <a:latin typeface="Corbel" panose="020B0503020204020204" pitchFamily="34" charset="0"/>
              </a:rPr>
              <a:t>Al-</a:t>
            </a:r>
            <a:r>
              <a:rPr lang="en-US" sz="1500" dirty="0" err="1">
                <a:latin typeface="Corbel" panose="020B0503020204020204" pitchFamily="34" charset="0"/>
              </a:rPr>
              <a:t>Rummanah</a:t>
            </a:r>
            <a:r>
              <a:rPr lang="en-US" sz="1500" dirty="0">
                <a:latin typeface="Corbel" panose="020B0503020204020204" pitchFamily="34" charset="0"/>
              </a:rPr>
              <a:t> sub district in AL-</a:t>
            </a:r>
            <a:r>
              <a:rPr lang="en-US" sz="1500" dirty="0" err="1">
                <a:latin typeface="Corbel" panose="020B0503020204020204" pitchFamily="34" charset="0"/>
              </a:rPr>
              <a:t>Kaim</a:t>
            </a:r>
            <a:r>
              <a:rPr lang="en-US" sz="1500" dirty="0">
                <a:latin typeface="Corbel" panose="020B0503020204020204" pitchFamily="34" charset="0"/>
              </a:rPr>
              <a:t> district / Anbar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SEVAT has been completed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Contractor has been selected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Technical assessment will be starting around the second week of February 2020</a:t>
            </a:r>
            <a:endParaRPr lang="en-IN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16965-B24C-4848-8812-620D2BF5A8C9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IN" sz="1600" dirty="0">
                <a:latin typeface="Corbel" panose="020B0503020204020204" pitchFamily="34" charset="0"/>
              </a:rPr>
              <a:t>Partners progress on </a:t>
            </a:r>
            <a:r>
              <a:rPr lang="en-IN" sz="1600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sz="1600" dirty="0">
                <a:latin typeface="Corbel" panose="020B0503020204020204" pitchFamily="34" charset="0"/>
              </a:rPr>
              <a:t> (planned and ongoing interventions)-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05592-53BF-45FA-A5BC-A3BAF5FA8DB6}"/>
              </a:ext>
            </a:extLst>
          </p:cNvPr>
          <p:cNvSpPr/>
          <p:nvPr/>
        </p:nvSpPr>
        <p:spPr>
          <a:xfrm>
            <a:off x="355008" y="915513"/>
            <a:ext cx="848777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	UNHCR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 – to be confirmed</a:t>
            </a:r>
          </a:p>
          <a:p>
            <a:endParaRPr lang="en-IN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NFI  replacement in all managed Camps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770 RHU (Cat4 damaged houses)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2,700 Shelter units (Cat2)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Potential location: Anbar, Baghdad, Diyala, Salah al-Din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500" dirty="0">
              <a:latin typeface="Corbel" panose="020B0503020204020204" pitchFamily="34" charset="0"/>
            </a:endParaRPr>
          </a:p>
          <a:p>
            <a:r>
              <a:rPr lang="en-IN" sz="1500" b="1" dirty="0">
                <a:latin typeface="Corbel" panose="020B0503020204020204" pitchFamily="34" charset="0"/>
              </a:rPr>
              <a:t>	CRS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–  confirmed</a:t>
            </a:r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</a:rPr>
              <a:t>150 Shelter units (Cat2)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orbel" panose="020B0503020204020204" pitchFamily="34" charset="0"/>
              </a:rPr>
              <a:t>Technical assessment for the 150 targeted WD shelters in Falluja Jubail neighborhood (except in sector 212) &amp; Hay Al Shuhadaa;</a:t>
            </a:r>
          </a:p>
        </p:txBody>
      </p:sp>
    </p:spTree>
    <p:extLst>
      <p:ext uri="{BB962C8B-B14F-4D97-AF65-F5344CB8AC3E}">
        <p14:creationId xmlns:p14="http://schemas.microsoft.com/office/powerpoint/2010/main" val="390591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1AA5B-18FD-4E71-88FB-88102583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848EA-DE0E-4D19-B9D6-F39732E97159}"/>
              </a:ext>
            </a:extLst>
          </p:cNvPr>
          <p:cNvSpPr/>
          <p:nvPr/>
        </p:nvSpPr>
        <p:spPr>
          <a:xfrm>
            <a:off x="81885" y="1158436"/>
            <a:ext cx="58543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	UN-HABITAT</a:t>
            </a:r>
            <a:r>
              <a:rPr lang="en-IN" sz="1500" dirty="0">
                <a:latin typeface="Corbel" panose="020B0503020204020204" pitchFamily="34" charset="0"/>
              </a:rPr>
              <a:t> – 2020 Shelter rehabilitation projects 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</a:rPr>
              <a:t>Ongoing </a:t>
            </a:r>
            <a:endParaRPr lang="en-IN" sz="15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C93BA-D285-4245-BAD6-1F928329E569}"/>
              </a:ext>
            </a:extLst>
          </p:cNvPr>
          <p:cNvSpPr txBox="1"/>
          <p:nvPr/>
        </p:nvSpPr>
        <p:spPr>
          <a:xfrm>
            <a:off x="285008" y="2005307"/>
            <a:ext cx="864523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5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Distribution of SOK in Anbar, in Markaz Fallujah, Saqlawiyah, and Karma:</a:t>
            </a:r>
            <a:endParaRPr lang="en-IN" sz="1500" b="1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istribution of SOK items via Vouchers with an amount of 270 USD to 1,014 pre-identified households</a:t>
            </a:r>
            <a:r>
              <a:rPr lang="en-US" sz="1500" dirty="0">
                <a:latin typeface="Corbel" panose="020B0503020204020204" pitchFamily="34" charset="0"/>
                <a:ea typeface="Times New Roman" panose="02020603050405020304" pitchFamily="18" charset="0"/>
              </a:rPr>
              <a:t>. </a:t>
            </a:r>
            <a:r>
              <a:rPr lang="en-US" sz="15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927 households have been assisted as follows: </a:t>
            </a:r>
            <a:endParaRPr lang="en-IN" sz="15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772 households in Markaz Fallujah.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96 households in Saqlawiyah.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59 households in Karma.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97511-D8AD-4149-BBCE-93C0ED6DAB38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IN" sz="1600" dirty="0">
                <a:latin typeface="Corbel" panose="020B0503020204020204" pitchFamily="34" charset="0"/>
              </a:rPr>
              <a:t>IHF projects - Critical Shelter repairs in Anbar &amp;Salah al-Din Governorates and PDM 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3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1AA5B-18FD-4E71-88FB-88102583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848EA-DE0E-4D19-B9D6-F39732E97159}"/>
              </a:ext>
            </a:extLst>
          </p:cNvPr>
          <p:cNvSpPr/>
          <p:nvPr/>
        </p:nvSpPr>
        <p:spPr>
          <a:xfrm>
            <a:off x="81885" y="1158436"/>
            <a:ext cx="58543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	UN-HABITAT</a:t>
            </a:r>
            <a:r>
              <a:rPr lang="en-IN" sz="1500" dirty="0">
                <a:latin typeface="Corbel" panose="020B0503020204020204" pitchFamily="34" charset="0"/>
              </a:rPr>
              <a:t> – 2020 Shelter rehabilitation projects 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</a:rPr>
              <a:t>Ongoing </a:t>
            </a:r>
            <a:endParaRPr lang="en-IN" sz="15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C93BA-D285-4245-BAD6-1F928329E569}"/>
              </a:ext>
            </a:extLst>
          </p:cNvPr>
          <p:cNvSpPr txBox="1"/>
          <p:nvPr/>
        </p:nvSpPr>
        <p:spPr>
          <a:xfrm>
            <a:off x="285008" y="2005307"/>
            <a:ext cx="8645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15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Rehabilitation of Houses in Anbar </a:t>
            </a:r>
            <a:endParaRPr lang="en-IN" sz="1500" b="1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Socio-economic survey for whole Al-Baker neighborhood, </a:t>
            </a:r>
            <a:r>
              <a:rPr lang="en-US" sz="15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Heet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district, Anbar / Completed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Technical assessment for 177 damaged house in Al-Baker neighborhood, </a:t>
            </a:r>
            <a:r>
              <a:rPr lang="en-US" sz="15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Heet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district, Anbar / Completed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Rehabilitation of 8 damaged houses (Category 2 and 3) in Al-Baker neighborhood, </a:t>
            </a:r>
            <a:r>
              <a:rPr lang="en-US" sz="15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Heet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district, Anbar / Completed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Rehabilitation of 169 Houses (Category 1, 2 and 3) in Al-Baker neighborhood, </a:t>
            </a:r>
            <a:r>
              <a:rPr lang="en-US" sz="15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Heet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district, Anbar / Under procurement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0E97F-0175-4B2F-85D2-3A5D137077B6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IN" sz="1600" dirty="0">
                <a:latin typeface="Corbel" panose="020B0503020204020204" pitchFamily="34" charset="0"/>
              </a:rPr>
              <a:t>IHF projects - Critical Shelter repairs in Anbar &amp;Salah al-Din Governorates and PDM 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1AA5B-18FD-4E71-88FB-88102583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848EA-DE0E-4D19-B9D6-F39732E97159}"/>
              </a:ext>
            </a:extLst>
          </p:cNvPr>
          <p:cNvSpPr/>
          <p:nvPr/>
        </p:nvSpPr>
        <p:spPr>
          <a:xfrm>
            <a:off x="81885" y="1158436"/>
            <a:ext cx="58543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	UN-HABITAT</a:t>
            </a:r>
            <a:r>
              <a:rPr lang="en-IN" sz="1500" dirty="0">
                <a:latin typeface="Corbel" panose="020B0503020204020204" pitchFamily="34" charset="0"/>
              </a:rPr>
              <a:t> – 2020 Shelter rehabilitation projects 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</a:rPr>
              <a:t>Ongoing </a:t>
            </a:r>
            <a:endParaRPr lang="en-IN" sz="15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C93BA-D285-4245-BAD6-1F928329E569}"/>
              </a:ext>
            </a:extLst>
          </p:cNvPr>
          <p:cNvSpPr txBox="1"/>
          <p:nvPr/>
        </p:nvSpPr>
        <p:spPr>
          <a:xfrm>
            <a:off x="285008" y="2005307"/>
            <a:ext cx="8645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</a:pPr>
            <a:r>
              <a:rPr lang="en-US" sz="15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Rehabilitation of Houses in Salah al-Din </a:t>
            </a:r>
            <a:endParaRPr lang="en-IN" sz="1500" b="1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Socio-economic survey for whole </a:t>
            </a:r>
            <a:r>
              <a:rPr lang="en-US" sz="15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Yathrib subdistrict, </a:t>
            </a:r>
            <a:r>
              <a:rPr lang="en-US" sz="1500" b="1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Balab</a:t>
            </a:r>
            <a:r>
              <a:rPr lang="en-US" sz="15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Salah al-Din / Ongoing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Technical assessment for 200 damaged house in Yathrib subdistrict, </a:t>
            </a:r>
            <a:r>
              <a:rPr lang="en-US" sz="15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Balab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district, Salah al-Din / Completed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Rehabilitation of 7 damaged houses (Category 2 and 3) in Yathrib subdistrict, </a:t>
            </a:r>
            <a:r>
              <a:rPr lang="en-US" sz="15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Balab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district, Salah al-Din / Completed</a:t>
            </a:r>
            <a:endParaRPr lang="en-IN" sz="15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Rehabilitation of 52 damaged houses (Category 2 and 3) in Yathrib subdistrict, </a:t>
            </a:r>
            <a:r>
              <a:rPr lang="en-US" sz="15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Balab</a:t>
            </a:r>
            <a:r>
              <a:rPr lang="en-US" sz="15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district, Salah al-Din / Under procurement</a:t>
            </a:r>
            <a:endParaRPr lang="en-IN" sz="1500" dirty="0"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45FD1-F813-4FA8-BBDD-D80885ED33D4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IN" sz="1600" dirty="0">
                <a:latin typeface="Corbel" panose="020B0503020204020204" pitchFamily="34" charset="0"/>
              </a:rPr>
              <a:t>IHF projects - Critical Shelter repairs in Anbar &amp;Salah al-Din Governorates and PDM 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5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AOB –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Shelter Cluster</a:t>
            </a:r>
          </a:p>
        </p:txBody>
      </p:sp>
      <p:pic>
        <p:nvPicPr>
          <p:cNvPr id="6" name="Picture 5" descr="A building covered in snow&#10;&#10;Description automatically generated">
            <a:extLst>
              <a:ext uri="{FF2B5EF4-FFF2-40B4-BE49-F238E27FC236}">
                <a16:creationId xmlns:a16="http://schemas.microsoft.com/office/drawing/2014/main" id="{DF93A911-641F-4FFB-90A1-CA8F9719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" y="812629"/>
            <a:ext cx="4695188" cy="31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erson riding on top of a snow covered mountain&#10;&#10;Description automatically generated">
            <a:extLst>
              <a:ext uri="{FF2B5EF4-FFF2-40B4-BE49-F238E27FC236}">
                <a16:creationId xmlns:a16="http://schemas.microsoft.com/office/drawing/2014/main" id="{2B0DD7F3-A664-4840-A9E6-F843E136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41" y="812629"/>
            <a:ext cx="4173501" cy="31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1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E204A-8134-4F91-909D-C47C78BBC3C8}"/>
              </a:ext>
            </a:extLst>
          </p:cNvPr>
          <p:cNvSpPr txBox="1">
            <a:spLocks/>
          </p:cNvSpPr>
          <p:nvPr/>
        </p:nvSpPr>
        <p:spPr>
          <a:xfrm>
            <a:off x="613064" y="180469"/>
            <a:ext cx="7938653" cy="1178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kumimoji="0" lang="en-GB" sz="2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800" dirty="0">
                <a:effectLst/>
                <a:latin typeface="Corbel" panose="020B0503020204020204"/>
              </a:rPr>
              <a:t>Shelter Cluster Hub Coordination meeting</a:t>
            </a:r>
          </a:p>
          <a:p>
            <a:pPr lvl="0"/>
            <a:r>
              <a:rPr lang="en-US" sz="2800" dirty="0">
                <a:effectLst/>
                <a:latin typeface="Corbel" panose="020B0503020204020204"/>
              </a:rPr>
              <a:t>Baghdad </a:t>
            </a:r>
            <a:endParaRPr kumimoji="0" lang="en-GB" sz="3600" b="1" i="0" u="none" strike="noStrike" kern="1200" cap="all" spc="0" normalizeH="0" baseline="0" noProof="0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F74260-2D31-411B-8920-59D89DEF5A38}"/>
              </a:ext>
            </a:extLst>
          </p:cNvPr>
          <p:cNvSpPr txBox="1">
            <a:spLocks/>
          </p:cNvSpPr>
          <p:nvPr/>
        </p:nvSpPr>
        <p:spPr>
          <a:xfrm>
            <a:off x="188070" y="1390556"/>
            <a:ext cx="8767860" cy="45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F53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en-GB" b="1" dirty="0">
                <a:solidFill>
                  <a:srgbClr val="DF5327"/>
                </a:solidFill>
                <a:latin typeface="Corbel" panose="020B0503020204020204"/>
              </a:rPr>
              <a:t>October 07</a:t>
            </a:r>
            <a:r>
              <a:rPr lang="en-GB" b="1" baseline="30000" dirty="0">
                <a:solidFill>
                  <a:srgbClr val="DF5327"/>
                </a:solidFill>
                <a:latin typeface="Corbel" panose="020B0503020204020204"/>
              </a:rPr>
              <a:t>th</a:t>
            </a:r>
            <a:r>
              <a:rPr lang="en-GB" b="1" dirty="0">
                <a:solidFill>
                  <a:srgbClr val="DF5327"/>
                </a:solidFill>
                <a:latin typeface="Corbel" panose="020B0503020204020204"/>
              </a:rPr>
              <a:t>, 2020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 descr="A group of people in a cage&#10;&#10;Description automatically generated">
            <a:extLst>
              <a:ext uri="{FF2B5EF4-FFF2-40B4-BE49-F238E27FC236}">
                <a16:creationId xmlns:a16="http://schemas.microsoft.com/office/drawing/2014/main" id="{F2CB4B93-5B7F-4A34-B493-3D1405EA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" y="1891121"/>
            <a:ext cx="4732850" cy="3155234"/>
          </a:xfrm>
          <a:prstGeom prst="rect">
            <a:avLst/>
          </a:prstGeom>
        </p:spPr>
      </p:pic>
      <p:pic>
        <p:nvPicPr>
          <p:cNvPr id="7" name="Picture 6" descr="A tent in the background&#10;&#10;Description automatically generated">
            <a:extLst>
              <a:ext uri="{FF2B5EF4-FFF2-40B4-BE49-F238E27FC236}">
                <a16:creationId xmlns:a16="http://schemas.microsoft.com/office/drawing/2014/main" id="{C0EC1B60-18CA-4EE6-8E91-77115FFF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2" y="1879044"/>
            <a:ext cx="4223079" cy="3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CF55F-E7FF-40EC-A43D-F4387298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442C3-CD92-4217-B465-9B77632CC9D4}"/>
              </a:ext>
            </a:extLst>
          </p:cNvPr>
          <p:cNvSpPr/>
          <p:nvPr/>
        </p:nvSpPr>
        <p:spPr>
          <a:xfrm>
            <a:off x="190005" y="329125"/>
            <a:ext cx="875211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0070C0"/>
                </a:solidFill>
                <a:latin typeface="Corbel" panose="020B0503020204020204"/>
              </a:rPr>
              <a:t>AGENDA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400050" indent="-400050">
              <a:buFont typeface="+mj-lt"/>
              <a:buAutoNum type="romanUcPeriod"/>
            </a:pPr>
            <a:endParaRPr lang="en-US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Corbel" panose="020B0503020204020204" pitchFamily="34" charset="0"/>
              </a:rPr>
              <a:t>Partners reporting status - from Activity Info and Iraq War Damaged Shelter Rehabilitation Database;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Corbel" panose="020B0503020204020204" pitchFamily="34" charset="0"/>
              </a:rPr>
              <a:t>Partners progress on ongoing/planned NFI responses in and out of Camps (related or not to COVID-19);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Corbel" panose="020B0503020204020204" pitchFamily="34" charset="0"/>
              </a:rPr>
              <a:t>Partners progress on </a:t>
            </a:r>
            <a:r>
              <a:rPr lang="en-IN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dirty="0">
                <a:latin typeface="Corbel" panose="020B0503020204020204" pitchFamily="34" charset="0"/>
              </a:rPr>
              <a:t> (planned and ongoing interventions);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>
                <a:latin typeface="Corbel" panose="020B0503020204020204" pitchFamily="34" charset="0"/>
              </a:rPr>
              <a:t>IHF projects - Critical Shelter repairs in Anbar &amp;Salah al-Din Governorates and PDM;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romanUcPeriod"/>
            </a:pPr>
            <a:r>
              <a:rPr lang="en-US" dirty="0">
                <a:latin typeface="Corbel" panose="020B0503020204020204" pitchFamily="34" charset="0"/>
                <a:cs typeface="Calibri Light" panose="020F0302020204030204" pitchFamily="34" charset="0"/>
              </a:rPr>
              <a:t>AOB</a:t>
            </a:r>
          </a:p>
          <a:p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3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>
                <a:latin typeface="Corbel" panose="020B0503020204020204" pitchFamily="34" charset="0"/>
              </a:rPr>
              <a:t>Partners reporting status - from </a:t>
            </a:r>
            <a:r>
              <a:rPr lang="en-IN" sz="1600" b="1" dirty="0">
                <a:solidFill>
                  <a:srgbClr val="0070C0"/>
                </a:solidFill>
                <a:latin typeface="Corbel" panose="020B0503020204020204" pitchFamily="34" charset="0"/>
              </a:rPr>
              <a:t>Activity Info </a:t>
            </a:r>
            <a:r>
              <a:rPr lang="en-IN" sz="1600" dirty="0">
                <a:latin typeface="Corbel" panose="020B0503020204020204" pitchFamily="34" charset="0"/>
              </a:rPr>
              <a:t>and Iraq War Damaged Shelter Rehabilitation Database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33CF7-F43F-4C93-AA85-D872D6E7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67" y="957344"/>
            <a:ext cx="6284497" cy="35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1600" dirty="0">
                <a:latin typeface="Corbel" panose="020B0503020204020204" pitchFamily="34" charset="0"/>
              </a:rPr>
              <a:t>Partners reporting status - from Activity Info and </a:t>
            </a:r>
            <a:r>
              <a:rPr lang="en-IN" sz="1600" b="1" dirty="0">
                <a:solidFill>
                  <a:srgbClr val="0070C0"/>
                </a:solidFill>
                <a:latin typeface="Corbel" panose="020B0503020204020204" pitchFamily="34" charset="0"/>
              </a:rPr>
              <a:t>Iraq War Damaged Shelter Rehabilitation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901FB-5F3F-4680-A7B7-D08B7A80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4" y="1046846"/>
            <a:ext cx="5837698" cy="34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7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5E793-26F0-4A53-AE01-CFBFC7837DAB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IN" sz="1600" dirty="0">
                <a:latin typeface="Corbel" panose="020B0503020204020204" pitchFamily="34" charset="0"/>
              </a:rPr>
              <a:t>Partners progress on ongoing/planned NFI responses in and out of Camps (related or not to COVID-19) 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04734-ADAF-4AE8-B40C-11FA012C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108705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ACB9A7-8F1D-4CC9-880D-43F38A5DCB28}"/>
              </a:ext>
            </a:extLst>
          </p:cNvPr>
          <p:cNvSpPr/>
          <p:nvPr/>
        </p:nvSpPr>
        <p:spPr>
          <a:xfrm>
            <a:off x="219691" y="1072917"/>
            <a:ext cx="41237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latin typeface="Corbel" panose="020B0503020204020204" pitchFamily="34" charset="0"/>
              </a:rPr>
              <a:t>UNHCR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400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rbel" panose="020B0503020204020204" pitchFamily="34" charset="0"/>
              </a:rPr>
              <a:t>Returnees: 263 HHs in Al-</a:t>
            </a:r>
            <a:r>
              <a:rPr lang="en-US" sz="1600" dirty="0" err="1">
                <a:latin typeface="Corbel" panose="020B0503020204020204" pitchFamily="34" charset="0"/>
              </a:rPr>
              <a:t>Qaim</a:t>
            </a:r>
            <a:r>
              <a:rPr lang="en-US" sz="1600" dirty="0">
                <a:latin typeface="Corbel" panose="020B0503020204020204" pitchFamily="34" charset="0"/>
              </a:rPr>
              <a:t> DC, Al-</a:t>
            </a:r>
            <a:r>
              <a:rPr lang="en-US" sz="1600" dirty="0" err="1">
                <a:latin typeface="Corbel" panose="020B0503020204020204" pitchFamily="34" charset="0"/>
              </a:rPr>
              <a:t>Rummanah</a:t>
            </a:r>
            <a:r>
              <a:rPr lang="en-US" sz="1600" dirty="0">
                <a:latin typeface="Corbel" panose="020B0503020204020204" pitchFamily="34" charset="0"/>
              </a:rPr>
              <a:t> sub-district</a:t>
            </a:r>
          </a:p>
        </p:txBody>
      </p:sp>
    </p:spTree>
    <p:extLst>
      <p:ext uri="{BB962C8B-B14F-4D97-AF65-F5344CB8AC3E}">
        <p14:creationId xmlns:p14="http://schemas.microsoft.com/office/powerpoint/2010/main" val="401670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IN" sz="1600" dirty="0">
                <a:latin typeface="Corbel" panose="020B0503020204020204" pitchFamily="34" charset="0"/>
              </a:rPr>
              <a:t>Partners progress on ongoing/planned NFI responses in and out of Camps (related or not to COVID-19) 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2DFF2-386C-49FE-99B4-4A88163C674A}"/>
              </a:ext>
            </a:extLst>
          </p:cNvPr>
          <p:cNvSpPr/>
          <p:nvPr/>
        </p:nvSpPr>
        <p:spPr>
          <a:xfrm>
            <a:off x="219691" y="1072917"/>
            <a:ext cx="870461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latin typeface="Corbel" panose="020B0503020204020204" pitchFamily="34" charset="0"/>
              </a:rPr>
              <a:t>IOM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rbel" panose="020B0503020204020204" pitchFamily="34" charset="0"/>
              </a:rPr>
              <a:t>Out of 18,000 NFIs Kits planned for this year, over 8,400 (4,800 vouchers+ 3,600 in-kind) have been distributed.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rbel" panose="020B0503020204020204" pitchFamily="34" charset="0"/>
              </a:rPr>
              <a:t>9,600 in-kind to be distributed before end of Oct this year.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rbel" panose="020B0503020204020204" pitchFamily="34" charset="0"/>
              </a:rPr>
              <a:t>In addition 600 NFIs (cash + voucher) to be distributed Ninewa (likely </a:t>
            </a:r>
            <a:r>
              <a:rPr lang="en-US" sz="1600" dirty="0" err="1">
                <a:latin typeface="Corbel" panose="020B0503020204020204" pitchFamily="34" charset="0"/>
              </a:rPr>
              <a:t>Baiij</a:t>
            </a:r>
            <a:r>
              <a:rPr lang="en-US" sz="1600" dirty="0">
                <a:latin typeface="Corbel" panose="020B0503020204020204" pitchFamily="34" charset="0"/>
              </a:rPr>
              <a:t>, Sinjar,) and Anbar before end of December.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2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D0F1E-E580-430C-886F-E9BA4332E3D2}"/>
              </a:ext>
            </a:extLst>
          </p:cNvPr>
          <p:cNvSpPr/>
          <p:nvPr/>
        </p:nvSpPr>
        <p:spPr>
          <a:xfrm>
            <a:off x="256478" y="937469"/>
            <a:ext cx="58543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	IOM</a:t>
            </a:r>
            <a:r>
              <a:rPr lang="en-IN" sz="1500" dirty="0">
                <a:latin typeface="Corbel" panose="020B0503020204020204" pitchFamily="34" charset="0"/>
              </a:rPr>
              <a:t> – 2020 Shelter rehabilitation projects 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– </a:t>
            </a:r>
            <a:r>
              <a:rPr lang="en-IN" sz="1500" dirty="0">
                <a:solidFill>
                  <a:srgbClr val="C00000"/>
                </a:solidFill>
                <a:latin typeface="Corbel" panose="020B0503020204020204" pitchFamily="34" charset="0"/>
              </a:rPr>
              <a:t>Ongoing </a:t>
            </a:r>
            <a:endParaRPr lang="en-IN" sz="15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D6AFC9-009C-4D84-B93A-449516734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77025"/>
              </p:ext>
            </p:extLst>
          </p:nvPr>
        </p:nvGraphicFramePr>
        <p:xfrm>
          <a:off x="71252" y="1335263"/>
          <a:ext cx="9016342" cy="29320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46326">
                  <a:extLst>
                    <a:ext uri="{9D8B030D-6E8A-4147-A177-3AD203B41FA5}">
                      <a16:colId xmlns:a16="http://schemas.microsoft.com/office/drawing/2014/main" val="473861954"/>
                    </a:ext>
                  </a:extLst>
                </a:gridCol>
                <a:gridCol w="1407055">
                  <a:extLst>
                    <a:ext uri="{9D8B030D-6E8A-4147-A177-3AD203B41FA5}">
                      <a16:colId xmlns:a16="http://schemas.microsoft.com/office/drawing/2014/main" val="3116869191"/>
                    </a:ext>
                  </a:extLst>
                </a:gridCol>
                <a:gridCol w="3376931">
                  <a:extLst>
                    <a:ext uri="{9D8B030D-6E8A-4147-A177-3AD203B41FA5}">
                      <a16:colId xmlns:a16="http://schemas.microsoft.com/office/drawing/2014/main" val="2437299284"/>
                    </a:ext>
                  </a:extLst>
                </a:gridCol>
                <a:gridCol w="553596">
                  <a:extLst>
                    <a:ext uri="{9D8B030D-6E8A-4147-A177-3AD203B41FA5}">
                      <a16:colId xmlns:a16="http://schemas.microsoft.com/office/drawing/2014/main" val="1633263109"/>
                    </a:ext>
                  </a:extLst>
                </a:gridCol>
                <a:gridCol w="645862">
                  <a:extLst>
                    <a:ext uri="{9D8B030D-6E8A-4147-A177-3AD203B41FA5}">
                      <a16:colId xmlns:a16="http://schemas.microsoft.com/office/drawing/2014/main" val="2999104882"/>
                    </a:ext>
                  </a:extLst>
                </a:gridCol>
                <a:gridCol w="701067">
                  <a:extLst>
                    <a:ext uri="{9D8B030D-6E8A-4147-A177-3AD203B41FA5}">
                      <a16:colId xmlns:a16="http://schemas.microsoft.com/office/drawing/2014/main" val="2747939920"/>
                    </a:ext>
                  </a:extLst>
                </a:gridCol>
                <a:gridCol w="629392">
                  <a:extLst>
                    <a:ext uri="{9D8B030D-6E8A-4147-A177-3AD203B41FA5}">
                      <a16:colId xmlns:a16="http://schemas.microsoft.com/office/drawing/2014/main" val="376311521"/>
                    </a:ext>
                  </a:extLst>
                </a:gridCol>
                <a:gridCol w="656113">
                  <a:extLst>
                    <a:ext uri="{9D8B030D-6E8A-4147-A177-3AD203B41FA5}">
                      <a16:colId xmlns:a16="http://schemas.microsoft.com/office/drawing/2014/main" val="287068204"/>
                    </a:ext>
                  </a:extLst>
                </a:gridCol>
              </a:tblGrid>
              <a:tr h="3747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Governorate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2020-Project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bg1"/>
                          </a:solidFill>
                        </a:rPr>
                        <a:t>Units</a:t>
                      </a:r>
                      <a:endParaRPr lang="en-IN" sz="1100" kern="120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bg1"/>
                          </a:solidFill>
                        </a:rPr>
                        <a:t>Families</a:t>
                      </a:r>
                      <a:endParaRPr lang="en-IN" sz="1100" kern="120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N" sz="1100" kern="120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Donors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Status2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3623215858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Anbar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Heet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Rehabilitation of Cat2 houses in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Baghdady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OFDA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65%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3003129506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Anbar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Haditha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Rehabilitation of Cat2 houses in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Albohayat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OFDA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2614368235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Anbar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Faluja-Garma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Rehabilitation of CAT2 houses in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Luhaib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 village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OFDA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38.12%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4151278796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Salah al-Din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Beji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Rehabilitation od CAT2 houses in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siniya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OFDA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3514038109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Diyala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Khanaqin and Muqdadya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Rehabilitation od CAT2 houses in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center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Sadiya</a:t>
                      </a: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</a:rPr>
                        <a:t>Muqdadya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OFDA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80.30%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2987845936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Anbar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Faluja-Garma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Reahabilitaion of CAT3 Houses in Luhaib village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3691053139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 err="1">
                          <a:solidFill>
                            <a:schemeClr val="bg1"/>
                          </a:solidFill>
                        </a:rPr>
                        <a:t>Salahadin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Tooz-Sulaiman Beg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Rehabilitation of CAT3 and CAT2 houses 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1728780193"/>
                  </a:ext>
                </a:extLst>
              </a:tr>
              <a:tr h="317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bg1"/>
                          </a:solidFill>
                        </a:rPr>
                        <a:t>Anbar</a:t>
                      </a:r>
                      <a:endParaRPr lang="en-IN" sz="1100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Ana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Reahabilitaion of CAT3 Houses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IN" sz="1100" kern="120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IN" sz="11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9827" marR="59827" marT="0" marB="0" anchor="ctr"/>
                </a:tc>
                <a:extLst>
                  <a:ext uri="{0D108BD9-81ED-4DB2-BD59-A6C34878D82A}">
                    <a16:rowId xmlns:a16="http://schemas.microsoft.com/office/drawing/2014/main" val="76074119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EF16965-B24C-4848-8812-620D2BF5A8C9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IN" sz="1600" dirty="0">
                <a:latin typeface="Corbel" panose="020B0503020204020204" pitchFamily="34" charset="0"/>
              </a:rPr>
              <a:t>Partners progress on </a:t>
            </a:r>
            <a:r>
              <a:rPr lang="en-IN" sz="1600" dirty="0">
                <a:latin typeface="Corbel" panose="020B0503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sz="1600" dirty="0">
                <a:latin typeface="Corbel" panose="020B0503020204020204" pitchFamily="34" charset="0"/>
              </a:rPr>
              <a:t> (planned and ongoing interventions)-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4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16965-B24C-4848-8812-620D2BF5A8C9}"/>
              </a:ext>
            </a:extLst>
          </p:cNvPr>
          <p:cNvSpPr/>
          <p:nvPr/>
        </p:nvSpPr>
        <p:spPr>
          <a:xfrm>
            <a:off x="20780" y="126347"/>
            <a:ext cx="9102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IN" sz="1600" dirty="0">
                <a:latin typeface="Corbel" panose="020B0503020204020204" pitchFamily="34" charset="0"/>
              </a:rPr>
              <a:t>Partners progress on </a:t>
            </a:r>
            <a:r>
              <a:rPr lang="en-IN" sz="1600" dirty="0"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and Rehabilitation</a:t>
            </a:r>
            <a:r>
              <a:rPr lang="en-IN" sz="1600" dirty="0">
                <a:latin typeface="Corbel" panose="020B0503020204020204" pitchFamily="34" charset="0"/>
              </a:rPr>
              <a:t> (planned and ongoing interventions)- </a:t>
            </a:r>
            <a:r>
              <a:rPr lang="en-IN" sz="1600" dirty="0">
                <a:solidFill>
                  <a:srgbClr val="0070C0"/>
                </a:solidFill>
                <a:latin typeface="Corbel" panose="020B0503020204020204" pitchFamily="34" charset="0"/>
              </a:rPr>
              <a:t> Tour de table - Partners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19622-DB1F-409A-A0C2-79F7A2FE5B4E}"/>
              </a:ext>
            </a:extLst>
          </p:cNvPr>
          <p:cNvSpPr/>
          <p:nvPr/>
        </p:nvSpPr>
        <p:spPr>
          <a:xfrm>
            <a:off x="269714" y="1081993"/>
            <a:ext cx="87821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UNPD</a:t>
            </a:r>
            <a:r>
              <a:rPr lang="en-IN" sz="1500" dirty="0">
                <a:latin typeface="Corbel" panose="020B0503020204020204" pitchFamily="34" charset="0"/>
              </a:rPr>
              <a:t> - 2019 Shelter rehabilitation projects</a:t>
            </a:r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UNPD</a:t>
            </a:r>
            <a:r>
              <a:rPr lang="en-IN" sz="1500" dirty="0">
                <a:latin typeface="Corbel" panose="020B0503020204020204" pitchFamily="34" charset="0"/>
              </a:rPr>
              <a:t> – 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2020 Shelter rehabilitation projects </a:t>
            </a:r>
            <a:endParaRPr lang="en-IN" sz="1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1,500 Shelter units (Cat 1&amp;2) in Falluja &amp; in Ramadi (in four </a:t>
            </a:r>
            <a:r>
              <a:rPr lang="en-US" sz="1500" dirty="0">
                <a:latin typeface="Corbel" panose="020B0503020204020204" pitchFamily="34" charset="0"/>
              </a:rPr>
              <a:t>neighborhoods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500 Shelter units (Cat 1&amp;2) in Baiji in Salah al-Din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Demining &amp; Reconstruction of the apartments complex in Ramadi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A1C458-3E70-41A1-A9A2-F0483CD35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26490"/>
              </p:ext>
            </p:extLst>
          </p:nvPr>
        </p:nvGraphicFramePr>
        <p:xfrm>
          <a:off x="535072" y="1459883"/>
          <a:ext cx="8194176" cy="1766518"/>
        </p:xfrm>
        <a:graphic>
          <a:graphicData uri="http://schemas.openxmlformats.org/drawingml/2006/table">
            <a:tbl>
              <a:tblPr/>
              <a:tblGrid>
                <a:gridCol w="1107682">
                  <a:extLst>
                    <a:ext uri="{9D8B030D-6E8A-4147-A177-3AD203B41FA5}">
                      <a16:colId xmlns:a16="http://schemas.microsoft.com/office/drawing/2014/main" val="3385118739"/>
                    </a:ext>
                  </a:extLst>
                </a:gridCol>
                <a:gridCol w="930853">
                  <a:extLst>
                    <a:ext uri="{9D8B030D-6E8A-4147-A177-3AD203B41FA5}">
                      <a16:colId xmlns:a16="http://schemas.microsoft.com/office/drawing/2014/main" val="95681439"/>
                    </a:ext>
                  </a:extLst>
                </a:gridCol>
                <a:gridCol w="260238">
                  <a:extLst>
                    <a:ext uri="{9D8B030D-6E8A-4147-A177-3AD203B41FA5}">
                      <a16:colId xmlns:a16="http://schemas.microsoft.com/office/drawing/2014/main" val="1999010105"/>
                    </a:ext>
                  </a:extLst>
                </a:gridCol>
                <a:gridCol w="1771623">
                  <a:extLst>
                    <a:ext uri="{9D8B030D-6E8A-4147-A177-3AD203B41FA5}">
                      <a16:colId xmlns:a16="http://schemas.microsoft.com/office/drawing/2014/main" val="1555241937"/>
                    </a:ext>
                  </a:extLst>
                </a:gridCol>
                <a:gridCol w="1030945">
                  <a:extLst>
                    <a:ext uri="{9D8B030D-6E8A-4147-A177-3AD203B41FA5}">
                      <a16:colId xmlns:a16="http://schemas.microsoft.com/office/drawing/2014/main" val="2707517188"/>
                    </a:ext>
                  </a:extLst>
                </a:gridCol>
                <a:gridCol w="1030945">
                  <a:extLst>
                    <a:ext uri="{9D8B030D-6E8A-4147-A177-3AD203B41FA5}">
                      <a16:colId xmlns:a16="http://schemas.microsoft.com/office/drawing/2014/main" val="3568543943"/>
                    </a:ext>
                  </a:extLst>
                </a:gridCol>
                <a:gridCol w="1030945">
                  <a:extLst>
                    <a:ext uri="{9D8B030D-6E8A-4147-A177-3AD203B41FA5}">
                      <a16:colId xmlns:a16="http://schemas.microsoft.com/office/drawing/2014/main" val="41950750"/>
                    </a:ext>
                  </a:extLst>
                </a:gridCol>
                <a:gridCol w="1030945">
                  <a:extLst>
                    <a:ext uri="{9D8B030D-6E8A-4147-A177-3AD203B41FA5}">
                      <a16:colId xmlns:a16="http://schemas.microsoft.com/office/drawing/2014/main" val="39726190"/>
                    </a:ext>
                  </a:extLst>
                </a:gridCol>
              </a:tblGrid>
              <a:tr h="213931">
                <a:tc>
                  <a:txBody>
                    <a:bodyPr/>
                    <a:lstStyle/>
                    <a:p>
                      <a:pPr algn="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Last Update: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13-Aug-2020 12:22 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28896"/>
                  </a:ext>
                </a:extLst>
              </a:tr>
              <a:tr h="4172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Units in the Project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Achievement Percentage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Units Completed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85291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Anbar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 Garma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Shortan-Al Khairat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Procurment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595853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Salah Al-Din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Baiji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Al-Askary1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Ongoing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9981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Salah Al-Din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Baiji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Tal Al-Za'atar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Procurement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930750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algn="l" fontAlgn="ctr"/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439752"/>
      </p:ext>
    </p:extLst>
  </p:cSld>
  <p:clrMapOvr>
    <a:masterClrMapping/>
  </p:clrMapOvr>
</p:sld>
</file>

<file path=ppt/theme/theme1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50938</TotalTime>
  <Words>1191</Words>
  <Application>Microsoft Office PowerPoint</Application>
  <PresentationFormat>On-screen Show (16:9)</PresentationFormat>
  <Paragraphs>244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Verdana</vt:lpstr>
      <vt:lpstr>Wingdings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TIA Michel</dc:creator>
  <cp:lastModifiedBy>TIA Michel</cp:lastModifiedBy>
  <cp:revision>4213</cp:revision>
  <cp:lastPrinted>2017-10-23T07:30:35Z</cp:lastPrinted>
  <dcterms:created xsi:type="dcterms:W3CDTF">2014-10-08T08:24:30Z</dcterms:created>
  <dcterms:modified xsi:type="dcterms:W3CDTF">2020-10-07T08:56:07Z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2020-06-13T13:59:36Z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1405482e-dbb4-4b08-a0fc-1769f7325df2</vt:lpwstr>
  </property>
  <property fmtid="{D5CDD505-2E9C-101B-9397-08002B2CF9AE}" pid="8" name="MSIP_Label_2059aa38-f392-4105-be92-628035578272_ContentBits">
    <vt:lpwstr>0</vt:lpwstr>
  </property>
</Properties>
</file>