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20"/>
  </p:notesMasterIdLst>
  <p:handoutMasterIdLst>
    <p:handoutMasterId r:id="rId21"/>
  </p:handoutMasterIdLst>
  <p:sldIdLst>
    <p:sldId id="726" r:id="rId4"/>
    <p:sldId id="702" r:id="rId5"/>
    <p:sldId id="727" r:id="rId6"/>
    <p:sldId id="745" r:id="rId7"/>
    <p:sldId id="760" r:id="rId8"/>
    <p:sldId id="275" r:id="rId9"/>
    <p:sldId id="772" r:id="rId10"/>
    <p:sldId id="761" r:id="rId11"/>
    <p:sldId id="765" r:id="rId12"/>
    <p:sldId id="771" r:id="rId13"/>
    <p:sldId id="766" r:id="rId14"/>
    <p:sldId id="768" r:id="rId15"/>
    <p:sldId id="767" r:id="rId16"/>
    <p:sldId id="769" r:id="rId17"/>
    <p:sldId id="770" r:id="rId18"/>
    <p:sldId id="734" r:id="rId19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71" autoAdjust="0"/>
    <p:restoredTop sz="96727" autoAdjust="0"/>
  </p:normalViewPr>
  <p:slideViewPr>
    <p:cSldViewPr snapToGrid="0" snapToObjects="1">
      <p:cViewPr varScale="1">
        <p:scale>
          <a:sx n="150" d="100"/>
          <a:sy n="150" d="100"/>
        </p:scale>
        <p:origin x="114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19-11-2020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Nearly 2.6 million individuals remain in need of shelter and NFI support, seven per cent higher than in 2019.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SNFI used the two indicators below for the intersectoral PIN analysis. Data on these indicators came out of the two nationwide assessments of MCNA VIII and ILA V.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HHs reporting at least 2 shelter improvements to achieve adequacy of living standard, and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 of people living in critical shelter (tents, unfinished and abandoned structures, make-shift shelter, non-residential, public and religious buildings)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2,526 CRI kits from (18_29) October 2020.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 1674 plastic mat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 18 CRI IDPs for camps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 834 CRI kits for returnees in SAD and DIY.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5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3"/>
              </a:rPr>
              <a:t>https://www.sheltercluster.org/response/iraq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mailto:coord4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alazzawi@unhcr.org" TargetMode="External"/><Relationship Id="rId4" Type="http://schemas.openxmlformats.org/officeDocument/2006/relationships/hyperlink" Target="mailto:osama.seddiq@drc.ng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8" y="77394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Shelter Cluster Hub Coordination Structure</a:t>
            </a:r>
            <a:endParaRPr lang="en-GB" sz="2200" b="0" dirty="0">
              <a:solidFill>
                <a:srgbClr val="DF5327"/>
              </a:solidFill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C815D-F254-4347-B950-666F6AFB4167}"/>
              </a:ext>
            </a:extLst>
          </p:cNvPr>
          <p:cNvSpPr/>
          <p:nvPr/>
        </p:nvSpPr>
        <p:spPr>
          <a:xfrm>
            <a:off x="3564265" y="252139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Michel Tia </a:t>
            </a:r>
            <a:r>
              <a:rPr lang="en-GB" sz="1200" dirty="0">
                <a:latin typeface="Corbel" panose="020B0503020204020204" pitchFamily="34" charset="0"/>
              </a:rPr>
              <a:t>- IOM</a:t>
            </a:r>
          </a:p>
          <a:p>
            <a:r>
              <a:rPr lang="en-GB" sz="1200" dirty="0">
                <a:latin typeface="Corbel" panose="020B0503020204020204" pitchFamily="34" charset="0"/>
              </a:rPr>
              <a:t>Sub National </a:t>
            </a:r>
            <a:r>
              <a:rPr lang="en-US" sz="1200" dirty="0">
                <a:latin typeface="Corbel" panose="020B0503020204020204" pitchFamily="34" charset="0"/>
              </a:rPr>
              <a:t>Cluster </a:t>
            </a:r>
            <a:r>
              <a:rPr lang="en-GB" sz="1200" dirty="0">
                <a:latin typeface="Corbel" panose="020B0503020204020204" pitchFamily="34" charset="0"/>
              </a:rPr>
              <a:t>Coordinator for Centre and South </a:t>
            </a:r>
          </a:p>
          <a:p>
            <a:r>
              <a:rPr lang="en-GB" sz="1200" dirty="0">
                <a:latin typeface="Corbel" panose="020B0503020204020204" pitchFamily="34" charset="0"/>
              </a:rPr>
              <a:t>+964 (0) 782 294 9258</a:t>
            </a:r>
          </a:p>
          <a:p>
            <a:r>
              <a:rPr lang="en-GB" sz="1200" b="1" u="sng" dirty="0">
                <a:solidFill>
                  <a:schemeClr val="lt1"/>
                </a:solidFill>
                <a:latin typeface="Corbel" panose="020B0503020204020204" pitchFamily="34" charset="0"/>
                <a:hlinkClick r:id="rId2"/>
              </a:rPr>
              <a:t>coord4.iraq@sheltercluster.org</a:t>
            </a:r>
            <a:r>
              <a:rPr lang="en-GB" sz="1200" b="1" dirty="0">
                <a:solidFill>
                  <a:schemeClr val="lt1"/>
                </a:solidFill>
                <a:latin typeface="Corbel" panose="020B0503020204020204" pitchFamily="34" charset="0"/>
              </a:rPr>
              <a:t> 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2051" name="Picture 3" descr="cid:image001.png@01D3CC1A.AD9A1A50">
            <a:extLst>
              <a:ext uri="{FF2B5EF4-FFF2-40B4-BE49-F238E27FC236}">
                <a16:creationId xmlns:a16="http://schemas.microsoft.com/office/drawing/2014/main" id="{BCD613DA-B0AD-4CD4-87F6-85453FC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" y="2991763"/>
            <a:ext cx="1061756" cy="4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5D525-B00C-4744-B8C0-02E8D1326CFF}"/>
              </a:ext>
            </a:extLst>
          </p:cNvPr>
          <p:cNvSpPr/>
          <p:nvPr/>
        </p:nvSpPr>
        <p:spPr>
          <a:xfrm>
            <a:off x="3564631" y="1216238"/>
            <a:ext cx="388564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Osama Luay Seddiq </a:t>
            </a:r>
            <a:r>
              <a:rPr lang="en-US" sz="1200" dirty="0">
                <a:latin typeface="Corbel" panose="020B0503020204020204" pitchFamily="34" charset="0"/>
              </a:rPr>
              <a:t>- DRC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latin typeface="Corbel" panose="020B0503020204020204" pitchFamily="34" charset="0"/>
              </a:rPr>
              <a:t>Shelter and Infrastructure Officer - Tikrit</a:t>
            </a:r>
          </a:p>
          <a:p>
            <a:r>
              <a:rPr lang="en-US" sz="1200" b="1" dirty="0">
                <a:latin typeface="Corbel" panose="020B0503020204020204" pitchFamily="34" charset="0"/>
              </a:rPr>
              <a:t>Shelter Cluster Focal Point for Salah ad-Din Governorate</a:t>
            </a:r>
          </a:p>
          <a:p>
            <a:r>
              <a:rPr lang="en-IN" sz="1200" dirty="0">
                <a:latin typeface="Corbel" panose="020B0503020204020204" pitchFamily="34" charset="0"/>
              </a:rPr>
              <a:t>+964 (0) 773 489 1375</a:t>
            </a:r>
            <a:r>
              <a:rPr lang="en-US" sz="1200" dirty="0">
                <a:latin typeface="Corbel" panose="020B0503020204020204" pitchFamily="34" charset="0"/>
              </a:rPr>
              <a:t> 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b="1" u="sng" dirty="0">
                <a:latin typeface="Corbel" panose="020B0503020204020204" pitchFamily="34" charset="0"/>
                <a:hlinkClick r:id="rId4"/>
              </a:rPr>
              <a:t>osama.seddiq@drc.ngo</a:t>
            </a:r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50FB1-99FF-4C1C-97D8-D5EB96726362}"/>
              </a:ext>
            </a:extLst>
          </p:cNvPr>
          <p:cNvSpPr/>
          <p:nvPr/>
        </p:nvSpPr>
        <p:spPr>
          <a:xfrm>
            <a:off x="3564630" y="2408361"/>
            <a:ext cx="48520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</a:rPr>
              <a:t>Layth Al-Azzawi </a:t>
            </a:r>
            <a:r>
              <a:rPr lang="en-US" sz="1200" dirty="0">
                <a:latin typeface="Corbel" panose="020B0503020204020204" pitchFamily="34" charset="0"/>
              </a:rPr>
              <a:t>- UNHCR</a:t>
            </a:r>
            <a:endParaRPr lang="en-US" sz="12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IN" sz="1200" dirty="0">
                <a:latin typeface="Corbel" panose="020B0503020204020204" pitchFamily="34" charset="0"/>
              </a:rPr>
              <a:t>Snr. Field Associate – CCCM &amp; Shelter-NFI - </a:t>
            </a:r>
            <a:r>
              <a:rPr lang="en-US" sz="1200" dirty="0">
                <a:latin typeface="Corbel" panose="020B0503020204020204" pitchFamily="34" charset="0"/>
              </a:rPr>
              <a:t>Centre and South</a:t>
            </a:r>
          </a:p>
          <a:p>
            <a:r>
              <a:rPr lang="en-US" sz="1200" b="1" dirty="0">
                <a:latin typeface="Corbel" panose="020B0503020204020204" pitchFamily="34" charset="0"/>
              </a:rPr>
              <a:t>Shelter Cluster Focal Point for Diyala Governorate</a:t>
            </a:r>
          </a:p>
          <a:p>
            <a:r>
              <a:rPr lang="en-US" sz="1200" dirty="0">
                <a:latin typeface="Corbel" panose="020B0503020204020204" pitchFamily="34" charset="0"/>
              </a:rPr>
              <a:t>+964 (0) 780 195 3136</a:t>
            </a:r>
          </a:p>
          <a:p>
            <a:r>
              <a:rPr lang="en-US" sz="1200" b="1" dirty="0">
                <a:latin typeface="Corbel" panose="020B0503020204020204" pitchFamily="34" charset="0"/>
                <a:hlinkClick r:id="rId5"/>
              </a:rPr>
              <a:t>alazzawi@unhcr.org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EBCA45-6AC7-4C46-B1DD-9D14A0ECCC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1" y="1747992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955CFF-4D05-4381-8322-F14091DA90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16" y="1766307"/>
            <a:ext cx="846587" cy="853701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99368-7E73-433E-8058-3423DDF1FCD3}"/>
              </a:ext>
            </a:extLst>
          </p:cNvPr>
          <p:cNvSpPr/>
          <p:nvPr/>
        </p:nvSpPr>
        <p:spPr>
          <a:xfrm>
            <a:off x="3560250" y="3616983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Name - </a:t>
            </a:r>
            <a:r>
              <a:rPr lang="en-GB" sz="1200" dirty="0">
                <a:latin typeface="Corbel" panose="020B0503020204020204" pitchFamily="34" charset="0"/>
              </a:rPr>
              <a:t>Agency  - </a:t>
            </a:r>
            <a:r>
              <a:rPr lang="en-GB" sz="1200" b="1" dirty="0">
                <a:solidFill>
                  <a:srgbClr val="C00000"/>
                </a:solidFill>
                <a:latin typeface="Corbel" panose="020B0503020204020204" pitchFamily="34" charset="0"/>
              </a:rPr>
              <a:t>To be nominated</a:t>
            </a:r>
          </a:p>
          <a:p>
            <a:r>
              <a:rPr lang="en-GB" sz="1200" dirty="0">
                <a:latin typeface="Corbel" panose="020B0503020204020204" pitchFamily="34" charset="0"/>
              </a:rPr>
              <a:t>Function</a:t>
            </a:r>
          </a:p>
          <a:p>
            <a:r>
              <a:rPr lang="en-GB" sz="1200" b="1" dirty="0">
                <a:latin typeface="Corbel" panose="020B0503020204020204" pitchFamily="34" charset="0"/>
              </a:rPr>
              <a:t>Shelter Cluster Focal Point for Anbar</a:t>
            </a:r>
            <a:r>
              <a:rPr lang="en-GB" sz="1200" dirty="0">
                <a:latin typeface="Corbel" panose="020B0503020204020204" pitchFamily="34" charset="0"/>
              </a:rPr>
              <a:t> </a:t>
            </a:r>
          </a:p>
          <a:p>
            <a:r>
              <a:rPr lang="en-GB" sz="1200" dirty="0">
                <a:latin typeface="Corbel" panose="020B0503020204020204" pitchFamily="34" charset="0"/>
              </a:rPr>
              <a:t>Contact details (phone &amp; mail)</a:t>
            </a:r>
          </a:p>
        </p:txBody>
      </p:sp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en-US" sz="1600" dirty="0">
                <a:latin typeface="Corbel" panose="020B0503020204020204" pitchFamily="34" charset="0"/>
              </a:rPr>
              <a:t>Emergency: potential needs due to movement of IDPs from camps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29665A-6604-4F44-B635-C374AC068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45843"/>
              </p:ext>
            </p:extLst>
          </p:nvPr>
        </p:nvGraphicFramePr>
        <p:xfrm>
          <a:off x="834644" y="1941498"/>
          <a:ext cx="2969336" cy="876300"/>
        </p:xfrm>
        <a:graphic>
          <a:graphicData uri="http://schemas.openxmlformats.org/drawingml/2006/table">
            <a:tbl>
              <a:tblPr/>
              <a:tblGrid>
                <a:gridCol w="1318553">
                  <a:extLst>
                    <a:ext uri="{9D8B030D-6E8A-4147-A177-3AD203B41FA5}">
                      <a16:colId xmlns:a16="http://schemas.microsoft.com/office/drawing/2014/main" val="3550436141"/>
                    </a:ext>
                  </a:extLst>
                </a:gridCol>
                <a:gridCol w="1650783">
                  <a:extLst>
                    <a:ext uri="{9D8B030D-6E8A-4147-A177-3AD203B41FA5}">
                      <a16:colId xmlns:a16="http://schemas.microsoft.com/office/drawing/2014/main" val="3781799796"/>
                    </a:ext>
                  </a:extLst>
                </a:gridCol>
              </a:tblGrid>
              <a:tr h="15254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# of Families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94396"/>
                  </a:ext>
                </a:extLst>
              </a:tr>
              <a:tr h="15254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0430"/>
                  </a:ext>
                </a:extLst>
              </a:tr>
              <a:tr h="15254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800104"/>
                  </a:ext>
                </a:extLst>
              </a:tr>
              <a:tr h="29689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                               1,528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489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D3DD62-0BC4-4049-AE50-BE93EBEB6712}"/>
              </a:ext>
            </a:extLst>
          </p:cNvPr>
          <p:cNvSpPr txBox="1"/>
          <p:nvPr/>
        </p:nvSpPr>
        <p:spPr>
          <a:xfrm>
            <a:off x="309205" y="1106367"/>
            <a:ext cx="2113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orbel" panose="020B0503020204020204" pitchFamily="34" charset="0"/>
              </a:rPr>
              <a:t>Summary – Arrivals</a:t>
            </a:r>
          </a:p>
          <a:p>
            <a:r>
              <a:rPr lang="en-IN" sz="1400" dirty="0">
                <a:latin typeface="Corbel" panose="020B0503020204020204" pitchFamily="34" charset="0"/>
              </a:rPr>
              <a:t>As of 15 Nov. 20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EA8F7C-F6D4-4D01-AEC7-57D16C782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52380"/>
              </p:ext>
            </p:extLst>
          </p:nvPr>
        </p:nvGraphicFramePr>
        <p:xfrm>
          <a:off x="4071725" y="934501"/>
          <a:ext cx="4841981" cy="3397325"/>
        </p:xfrm>
        <a:graphic>
          <a:graphicData uri="http://schemas.openxmlformats.org/drawingml/2006/table">
            <a:tbl>
              <a:tblPr/>
              <a:tblGrid>
                <a:gridCol w="725040">
                  <a:extLst>
                    <a:ext uri="{9D8B030D-6E8A-4147-A177-3AD203B41FA5}">
                      <a16:colId xmlns:a16="http://schemas.microsoft.com/office/drawing/2014/main" val="188679863"/>
                    </a:ext>
                  </a:extLst>
                </a:gridCol>
                <a:gridCol w="1142121">
                  <a:extLst>
                    <a:ext uri="{9D8B030D-6E8A-4147-A177-3AD203B41FA5}">
                      <a16:colId xmlns:a16="http://schemas.microsoft.com/office/drawing/2014/main" val="994298137"/>
                    </a:ext>
                  </a:extLst>
                </a:gridCol>
                <a:gridCol w="933869">
                  <a:extLst>
                    <a:ext uri="{9D8B030D-6E8A-4147-A177-3AD203B41FA5}">
                      <a16:colId xmlns:a16="http://schemas.microsoft.com/office/drawing/2014/main" val="1596181166"/>
                    </a:ext>
                  </a:extLst>
                </a:gridCol>
                <a:gridCol w="1055664">
                  <a:extLst>
                    <a:ext uri="{9D8B030D-6E8A-4147-A177-3AD203B41FA5}">
                      <a16:colId xmlns:a16="http://schemas.microsoft.com/office/drawing/2014/main" val="2856548694"/>
                    </a:ext>
                  </a:extLst>
                </a:gridCol>
                <a:gridCol w="985287">
                  <a:extLst>
                    <a:ext uri="{9D8B030D-6E8A-4147-A177-3AD203B41FA5}">
                      <a16:colId xmlns:a16="http://schemas.microsoft.com/office/drawing/2014/main" val="3754099364"/>
                    </a:ext>
                  </a:extLst>
                </a:gridCol>
              </a:tblGrid>
              <a:tr h="31011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Status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Governorate of Arrival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District of Arrival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Sum of Num Families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Sum of # Individual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19454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Falluja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38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187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149333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Ramadi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137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30421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Al-Ka'im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81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30567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37926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Mada'in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06752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Thawra2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521932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Abu Ghraib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219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489837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291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04220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Kerbala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Kerbala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339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46875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Kerbala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339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82313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Baquba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203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310184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Khanaqin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102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603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05046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Kifri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85695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161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818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89954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Al-Shirqat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88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66067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Balad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443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693472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531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78201"/>
                  </a:ext>
                </a:extLst>
              </a:tr>
              <a:tr h="17133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 Total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406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2,384</a:t>
                      </a:r>
                    </a:p>
                  </a:txBody>
                  <a:tcPr marL="8567" marR="8567" marT="8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59529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512015-BC3E-4AA7-A4F4-60C64CB35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51916"/>
              </p:ext>
            </p:extLst>
          </p:nvPr>
        </p:nvGraphicFramePr>
        <p:xfrm>
          <a:off x="2571681" y="3841587"/>
          <a:ext cx="567771" cy="47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681" y="3841587"/>
                        <a:ext cx="567771" cy="47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B45744-C639-4D8F-A8B7-CD2BD5AE1C79}"/>
              </a:ext>
            </a:extLst>
          </p:cNvPr>
          <p:cNvSpPr txBox="1"/>
          <p:nvPr/>
        </p:nvSpPr>
        <p:spPr>
          <a:xfrm>
            <a:off x="230294" y="3950310"/>
            <a:ext cx="2544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dirty="0">
                <a:latin typeface="Corbel" panose="020B0503020204020204" pitchFamily="34" charset="0"/>
              </a:rPr>
              <a:t>DTM Camp Closure matrix 15Nov.20</a:t>
            </a:r>
          </a:p>
        </p:txBody>
      </p:sp>
    </p:spTree>
    <p:extLst>
      <p:ext uri="{BB962C8B-B14F-4D97-AF65-F5344CB8AC3E}">
        <p14:creationId xmlns:p14="http://schemas.microsoft.com/office/powerpoint/2010/main" val="24889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en-US" sz="1600" dirty="0">
                <a:latin typeface="Corbel" panose="020B0503020204020204" pitchFamily="34" charset="0"/>
              </a:rPr>
              <a:t>Partners progress on NFI / Winter responses (ongoing/planned interventions) -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Tour de table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DA9F1-D24D-41AF-A4C1-E06FF05C1126}"/>
              </a:ext>
            </a:extLst>
          </p:cNvPr>
          <p:cNvSpPr/>
          <p:nvPr/>
        </p:nvSpPr>
        <p:spPr>
          <a:xfrm>
            <a:off x="251441" y="787167"/>
            <a:ext cx="8704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Corbel" panose="020B0503020204020204" pitchFamily="34" charset="0"/>
              </a:rPr>
              <a:t>IOM - NFI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9A2375-FC13-49A6-81A6-8C369111B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52633"/>
              </p:ext>
            </p:extLst>
          </p:nvPr>
        </p:nvGraphicFramePr>
        <p:xfrm>
          <a:off x="584199" y="1591627"/>
          <a:ext cx="2990850" cy="1154430"/>
        </p:xfrm>
        <a:graphic>
          <a:graphicData uri="http://schemas.openxmlformats.org/drawingml/2006/table">
            <a:tbl>
              <a:tblPr/>
              <a:tblGrid>
                <a:gridCol w="1555724">
                  <a:extLst>
                    <a:ext uri="{9D8B030D-6E8A-4147-A177-3AD203B41FA5}">
                      <a16:colId xmlns:a16="http://schemas.microsoft.com/office/drawing/2014/main" val="2455165615"/>
                    </a:ext>
                  </a:extLst>
                </a:gridCol>
                <a:gridCol w="1435126">
                  <a:extLst>
                    <a:ext uri="{9D8B030D-6E8A-4147-A177-3AD203B41FA5}">
                      <a16:colId xmlns:a16="http://schemas.microsoft.com/office/drawing/2014/main" val="351467611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Emergency Cash for camp displacement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20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Governorates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# HHs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9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33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143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316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Baghdad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975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377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042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E33A04-D51D-4715-8F98-1D60A9933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07876"/>
              </p:ext>
            </p:extLst>
          </p:nvPr>
        </p:nvGraphicFramePr>
        <p:xfrm>
          <a:off x="3867149" y="1591627"/>
          <a:ext cx="4692652" cy="1388325"/>
        </p:xfrm>
        <a:graphic>
          <a:graphicData uri="http://schemas.openxmlformats.org/drawingml/2006/table">
            <a:tbl>
              <a:tblPr/>
              <a:tblGrid>
                <a:gridCol w="1649460">
                  <a:extLst>
                    <a:ext uri="{9D8B030D-6E8A-4147-A177-3AD203B41FA5}">
                      <a16:colId xmlns:a16="http://schemas.microsoft.com/office/drawing/2014/main" val="218878162"/>
                    </a:ext>
                  </a:extLst>
                </a:gridCol>
                <a:gridCol w="1521596">
                  <a:extLst>
                    <a:ext uri="{9D8B030D-6E8A-4147-A177-3AD203B41FA5}">
                      <a16:colId xmlns:a16="http://schemas.microsoft.com/office/drawing/2014/main" val="4230104455"/>
                    </a:ext>
                  </a:extLst>
                </a:gridCol>
                <a:gridCol w="1521596">
                  <a:extLst>
                    <a:ext uri="{9D8B030D-6E8A-4147-A177-3AD203B41FA5}">
                      <a16:colId xmlns:a16="http://schemas.microsoft.com/office/drawing/2014/main" val="833315876"/>
                    </a:ext>
                  </a:extLst>
                </a:gridCol>
              </a:tblGrid>
              <a:tr h="175628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Completed Nov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469516"/>
                  </a:ext>
                </a:extLst>
              </a:tr>
              <a:tr h="1756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Governorates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Basic Kits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Replacement Kits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3262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550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1,400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9201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301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24180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Baghdad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627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526052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 Din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378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2,650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583636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1,856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5,050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4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7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en-US" sz="1600" dirty="0">
                <a:latin typeface="Corbel" panose="020B0503020204020204" pitchFamily="34" charset="0"/>
              </a:rPr>
              <a:t>Partners progress on NFI / Winter responses (ongoing/planned interventions) -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Tour de table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86BB3-5378-4781-86A8-4531F4B263E2}"/>
              </a:ext>
            </a:extLst>
          </p:cNvPr>
          <p:cNvSpPr/>
          <p:nvPr/>
        </p:nvSpPr>
        <p:spPr>
          <a:xfrm>
            <a:off x="219691" y="787167"/>
            <a:ext cx="8704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Corbel" panose="020B0503020204020204" pitchFamily="34" charset="0"/>
              </a:rPr>
              <a:t>UNHCR - NFI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A9C179-9D1F-42D2-A6F3-5D339EB31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34214"/>
              </p:ext>
            </p:extLst>
          </p:nvPr>
        </p:nvGraphicFramePr>
        <p:xfrm>
          <a:off x="603250" y="1125721"/>
          <a:ext cx="8083548" cy="3437026"/>
        </p:xfrm>
        <a:graphic>
          <a:graphicData uri="http://schemas.openxmlformats.org/drawingml/2006/table">
            <a:tbl>
              <a:tblPr/>
              <a:tblGrid>
                <a:gridCol w="900192">
                  <a:extLst>
                    <a:ext uri="{9D8B030D-6E8A-4147-A177-3AD203B41FA5}">
                      <a16:colId xmlns:a16="http://schemas.microsoft.com/office/drawing/2014/main" val="2794832493"/>
                    </a:ext>
                  </a:extLst>
                </a:gridCol>
                <a:gridCol w="1009306">
                  <a:extLst>
                    <a:ext uri="{9D8B030D-6E8A-4147-A177-3AD203B41FA5}">
                      <a16:colId xmlns:a16="http://schemas.microsoft.com/office/drawing/2014/main" val="2213226618"/>
                    </a:ext>
                  </a:extLst>
                </a:gridCol>
                <a:gridCol w="1224504">
                  <a:extLst>
                    <a:ext uri="{9D8B030D-6E8A-4147-A177-3AD203B41FA5}">
                      <a16:colId xmlns:a16="http://schemas.microsoft.com/office/drawing/2014/main" val="1023139260"/>
                    </a:ext>
                  </a:extLst>
                </a:gridCol>
                <a:gridCol w="1091143">
                  <a:extLst>
                    <a:ext uri="{9D8B030D-6E8A-4147-A177-3AD203B41FA5}">
                      <a16:colId xmlns:a16="http://schemas.microsoft.com/office/drawing/2014/main" val="2578496567"/>
                    </a:ext>
                  </a:extLst>
                </a:gridCol>
                <a:gridCol w="1297248">
                  <a:extLst>
                    <a:ext uri="{9D8B030D-6E8A-4147-A177-3AD203B41FA5}">
                      <a16:colId xmlns:a16="http://schemas.microsoft.com/office/drawing/2014/main" val="1014273660"/>
                    </a:ext>
                  </a:extLst>
                </a:gridCol>
                <a:gridCol w="1263907">
                  <a:extLst>
                    <a:ext uri="{9D8B030D-6E8A-4147-A177-3AD203B41FA5}">
                      <a16:colId xmlns:a16="http://schemas.microsoft.com/office/drawing/2014/main" val="2823164464"/>
                    </a:ext>
                  </a:extLst>
                </a:gridCol>
                <a:gridCol w="1297248">
                  <a:extLst>
                    <a:ext uri="{9D8B030D-6E8A-4147-A177-3AD203B41FA5}">
                      <a16:colId xmlns:a16="http://schemas.microsoft.com/office/drawing/2014/main" val="1830089266"/>
                    </a:ext>
                  </a:extLst>
                </a:gridCol>
              </a:tblGrid>
              <a:tr h="117112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NFI distributions - from 18 - 29 October 2020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67243"/>
                  </a:ext>
                </a:extLst>
              </a:tr>
              <a:tr h="339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 Governorate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 District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 Sub District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 Location/Beneficiary Type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 Location Name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# HH_NFI_Kits_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Partial_or_Full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# Individuals_NFI_Kits_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Partial_or_Full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748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Al-Anbar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Al-Falluja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Al-Amirya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Fallujah camp 7 - HTC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505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3,030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02915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Al-Anbar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Al-Ramadi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Al-Ramadi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Informal Sites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K-09 site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39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234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26853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Al-Anbar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Al-Ramadi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Al-Ramadi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Informal Sites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 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Karamah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Site  - K-18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93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558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757375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Al-Anbar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Al-Falluja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Al-Amirya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 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Tahrer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Central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 4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24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11384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Baghdad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Al-Mahmoudiya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Al-Latifya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Latifiya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50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300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03092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Al-Wand 1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680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4,080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93875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Al-Wand 2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 7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  7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0374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Khanaqin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Al-Wand 1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 7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 49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72065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Diyala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Al-Muqdadiya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Al-Muqdadiya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 Aali Village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502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3,012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37463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Balad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Al-Esshaqi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Informal Sites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Ishaqi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62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372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672117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Tikrit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Um Al-Qura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in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 Karamah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172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1,032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35564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Balad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Yathreb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IDP Out of Camp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Balad station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  73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 438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271711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Al-Shirqat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Al-Shirqat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Al-Ayitha Village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  332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 1,980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39506"/>
                  </a:ext>
                </a:extLst>
              </a:tr>
              <a:tr h="2054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9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9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9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9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9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  2,526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                     15,116 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1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7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</a:t>
            </a:r>
            <a:r>
              <a:rPr lang="en-US" sz="1600" dirty="0">
                <a:latin typeface="Corbel" panose="020B0503020204020204" pitchFamily="34" charset="0"/>
              </a:rPr>
              <a:t>ongoing/planned interventions</a:t>
            </a:r>
            <a:r>
              <a:rPr lang="en-IN" sz="1600" dirty="0">
                <a:latin typeface="Corbel" panose="020B0503020204020204" pitchFamily="34" charset="0"/>
              </a:rPr>
              <a:t>) </a:t>
            </a:r>
            <a:r>
              <a:rPr lang="en-US" sz="1600" dirty="0">
                <a:latin typeface="Corbel" panose="020B0503020204020204" pitchFamily="34" charset="0"/>
              </a:rPr>
              <a:t>-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Tour de table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8C620A-D65A-4212-9730-1D62A500F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7258"/>
              </p:ext>
            </p:extLst>
          </p:nvPr>
        </p:nvGraphicFramePr>
        <p:xfrm>
          <a:off x="400044" y="1994283"/>
          <a:ext cx="8407406" cy="2153248"/>
        </p:xfrm>
        <a:graphic>
          <a:graphicData uri="http://schemas.openxmlformats.org/drawingml/2006/table">
            <a:tbl>
              <a:tblPr/>
              <a:tblGrid>
                <a:gridCol w="528627">
                  <a:extLst>
                    <a:ext uri="{9D8B030D-6E8A-4147-A177-3AD203B41FA5}">
                      <a16:colId xmlns:a16="http://schemas.microsoft.com/office/drawing/2014/main" val="2737909008"/>
                    </a:ext>
                  </a:extLst>
                </a:gridCol>
                <a:gridCol w="528627">
                  <a:extLst>
                    <a:ext uri="{9D8B030D-6E8A-4147-A177-3AD203B41FA5}">
                      <a16:colId xmlns:a16="http://schemas.microsoft.com/office/drawing/2014/main" val="2213571886"/>
                    </a:ext>
                  </a:extLst>
                </a:gridCol>
                <a:gridCol w="652347">
                  <a:extLst>
                    <a:ext uri="{9D8B030D-6E8A-4147-A177-3AD203B41FA5}">
                      <a16:colId xmlns:a16="http://schemas.microsoft.com/office/drawing/2014/main" val="3379398547"/>
                    </a:ext>
                  </a:extLst>
                </a:gridCol>
                <a:gridCol w="686089">
                  <a:extLst>
                    <a:ext uri="{9D8B030D-6E8A-4147-A177-3AD203B41FA5}">
                      <a16:colId xmlns:a16="http://schemas.microsoft.com/office/drawing/2014/main" val="2609257161"/>
                    </a:ext>
                  </a:extLst>
                </a:gridCol>
                <a:gridCol w="1394673">
                  <a:extLst>
                    <a:ext uri="{9D8B030D-6E8A-4147-A177-3AD203B41FA5}">
                      <a16:colId xmlns:a16="http://schemas.microsoft.com/office/drawing/2014/main" val="336428610"/>
                    </a:ext>
                  </a:extLst>
                </a:gridCol>
                <a:gridCol w="787314">
                  <a:extLst>
                    <a:ext uri="{9D8B030D-6E8A-4147-A177-3AD203B41FA5}">
                      <a16:colId xmlns:a16="http://schemas.microsoft.com/office/drawing/2014/main" val="1034941776"/>
                    </a:ext>
                  </a:extLst>
                </a:gridCol>
                <a:gridCol w="528627">
                  <a:extLst>
                    <a:ext uri="{9D8B030D-6E8A-4147-A177-3AD203B41FA5}">
                      <a16:colId xmlns:a16="http://schemas.microsoft.com/office/drawing/2014/main" val="2450593059"/>
                    </a:ext>
                  </a:extLst>
                </a:gridCol>
                <a:gridCol w="576400">
                  <a:extLst>
                    <a:ext uri="{9D8B030D-6E8A-4147-A177-3AD203B41FA5}">
                      <a16:colId xmlns:a16="http://schemas.microsoft.com/office/drawing/2014/main" val="1198399811"/>
                    </a:ext>
                  </a:extLst>
                </a:gridCol>
                <a:gridCol w="483665">
                  <a:extLst>
                    <a:ext uri="{9D8B030D-6E8A-4147-A177-3AD203B41FA5}">
                      <a16:colId xmlns:a16="http://schemas.microsoft.com/office/drawing/2014/main" val="3821235765"/>
                    </a:ext>
                  </a:extLst>
                </a:gridCol>
                <a:gridCol w="1079746">
                  <a:extLst>
                    <a:ext uri="{9D8B030D-6E8A-4147-A177-3AD203B41FA5}">
                      <a16:colId xmlns:a16="http://schemas.microsoft.com/office/drawing/2014/main" val="2732858463"/>
                    </a:ext>
                  </a:extLst>
                </a:gridCol>
                <a:gridCol w="596693">
                  <a:extLst>
                    <a:ext uri="{9D8B030D-6E8A-4147-A177-3AD203B41FA5}">
                      <a16:colId xmlns:a16="http://schemas.microsoft.com/office/drawing/2014/main" val="1776365524"/>
                    </a:ext>
                  </a:extLst>
                </a:gridCol>
                <a:gridCol w="564598">
                  <a:extLst>
                    <a:ext uri="{9D8B030D-6E8A-4147-A177-3AD203B41FA5}">
                      <a16:colId xmlns:a16="http://schemas.microsoft.com/office/drawing/2014/main" val="4192359726"/>
                    </a:ext>
                  </a:extLst>
                </a:gridCol>
              </a:tblGrid>
              <a:tr h="4213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Donor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Assistance Status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Governorate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Village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Start Date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End Date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Target Population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 Units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Unit type 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Progress Percentage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 Families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32787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Ana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Ana-Al 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bor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Shishan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978279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Ana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Ana-Hay Al Nasir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110145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Ana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Ana-Hay Al 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Qadissiyah</a:t>
                      </a:r>
                      <a:endParaRPr lang="en-IN" sz="9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0438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Ana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Ana-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Rayhana</a:t>
                      </a:r>
                      <a:endParaRPr lang="en-IN" sz="9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16802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Anbar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Falluja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Shortan</a:t>
                      </a:r>
                      <a:endParaRPr lang="en-IN" sz="9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81689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Tuz Khurmatu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Suleiman Beg-Sulayman Beg sub district center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237698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Finalized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Salah al-Din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Tuz Khurmatu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Markaz </a:t>
                      </a:r>
                      <a:r>
                        <a:rPr lang="en-IN" sz="9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Tooz-Yangija</a:t>
                      </a:r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Village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10/1/2020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12/31/2020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Returnee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Damaged Houses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4869"/>
                  </a:ext>
                </a:extLst>
              </a:tr>
              <a:tr h="2230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Totals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123 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      228 </a:t>
                      </a: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31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E191AC-7EEF-4E8D-BED2-A95B5F45E45E}"/>
              </a:ext>
            </a:extLst>
          </p:cNvPr>
          <p:cNvSpPr txBox="1"/>
          <p:nvPr/>
        </p:nvSpPr>
        <p:spPr>
          <a:xfrm>
            <a:off x="251441" y="1352879"/>
            <a:ext cx="7717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orbel" panose="020B0503020204020204" pitchFamily="34" charset="0"/>
              </a:rPr>
              <a:t>From Jan. – Sept 2020, IOM has completed 485 Shelter units in Anbar, Diyala &amp; SAD, for returnees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74319-6F3C-4A9F-8AB8-127B293DC3B6}"/>
              </a:ext>
            </a:extLst>
          </p:cNvPr>
          <p:cNvSpPr/>
          <p:nvPr/>
        </p:nvSpPr>
        <p:spPr>
          <a:xfrm>
            <a:off x="251441" y="787167"/>
            <a:ext cx="8704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Corbel" panose="020B0503020204020204" pitchFamily="34" charset="0"/>
              </a:rPr>
              <a:t>IOM – Shelter programme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6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</a:t>
            </a:r>
            <a:r>
              <a:rPr lang="en-US" sz="1600" dirty="0">
                <a:latin typeface="Corbel" panose="020B0503020204020204" pitchFamily="34" charset="0"/>
              </a:rPr>
              <a:t>ongoing/planned interventions</a:t>
            </a:r>
            <a:r>
              <a:rPr lang="en-IN" sz="1600" dirty="0">
                <a:latin typeface="Corbel" panose="020B0503020204020204" pitchFamily="34" charset="0"/>
              </a:rPr>
              <a:t>) </a:t>
            </a:r>
            <a:r>
              <a:rPr lang="en-US" sz="1600" dirty="0">
                <a:latin typeface="Corbel" panose="020B0503020204020204" pitchFamily="34" charset="0"/>
              </a:rPr>
              <a:t>-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Tour de table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E87341-AD21-41AD-AFC1-EF28A1AA1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43817"/>
              </p:ext>
            </p:extLst>
          </p:nvPr>
        </p:nvGraphicFramePr>
        <p:xfrm>
          <a:off x="457197" y="1597805"/>
          <a:ext cx="8229601" cy="2491240"/>
        </p:xfrm>
        <a:graphic>
          <a:graphicData uri="http://schemas.openxmlformats.org/drawingml/2006/table">
            <a:tbl>
              <a:tblPr/>
              <a:tblGrid>
                <a:gridCol w="460192">
                  <a:extLst>
                    <a:ext uri="{9D8B030D-6E8A-4147-A177-3AD203B41FA5}">
                      <a16:colId xmlns:a16="http://schemas.microsoft.com/office/drawing/2014/main" val="384201561"/>
                    </a:ext>
                  </a:extLst>
                </a:gridCol>
                <a:gridCol w="1507863">
                  <a:extLst>
                    <a:ext uri="{9D8B030D-6E8A-4147-A177-3AD203B41FA5}">
                      <a16:colId xmlns:a16="http://schemas.microsoft.com/office/drawing/2014/main" val="1786658207"/>
                    </a:ext>
                  </a:extLst>
                </a:gridCol>
                <a:gridCol w="607062">
                  <a:extLst>
                    <a:ext uri="{9D8B030D-6E8A-4147-A177-3AD203B41FA5}">
                      <a16:colId xmlns:a16="http://schemas.microsoft.com/office/drawing/2014/main" val="1207097263"/>
                    </a:ext>
                  </a:extLst>
                </a:gridCol>
                <a:gridCol w="1684106">
                  <a:extLst>
                    <a:ext uri="{9D8B030D-6E8A-4147-A177-3AD203B41FA5}">
                      <a16:colId xmlns:a16="http://schemas.microsoft.com/office/drawing/2014/main" val="583890573"/>
                    </a:ext>
                  </a:extLst>
                </a:gridCol>
                <a:gridCol w="509148">
                  <a:extLst>
                    <a:ext uri="{9D8B030D-6E8A-4147-A177-3AD203B41FA5}">
                      <a16:colId xmlns:a16="http://schemas.microsoft.com/office/drawing/2014/main" val="1769511811"/>
                    </a:ext>
                  </a:extLst>
                </a:gridCol>
                <a:gridCol w="538522">
                  <a:extLst>
                    <a:ext uri="{9D8B030D-6E8A-4147-A177-3AD203B41FA5}">
                      <a16:colId xmlns:a16="http://schemas.microsoft.com/office/drawing/2014/main" val="3872330463"/>
                    </a:ext>
                  </a:extLst>
                </a:gridCol>
                <a:gridCol w="727005">
                  <a:extLst>
                    <a:ext uri="{9D8B030D-6E8A-4147-A177-3AD203B41FA5}">
                      <a16:colId xmlns:a16="http://schemas.microsoft.com/office/drawing/2014/main" val="200159709"/>
                    </a:ext>
                  </a:extLst>
                </a:gridCol>
                <a:gridCol w="460192">
                  <a:extLst>
                    <a:ext uri="{9D8B030D-6E8A-4147-A177-3AD203B41FA5}">
                      <a16:colId xmlns:a16="http://schemas.microsoft.com/office/drawing/2014/main" val="238051062"/>
                    </a:ext>
                  </a:extLst>
                </a:gridCol>
                <a:gridCol w="753931">
                  <a:extLst>
                    <a:ext uri="{9D8B030D-6E8A-4147-A177-3AD203B41FA5}">
                      <a16:colId xmlns:a16="http://schemas.microsoft.com/office/drawing/2014/main" val="1495761848"/>
                    </a:ext>
                  </a:extLst>
                </a:gridCol>
                <a:gridCol w="521388">
                  <a:extLst>
                    <a:ext uri="{9D8B030D-6E8A-4147-A177-3AD203B41FA5}">
                      <a16:colId xmlns:a16="http://schemas.microsoft.com/office/drawing/2014/main" val="1617721296"/>
                    </a:ext>
                  </a:extLst>
                </a:gridCol>
                <a:gridCol w="460192">
                  <a:extLst>
                    <a:ext uri="{9D8B030D-6E8A-4147-A177-3AD203B41FA5}">
                      <a16:colId xmlns:a16="http://schemas.microsoft.com/office/drawing/2014/main" val="3762676645"/>
                    </a:ext>
                  </a:extLst>
                </a:gridCol>
              </a:tblGrid>
              <a:tr h="61835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orbel" panose="020B0503020204020204" pitchFamily="34" charset="0"/>
                        </a:rPr>
                        <a:t>IOM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Shelter projects Overview – Centre and South Governorates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04191"/>
                  </a:ext>
                </a:extLst>
              </a:tr>
              <a:tr h="40534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Donor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Assistance Status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Governorate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District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Start Date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End Date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Target Population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Total Units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Unit type 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Progress Percentage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Total Families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99690"/>
                  </a:ext>
                </a:extLst>
              </a:tr>
              <a:tr h="15895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OFDA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HOLD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Heet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1/1/2021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9/30/2021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Critical Shelter 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08301"/>
                  </a:ext>
                </a:extLst>
              </a:tr>
              <a:tr h="15895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OFDA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Vulnerability Assessment stage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Abu Gharib-Nahrawan-Radhwaniya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1/1/2021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9/30/2021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Critical Shelter 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50582"/>
                  </a:ext>
                </a:extLst>
              </a:tr>
              <a:tr h="15895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OFDA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Vulnerability Assessment stage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Baiji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1/1/2021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9/30/2021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Critical Shelter 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542913"/>
                  </a:ext>
                </a:extLst>
              </a:tr>
              <a:tr h="15895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OFDA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Vulnerability Assessment stage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Baquba-Khanaqin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1/1/2021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9/30/2021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IDPs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Critical Shelter 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N/A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8381"/>
                  </a:ext>
                </a:extLst>
              </a:tr>
              <a:tr h="158959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348" marR="7348" marT="7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860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478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1F88F9-3FE5-4520-811D-AA1D289A5FAA}"/>
              </a:ext>
            </a:extLst>
          </p:cNvPr>
          <p:cNvSpPr/>
          <p:nvPr/>
        </p:nvSpPr>
        <p:spPr>
          <a:xfrm>
            <a:off x="251441" y="787167"/>
            <a:ext cx="8704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Corbel" panose="020B0503020204020204" pitchFamily="34" charset="0"/>
              </a:rPr>
              <a:t>IOM –  2021 Shelter programme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1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</a:t>
            </a:r>
            <a:r>
              <a:rPr lang="en-US" sz="1600" dirty="0">
                <a:latin typeface="Corbel" panose="020B0503020204020204" pitchFamily="34" charset="0"/>
              </a:rPr>
              <a:t>ongoing/planned interventions</a:t>
            </a:r>
            <a:r>
              <a:rPr lang="en-IN" sz="1600" dirty="0">
                <a:latin typeface="Corbel" panose="020B0503020204020204" pitchFamily="34" charset="0"/>
              </a:rPr>
              <a:t>) </a:t>
            </a:r>
            <a:r>
              <a:rPr lang="en-US" sz="1600" dirty="0">
                <a:latin typeface="Corbel" panose="020B0503020204020204" pitchFamily="34" charset="0"/>
              </a:rPr>
              <a:t>-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Tour de table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F88F9-3FE5-4520-811D-AA1D289A5FAA}"/>
              </a:ext>
            </a:extLst>
          </p:cNvPr>
          <p:cNvSpPr/>
          <p:nvPr/>
        </p:nvSpPr>
        <p:spPr>
          <a:xfrm>
            <a:off x="251441" y="787167"/>
            <a:ext cx="8704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Corbel" panose="020B0503020204020204" pitchFamily="34" charset="0"/>
              </a:rPr>
              <a:t>CRS –  Ongoing Shelter programme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D4971-3E60-4A6F-AA72-371B2D60856F}"/>
              </a:ext>
            </a:extLst>
          </p:cNvPr>
          <p:cNvSpPr txBox="1"/>
          <p:nvPr/>
        </p:nvSpPr>
        <p:spPr>
          <a:xfrm>
            <a:off x="251441" y="1329181"/>
            <a:ext cx="87046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solidFill>
                  <a:srgbClr val="0070C0"/>
                </a:solidFill>
                <a:latin typeface="Corbel" panose="020B0503020204020204" pitchFamily="34" charset="0"/>
              </a:rPr>
              <a:t>50 Shelter units (category 2) </a:t>
            </a:r>
            <a:r>
              <a:rPr lang="en-US" sz="1600" dirty="0">
                <a:latin typeface="Corbel" panose="020B0503020204020204" pitchFamily="34" charset="0"/>
              </a:rPr>
              <a:t>been completed. In Fallujah (Al Shuhada’a and Jubil neighborhoods)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600" dirty="0">
              <a:latin typeface="Corbel" panose="020B05030202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latin typeface="Corbel" panose="020B0503020204020204" pitchFamily="34" charset="0"/>
              </a:rPr>
              <a:t>Beneficiaries selection and technical assessments completed for a </a:t>
            </a:r>
            <a:r>
              <a:rPr lang="en-US" sz="1600" dirty="0">
                <a:solidFill>
                  <a:srgbClr val="0070C0"/>
                </a:solidFill>
                <a:latin typeface="Corbel" panose="020B0503020204020204" pitchFamily="34" charset="0"/>
              </a:rPr>
              <a:t>new 50 Shelter units (category 2)</a:t>
            </a:r>
            <a:r>
              <a:rPr lang="en-US" sz="1600" dirty="0">
                <a:latin typeface="Corbel" panose="020B0503020204020204" pitchFamily="34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orbel" panose="020B0503020204020204" pitchFamily="34" charset="0"/>
              </a:rPr>
              <a:t>the 1st tranche of cash distribution </a:t>
            </a:r>
            <a:r>
              <a:rPr lang="en-US" sz="1600" dirty="0">
                <a:latin typeface="Corbel" panose="020B0503020204020204" pitchFamily="34" charset="0"/>
              </a:rPr>
              <a:t>will be conducted next week in Fallujah (Al Shuhada’a and Jubil neighborhoods).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IN" sz="1600" dirty="0">
              <a:latin typeface="Corbel" panose="020B05030202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latin typeface="Corbel" panose="020B0503020204020204" pitchFamily="34" charset="0"/>
              </a:rPr>
              <a:t>Beneficiaries selection and technical assessments for </a:t>
            </a:r>
            <a:r>
              <a:rPr lang="en-US" sz="1600" dirty="0">
                <a:solidFill>
                  <a:srgbClr val="0070C0"/>
                </a:solidFill>
                <a:latin typeface="Corbel" panose="020B0503020204020204" pitchFamily="34" charset="0"/>
              </a:rPr>
              <a:t>another 50  Shelter units (category 1&amp;2)  </a:t>
            </a:r>
            <a:r>
              <a:rPr lang="en-US" sz="1600" dirty="0">
                <a:latin typeface="Corbel" panose="020B0503020204020204" pitchFamily="34" charset="0"/>
              </a:rPr>
              <a:t>will be starting coming week. In Fallujah (Al Shuhada’a and Jubil neighborhoods)</a:t>
            </a:r>
            <a:endParaRPr lang="en-IN" sz="1600" dirty="0">
              <a:latin typeface="Corbel" panose="020B05030202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600" dirty="0">
              <a:latin typeface="Corbel" panose="020B05030202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latin typeface="Corbel" panose="020B0503020204020204" pitchFamily="34" charset="0"/>
              </a:rPr>
              <a:t>CRS partner Caritas Iraq Assessing new eligible neighborhoods in Fallujah to be targeted next period for WDS repairs. </a:t>
            </a:r>
            <a:endParaRPr lang="en-IN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6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AOB –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Shelter Cluster</a:t>
            </a:r>
          </a:p>
        </p:txBody>
      </p:sp>
      <p:pic>
        <p:nvPicPr>
          <p:cNvPr id="6" name="Picture 5" descr="A building covered in snow&#10;&#10;Description automatically generated">
            <a:extLst>
              <a:ext uri="{FF2B5EF4-FFF2-40B4-BE49-F238E27FC236}">
                <a16:creationId xmlns:a16="http://schemas.microsoft.com/office/drawing/2014/main" id="{DF93A911-641F-4FFB-90A1-CA8F9719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" y="812629"/>
            <a:ext cx="4695188" cy="31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riding on top of a snow covered mountain&#10;&#10;Description automatically generated">
            <a:extLst>
              <a:ext uri="{FF2B5EF4-FFF2-40B4-BE49-F238E27FC236}">
                <a16:creationId xmlns:a16="http://schemas.microsoft.com/office/drawing/2014/main" id="{2B0DD7F3-A664-4840-A9E6-F843E136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41" y="812629"/>
            <a:ext cx="4173501" cy="31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1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180469"/>
            <a:ext cx="7938653" cy="1178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1390556"/>
            <a:ext cx="8767860" cy="45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November 18</a:t>
            </a:r>
            <a:r>
              <a:rPr lang="en-GB" b="1" baseline="30000" dirty="0">
                <a:solidFill>
                  <a:srgbClr val="DF5327"/>
                </a:solidFill>
                <a:latin typeface="Corbel" panose="020B0503020204020204"/>
              </a:rPr>
              <a:t>th</a:t>
            </a: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 , 2020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 descr="A group of people in a cage&#10;&#10;Description automatically generated">
            <a:extLst>
              <a:ext uri="{FF2B5EF4-FFF2-40B4-BE49-F238E27FC236}">
                <a16:creationId xmlns:a16="http://schemas.microsoft.com/office/drawing/2014/main" id="{F2CB4B93-5B7F-4A34-B493-3D1405EA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" y="1891121"/>
            <a:ext cx="4732850" cy="3155234"/>
          </a:xfrm>
          <a:prstGeom prst="rect">
            <a:avLst/>
          </a:prstGeom>
        </p:spPr>
      </p:pic>
      <p:pic>
        <p:nvPicPr>
          <p:cNvPr id="7" name="Picture 6" descr="A tent in the background&#10;&#10;Description automatically generated">
            <a:extLst>
              <a:ext uri="{FF2B5EF4-FFF2-40B4-BE49-F238E27FC236}">
                <a16:creationId xmlns:a16="http://schemas.microsoft.com/office/drawing/2014/main" id="{C0EC1B60-18CA-4EE6-8E91-77115FFF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2" y="1879044"/>
            <a:ext cx="4223079" cy="3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CF55F-E7FF-40EC-A43D-F4387298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442C3-CD92-4217-B465-9B77632CC9D4}"/>
              </a:ext>
            </a:extLst>
          </p:cNvPr>
          <p:cNvSpPr/>
          <p:nvPr/>
        </p:nvSpPr>
        <p:spPr>
          <a:xfrm>
            <a:off x="190005" y="329125"/>
            <a:ext cx="87521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400050" indent="-400050">
              <a:buFont typeface="+mj-lt"/>
              <a:buAutoNum type="romanUcPeriod"/>
            </a:pPr>
            <a:endParaRPr lang="en-US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Review of action points from previous meeting</a:t>
            </a:r>
            <a:r>
              <a:rPr lang="en-IN" dirty="0">
                <a:latin typeface="Corbel" panose="020B0503020204020204" pitchFamily="34" charset="0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2021 HNO / HRP;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IHF projects - Cost Extension;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Emergency: potential needs due to movement of IDPs from camps;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Partners progress on NFI / Winter responses (ongoing/planned interventions);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Partners progress on </a:t>
            </a:r>
            <a:r>
              <a:rPr lang="en-IN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dirty="0">
                <a:latin typeface="Corbel" panose="020B0503020204020204" pitchFamily="34" charset="0"/>
              </a:rPr>
              <a:t> (</a:t>
            </a:r>
            <a:r>
              <a:rPr lang="en-US" dirty="0">
                <a:latin typeface="Corbel" panose="020B0503020204020204" pitchFamily="34" charset="0"/>
              </a:rPr>
              <a:t>ongoing/planned interventions</a:t>
            </a:r>
            <a:r>
              <a:rPr lang="en-IN" dirty="0">
                <a:latin typeface="Corbel" panose="020B0503020204020204" pitchFamily="34" charset="0"/>
              </a:rPr>
              <a:t>);</a:t>
            </a:r>
          </a:p>
          <a:p>
            <a:pPr lvl="1"/>
            <a:endParaRPr lang="en-US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romanUcPeriod"/>
            </a:pPr>
            <a:r>
              <a:rPr lang="en-US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  <a:p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orbel" panose="020B0503020204020204" pitchFamily="34" charset="0"/>
              </a:rPr>
              <a:t>Review of action points from previous meeting</a:t>
            </a:r>
            <a:endParaRPr lang="en-IN" sz="1600" dirty="0">
              <a:latin typeface="Corbel" panose="020B0503020204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0E705D-480A-4683-A533-96072F001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99281"/>
              </p:ext>
            </p:extLst>
          </p:nvPr>
        </p:nvGraphicFramePr>
        <p:xfrm>
          <a:off x="642730" y="1507357"/>
          <a:ext cx="7858539" cy="1313554"/>
        </p:xfrm>
        <a:graphic>
          <a:graphicData uri="http://schemas.openxmlformats.org/drawingml/2006/table">
            <a:tbl>
              <a:tblPr firstRow="1" firstCol="1" bandRow="1"/>
              <a:tblGrid>
                <a:gridCol w="478140">
                  <a:extLst>
                    <a:ext uri="{9D8B030D-6E8A-4147-A177-3AD203B41FA5}">
                      <a16:colId xmlns:a16="http://schemas.microsoft.com/office/drawing/2014/main" val="1351750170"/>
                    </a:ext>
                  </a:extLst>
                </a:gridCol>
                <a:gridCol w="5013369">
                  <a:extLst>
                    <a:ext uri="{9D8B030D-6E8A-4147-A177-3AD203B41FA5}">
                      <a16:colId xmlns:a16="http://schemas.microsoft.com/office/drawing/2014/main" val="837950274"/>
                    </a:ext>
                  </a:extLst>
                </a:gridCol>
                <a:gridCol w="1372877">
                  <a:extLst>
                    <a:ext uri="{9D8B030D-6E8A-4147-A177-3AD203B41FA5}">
                      <a16:colId xmlns:a16="http://schemas.microsoft.com/office/drawing/2014/main" val="3376514909"/>
                    </a:ext>
                  </a:extLst>
                </a:gridCol>
                <a:gridCol w="994153">
                  <a:extLst>
                    <a:ext uri="{9D8B030D-6E8A-4147-A177-3AD203B41FA5}">
                      <a16:colId xmlns:a16="http://schemas.microsoft.com/office/drawing/2014/main" val="2283659293"/>
                    </a:ext>
                  </a:extLst>
                </a:gridCol>
              </a:tblGrid>
              <a:tr h="308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#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Action Points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Focal Point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Status / Deadline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9029"/>
                  </a:ext>
                </a:extLst>
              </a:tr>
              <a:tr h="327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1</a:t>
                      </a:r>
                      <a:endParaRPr lang="en-IN" sz="10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Partners to make sure all their respective achievements are reported (in Activity Info and/or WDS) and well reflected in Cluster existing dashboards;</a:t>
                      </a:r>
                      <a:endParaRPr lang="en-IN" sz="1000" kern="1200" dirty="0">
                        <a:solidFill>
                          <a:srgbClr val="0D0D0D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Partners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work in progress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683625"/>
                  </a:ext>
                </a:extLst>
              </a:tr>
              <a:tr h="327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  <a:endParaRPr lang="en-IN" sz="10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kern="12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Partners to share their respective planned / ongoing assessments but also reports / key findings;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Partners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work in progress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90768"/>
                  </a:ext>
                </a:extLst>
              </a:tr>
              <a:tr h="268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  <a:endParaRPr lang="en-IN" sz="100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Vulnerability Criteria 2021: </a:t>
                      </a:r>
                      <a:r>
                        <a:rPr lang="en-IN" sz="1000" kern="12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SEVAT / Partners Assessment Form.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Cluster 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Cordia New" panose="020B0304020202020204" pitchFamily="34" charset="-34"/>
                        </a:rPr>
                        <a:t>work in progress</a:t>
                      </a:r>
                      <a:endParaRPr lang="en-IN" sz="10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9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9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IN" sz="1600" dirty="0">
                <a:latin typeface="Corbel" panose="020B0503020204020204" pitchFamily="34" charset="0"/>
              </a:rPr>
              <a:t>2021 HNO / HRP</a:t>
            </a:r>
            <a:endParaRPr lang="en-IN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B1230-20B7-473B-8092-225717D30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63" y="126871"/>
            <a:ext cx="6813037" cy="4823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60D23-5BF0-4C2D-880E-D2ED091DEFF0}"/>
              </a:ext>
            </a:extLst>
          </p:cNvPr>
          <p:cNvSpPr txBox="1"/>
          <p:nvPr/>
        </p:nvSpPr>
        <p:spPr>
          <a:xfrm>
            <a:off x="20780" y="955020"/>
            <a:ext cx="2330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PEOPLE IN NEED BY CATEGORY</a:t>
            </a:r>
            <a:endParaRPr lang="en-IN" sz="1200" dirty="0">
              <a:latin typeface="Corbel" panose="020B05030202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D7DB803-9FEF-46EE-A50F-C7485489B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94298"/>
              </p:ext>
            </p:extLst>
          </p:nvPr>
        </p:nvGraphicFramePr>
        <p:xfrm>
          <a:off x="300730" y="1335739"/>
          <a:ext cx="1740106" cy="5289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0106">
                  <a:extLst>
                    <a:ext uri="{9D8B030D-6E8A-4147-A177-3AD203B41FA5}">
                      <a16:colId xmlns:a16="http://schemas.microsoft.com/office/drawing/2014/main" val="3472551312"/>
                    </a:ext>
                  </a:extLst>
                </a:gridCol>
              </a:tblGrid>
              <a:tr h="2875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IN-CAMP IDPs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1855098717"/>
                  </a:ext>
                </a:extLst>
              </a:tr>
              <a:tr h="195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256,861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378421888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CAD1A87-5589-428F-B0D6-F48870807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44104"/>
              </p:ext>
            </p:extLst>
          </p:nvPr>
        </p:nvGraphicFramePr>
        <p:xfrm>
          <a:off x="300730" y="2150747"/>
          <a:ext cx="1740106" cy="5289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0106">
                  <a:extLst>
                    <a:ext uri="{9D8B030D-6E8A-4147-A177-3AD203B41FA5}">
                      <a16:colId xmlns:a16="http://schemas.microsoft.com/office/drawing/2014/main" val="3472551312"/>
                    </a:ext>
                  </a:extLst>
                </a:gridCol>
              </a:tblGrid>
              <a:tr h="2875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OUT OF CAMP IDPs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1855098717"/>
                  </a:ext>
                </a:extLst>
              </a:tr>
              <a:tr h="195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365,741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378421888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34868F-7073-4B45-8819-FED7D485F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40552"/>
              </p:ext>
            </p:extLst>
          </p:nvPr>
        </p:nvGraphicFramePr>
        <p:xfrm>
          <a:off x="300730" y="2963158"/>
          <a:ext cx="1740106" cy="5289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0106">
                  <a:extLst>
                    <a:ext uri="{9D8B030D-6E8A-4147-A177-3AD203B41FA5}">
                      <a16:colId xmlns:a16="http://schemas.microsoft.com/office/drawing/2014/main" val="3472551312"/>
                    </a:ext>
                  </a:extLst>
                </a:gridCol>
              </a:tblGrid>
              <a:tr h="2875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RETURNEES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1855098717"/>
                  </a:ext>
                </a:extLst>
              </a:tr>
              <a:tr h="195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1,939,893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37842188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0CBC189-2845-4711-9113-652B9D0AA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35467"/>
              </p:ext>
            </p:extLst>
          </p:nvPr>
        </p:nvGraphicFramePr>
        <p:xfrm>
          <a:off x="6129130" y="2637473"/>
          <a:ext cx="688404" cy="38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8404">
                  <a:extLst>
                    <a:ext uri="{9D8B030D-6E8A-4147-A177-3AD203B41FA5}">
                      <a16:colId xmlns:a16="http://schemas.microsoft.com/office/drawing/2014/main" val="3472551312"/>
                    </a:ext>
                  </a:extLst>
                </a:gridCol>
              </a:tblGrid>
              <a:tr h="1932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PIN</a:t>
                      </a: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1855098717"/>
                  </a:ext>
                </a:extLst>
              </a:tr>
              <a:tr h="19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</a:rPr>
                        <a:t>2,562,495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378421888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ACD12A6-5671-4727-97F9-30B88A356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41750"/>
              </p:ext>
            </p:extLst>
          </p:nvPr>
        </p:nvGraphicFramePr>
        <p:xfrm>
          <a:off x="3928181" y="2640184"/>
          <a:ext cx="688404" cy="38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8404">
                  <a:extLst>
                    <a:ext uri="{9D8B030D-6E8A-4147-A177-3AD203B41FA5}">
                      <a16:colId xmlns:a16="http://schemas.microsoft.com/office/drawing/2014/main" val="3472551312"/>
                    </a:ext>
                  </a:extLst>
                </a:gridCol>
              </a:tblGrid>
              <a:tr h="1932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ACUTE PIN</a:t>
                      </a: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1855098717"/>
                  </a:ext>
                </a:extLst>
              </a:tr>
              <a:tr h="19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</a:rPr>
                        <a:t>934,136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8435" marR="58435" marT="29218" marB="29218"/>
                </a:tc>
                <a:extLst>
                  <a:ext uri="{0D108BD9-81ED-4DB2-BD59-A6C34878D82A}">
                    <a16:rowId xmlns:a16="http://schemas.microsoft.com/office/drawing/2014/main" val="378421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7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82F899-A6C4-4E39-88AB-338F949129FF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IN" sz="1600" dirty="0">
                <a:latin typeface="Corbel" panose="020B0503020204020204" pitchFamily="34" charset="0"/>
              </a:rPr>
              <a:t>2021 HNO / HRP</a:t>
            </a:r>
            <a:endParaRPr lang="en-IN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78F2A3-B4D0-4A9C-A378-ED1F4084B262}"/>
              </a:ext>
            </a:extLst>
          </p:cNvPr>
          <p:cNvSpPr/>
          <p:nvPr/>
        </p:nvSpPr>
        <p:spPr>
          <a:xfrm>
            <a:off x="593679" y="1135260"/>
            <a:ext cx="801805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800"/>
              </a:spcAft>
            </a:pPr>
            <a:r>
              <a:rPr lang="en-GB" sz="1500" dirty="0">
                <a:latin typeface="Corbel" panose="020B0503020204020204" pitchFamily="34" charset="0"/>
              </a:rPr>
              <a:t>2021 HRP - Target estimation :</a:t>
            </a:r>
          </a:p>
          <a:p>
            <a:pPr marL="990575" lvl="1" indent="-38099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1500" dirty="0">
              <a:latin typeface="Corbel" panose="020B0503020204020204" pitchFamily="34" charset="0"/>
            </a:endParaRPr>
          </a:p>
          <a:p>
            <a:pPr marL="990575" lvl="1" indent="-380990" defTabSz="9144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PIN &amp; Acute PIN at district level</a:t>
            </a:r>
          </a:p>
          <a:p>
            <a:pPr marL="990575" lvl="1" indent="-380990" defTabSz="9144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2020 achievements projected till end of year</a:t>
            </a:r>
          </a:p>
          <a:p>
            <a:pPr marL="990575" lvl="1" indent="-380990" defTabSz="9144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Partners presence &amp;  capacity across district / Funding </a:t>
            </a:r>
          </a:p>
          <a:p>
            <a:pPr marL="990575" lvl="1" indent="-380990" defTabSz="9144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Camp closure / Camp consolidation Vs IDPs areas of origin</a:t>
            </a:r>
          </a:p>
          <a:p>
            <a:pPr marL="990575" lvl="1" indent="-380990" defTabSz="9144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Contextual knowledge / expert judgement : SNCC and Area based coordinators</a:t>
            </a:r>
          </a:p>
        </p:txBody>
      </p:sp>
    </p:spTree>
    <p:extLst>
      <p:ext uri="{BB962C8B-B14F-4D97-AF65-F5344CB8AC3E}">
        <p14:creationId xmlns:p14="http://schemas.microsoft.com/office/powerpoint/2010/main" val="8993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82F899-A6C4-4E39-88AB-338F949129FF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IN" sz="1600" dirty="0">
                <a:latin typeface="Corbel" panose="020B0503020204020204" pitchFamily="34" charset="0"/>
              </a:rPr>
              <a:t>2021 HNO / HRP</a:t>
            </a:r>
            <a:endParaRPr lang="en-IN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964EBC1-C266-4DD7-BD94-4D33A9BD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140940"/>
            <a:ext cx="6632713" cy="469817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D3270-2559-43E1-9275-81E1FC68D7A3}"/>
              </a:ext>
            </a:extLst>
          </p:cNvPr>
          <p:cNvGraphicFramePr>
            <a:graphicFrameLocks noGrp="1"/>
          </p:cNvGraphicFramePr>
          <p:nvPr/>
        </p:nvGraphicFramePr>
        <p:xfrm>
          <a:off x="92765" y="995224"/>
          <a:ext cx="1067295" cy="762000"/>
        </p:xfrm>
        <a:graphic>
          <a:graphicData uri="http://schemas.openxmlformats.org/drawingml/2006/table">
            <a:tbl>
              <a:tblPr/>
              <a:tblGrid>
                <a:gridCol w="502812">
                  <a:extLst>
                    <a:ext uri="{9D8B030D-6E8A-4147-A177-3AD203B41FA5}">
                      <a16:colId xmlns:a16="http://schemas.microsoft.com/office/drawing/2014/main" val="2087153698"/>
                    </a:ext>
                  </a:extLst>
                </a:gridCol>
                <a:gridCol w="564483">
                  <a:extLst>
                    <a:ext uri="{9D8B030D-6E8A-4147-A177-3AD203B41FA5}">
                      <a16:colId xmlns:a16="http://schemas.microsoft.com/office/drawing/2014/main" val="4246157805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Al-Falluja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734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Al-Kaim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2178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Al-Ramadi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0602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Rutba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823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Haditha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25767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Al-Anbar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465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909925-EF64-473E-A963-5C6E95D30D2D}"/>
              </a:ext>
            </a:extLst>
          </p:cNvPr>
          <p:cNvGraphicFramePr>
            <a:graphicFrameLocks noGrp="1"/>
          </p:cNvGraphicFramePr>
          <p:nvPr/>
        </p:nvGraphicFramePr>
        <p:xfrm>
          <a:off x="918454" y="1930792"/>
          <a:ext cx="1244716" cy="584776"/>
        </p:xfrm>
        <a:graphic>
          <a:graphicData uri="http://schemas.openxmlformats.org/drawingml/2006/table">
            <a:tbl>
              <a:tblPr/>
              <a:tblGrid>
                <a:gridCol w="517396">
                  <a:extLst>
                    <a:ext uri="{9D8B030D-6E8A-4147-A177-3AD203B41FA5}">
                      <a16:colId xmlns:a16="http://schemas.microsoft.com/office/drawing/2014/main" val="1635200143"/>
                    </a:ext>
                  </a:extLst>
                </a:gridCol>
                <a:gridCol w="727320">
                  <a:extLst>
                    <a:ext uri="{9D8B030D-6E8A-4147-A177-3AD203B41FA5}">
                      <a16:colId xmlns:a16="http://schemas.microsoft.com/office/drawing/2014/main" val="2466497221"/>
                    </a:ext>
                  </a:extLst>
                </a:gridCol>
              </a:tblGrid>
              <a:tr h="146194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Al-Kadhmiyah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45735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Al-Karkh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588834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Mahmoudiya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381811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Risafa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8629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2B2E91-95A4-4C9F-95F3-35279E8213F9}"/>
              </a:ext>
            </a:extLst>
          </p:cNvPr>
          <p:cNvGraphicFramePr>
            <a:graphicFrameLocks noGrp="1"/>
          </p:cNvGraphicFramePr>
          <p:nvPr/>
        </p:nvGraphicFramePr>
        <p:xfrm>
          <a:off x="92765" y="2742477"/>
          <a:ext cx="1183301" cy="609600"/>
        </p:xfrm>
        <a:graphic>
          <a:graphicData uri="http://schemas.openxmlformats.org/drawingml/2006/table">
            <a:tbl>
              <a:tblPr/>
              <a:tblGrid>
                <a:gridCol w="452439">
                  <a:extLst>
                    <a:ext uri="{9D8B030D-6E8A-4147-A177-3AD203B41FA5}">
                      <a16:colId xmlns:a16="http://schemas.microsoft.com/office/drawing/2014/main" val="1224729734"/>
                    </a:ext>
                  </a:extLst>
                </a:gridCol>
                <a:gridCol w="730862">
                  <a:extLst>
                    <a:ext uri="{9D8B030D-6E8A-4147-A177-3AD203B41FA5}">
                      <a16:colId xmlns:a16="http://schemas.microsoft.com/office/drawing/2014/main" val="3280192430"/>
                    </a:ext>
                  </a:extLst>
                </a:gridCol>
              </a:tblGrid>
              <a:tr h="9601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Khalis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43583"/>
                  </a:ext>
                </a:extLst>
              </a:tr>
              <a:tr h="9601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Al-Muqdadiya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30611"/>
                  </a:ext>
                </a:extLst>
              </a:tr>
              <a:tr h="9601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Baquba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132659"/>
                  </a:ext>
                </a:extLst>
              </a:tr>
              <a:tr h="9601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Khanaqin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1812"/>
                  </a:ext>
                </a:extLst>
              </a:tr>
              <a:tr h="9601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Kifri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688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5CD002-219B-4BBB-A177-14DDD0BC7389}"/>
              </a:ext>
            </a:extLst>
          </p:cNvPr>
          <p:cNvGraphicFramePr>
            <a:graphicFrameLocks noGrp="1"/>
          </p:cNvGraphicFramePr>
          <p:nvPr/>
        </p:nvGraphicFramePr>
        <p:xfrm>
          <a:off x="711760" y="3565778"/>
          <a:ext cx="1579086" cy="853440"/>
        </p:xfrm>
        <a:graphic>
          <a:graphicData uri="http://schemas.openxmlformats.org/drawingml/2006/table">
            <a:tbl>
              <a:tblPr/>
              <a:tblGrid>
                <a:gridCol w="603769">
                  <a:extLst>
                    <a:ext uri="{9D8B030D-6E8A-4147-A177-3AD203B41FA5}">
                      <a16:colId xmlns:a16="http://schemas.microsoft.com/office/drawing/2014/main" val="2675892547"/>
                    </a:ext>
                  </a:extLst>
                </a:gridCol>
                <a:gridCol w="975317">
                  <a:extLst>
                    <a:ext uri="{9D8B030D-6E8A-4147-A177-3AD203B41FA5}">
                      <a16:colId xmlns:a16="http://schemas.microsoft.com/office/drawing/2014/main" val="2815724800"/>
                    </a:ext>
                  </a:extLst>
                </a:gridCol>
              </a:tblGrid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Daur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08964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Al-Shirqat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85397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98648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Beygee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21750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42431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Tikrit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547208"/>
                  </a:ext>
                </a:extLst>
              </a:tr>
              <a:tr h="9957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Salah Al-Din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Tooz Khurmato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9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18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IN" sz="1600" dirty="0">
                <a:latin typeface="Corbel" panose="020B0503020204020204" pitchFamily="34" charset="0"/>
              </a:rPr>
              <a:t>IHF projects - Cost Extension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539274-2525-4972-BBAB-DD6FD0776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2405"/>
              </p:ext>
            </p:extLst>
          </p:nvPr>
        </p:nvGraphicFramePr>
        <p:xfrm>
          <a:off x="736978" y="974633"/>
          <a:ext cx="7478973" cy="3312785"/>
        </p:xfrm>
        <a:graphic>
          <a:graphicData uri="http://schemas.openxmlformats.org/drawingml/2006/table">
            <a:tbl>
              <a:tblPr/>
              <a:tblGrid>
                <a:gridCol w="858547">
                  <a:extLst>
                    <a:ext uri="{9D8B030D-6E8A-4147-A177-3AD203B41FA5}">
                      <a16:colId xmlns:a16="http://schemas.microsoft.com/office/drawing/2014/main" val="1803112064"/>
                    </a:ext>
                  </a:extLst>
                </a:gridCol>
                <a:gridCol w="1110189">
                  <a:extLst>
                    <a:ext uri="{9D8B030D-6E8A-4147-A177-3AD203B41FA5}">
                      <a16:colId xmlns:a16="http://schemas.microsoft.com/office/drawing/2014/main" val="3311644512"/>
                    </a:ext>
                  </a:extLst>
                </a:gridCol>
                <a:gridCol w="3241751">
                  <a:extLst>
                    <a:ext uri="{9D8B030D-6E8A-4147-A177-3AD203B41FA5}">
                      <a16:colId xmlns:a16="http://schemas.microsoft.com/office/drawing/2014/main" val="2059600603"/>
                    </a:ext>
                  </a:extLst>
                </a:gridCol>
                <a:gridCol w="1054679">
                  <a:extLst>
                    <a:ext uri="{9D8B030D-6E8A-4147-A177-3AD203B41FA5}">
                      <a16:colId xmlns:a16="http://schemas.microsoft.com/office/drawing/2014/main" val="2600049049"/>
                    </a:ext>
                  </a:extLst>
                </a:gridCol>
                <a:gridCol w="1213807">
                  <a:extLst>
                    <a:ext uri="{9D8B030D-6E8A-4147-A177-3AD203B41FA5}">
                      <a16:colId xmlns:a16="http://schemas.microsoft.com/office/drawing/2014/main" val="2121083386"/>
                    </a:ext>
                  </a:extLst>
                </a:gridCol>
              </a:tblGrid>
              <a:tr h="47180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Partners</a:t>
                      </a: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Location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Activity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2020 Target (HHs)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2020 Funding required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24928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HRF</a:t>
                      </a: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Kirkuk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SOK + Critical shelter repairs + Rental subsidies in Kirkuk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1,000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593,700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73084"/>
                  </a:ext>
                </a:extLst>
              </a:tr>
              <a:tr h="83893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CCR</a:t>
                      </a: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Dahuk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&amp; Anbar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SOK + Critical shelter repairs + Rental subsidies in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Dahuk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;</a:t>
                      </a:r>
                      <a:b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Critical shelter repairs house for 500 most vulnerable houses in Fallujah (Markaz Fallujah, Al-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Garma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and Al-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Saqlawiyah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sub-districts)</a:t>
                      </a:r>
                      <a:b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1,500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1,268,700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996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ZOA</a:t>
                      </a: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SOK + Critical shelter repairs for 750 most vulnerable houses in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BzBz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informal settlement,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750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639,750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06373"/>
                  </a:ext>
                </a:extLst>
              </a:tr>
              <a:tr h="180857"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531512"/>
                  </a:ext>
                </a:extLst>
              </a:tr>
              <a:tr h="173245"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2020 IHF Tentative budget (extension)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3,250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2,502,150</a:t>
                      </a:r>
                    </a:p>
                  </a:txBody>
                  <a:tcPr marL="5623" marR="5623" marT="56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en-US" sz="1600" dirty="0">
                <a:latin typeface="Corbel" panose="020B0503020204020204" pitchFamily="34" charset="0"/>
              </a:rPr>
              <a:t>Emergency: potential needs due to movement of IDPs from camps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C48CB-047F-4972-8A20-BEBBC132C34D}"/>
              </a:ext>
            </a:extLst>
          </p:cNvPr>
          <p:cNvSpPr txBox="1"/>
          <p:nvPr/>
        </p:nvSpPr>
        <p:spPr>
          <a:xfrm>
            <a:off x="309205" y="1106367"/>
            <a:ext cx="2258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orbel" panose="020B0503020204020204" pitchFamily="34" charset="0"/>
              </a:rPr>
              <a:t>Summary – Departures</a:t>
            </a:r>
          </a:p>
          <a:p>
            <a:r>
              <a:rPr lang="en-IN" sz="1400" dirty="0">
                <a:latin typeface="Corbel" panose="020B0503020204020204" pitchFamily="34" charset="0"/>
              </a:rPr>
              <a:t>As of 15 Nov. 20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AE1E99-B2E1-482F-B77E-88C111F3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5660"/>
              </p:ext>
            </p:extLst>
          </p:nvPr>
        </p:nvGraphicFramePr>
        <p:xfrm>
          <a:off x="2567910" y="980873"/>
          <a:ext cx="5864276" cy="3519069"/>
        </p:xfrm>
        <a:graphic>
          <a:graphicData uri="http://schemas.openxmlformats.org/drawingml/2006/table">
            <a:tbl>
              <a:tblPr/>
              <a:tblGrid>
                <a:gridCol w="1340145">
                  <a:extLst>
                    <a:ext uri="{9D8B030D-6E8A-4147-A177-3AD203B41FA5}">
                      <a16:colId xmlns:a16="http://schemas.microsoft.com/office/drawing/2014/main" val="3983180587"/>
                    </a:ext>
                  </a:extLst>
                </a:gridCol>
                <a:gridCol w="1084880">
                  <a:extLst>
                    <a:ext uri="{9D8B030D-6E8A-4147-A177-3AD203B41FA5}">
                      <a16:colId xmlns:a16="http://schemas.microsoft.com/office/drawing/2014/main" val="4192319220"/>
                    </a:ext>
                  </a:extLst>
                </a:gridCol>
                <a:gridCol w="1613644">
                  <a:extLst>
                    <a:ext uri="{9D8B030D-6E8A-4147-A177-3AD203B41FA5}">
                      <a16:colId xmlns:a16="http://schemas.microsoft.com/office/drawing/2014/main" val="715375923"/>
                    </a:ext>
                  </a:extLst>
                </a:gridCol>
                <a:gridCol w="957247">
                  <a:extLst>
                    <a:ext uri="{9D8B030D-6E8A-4147-A177-3AD203B41FA5}">
                      <a16:colId xmlns:a16="http://schemas.microsoft.com/office/drawing/2014/main" val="242800643"/>
                    </a:ext>
                  </a:extLst>
                </a:gridCol>
                <a:gridCol w="868360">
                  <a:extLst>
                    <a:ext uri="{9D8B030D-6E8A-4147-A177-3AD203B41FA5}">
                      <a16:colId xmlns:a16="http://schemas.microsoft.com/office/drawing/2014/main" val="2995646560"/>
                    </a:ext>
                  </a:extLst>
                </a:gridCol>
              </a:tblGrid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Governorate Of Departure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District of Departure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DTM - Location Name of Departure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Sum of Num Families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Sum of # Individual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92394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Abu Ghraib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 Shams Complex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34972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Al-Ahel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414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18499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Mada'in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Al-Nabi Younis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54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267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818283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1293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80746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Kerbala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Al-Hindiya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Al-Kawthar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7586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Kerbala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75968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Falluja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HTC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735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939329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AAF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953777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820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8579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Baquba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Muskar Saad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025698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Khanaqin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 Wand 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216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970807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 Wand 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68267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1432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0934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Ninewa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Mosul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Hamam Al Alil 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1594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7706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5414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Qayyarah-Jad'ah 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658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2773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2176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Qayyarah-Jad'ah 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160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612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104807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Al-Hamdaniya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Khazer M1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66112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Ninewa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2417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11117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38358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Kirkuk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Daquq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Yahyawa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1974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647865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Kirkuk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329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1974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62326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Balad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Eshaqi Complex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443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93689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443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7789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Grand Total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       3,588 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17,598 </a:t>
                      </a:r>
                    </a:p>
                  </a:txBody>
                  <a:tcPr marL="6840" marR="6840" marT="68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52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51250"/>
      </p:ext>
    </p:extLst>
  </p:cSld>
  <p:clrMapOvr>
    <a:masterClrMapping/>
  </p:clrMapOvr>
</p:sld>
</file>

<file path=ppt/theme/theme1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51291</TotalTime>
  <Words>1719</Words>
  <Application>Microsoft Office PowerPoint</Application>
  <PresentationFormat>On-screen Show (16:9)</PresentationFormat>
  <Paragraphs>666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Verdana</vt:lpstr>
      <vt:lpstr>Wingdings</vt:lpstr>
      <vt:lpstr>1_Shelter Cluster Red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Michel Tia</cp:lastModifiedBy>
  <cp:revision>4270</cp:revision>
  <cp:lastPrinted>2017-10-23T07:30:35Z</cp:lastPrinted>
  <dcterms:created xsi:type="dcterms:W3CDTF">2014-10-08T08:24:30Z</dcterms:created>
  <dcterms:modified xsi:type="dcterms:W3CDTF">2020-11-19T09:05:03Z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2020-06-13T13:59:36Z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1405482e-dbb4-4b08-a0fc-1769f7325df2</vt:lpwstr>
  </property>
  <property fmtid="{D5CDD505-2E9C-101B-9397-08002B2CF9AE}" pid="8" name="MSIP_Label_2059aa38-f392-4105-be92-628035578272_ContentBits">
    <vt:lpwstr>0</vt:lpwstr>
  </property>
</Properties>
</file>