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3"/>
  </p:sldMasterIdLst>
  <p:notesMasterIdLst>
    <p:notesMasterId r:id="rId22"/>
  </p:notesMasterIdLst>
  <p:handoutMasterIdLst>
    <p:handoutMasterId r:id="rId23"/>
  </p:handoutMasterIdLst>
  <p:sldIdLst>
    <p:sldId id="726" r:id="rId4"/>
    <p:sldId id="702" r:id="rId5"/>
    <p:sldId id="727" r:id="rId6"/>
    <p:sldId id="745" r:id="rId7"/>
    <p:sldId id="760" r:id="rId8"/>
    <p:sldId id="275" r:id="rId9"/>
    <p:sldId id="772" r:id="rId10"/>
    <p:sldId id="761" r:id="rId11"/>
    <p:sldId id="765" r:id="rId12"/>
    <p:sldId id="771" r:id="rId13"/>
    <p:sldId id="766" r:id="rId14"/>
    <p:sldId id="768" r:id="rId15"/>
    <p:sldId id="767" r:id="rId16"/>
    <p:sldId id="769" r:id="rId17"/>
    <p:sldId id="770" r:id="rId18"/>
    <p:sldId id="773" r:id="rId19"/>
    <p:sldId id="774" r:id="rId20"/>
    <p:sldId id="734" r:id="rId21"/>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 id="1" name="Michael Gloeckle" initials="MG" lastIdx="1" clrIdx="1"/>
  <p:cmAuthor id="2" name="Michael Gloeckle" initials="MG [2]" lastIdx="1" clrIdx="2"/>
  <p:cmAuthor id="3" name="WEIRA Cornelius - ET" initials="WC-E" lastIdx="2" clrIdx="3"/>
  <p:cmAuthor id="4" name="Andrea" initials="A" lastIdx="0" clrIdx="4">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71" autoAdjust="0"/>
    <p:restoredTop sz="96727" autoAdjust="0"/>
  </p:normalViewPr>
  <p:slideViewPr>
    <p:cSldViewPr snapToGrid="0" snapToObjects="1">
      <p:cViewPr varScale="1">
        <p:scale>
          <a:sx n="89" d="100"/>
          <a:sy n="89" d="100"/>
        </p:scale>
        <p:origin x="378" y="72"/>
      </p:cViewPr>
      <p:guideLst>
        <p:guide orient="horz" pos="2160"/>
        <p:guide pos="2880"/>
        <p:guide orient="horz" pos="1620"/>
      </p:guideLst>
    </p:cSldViewPr>
  </p:slideViewPr>
  <p:notesTextViewPr>
    <p:cViewPr>
      <p:scale>
        <a:sx n="100" d="100"/>
        <a:sy n="100" d="100"/>
      </p:scale>
      <p:origin x="0" y="0"/>
    </p:cViewPr>
  </p:notesTextViewPr>
  <p:notesViewPr>
    <p:cSldViewPr snapToGrid="0" snapToObjects="1">
      <p:cViewPr varScale="1">
        <p:scale>
          <a:sx n="86" d="100"/>
          <a:sy n="86"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059B0-8655-4C55-B6A4-E51204752656}"/>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40503F0-EBE9-4495-AFC1-1D7D3AEC0A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4B4690B-ECA5-4575-9F46-0F7F2606111B}" type="datetimeFigureOut">
              <a:rPr lang="en-IN" smtClean="0"/>
              <a:t>08-02-2021</a:t>
            </a:fld>
            <a:endParaRPr lang="en-IN"/>
          </a:p>
        </p:txBody>
      </p:sp>
      <p:sp>
        <p:nvSpPr>
          <p:cNvPr id="4" name="Footer Placeholder 3">
            <a:extLst>
              <a:ext uri="{FF2B5EF4-FFF2-40B4-BE49-F238E27FC236}">
                <a16:creationId xmlns:a16="http://schemas.microsoft.com/office/drawing/2014/main" id="{6E330D8F-2B75-4E73-AA4E-15FCF5060965}"/>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2F9D0AB-A012-49BD-9374-FE93D0D5E988}"/>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2BCDFE-BD15-47CC-976F-CC98B89747AA}" type="slidenum">
              <a:rPr lang="en-IN" smtClean="0"/>
              <a:t>‹#›</a:t>
            </a:fld>
            <a:endParaRPr lang="en-IN"/>
          </a:p>
        </p:txBody>
      </p:sp>
    </p:spTree>
    <p:extLst>
      <p:ext uri="{BB962C8B-B14F-4D97-AF65-F5344CB8AC3E}">
        <p14:creationId xmlns:p14="http://schemas.microsoft.com/office/powerpoint/2010/main" val="788704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6661" tIns="48331" rIns="96661" bIns="48331" rtlCol="0"/>
          <a:lstStyle>
            <a:lvl1pPr algn="r">
              <a:defRPr sz="1300"/>
            </a:lvl1pPr>
          </a:lstStyle>
          <a:p>
            <a:fld id="{3149DE7A-1A12-4746-8822-E7131700A1BD}" type="datetimeFigureOut">
              <a:rPr lang="en-US" smtClean="0"/>
              <a:t>2/8/2021</a:t>
            </a:fld>
            <a:endParaRPr lang="en-US"/>
          </a:p>
        </p:txBody>
      </p:sp>
      <p:sp>
        <p:nvSpPr>
          <p:cNvPr id="4" name="Slide Image Placeholder 3"/>
          <p:cNvSpPr>
            <a:spLocks noGrp="1" noRot="1" noChangeAspect="1"/>
          </p:cNvSpPr>
          <p:nvPr>
            <p:ph type="sldImg" idx="2"/>
          </p:nvPr>
        </p:nvSpPr>
        <p:spPr>
          <a:xfrm>
            <a:off x="396875" y="693738"/>
            <a:ext cx="6156325" cy="34623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Nearly 2.6 million individuals remain in need of shelter and NFI support, seven per cent higher than in 2019. </a:t>
            </a:r>
          </a:p>
          <a:p>
            <a:pPr marL="0" marR="0" algn="just">
              <a:lnSpc>
                <a:spcPct val="107000"/>
              </a:lnSpc>
              <a:spcBef>
                <a:spcPts val="0"/>
              </a:spcBef>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7000"/>
              </a:lnSpc>
              <a:spcBef>
                <a:spcPts val="0"/>
              </a:spcBef>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SNFI used the two indicators below for the intersectoral PIN analysis. Data on these indicators came out of the two nationwide assessments of MCNA VIII and ILA V.</a:t>
            </a:r>
            <a:endParaRPr lang="en-IN"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SzPts val="110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HHs reporting at least 2 shelter improvements to achieve adequacy of living standard, and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rPr>
              <a:t>% of people living in critical shelter (tents, unfinished and abandoned structures, make-shift shelter, non-residential, public and religious buildings)</a:t>
            </a:r>
            <a:endParaRPr lang="en-IN" dirty="0"/>
          </a:p>
        </p:txBody>
      </p:sp>
      <p:sp>
        <p:nvSpPr>
          <p:cNvPr id="4" name="Slide Number Placeholder 3"/>
          <p:cNvSpPr>
            <a:spLocks noGrp="1"/>
          </p:cNvSpPr>
          <p:nvPr>
            <p:ph type="sldNum" sz="quarter" idx="5"/>
          </p:nvPr>
        </p:nvSpPr>
        <p:spPr/>
        <p:txBody>
          <a:bodyPr/>
          <a:lstStyle/>
          <a:p>
            <a:fld id="{6B69D276-5C27-0048-BF36-4302BA85142B}" type="slidenum">
              <a:rPr lang="en-US" smtClean="0"/>
              <a:t>5</a:t>
            </a:fld>
            <a:endParaRPr lang="en-US"/>
          </a:p>
        </p:txBody>
      </p:sp>
    </p:spTree>
    <p:extLst>
      <p:ext uri="{BB962C8B-B14F-4D97-AF65-F5344CB8AC3E}">
        <p14:creationId xmlns:p14="http://schemas.microsoft.com/office/powerpoint/2010/main" val="251718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2,526 CRI kits from (18_29) October 2020. </a:t>
            </a:r>
            <a:endParaRPr lang="en-IN"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_ 1674 plastic mat</a:t>
            </a:r>
            <a:endParaRPr lang="en-IN"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_ 18 CRI IDPs for camps </a:t>
            </a:r>
            <a:endParaRPr lang="en-IN"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_ 834 CRI kits for returnees in SAD and DIY.</a:t>
            </a:r>
            <a:endParaRPr lang="en-IN"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B69D276-5C27-0048-BF36-4302BA85142B}" type="slidenum">
              <a:rPr lang="en-US" smtClean="0"/>
              <a:t>12</a:t>
            </a:fld>
            <a:endParaRPr lang="en-US"/>
          </a:p>
        </p:txBody>
      </p:sp>
    </p:spTree>
    <p:extLst>
      <p:ext uri="{BB962C8B-B14F-4D97-AF65-F5344CB8AC3E}">
        <p14:creationId xmlns:p14="http://schemas.microsoft.com/office/powerpoint/2010/main" val="213382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sheltercluster.org/response/iraq"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99035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659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5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3558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pic>
        <p:nvPicPr>
          <p:cNvPr id="5" name="Picture 4" descr="A close up of a logo&#10;&#10;Description generated with very high confidence">
            <a:extLst>
              <a:ext uri="{FF2B5EF4-FFF2-40B4-BE49-F238E27FC236}">
                <a16:creationId xmlns:a16="http://schemas.microsoft.com/office/drawing/2014/main" id="{C2459E00-8C10-429E-A455-74496A97A532}"/>
              </a:ext>
            </a:extLst>
          </p:cNvPr>
          <p:cNvPicPr>
            <a:picLocks noChangeAspect="1"/>
          </p:cNvPicPr>
          <p:nvPr userDrawn="1"/>
        </p:nvPicPr>
        <p:blipFill>
          <a:blip r:embed="rId2"/>
          <a:stretch>
            <a:fillRect/>
          </a:stretch>
        </p:blipFill>
        <p:spPr>
          <a:xfrm>
            <a:off x="253776" y="4681633"/>
            <a:ext cx="2186999" cy="364500"/>
          </a:xfrm>
          <a:prstGeom prst="rect">
            <a:avLst/>
          </a:prstGeom>
        </p:spPr>
      </p:pic>
      <p:sp>
        <p:nvSpPr>
          <p:cNvPr id="7" name="Rectangle 6">
            <a:extLst>
              <a:ext uri="{FF2B5EF4-FFF2-40B4-BE49-F238E27FC236}">
                <a16:creationId xmlns:a16="http://schemas.microsoft.com/office/drawing/2014/main" id="{F8BB3433-F997-454D-AF58-17A3572934DF}"/>
              </a:ext>
            </a:extLst>
          </p:cNvPr>
          <p:cNvSpPr/>
          <p:nvPr userDrawn="1"/>
        </p:nvSpPr>
        <p:spPr>
          <a:xfrm>
            <a:off x="2488061" y="4781383"/>
            <a:ext cx="2826415" cy="261610"/>
          </a:xfrm>
          <a:prstGeom prst="rect">
            <a:avLst/>
          </a:prstGeom>
        </p:spPr>
        <p:txBody>
          <a:bodyPr wrap="none">
            <a:spAutoFit/>
          </a:bodyPr>
          <a:lstStyle/>
          <a:p>
            <a:r>
              <a:rPr lang="en-GB" sz="1100" dirty="0">
                <a:hlinkClick r:id="rId3"/>
              </a:rPr>
              <a:t>https://www.sheltercluster.org/response/iraq</a:t>
            </a:r>
            <a:endParaRPr lang="en-GB" sz="1100" dirty="0"/>
          </a:p>
        </p:txBody>
      </p:sp>
    </p:spTree>
    <p:extLst>
      <p:ext uri="{BB962C8B-B14F-4D97-AF65-F5344CB8AC3E}">
        <p14:creationId xmlns:p14="http://schemas.microsoft.com/office/powerpoint/2010/main" val="201285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7487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6156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7296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2502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30348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30916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560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40599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mailto:coord4.iraq@sheltercluster.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alazzawi@unhcr.org" TargetMode="External"/><Relationship Id="rId4" Type="http://schemas.openxmlformats.org/officeDocument/2006/relationships/hyperlink" Target="mailto:osama.seddiq@drc.ng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ur02.safelinks.protection.outlook.com/?url=https%3A%2F%2Fsheltercluster.us9.list-manage.com%2Ftrack%2Fclick%3Fu%3De903630308c1ac052d2c02241%26id%3D48aa9967f9%26e%3Da41351766a&amp;data=02%7C01%7Chusseinr%40unhcr.org%7C27d3bb8e7da541d3a7ab08d83d5b741b%7Ce5c37981666441348a0c6543d2af80be%7C0%7C0%7C637326810293971333&amp;sdata=L6Doy%2FcNM0SDSyvCkaxbneUOahRp8bBBnmUE3EgfB%2FA%3D&amp;reserved=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588" y="773940"/>
            <a:ext cx="3406717" cy="586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algn="l"/>
            <a:r>
              <a:rPr lang="en-GB" sz="2200" b="0" dirty="0">
                <a:solidFill>
                  <a:srgbClr val="DF5327"/>
                </a:solidFill>
                <a:latin typeface="Corbel" panose="020B0503020204020204"/>
                <a:ea typeface="+mn-ea"/>
                <a:cs typeface="+mn-cs"/>
              </a:rPr>
              <a:t>Centre and south </a:t>
            </a:r>
            <a:r>
              <a:rPr lang="en-US" sz="2200" b="0" dirty="0">
                <a:solidFill>
                  <a:srgbClr val="DF5327"/>
                </a:solidFill>
                <a:latin typeface="Corbel" panose="020B0503020204020204"/>
                <a:ea typeface="+mn-ea"/>
                <a:cs typeface="+mn-cs"/>
              </a:rPr>
              <a:t>Shelter Cluster Hub Coordination Structure</a:t>
            </a:r>
            <a:endParaRPr lang="en-GB" sz="2200" b="0" dirty="0">
              <a:solidFill>
                <a:srgbClr val="DF5327"/>
              </a:solidFill>
              <a:latin typeface="Corbel" panose="020B0503020204020204"/>
              <a:ea typeface="+mn-ea"/>
              <a:cs typeface="+mn-cs"/>
            </a:endParaRPr>
          </a:p>
        </p:txBody>
      </p:sp>
      <p:cxnSp>
        <p:nvCxnSpPr>
          <p:cNvPr id="8" name="Straight Connector 7"/>
          <p:cNvCxnSpPr/>
          <p:nvPr/>
        </p:nvCxnSpPr>
        <p:spPr>
          <a:xfrm>
            <a:off x="3398708" y="134913"/>
            <a:ext cx="0" cy="4482483"/>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a:xfrm>
            <a:off x="8416634" y="4743309"/>
            <a:ext cx="270165" cy="273844"/>
          </a:xfrm>
        </p:spPr>
        <p:txBody>
          <a:bodyPr/>
          <a:lstStyle/>
          <a:p>
            <a:r>
              <a:rPr lang="en-US" dirty="0">
                <a:latin typeface="Calibri"/>
              </a:rPr>
              <a:t>2</a:t>
            </a:r>
            <a:endParaRPr lang="en-GB" dirty="0">
              <a:latin typeface="Calibri"/>
            </a:endParaRPr>
          </a:p>
        </p:txBody>
      </p:sp>
      <p:sp>
        <p:nvSpPr>
          <p:cNvPr id="6" name="Rectangle 5">
            <a:extLst>
              <a:ext uri="{FF2B5EF4-FFF2-40B4-BE49-F238E27FC236}">
                <a16:creationId xmlns:a16="http://schemas.microsoft.com/office/drawing/2014/main" id="{E16C815D-F254-4347-B950-666F6AFB4167}"/>
              </a:ext>
            </a:extLst>
          </p:cNvPr>
          <p:cNvSpPr/>
          <p:nvPr/>
        </p:nvSpPr>
        <p:spPr>
          <a:xfrm>
            <a:off x="3564265" y="252139"/>
            <a:ext cx="3698303" cy="830997"/>
          </a:xfrm>
          <a:prstGeom prst="rect">
            <a:avLst/>
          </a:prstGeom>
          <a:ln>
            <a:noFill/>
          </a:ln>
        </p:spPr>
        <p:txBody>
          <a:bodyPr wrap="square">
            <a:spAutoFit/>
          </a:bodyPr>
          <a:lstStyle/>
          <a:p>
            <a:pPr lvl="0" defTabSz="914400">
              <a:defRPr/>
            </a:pPr>
            <a:r>
              <a:rPr lang="en-GB" sz="1200" b="1" dirty="0">
                <a:latin typeface="Corbel" panose="020B0503020204020204" pitchFamily="34" charset="0"/>
              </a:rPr>
              <a:t>Michel Tia </a:t>
            </a:r>
            <a:r>
              <a:rPr lang="en-GB" sz="1200" dirty="0">
                <a:latin typeface="Corbel" panose="020B0503020204020204" pitchFamily="34" charset="0"/>
              </a:rPr>
              <a:t>- IOM</a:t>
            </a:r>
          </a:p>
          <a:p>
            <a:r>
              <a:rPr lang="en-GB" sz="1200" dirty="0">
                <a:latin typeface="Corbel" panose="020B0503020204020204" pitchFamily="34" charset="0"/>
              </a:rPr>
              <a:t>Sub National </a:t>
            </a:r>
            <a:r>
              <a:rPr lang="en-US" sz="1200" dirty="0">
                <a:latin typeface="Corbel" panose="020B0503020204020204" pitchFamily="34" charset="0"/>
              </a:rPr>
              <a:t>Cluster </a:t>
            </a:r>
            <a:r>
              <a:rPr lang="en-GB" sz="1200" dirty="0">
                <a:latin typeface="Corbel" panose="020B0503020204020204" pitchFamily="34" charset="0"/>
              </a:rPr>
              <a:t>Coordinator for Centre and South </a:t>
            </a:r>
          </a:p>
          <a:p>
            <a:r>
              <a:rPr lang="en-GB" sz="1200" dirty="0">
                <a:latin typeface="Corbel" panose="020B0503020204020204" pitchFamily="34" charset="0"/>
              </a:rPr>
              <a:t>+964 (0) 782 294 9258</a:t>
            </a:r>
          </a:p>
          <a:p>
            <a:r>
              <a:rPr lang="en-GB" sz="1200" b="1" u="sng" dirty="0">
                <a:solidFill>
                  <a:schemeClr val="lt1"/>
                </a:solidFill>
                <a:latin typeface="Corbel" panose="020B0503020204020204" pitchFamily="34" charset="0"/>
                <a:hlinkClick r:id="rId2"/>
              </a:rPr>
              <a:t>coord4.iraq@sheltercluster.org</a:t>
            </a:r>
            <a:r>
              <a:rPr lang="en-GB" sz="1200" b="1" dirty="0">
                <a:solidFill>
                  <a:schemeClr val="lt1"/>
                </a:solidFill>
                <a:latin typeface="Corbel" panose="020B0503020204020204" pitchFamily="34" charset="0"/>
              </a:rPr>
              <a:t> </a:t>
            </a:r>
            <a:endParaRPr lang="en-GB" sz="1200" dirty="0">
              <a:latin typeface="Corbel" panose="020B0503020204020204" pitchFamily="34" charset="0"/>
            </a:endParaRPr>
          </a:p>
        </p:txBody>
      </p:sp>
      <p:pic>
        <p:nvPicPr>
          <p:cNvPr id="2051" name="Picture 3" descr="cid:image001.png@01D3CC1A.AD9A1A50">
            <a:extLst>
              <a:ext uri="{FF2B5EF4-FFF2-40B4-BE49-F238E27FC236}">
                <a16:creationId xmlns:a16="http://schemas.microsoft.com/office/drawing/2014/main" id="{BCD613DA-B0AD-4CD4-87F6-85453FCEB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81" y="2991763"/>
            <a:ext cx="1061756" cy="4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7E65D525-B00C-4744-B8C0-02E8D1326CFF}"/>
              </a:ext>
            </a:extLst>
          </p:cNvPr>
          <p:cNvSpPr/>
          <p:nvPr/>
        </p:nvSpPr>
        <p:spPr>
          <a:xfrm>
            <a:off x="3564631" y="1216238"/>
            <a:ext cx="3885646" cy="1015663"/>
          </a:xfrm>
          <a:prstGeom prst="rect">
            <a:avLst/>
          </a:prstGeom>
          <a:ln>
            <a:noFill/>
          </a:ln>
        </p:spPr>
        <p:txBody>
          <a:bodyPr wrap="square">
            <a:spAutoFit/>
          </a:bodyPr>
          <a:lstStyle/>
          <a:p>
            <a:r>
              <a:rPr lang="en-US" sz="1200" b="1" dirty="0">
                <a:latin typeface="Corbel" panose="020B0503020204020204" pitchFamily="34" charset="0"/>
              </a:rPr>
              <a:t>Osama Luay Seddiq </a:t>
            </a:r>
            <a:r>
              <a:rPr lang="en-US" sz="1200" dirty="0">
                <a:latin typeface="Corbel" panose="020B0503020204020204" pitchFamily="34" charset="0"/>
              </a:rPr>
              <a:t>- DRC</a:t>
            </a:r>
            <a:endParaRPr lang="en-IN" sz="1200" dirty="0">
              <a:latin typeface="Corbel" panose="020B0503020204020204" pitchFamily="34" charset="0"/>
            </a:endParaRPr>
          </a:p>
          <a:p>
            <a:r>
              <a:rPr lang="en-US" sz="1200" dirty="0">
                <a:latin typeface="Corbel" panose="020B0503020204020204" pitchFamily="34" charset="0"/>
              </a:rPr>
              <a:t>Shelter and Infrastructure Officer - Tikrit</a:t>
            </a:r>
          </a:p>
          <a:p>
            <a:r>
              <a:rPr lang="en-US" sz="1200" b="1" dirty="0">
                <a:latin typeface="Corbel" panose="020B0503020204020204" pitchFamily="34" charset="0"/>
              </a:rPr>
              <a:t>Shelter Cluster Focal Point for Salah ad-Din Governorate</a:t>
            </a:r>
          </a:p>
          <a:p>
            <a:r>
              <a:rPr lang="en-IN" sz="1200" dirty="0">
                <a:latin typeface="Corbel" panose="020B0503020204020204" pitchFamily="34" charset="0"/>
              </a:rPr>
              <a:t>+964 (0) 773 489 1375</a:t>
            </a:r>
            <a:r>
              <a:rPr lang="en-US" sz="1200" dirty="0">
                <a:latin typeface="Corbel" panose="020B0503020204020204" pitchFamily="34" charset="0"/>
              </a:rPr>
              <a:t> </a:t>
            </a:r>
            <a:endParaRPr lang="en-IN" sz="1200" dirty="0">
              <a:latin typeface="Corbel" panose="020B0503020204020204" pitchFamily="34" charset="0"/>
            </a:endParaRPr>
          </a:p>
          <a:p>
            <a:r>
              <a:rPr lang="en-US" sz="1200" b="1" u="sng" dirty="0">
                <a:latin typeface="Corbel" panose="020B0503020204020204" pitchFamily="34" charset="0"/>
                <a:hlinkClick r:id="rId4"/>
              </a:rPr>
              <a:t>osama.seddiq@drc.ngo</a:t>
            </a:r>
            <a:r>
              <a:rPr lang="da-DK" sz="1200" b="1" dirty="0">
                <a:latin typeface="Corbel" panose="020B0503020204020204" pitchFamily="34" charset="0"/>
                <a:ea typeface="Calibri" panose="020F0502020204030204" pitchFamily="34" charset="0"/>
              </a:rPr>
              <a:t> </a:t>
            </a:r>
            <a:endParaRPr lang="en-IN" sz="1200" b="1" dirty="0">
              <a:effectLst/>
              <a:latin typeface="Corbel" panose="020B050302020402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09050FB1-99FF-4C1C-97D8-D5EB96726362}"/>
              </a:ext>
            </a:extLst>
          </p:cNvPr>
          <p:cNvSpPr/>
          <p:nvPr/>
        </p:nvSpPr>
        <p:spPr>
          <a:xfrm>
            <a:off x="3564630" y="2408361"/>
            <a:ext cx="4852004" cy="1015663"/>
          </a:xfrm>
          <a:prstGeom prst="rect">
            <a:avLst/>
          </a:prstGeom>
          <a:ln>
            <a:noFill/>
          </a:ln>
        </p:spPr>
        <p:txBody>
          <a:bodyPr wrap="square">
            <a:spAutoFit/>
          </a:bodyPr>
          <a:lstStyle/>
          <a:p>
            <a:r>
              <a:rPr lang="en-US" sz="1200" b="1" dirty="0">
                <a:solidFill>
                  <a:srgbClr val="000000"/>
                </a:solidFill>
                <a:latin typeface="Corbel" panose="020B0503020204020204" pitchFamily="34" charset="0"/>
              </a:rPr>
              <a:t>Layth Al-Azzawi </a:t>
            </a:r>
            <a:r>
              <a:rPr lang="en-US" sz="1200" dirty="0">
                <a:latin typeface="Corbel" panose="020B0503020204020204" pitchFamily="34" charset="0"/>
              </a:rPr>
              <a:t>- UNHCR</a:t>
            </a:r>
            <a:endParaRPr lang="en-US" sz="1200" dirty="0">
              <a:solidFill>
                <a:srgbClr val="000000"/>
              </a:solidFill>
              <a:latin typeface="Corbel" panose="020B0503020204020204" pitchFamily="34" charset="0"/>
              <a:ea typeface="Calibri" panose="020F0502020204030204" pitchFamily="34" charset="0"/>
            </a:endParaRPr>
          </a:p>
          <a:p>
            <a:r>
              <a:rPr lang="en-IN" sz="1200" dirty="0">
                <a:latin typeface="Corbel" panose="020B0503020204020204" pitchFamily="34" charset="0"/>
              </a:rPr>
              <a:t>Snr. Field Associate – CCCM &amp; Shelter-NFI - </a:t>
            </a:r>
            <a:r>
              <a:rPr lang="en-US" sz="1200" dirty="0">
                <a:latin typeface="Corbel" panose="020B0503020204020204" pitchFamily="34" charset="0"/>
              </a:rPr>
              <a:t>Centre and South</a:t>
            </a:r>
          </a:p>
          <a:p>
            <a:r>
              <a:rPr lang="en-US" sz="1200" b="1" dirty="0">
                <a:latin typeface="Corbel" panose="020B0503020204020204" pitchFamily="34" charset="0"/>
              </a:rPr>
              <a:t>Shelter Cluster Focal Point for Diyala Governorate</a:t>
            </a:r>
          </a:p>
          <a:p>
            <a:r>
              <a:rPr lang="en-US" sz="1200" dirty="0">
                <a:latin typeface="Corbel" panose="020B0503020204020204" pitchFamily="34" charset="0"/>
              </a:rPr>
              <a:t>+964 (0) 780 195 3136</a:t>
            </a:r>
          </a:p>
          <a:p>
            <a:r>
              <a:rPr lang="en-US" sz="1200" b="1" dirty="0">
                <a:latin typeface="Corbel" panose="020B0503020204020204" pitchFamily="34" charset="0"/>
                <a:hlinkClick r:id="rId5"/>
              </a:rPr>
              <a:t>alazzawi@unhcr.org</a:t>
            </a:r>
            <a:endParaRPr lang="en-IN" sz="1200" b="1" dirty="0">
              <a:latin typeface="Corbel" panose="020B0503020204020204" pitchFamily="34" charset="0"/>
              <a:ea typeface="Calibri" panose="020F0502020204030204" pitchFamily="34" charset="0"/>
            </a:endParaRPr>
          </a:p>
        </p:txBody>
      </p:sp>
      <p:pic>
        <p:nvPicPr>
          <p:cNvPr id="20" name="Picture 19">
            <a:extLst>
              <a:ext uri="{FF2B5EF4-FFF2-40B4-BE49-F238E27FC236}">
                <a16:creationId xmlns:a16="http://schemas.microsoft.com/office/drawing/2014/main" id="{EDEBCA45-6AC7-4C46-B1DD-9D14A0ECCC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181" y="1747992"/>
            <a:ext cx="793675" cy="853701"/>
          </a:xfrm>
          <a:prstGeom prst="rect">
            <a:avLst/>
          </a:prstGeom>
          <a:ln>
            <a:noFill/>
          </a:ln>
        </p:spPr>
      </p:pic>
      <p:pic>
        <p:nvPicPr>
          <p:cNvPr id="21" name="Picture 20">
            <a:extLst>
              <a:ext uri="{FF2B5EF4-FFF2-40B4-BE49-F238E27FC236}">
                <a16:creationId xmlns:a16="http://schemas.microsoft.com/office/drawing/2014/main" id="{6B955CFF-4D05-4381-8322-F14091DA9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1416" y="1766307"/>
            <a:ext cx="846587" cy="853701"/>
          </a:xfrm>
          <a:prstGeom prst="rect">
            <a:avLst/>
          </a:prstGeom>
          <a:ln>
            <a:noFill/>
          </a:ln>
        </p:spPr>
      </p:pic>
      <p:sp>
        <p:nvSpPr>
          <p:cNvPr id="2" name="Rectangle 1">
            <a:extLst>
              <a:ext uri="{FF2B5EF4-FFF2-40B4-BE49-F238E27FC236}">
                <a16:creationId xmlns:a16="http://schemas.microsoft.com/office/drawing/2014/main" id="{C3D99368-7E73-433E-8058-3423DDF1FCD3}"/>
              </a:ext>
            </a:extLst>
          </p:cNvPr>
          <p:cNvSpPr/>
          <p:nvPr/>
        </p:nvSpPr>
        <p:spPr>
          <a:xfrm>
            <a:off x="3560250" y="3616983"/>
            <a:ext cx="3698303" cy="830997"/>
          </a:xfrm>
          <a:prstGeom prst="rect">
            <a:avLst/>
          </a:prstGeom>
          <a:ln>
            <a:noFill/>
          </a:ln>
        </p:spPr>
        <p:txBody>
          <a:bodyPr wrap="square">
            <a:spAutoFit/>
          </a:bodyPr>
          <a:lstStyle/>
          <a:p>
            <a:pPr lvl="0" defTabSz="914400">
              <a:defRPr/>
            </a:pPr>
            <a:r>
              <a:rPr lang="en-GB" sz="1200" b="1" dirty="0">
                <a:latin typeface="Corbel" panose="020B0503020204020204" pitchFamily="34" charset="0"/>
              </a:rPr>
              <a:t>Name - </a:t>
            </a:r>
            <a:r>
              <a:rPr lang="en-GB" sz="1200" dirty="0">
                <a:latin typeface="Corbel" panose="020B0503020204020204" pitchFamily="34" charset="0"/>
              </a:rPr>
              <a:t>Agency  - </a:t>
            </a:r>
            <a:r>
              <a:rPr lang="en-GB" sz="1200" b="1" dirty="0">
                <a:solidFill>
                  <a:srgbClr val="C00000"/>
                </a:solidFill>
                <a:latin typeface="Corbel" panose="020B0503020204020204" pitchFamily="34" charset="0"/>
              </a:rPr>
              <a:t>To be nominated</a:t>
            </a:r>
          </a:p>
          <a:p>
            <a:r>
              <a:rPr lang="en-GB" sz="1200" dirty="0">
                <a:latin typeface="Corbel" panose="020B0503020204020204" pitchFamily="34" charset="0"/>
              </a:rPr>
              <a:t>Function</a:t>
            </a:r>
          </a:p>
          <a:p>
            <a:r>
              <a:rPr lang="en-GB" sz="1200" b="1" dirty="0">
                <a:latin typeface="Corbel" panose="020B0503020204020204" pitchFamily="34" charset="0"/>
              </a:rPr>
              <a:t>Shelter Cluster Focal Point for Anbar</a:t>
            </a:r>
            <a:r>
              <a:rPr lang="en-GB" sz="1200" dirty="0">
                <a:latin typeface="Corbel" panose="020B0503020204020204" pitchFamily="34" charset="0"/>
              </a:rPr>
              <a:t> </a:t>
            </a:r>
          </a:p>
          <a:p>
            <a:r>
              <a:rPr lang="en-GB" sz="1200" dirty="0">
                <a:latin typeface="Corbel" panose="020B0503020204020204" pitchFamily="34" charset="0"/>
              </a:rPr>
              <a:t>Contact details (phone &amp; mail)</a:t>
            </a:r>
          </a:p>
        </p:txBody>
      </p:sp>
    </p:spTree>
    <p:extLst>
      <p:ext uri="{BB962C8B-B14F-4D97-AF65-F5344CB8AC3E}">
        <p14:creationId xmlns:p14="http://schemas.microsoft.com/office/powerpoint/2010/main" val="8649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10</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US" sz="1600" dirty="0">
                <a:latin typeface="Corbel" panose="020B0503020204020204" pitchFamily="34" charset="0"/>
              </a:rPr>
              <a:t>Emergency: potential needs due to movement of IDPs from camps</a:t>
            </a:r>
            <a:endParaRPr lang="en-US" sz="1600" b="1" dirty="0">
              <a:solidFill>
                <a:srgbClr val="0070C0"/>
              </a:solidFill>
              <a:latin typeface="Corbel" panose="020B0503020204020204" pitchFamily="34" charset="0"/>
              <a:cs typeface="Calibri Light" panose="020F0302020204030204" pitchFamily="34" charset="0"/>
            </a:endParaRPr>
          </a:p>
        </p:txBody>
      </p:sp>
      <p:graphicFrame>
        <p:nvGraphicFramePr>
          <p:cNvPr id="9" name="Table 8">
            <a:extLst>
              <a:ext uri="{FF2B5EF4-FFF2-40B4-BE49-F238E27FC236}">
                <a16:creationId xmlns:a16="http://schemas.microsoft.com/office/drawing/2014/main" id="{C429665A-6604-4F44-B635-C374AC068902}"/>
              </a:ext>
            </a:extLst>
          </p:cNvPr>
          <p:cNvGraphicFramePr>
            <a:graphicFrameLocks noGrp="1"/>
          </p:cNvGraphicFramePr>
          <p:nvPr>
            <p:extLst>
              <p:ext uri="{D42A27DB-BD31-4B8C-83A1-F6EECF244321}">
                <p14:modId xmlns:p14="http://schemas.microsoft.com/office/powerpoint/2010/main" val="1688945843"/>
              </p:ext>
            </p:extLst>
          </p:nvPr>
        </p:nvGraphicFramePr>
        <p:xfrm>
          <a:off x="834644" y="1941498"/>
          <a:ext cx="2969336" cy="876300"/>
        </p:xfrm>
        <a:graphic>
          <a:graphicData uri="http://schemas.openxmlformats.org/drawingml/2006/table">
            <a:tbl>
              <a:tblPr/>
              <a:tblGrid>
                <a:gridCol w="1318553">
                  <a:extLst>
                    <a:ext uri="{9D8B030D-6E8A-4147-A177-3AD203B41FA5}">
                      <a16:colId xmlns:a16="http://schemas.microsoft.com/office/drawing/2014/main" val="3550436141"/>
                    </a:ext>
                  </a:extLst>
                </a:gridCol>
                <a:gridCol w="1650783">
                  <a:extLst>
                    <a:ext uri="{9D8B030D-6E8A-4147-A177-3AD203B41FA5}">
                      <a16:colId xmlns:a16="http://schemas.microsoft.com/office/drawing/2014/main" val="3781799796"/>
                    </a:ext>
                  </a:extLst>
                </a:gridCol>
              </a:tblGrid>
              <a:tr h="152549">
                <a:tc>
                  <a:txBody>
                    <a:bodyPr/>
                    <a:lstStyle/>
                    <a:p>
                      <a:pPr algn="l" fontAlgn="b"/>
                      <a:r>
                        <a:rPr lang="en-IN" sz="1100" b="1" i="0" u="none" strike="noStrike" dirty="0">
                          <a:solidFill>
                            <a:srgbClr val="FFFFFF"/>
                          </a:solidFill>
                          <a:effectLst/>
                          <a:latin typeface="Corbel" panose="020B0503020204020204" pitchFamily="34" charset="0"/>
                        </a:rPr>
                        <a:t>Status</a:t>
                      </a:r>
                    </a:p>
                  </a:txBody>
                  <a:tcPr marL="9525" marR="9525" marT="9525"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1100" b="1" i="0" u="none" strike="noStrike" dirty="0">
                          <a:solidFill>
                            <a:srgbClr val="FFFFFF"/>
                          </a:solidFill>
                          <a:effectLst/>
                          <a:latin typeface="Corbel" panose="020B0503020204020204" pitchFamily="34" charset="0"/>
                        </a:rPr>
                        <a:t># of Families</a:t>
                      </a:r>
                    </a:p>
                  </a:txBody>
                  <a:tcPr marL="9525" marR="9525" marT="9525"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851994396"/>
                  </a:ext>
                </a:extLst>
              </a:tr>
              <a:tr h="152549">
                <a:tc>
                  <a:txBody>
                    <a:bodyPr/>
                    <a:lstStyle/>
                    <a:p>
                      <a:pPr algn="l" fontAlgn="b"/>
                      <a:r>
                        <a:rPr lang="en-IN" sz="1100" b="0" i="0" u="none" strike="noStrike">
                          <a:solidFill>
                            <a:srgbClr val="000000"/>
                          </a:solidFill>
                          <a:effectLst/>
                          <a:latin typeface="Corbel" panose="020B0503020204020204" pitchFamily="34" charset="0"/>
                        </a:rPr>
                        <a:t>IDP</a:t>
                      </a:r>
                    </a:p>
                  </a:txBody>
                  <a:tcPr marL="9525" marR="9525" marT="9525" marB="0" anchor="b">
                    <a:lnL>
                      <a:noFill/>
                    </a:lnL>
                    <a:lnR>
                      <a:noFill/>
                    </a:lnR>
                    <a:lnT>
                      <a:noFill/>
                    </a:lnT>
                    <a:lnB>
                      <a:noFill/>
                    </a:lnB>
                  </a:tcPr>
                </a:tc>
                <a:tc>
                  <a:txBody>
                    <a:bodyPr/>
                    <a:lstStyle/>
                    <a:p>
                      <a:pPr algn="r" fontAlgn="b"/>
                      <a:r>
                        <a:rPr lang="en-IN" sz="1100" b="0" i="0" u="none" strike="noStrike">
                          <a:solidFill>
                            <a:srgbClr val="000000"/>
                          </a:solidFill>
                          <a:effectLst/>
                          <a:latin typeface="Corbel" panose="020B0503020204020204" pitchFamily="34" charset="0"/>
                        </a:rPr>
                        <a:t>504</a:t>
                      </a:r>
                    </a:p>
                  </a:txBody>
                  <a:tcPr marL="9525" marR="9525" marT="9525" marB="0" anchor="b">
                    <a:lnL>
                      <a:noFill/>
                    </a:lnL>
                    <a:lnR>
                      <a:noFill/>
                    </a:lnR>
                    <a:lnT>
                      <a:noFill/>
                    </a:lnT>
                    <a:lnB>
                      <a:noFill/>
                    </a:lnB>
                  </a:tcPr>
                </a:tc>
                <a:extLst>
                  <a:ext uri="{0D108BD9-81ED-4DB2-BD59-A6C34878D82A}">
                    <a16:rowId xmlns:a16="http://schemas.microsoft.com/office/drawing/2014/main" val="3188670430"/>
                  </a:ext>
                </a:extLst>
              </a:tr>
              <a:tr h="152549">
                <a:tc>
                  <a:txBody>
                    <a:bodyPr/>
                    <a:lstStyle/>
                    <a:p>
                      <a:pPr algn="l" fontAlgn="b"/>
                      <a:r>
                        <a:rPr lang="en-IN" sz="1100" b="0" i="0" u="none" strike="noStrike">
                          <a:solidFill>
                            <a:srgbClr val="000000"/>
                          </a:solidFill>
                          <a:effectLst/>
                          <a:latin typeface="Corbel" panose="020B0503020204020204" pitchFamily="34" charset="0"/>
                        </a:rPr>
                        <a:t>RET</a:t>
                      </a:r>
                    </a:p>
                  </a:txBody>
                  <a:tcPr marL="9525" marR="9525" marT="9525" marB="0" anchor="b">
                    <a:lnL>
                      <a:noFill/>
                    </a:lnL>
                    <a:lnR>
                      <a:noFill/>
                    </a:lnR>
                    <a:lnT>
                      <a:noFill/>
                    </a:lnT>
                    <a:lnB w="6350" cap="flat" cmpd="sng" algn="ctr">
                      <a:solidFill>
                        <a:srgbClr val="305496"/>
                      </a:solidFill>
                      <a:prstDash val="solid"/>
                      <a:round/>
                      <a:headEnd type="none" w="med" len="med"/>
                      <a:tailEnd type="none" w="med" len="med"/>
                    </a:lnB>
                  </a:tcPr>
                </a:tc>
                <a:tc>
                  <a:txBody>
                    <a:bodyPr/>
                    <a:lstStyle/>
                    <a:p>
                      <a:pPr algn="r" fontAlgn="b"/>
                      <a:r>
                        <a:rPr lang="en-IN" sz="1100" b="0" i="0" u="none" strike="noStrike">
                          <a:solidFill>
                            <a:srgbClr val="000000"/>
                          </a:solidFill>
                          <a:effectLst/>
                          <a:latin typeface="Corbel" panose="020B0503020204020204" pitchFamily="34" charset="0"/>
                        </a:rPr>
                        <a:t>1024</a:t>
                      </a:r>
                    </a:p>
                  </a:txBody>
                  <a:tcPr marL="9525" marR="9525" marT="9525" marB="0" anchor="b">
                    <a:lnL>
                      <a:noFill/>
                    </a:lnL>
                    <a:lnR>
                      <a:noFill/>
                    </a:lnR>
                    <a:lnT>
                      <a:noFill/>
                    </a:lnT>
                    <a:lnB w="635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1797800104"/>
                  </a:ext>
                </a:extLst>
              </a:tr>
              <a:tr h="296895">
                <a:tc>
                  <a:txBody>
                    <a:bodyPr/>
                    <a:lstStyle/>
                    <a:p>
                      <a:pPr algn="l" fontAlgn="b"/>
                      <a:r>
                        <a:rPr lang="en-IN" sz="1100" b="0" i="0" u="none" strike="noStrike" dirty="0">
                          <a:solidFill>
                            <a:srgbClr val="000000"/>
                          </a:solidFill>
                          <a:effectLst/>
                          <a:latin typeface="Corbel" panose="020B0503020204020204" pitchFamily="34" charset="0"/>
                        </a:rPr>
                        <a:t>Grand Total</a:t>
                      </a:r>
                    </a:p>
                  </a:txBody>
                  <a:tcPr marL="9525" marR="9525" marT="9525"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fontAlgn="b"/>
                      <a:r>
                        <a:rPr lang="en-IN" sz="1100" b="0" i="0" u="none" strike="noStrike" dirty="0">
                          <a:solidFill>
                            <a:srgbClr val="000000"/>
                          </a:solidFill>
                          <a:effectLst/>
                          <a:latin typeface="Corbel" panose="020B0503020204020204" pitchFamily="34" charset="0"/>
                        </a:rPr>
                        <a:t>                                                         1,528 </a:t>
                      </a:r>
                    </a:p>
                  </a:txBody>
                  <a:tcPr marL="9525" marR="9525" marT="9525"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681148980"/>
                  </a:ext>
                </a:extLst>
              </a:tr>
            </a:tbl>
          </a:graphicData>
        </a:graphic>
      </p:graphicFrame>
      <p:sp>
        <p:nvSpPr>
          <p:cNvPr id="4" name="TextBox 3">
            <a:extLst>
              <a:ext uri="{FF2B5EF4-FFF2-40B4-BE49-F238E27FC236}">
                <a16:creationId xmlns:a16="http://schemas.microsoft.com/office/drawing/2014/main" id="{54D3DD62-0BC4-4049-AE50-BE93EBEB6712}"/>
              </a:ext>
            </a:extLst>
          </p:cNvPr>
          <p:cNvSpPr txBox="1"/>
          <p:nvPr/>
        </p:nvSpPr>
        <p:spPr>
          <a:xfrm>
            <a:off x="309205" y="1106367"/>
            <a:ext cx="2113273" cy="523220"/>
          </a:xfrm>
          <a:prstGeom prst="rect">
            <a:avLst/>
          </a:prstGeom>
          <a:noFill/>
        </p:spPr>
        <p:txBody>
          <a:bodyPr wrap="square">
            <a:spAutoFit/>
          </a:bodyPr>
          <a:lstStyle/>
          <a:p>
            <a:r>
              <a:rPr lang="en-IN" sz="1400" dirty="0">
                <a:latin typeface="Corbel" panose="020B0503020204020204" pitchFamily="34" charset="0"/>
              </a:rPr>
              <a:t>Summary – Arrivals</a:t>
            </a:r>
          </a:p>
          <a:p>
            <a:r>
              <a:rPr lang="en-IN" sz="1400" dirty="0">
                <a:latin typeface="Corbel" panose="020B0503020204020204" pitchFamily="34" charset="0"/>
              </a:rPr>
              <a:t>As of 15 Nov. 20</a:t>
            </a:r>
          </a:p>
        </p:txBody>
      </p:sp>
      <p:graphicFrame>
        <p:nvGraphicFramePr>
          <p:cNvPr id="7" name="Table 6">
            <a:extLst>
              <a:ext uri="{FF2B5EF4-FFF2-40B4-BE49-F238E27FC236}">
                <a16:creationId xmlns:a16="http://schemas.microsoft.com/office/drawing/2014/main" id="{BDEA8F7C-F6D4-4D01-AEC7-57D16C782964}"/>
              </a:ext>
            </a:extLst>
          </p:cNvPr>
          <p:cNvGraphicFramePr>
            <a:graphicFrameLocks noGrp="1"/>
          </p:cNvGraphicFramePr>
          <p:nvPr>
            <p:extLst>
              <p:ext uri="{D42A27DB-BD31-4B8C-83A1-F6EECF244321}">
                <p14:modId xmlns:p14="http://schemas.microsoft.com/office/powerpoint/2010/main" val="4136552380"/>
              </p:ext>
            </p:extLst>
          </p:nvPr>
        </p:nvGraphicFramePr>
        <p:xfrm>
          <a:off x="4071725" y="934501"/>
          <a:ext cx="4841981" cy="3397325"/>
        </p:xfrm>
        <a:graphic>
          <a:graphicData uri="http://schemas.openxmlformats.org/drawingml/2006/table">
            <a:tbl>
              <a:tblPr/>
              <a:tblGrid>
                <a:gridCol w="725040">
                  <a:extLst>
                    <a:ext uri="{9D8B030D-6E8A-4147-A177-3AD203B41FA5}">
                      <a16:colId xmlns:a16="http://schemas.microsoft.com/office/drawing/2014/main" val="188679863"/>
                    </a:ext>
                  </a:extLst>
                </a:gridCol>
                <a:gridCol w="1142121">
                  <a:extLst>
                    <a:ext uri="{9D8B030D-6E8A-4147-A177-3AD203B41FA5}">
                      <a16:colId xmlns:a16="http://schemas.microsoft.com/office/drawing/2014/main" val="994298137"/>
                    </a:ext>
                  </a:extLst>
                </a:gridCol>
                <a:gridCol w="933869">
                  <a:extLst>
                    <a:ext uri="{9D8B030D-6E8A-4147-A177-3AD203B41FA5}">
                      <a16:colId xmlns:a16="http://schemas.microsoft.com/office/drawing/2014/main" val="1596181166"/>
                    </a:ext>
                  </a:extLst>
                </a:gridCol>
                <a:gridCol w="1055664">
                  <a:extLst>
                    <a:ext uri="{9D8B030D-6E8A-4147-A177-3AD203B41FA5}">
                      <a16:colId xmlns:a16="http://schemas.microsoft.com/office/drawing/2014/main" val="2856548694"/>
                    </a:ext>
                  </a:extLst>
                </a:gridCol>
                <a:gridCol w="985287">
                  <a:extLst>
                    <a:ext uri="{9D8B030D-6E8A-4147-A177-3AD203B41FA5}">
                      <a16:colId xmlns:a16="http://schemas.microsoft.com/office/drawing/2014/main" val="3754099364"/>
                    </a:ext>
                  </a:extLst>
                </a:gridCol>
              </a:tblGrid>
              <a:tr h="310110">
                <a:tc>
                  <a:txBody>
                    <a:bodyPr/>
                    <a:lstStyle/>
                    <a:p>
                      <a:pPr algn="l" fontAlgn="b"/>
                      <a:r>
                        <a:rPr lang="en-IN" sz="1000" b="0" i="0" u="none" strike="noStrike">
                          <a:solidFill>
                            <a:srgbClr val="FFFFFF"/>
                          </a:solidFill>
                          <a:effectLst/>
                          <a:latin typeface="Corbel" panose="020B0503020204020204" pitchFamily="34" charset="0"/>
                        </a:rPr>
                        <a:t>Status</a:t>
                      </a:r>
                    </a:p>
                  </a:txBody>
                  <a:tcPr marL="8567" marR="8567" marT="8567"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1000" b="0" i="0" u="none" strike="noStrike" dirty="0">
                          <a:solidFill>
                            <a:srgbClr val="FFFFFF"/>
                          </a:solidFill>
                          <a:effectLst/>
                          <a:latin typeface="Corbel" panose="020B0503020204020204" pitchFamily="34" charset="0"/>
                        </a:rPr>
                        <a:t>Governorate of Arrival</a:t>
                      </a:r>
                    </a:p>
                  </a:txBody>
                  <a:tcPr marL="8567" marR="8567" marT="8567"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1000" b="0" i="0" u="none" strike="noStrike">
                          <a:solidFill>
                            <a:srgbClr val="FFFFFF"/>
                          </a:solidFill>
                          <a:effectLst/>
                          <a:latin typeface="Corbel" panose="020B0503020204020204" pitchFamily="34" charset="0"/>
                        </a:rPr>
                        <a:t>District of Arrival</a:t>
                      </a:r>
                    </a:p>
                  </a:txBody>
                  <a:tcPr marL="8567" marR="8567" marT="8567"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1000" b="0" i="0" u="none" strike="noStrike">
                          <a:solidFill>
                            <a:srgbClr val="FFFFFF"/>
                          </a:solidFill>
                          <a:effectLst/>
                          <a:latin typeface="Corbel" panose="020B0503020204020204" pitchFamily="34" charset="0"/>
                        </a:rPr>
                        <a:t>Sum of Num Families</a:t>
                      </a:r>
                    </a:p>
                  </a:txBody>
                  <a:tcPr marL="8567" marR="8567" marT="8567"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1000" b="0" i="0" u="none" strike="noStrike">
                          <a:solidFill>
                            <a:srgbClr val="FFFFFF"/>
                          </a:solidFill>
                          <a:effectLst/>
                          <a:latin typeface="Corbel" panose="020B0503020204020204" pitchFamily="34" charset="0"/>
                        </a:rPr>
                        <a:t>Sum of # Individual</a:t>
                      </a:r>
                    </a:p>
                  </a:txBody>
                  <a:tcPr marL="8567" marR="8567" marT="8567"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2966319454"/>
                  </a:ext>
                </a:extLst>
              </a:tr>
              <a:tr h="171331">
                <a:tc>
                  <a:txBody>
                    <a:bodyPr/>
                    <a:lstStyle/>
                    <a:p>
                      <a:pPr algn="l" fontAlgn="b"/>
                      <a:r>
                        <a:rPr lang="en-IN" sz="1000" b="0" i="0" u="none" strike="noStrike">
                          <a:solidFill>
                            <a:srgbClr val="000000"/>
                          </a:solidFill>
                          <a:effectLst/>
                          <a:latin typeface="Corbel" panose="020B0503020204020204" pitchFamily="34" charset="0"/>
                        </a:rPr>
                        <a:t>IDP</a:t>
                      </a: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dirty="0">
                          <a:solidFill>
                            <a:srgbClr val="000000"/>
                          </a:solidFill>
                          <a:effectLst/>
                          <a:latin typeface="Corbel" panose="020B0503020204020204" pitchFamily="34" charset="0"/>
                        </a:rPr>
                        <a:t>Anbar</a:t>
                      </a: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Falluja</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38</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187</a:t>
                      </a:r>
                    </a:p>
                  </a:txBody>
                  <a:tcPr marL="8567" marR="8567" marT="8567" marB="0" anchor="b">
                    <a:lnL>
                      <a:noFill/>
                    </a:lnL>
                    <a:lnR>
                      <a:noFill/>
                    </a:lnR>
                    <a:lnT>
                      <a:noFill/>
                    </a:lnT>
                    <a:lnB>
                      <a:noFill/>
                    </a:lnB>
                  </a:tcPr>
                </a:tc>
                <a:extLst>
                  <a:ext uri="{0D108BD9-81ED-4DB2-BD59-A6C34878D82A}">
                    <a16:rowId xmlns:a16="http://schemas.microsoft.com/office/drawing/2014/main" val="2575149333"/>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Ramadi</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25</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137</a:t>
                      </a:r>
                    </a:p>
                  </a:txBody>
                  <a:tcPr marL="8567" marR="8567" marT="8567" marB="0" anchor="b">
                    <a:lnL>
                      <a:noFill/>
                    </a:lnL>
                    <a:lnR>
                      <a:noFill/>
                    </a:lnR>
                    <a:lnT>
                      <a:noFill/>
                    </a:lnT>
                    <a:lnB>
                      <a:noFill/>
                    </a:lnB>
                  </a:tcPr>
                </a:tc>
                <a:extLst>
                  <a:ext uri="{0D108BD9-81ED-4DB2-BD59-A6C34878D82A}">
                    <a16:rowId xmlns:a16="http://schemas.microsoft.com/office/drawing/2014/main" val="3229330421"/>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Al-Ka'im</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12</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81</a:t>
                      </a:r>
                    </a:p>
                  </a:txBody>
                  <a:tcPr marL="8567" marR="8567" marT="8567" marB="0" anchor="b">
                    <a:lnL>
                      <a:noFill/>
                    </a:lnL>
                    <a:lnR>
                      <a:noFill/>
                    </a:lnR>
                    <a:lnT>
                      <a:noFill/>
                    </a:lnT>
                    <a:lnB>
                      <a:noFill/>
                    </a:lnB>
                  </a:tcPr>
                </a:tc>
                <a:extLst>
                  <a:ext uri="{0D108BD9-81ED-4DB2-BD59-A6C34878D82A}">
                    <a16:rowId xmlns:a16="http://schemas.microsoft.com/office/drawing/2014/main" val="896530567"/>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dirty="0">
                          <a:solidFill>
                            <a:srgbClr val="000000"/>
                          </a:solidFill>
                          <a:effectLst/>
                          <a:latin typeface="Corbel" panose="020B0503020204020204" pitchFamily="34" charset="0"/>
                        </a:rPr>
                        <a:t>Anbar Total</a:t>
                      </a:r>
                    </a:p>
                  </a:txBody>
                  <a:tcPr marL="8567" marR="8567" marT="8567" marB="0" anchor="b">
                    <a:lnL>
                      <a:noFill/>
                    </a:lnL>
                    <a:lnR>
                      <a:noFill/>
                    </a:lnR>
                    <a:lnT>
                      <a:noFill/>
                    </a:lnT>
                    <a:lnB>
                      <a:noFill/>
                    </a:lnB>
                    <a:solidFill>
                      <a:srgbClr val="FCE4D6"/>
                    </a:solidFill>
                  </a:tcPr>
                </a:tc>
                <a:tc>
                  <a:txBody>
                    <a:bodyPr/>
                    <a:lstStyle/>
                    <a:p>
                      <a:pPr algn="l" fontAlgn="b"/>
                      <a:r>
                        <a:rPr lang="en-IN" sz="1000" b="0" i="0" u="none" strike="noStrike">
                          <a:solidFill>
                            <a:srgbClr val="000000"/>
                          </a:solidFill>
                          <a:effectLst/>
                          <a:latin typeface="Corbel" panose="020B0503020204020204" pitchFamily="34" charset="0"/>
                        </a:rPr>
                        <a:t> </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75</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405</a:t>
                      </a:r>
                    </a:p>
                  </a:txBody>
                  <a:tcPr marL="8567" marR="8567" marT="8567" marB="0" anchor="b">
                    <a:lnL>
                      <a:noFill/>
                    </a:lnL>
                    <a:lnR>
                      <a:noFill/>
                    </a:lnR>
                    <a:lnT>
                      <a:noFill/>
                    </a:lnT>
                    <a:lnB>
                      <a:noFill/>
                    </a:lnB>
                    <a:solidFill>
                      <a:srgbClr val="FCE4D6"/>
                    </a:solidFill>
                  </a:tcPr>
                </a:tc>
                <a:extLst>
                  <a:ext uri="{0D108BD9-81ED-4DB2-BD59-A6C34878D82A}">
                    <a16:rowId xmlns:a16="http://schemas.microsoft.com/office/drawing/2014/main" val="1406837926"/>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Baghdad</a:t>
                      </a: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Mada'in</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10</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53</a:t>
                      </a:r>
                    </a:p>
                  </a:txBody>
                  <a:tcPr marL="8567" marR="8567" marT="8567" marB="0" anchor="b">
                    <a:lnL>
                      <a:noFill/>
                    </a:lnL>
                    <a:lnR>
                      <a:noFill/>
                    </a:lnR>
                    <a:lnT>
                      <a:noFill/>
                    </a:lnT>
                    <a:lnB>
                      <a:noFill/>
                    </a:lnB>
                  </a:tcPr>
                </a:tc>
                <a:extLst>
                  <a:ext uri="{0D108BD9-81ED-4DB2-BD59-A6C34878D82A}">
                    <a16:rowId xmlns:a16="http://schemas.microsoft.com/office/drawing/2014/main" val="237606752"/>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Thawra2</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5</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19</a:t>
                      </a:r>
                    </a:p>
                  </a:txBody>
                  <a:tcPr marL="8567" marR="8567" marT="8567" marB="0" anchor="b">
                    <a:lnL>
                      <a:noFill/>
                    </a:lnL>
                    <a:lnR>
                      <a:noFill/>
                    </a:lnR>
                    <a:lnT>
                      <a:noFill/>
                    </a:lnT>
                    <a:lnB>
                      <a:noFill/>
                    </a:lnB>
                  </a:tcPr>
                </a:tc>
                <a:extLst>
                  <a:ext uri="{0D108BD9-81ED-4DB2-BD59-A6C34878D82A}">
                    <a16:rowId xmlns:a16="http://schemas.microsoft.com/office/drawing/2014/main" val="3386521932"/>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Abu Ghraib</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40</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219</a:t>
                      </a:r>
                    </a:p>
                  </a:txBody>
                  <a:tcPr marL="8567" marR="8567" marT="8567" marB="0" anchor="b">
                    <a:lnL>
                      <a:noFill/>
                    </a:lnL>
                    <a:lnR>
                      <a:noFill/>
                    </a:lnR>
                    <a:lnT>
                      <a:noFill/>
                    </a:lnT>
                    <a:lnB>
                      <a:noFill/>
                    </a:lnB>
                  </a:tcPr>
                </a:tc>
                <a:extLst>
                  <a:ext uri="{0D108BD9-81ED-4DB2-BD59-A6C34878D82A}">
                    <a16:rowId xmlns:a16="http://schemas.microsoft.com/office/drawing/2014/main" val="956489837"/>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Baghdad Total</a:t>
                      </a:r>
                    </a:p>
                  </a:txBody>
                  <a:tcPr marL="8567" marR="8567" marT="8567" marB="0" anchor="b">
                    <a:lnL>
                      <a:noFill/>
                    </a:lnL>
                    <a:lnR>
                      <a:noFill/>
                    </a:lnR>
                    <a:lnT>
                      <a:noFill/>
                    </a:lnT>
                    <a:lnB>
                      <a:noFill/>
                    </a:lnB>
                    <a:solidFill>
                      <a:srgbClr val="FCE4D6"/>
                    </a:solidFill>
                  </a:tcPr>
                </a:tc>
                <a:tc>
                  <a:txBody>
                    <a:bodyPr/>
                    <a:lstStyle/>
                    <a:p>
                      <a:pPr algn="l" fontAlgn="b"/>
                      <a:r>
                        <a:rPr lang="en-IN" sz="1000" b="0" i="0" u="none" strike="noStrike">
                          <a:solidFill>
                            <a:srgbClr val="000000"/>
                          </a:solidFill>
                          <a:effectLst/>
                          <a:latin typeface="Corbel" panose="020B0503020204020204" pitchFamily="34" charset="0"/>
                        </a:rPr>
                        <a:t> </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55</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291</a:t>
                      </a:r>
                    </a:p>
                  </a:txBody>
                  <a:tcPr marL="8567" marR="8567" marT="8567" marB="0" anchor="b">
                    <a:lnL>
                      <a:noFill/>
                    </a:lnL>
                    <a:lnR>
                      <a:noFill/>
                    </a:lnR>
                    <a:lnT>
                      <a:noFill/>
                    </a:lnT>
                    <a:lnB>
                      <a:noFill/>
                    </a:lnB>
                    <a:solidFill>
                      <a:srgbClr val="FCE4D6"/>
                    </a:solidFill>
                  </a:tcPr>
                </a:tc>
                <a:extLst>
                  <a:ext uri="{0D108BD9-81ED-4DB2-BD59-A6C34878D82A}">
                    <a16:rowId xmlns:a16="http://schemas.microsoft.com/office/drawing/2014/main" val="4287604220"/>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Kerbala</a:t>
                      </a: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Kerbala</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56</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339</a:t>
                      </a:r>
                    </a:p>
                  </a:txBody>
                  <a:tcPr marL="8567" marR="8567" marT="8567" marB="0" anchor="b">
                    <a:lnL>
                      <a:noFill/>
                    </a:lnL>
                    <a:lnR>
                      <a:noFill/>
                    </a:lnR>
                    <a:lnT>
                      <a:noFill/>
                    </a:lnT>
                    <a:lnB>
                      <a:noFill/>
                    </a:lnB>
                  </a:tcPr>
                </a:tc>
                <a:extLst>
                  <a:ext uri="{0D108BD9-81ED-4DB2-BD59-A6C34878D82A}">
                    <a16:rowId xmlns:a16="http://schemas.microsoft.com/office/drawing/2014/main" val="3986446875"/>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Kerbala Total</a:t>
                      </a:r>
                    </a:p>
                  </a:txBody>
                  <a:tcPr marL="8567" marR="8567" marT="8567" marB="0" anchor="b">
                    <a:lnL>
                      <a:noFill/>
                    </a:lnL>
                    <a:lnR>
                      <a:noFill/>
                    </a:lnR>
                    <a:lnT>
                      <a:noFill/>
                    </a:lnT>
                    <a:lnB>
                      <a:noFill/>
                    </a:lnB>
                    <a:solidFill>
                      <a:srgbClr val="FCE4D6"/>
                    </a:solidFill>
                  </a:tcPr>
                </a:tc>
                <a:tc>
                  <a:txBody>
                    <a:bodyPr/>
                    <a:lstStyle/>
                    <a:p>
                      <a:pPr algn="l" fontAlgn="b"/>
                      <a:r>
                        <a:rPr lang="en-IN" sz="1000" b="0" i="0" u="none" strike="noStrike">
                          <a:solidFill>
                            <a:srgbClr val="000000"/>
                          </a:solidFill>
                          <a:effectLst/>
                          <a:latin typeface="Corbel" panose="020B0503020204020204" pitchFamily="34" charset="0"/>
                        </a:rPr>
                        <a:t> </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56</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339</a:t>
                      </a:r>
                    </a:p>
                  </a:txBody>
                  <a:tcPr marL="8567" marR="8567" marT="8567" marB="0" anchor="b">
                    <a:lnL>
                      <a:noFill/>
                    </a:lnL>
                    <a:lnR>
                      <a:noFill/>
                    </a:lnR>
                    <a:lnT>
                      <a:noFill/>
                    </a:lnT>
                    <a:lnB>
                      <a:noFill/>
                    </a:lnB>
                    <a:solidFill>
                      <a:srgbClr val="FCE4D6"/>
                    </a:solidFill>
                  </a:tcPr>
                </a:tc>
                <a:extLst>
                  <a:ext uri="{0D108BD9-81ED-4DB2-BD59-A6C34878D82A}">
                    <a16:rowId xmlns:a16="http://schemas.microsoft.com/office/drawing/2014/main" val="1860582313"/>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Diyala</a:t>
                      </a: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Baquba</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57</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203</a:t>
                      </a:r>
                    </a:p>
                  </a:txBody>
                  <a:tcPr marL="8567" marR="8567" marT="8567" marB="0" anchor="b">
                    <a:lnL>
                      <a:noFill/>
                    </a:lnL>
                    <a:lnR>
                      <a:noFill/>
                    </a:lnR>
                    <a:lnT>
                      <a:noFill/>
                    </a:lnT>
                    <a:lnB>
                      <a:noFill/>
                    </a:lnB>
                  </a:tcPr>
                </a:tc>
                <a:extLst>
                  <a:ext uri="{0D108BD9-81ED-4DB2-BD59-A6C34878D82A}">
                    <a16:rowId xmlns:a16="http://schemas.microsoft.com/office/drawing/2014/main" val="2004310184"/>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Khanaqin</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102</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603</a:t>
                      </a:r>
                    </a:p>
                  </a:txBody>
                  <a:tcPr marL="8567" marR="8567" marT="8567" marB="0" anchor="b">
                    <a:lnL>
                      <a:noFill/>
                    </a:lnL>
                    <a:lnR>
                      <a:noFill/>
                    </a:lnR>
                    <a:lnT>
                      <a:noFill/>
                    </a:lnT>
                    <a:lnB>
                      <a:noFill/>
                    </a:lnB>
                  </a:tcPr>
                </a:tc>
                <a:extLst>
                  <a:ext uri="{0D108BD9-81ED-4DB2-BD59-A6C34878D82A}">
                    <a16:rowId xmlns:a16="http://schemas.microsoft.com/office/drawing/2014/main" val="1177505046"/>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Kifri</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2</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12</a:t>
                      </a:r>
                    </a:p>
                  </a:txBody>
                  <a:tcPr marL="8567" marR="8567" marT="8567" marB="0" anchor="b">
                    <a:lnL>
                      <a:noFill/>
                    </a:lnL>
                    <a:lnR>
                      <a:noFill/>
                    </a:lnR>
                    <a:lnT>
                      <a:noFill/>
                    </a:lnT>
                    <a:lnB>
                      <a:noFill/>
                    </a:lnB>
                  </a:tcPr>
                </a:tc>
                <a:extLst>
                  <a:ext uri="{0D108BD9-81ED-4DB2-BD59-A6C34878D82A}">
                    <a16:rowId xmlns:a16="http://schemas.microsoft.com/office/drawing/2014/main" val="2749485695"/>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Diyala Total</a:t>
                      </a:r>
                    </a:p>
                  </a:txBody>
                  <a:tcPr marL="8567" marR="8567" marT="8567" marB="0" anchor="b">
                    <a:lnL>
                      <a:noFill/>
                    </a:lnL>
                    <a:lnR>
                      <a:noFill/>
                    </a:lnR>
                    <a:lnT>
                      <a:noFill/>
                    </a:lnT>
                    <a:lnB>
                      <a:noFill/>
                    </a:lnB>
                    <a:solidFill>
                      <a:srgbClr val="FCE4D6"/>
                    </a:solidFill>
                  </a:tcPr>
                </a:tc>
                <a:tc>
                  <a:txBody>
                    <a:bodyPr/>
                    <a:lstStyle/>
                    <a:p>
                      <a:pPr algn="l" fontAlgn="b"/>
                      <a:r>
                        <a:rPr lang="en-IN" sz="1000" b="0" i="0" u="none" strike="noStrike">
                          <a:solidFill>
                            <a:srgbClr val="000000"/>
                          </a:solidFill>
                          <a:effectLst/>
                          <a:latin typeface="Corbel" panose="020B0503020204020204" pitchFamily="34" charset="0"/>
                        </a:rPr>
                        <a:t> </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161</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818</a:t>
                      </a:r>
                    </a:p>
                  </a:txBody>
                  <a:tcPr marL="8567" marR="8567" marT="8567" marB="0" anchor="b">
                    <a:lnL>
                      <a:noFill/>
                    </a:lnL>
                    <a:lnR>
                      <a:noFill/>
                    </a:lnR>
                    <a:lnT>
                      <a:noFill/>
                    </a:lnT>
                    <a:lnB>
                      <a:noFill/>
                    </a:lnB>
                    <a:solidFill>
                      <a:srgbClr val="FCE4D6"/>
                    </a:solidFill>
                  </a:tcPr>
                </a:tc>
                <a:extLst>
                  <a:ext uri="{0D108BD9-81ED-4DB2-BD59-A6C34878D82A}">
                    <a16:rowId xmlns:a16="http://schemas.microsoft.com/office/drawing/2014/main" val="2835289954"/>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Salah al-Din</a:t>
                      </a: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Al-Shirqat</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14</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88</a:t>
                      </a:r>
                    </a:p>
                  </a:txBody>
                  <a:tcPr marL="8567" marR="8567" marT="8567" marB="0" anchor="b">
                    <a:lnL>
                      <a:noFill/>
                    </a:lnL>
                    <a:lnR>
                      <a:noFill/>
                    </a:lnR>
                    <a:lnT>
                      <a:noFill/>
                    </a:lnT>
                    <a:lnB>
                      <a:noFill/>
                    </a:lnB>
                  </a:tcPr>
                </a:tc>
                <a:extLst>
                  <a:ext uri="{0D108BD9-81ED-4DB2-BD59-A6C34878D82A}">
                    <a16:rowId xmlns:a16="http://schemas.microsoft.com/office/drawing/2014/main" val="2208966067"/>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tcPr>
                </a:tc>
                <a:tc>
                  <a:txBody>
                    <a:bodyPr/>
                    <a:lstStyle/>
                    <a:p>
                      <a:pPr algn="l" fontAlgn="b"/>
                      <a:r>
                        <a:rPr lang="en-IN" sz="1000" b="0" i="0" u="none" strike="noStrike">
                          <a:solidFill>
                            <a:srgbClr val="000000"/>
                          </a:solidFill>
                          <a:effectLst/>
                          <a:latin typeface="Corbel" panose="020B0503020204020204" pitchFamily="34" charset="0"/>
                        </a:rPr>
                        <a:t>Balad</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45</a:t>
                      </a:r>
                    </a:p>
                  </a:txBody>
                  <a:tcPr marL="8567" marR="8567" marT="8567" marB="0" anchor="b">
                    <a:lnL>
                      <a:noFill/>
                    </a:lnL>
                    <a:lnR>
                      <a:noFill/>
                    </a:lnR>
                    <a:lnT>
                      <a:noFill/>
                    </a:lnT>
                    <a:lnB>
                      <a:noFill/>
                    </a:lnB>
                  </a:tcPr>
                </a:tc>
                <a:tc>
                  <a:txBody>
                    <a:bodyPr/>
                    <a:lstStyle/>
                    <a:p>
                      <a:pPr algn="r" fontAlgn="b"/>
                      <a:r>
                        <a:rPr lang="en-IN" sz="1000" b="0" i="0" u="none" strike="noStrike">
                          <a:solidFill>
                            <a:srgbClr val="000000"/>
                          </a:solidFill>
                          <a:effectLst/>
                          <a:latin typeface="Corbel" panose="020B0503020204020204" pitchFamily="34" charset="0"/>
                        </a:rPr>
                        <a:t>443</a:t>
                      </a:r>
                    </a:p>
                  </a:txBody>
                  <a:tcPr marL="8567" marR="8567" marT="8567" marB="0" anchor="b">
                    <a:lnL>
                      <a:noFill/>
                    </a:lnL>
                    <a:lnR>
                      <a:noFill/>
                    </a:lnR>
                    <a:lnT>
                      <a:noFill/>
                    </a:lnT>
                    <a:lnB>
                      <a:noFill/>
                    </a:lnB>
                  </a:tcPr>
                </a:tc>
                <a:extLst>
                  <a:ext uri="{0D108BD9-81ED-4DB2-BD59-A6C34878D82A}">
                    <a16:rowId xmlns:a16="http://schemas.microsoft.com/office/drawing/2014/main" val="979693472"/>
                  </a:ext>
                </a:extLst>
              </a:tr>
              <a:tr h="171331">
                <a:tc>
                  <a:txBody>
                    <a:bodyPr/>
                    <a:lstStyle/>
                    <a:p>
                      <a:pPr algn="l" fontAlgn="b"/>
                      <a:endParaRPr lang="en-IN" sz="1000" b="0" i="0" u="none" strike="noStrike">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D9E1F2"/>
                    </a:solidFill>
                  </a:tcPr>
                </a:tc>
                <a:tc>
                  <a:txBody>
                    <a:bodyPr/>
                    <a:lstStyle/>
                    <a:p>
                      <a:pPr algn="l" fontAlgn="b"/>
                      <a:r>
                        <a:rPr lang="en-IN" sz="1000" b="0" i="0" u="none" strike="noStrike">
                          <a:solidFill>
                            <a:srgbClr val="000000"/>
                          </a:solidFill>
                          <a:effectLst/>
                          <a:latin typeface="Corbel" panose="020B0503020204020204" pitchFamily="34" charset="0"/>
                        </a:rPr>
                        <a:t>Salah al-Din Total</a:t>
                      </a:r>
                    </a:p>
                  </a:txBody>
                  <a:tcPr marL="8567" marR="8567" marT="8567" marB="0" anchor="b">
                    <a:lnL>
                      <a:noFill/>
                    </a:lnL>
                    <a:lnR>
                      <a:noFill/>
                    </a:lnR>
                    <a:lnT>
                      <a:noFill/>
                    </a:lnT>
                    <a:lnB>
                      <a:noFill/>
                    </a:lnB>
                    <a:solidFill>
                      <a:srgbClr val="FCE4D6"/>
                    </a:solidFill>
                  </a:tcPr>
                </a:tc>
                <a:tc>
                  <a:txBody>
                    <a:bodyPr/>
                    <a:lstStyle/>
                    <a:p>
                      <a:pPr algn="l" fontAlgn="b"/>
                      <a:r>
                        <a:rPr lang="en-IN" sz="1000" b="0" i="0" u="none" strike="noStrike">
                          <a:solidFill>
                            <a:srgbClr val="000000"/>
                          </a:solidFill>
                          <a:effectLst/>
                          <a:latin typeface="Corbel" panose="020B0503020204020204" pitchFamily="34" charset="0"/>
                        </a:rPr>
                        <a:t> </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59</a:t>
                      </a:r>
                    </a:p>
                  </a:txBody>
                  <a:tcPr marL="8567" marR="8567" marT="8567" marB="0" anchor="b">
                    <a:lnL>
                      <a:noFill/>
                    </a:lnL>
                    <a:lnR>
                      <a:noFill/>
                    </a:lnR>
                    <a:lnT>
                      <a:noFill/>
                    </a:lnT>
                    <a:lnB>
                      <a:noFill/>
                    </a:lnB>
                    <a:solidFill>
                      <a:srgbClr val="FCE4D6"/>
                    </a:solidFill>
                  </a:tcPr>
                </a:tc>
                <a:tc>
                  <a:txBody>
                    <a:bodyPr/>
                    <a:lstStyle/>
                    <a:p>
                      <a:pPr algn="r" fontAlgn="b"/>
                      <a:r>
                        <a:rPr lang="en-IN" sz="1000" b="0" i="0" u="none" strike="noStrike">
                          <a:solidFill>
                            <a:srgbClr val="000000"/>
                          </a:solidFill>
                          <a:effectLst/>
                          <a:latin typeface="Corbel" panose="020B0503020204020204" pitchFamily="34" charset="0"/>
                        </a:rPr>
                        <a:t>531</a:t>
                      </a:r>
                    </a:p>
                  </a:txBody>
                  <a:tcPr marL="8567" marR="8567" marT="8567" marB="0" anchor="b">
                    <a:lnL>
                      <a:noFill/>
                    </a:lnL>
                    <a:lnR>
                      <a:noFill/>
                    </a:lnR>
                    <a:lnT>
                      <a:noFill/>
                    </a:lnT>
                    <a:lnB>
                      <a:noFill/>
                    </a:lnB>
                    <a:solidFill>
                      <a:srgbClr val="FCE4D6"/>
                    </a:solidFill>
                  </a:tcPr>
                </a:tc>
                <a:extLst>
                  <a:ext uri="{0D108BD9-81ED-4DB2-BD59-A6C34878D82A}">
                    <a16:rowId xmlns:a16="http://schemas.microsoft.com/office/drawing/2014/main" val="3160178201"/>
                  </a:ext>
                </a:extLst>
              </a:tr>
              <a:tr h="171331">
                <a:tc>
                  <a:txBody>
                    <a:bodyPr/>
                    <a:lstStyle/>
                    <a:p>
                      <a:pPr algn="l" fontAlgn="b"/>
                      <a:r>
                        <a:rPr lang="en-IN" sz="1000" b="1" i="0" u="none" strike="noStrike" dirty="0">
                          <a:solidFill>
                            <a:srgbClr val="000000"/>
                          </a:solidFill>
                          <a:effectLst/>
                          <a:latin typeface="Corbel" panose="020B0503020204020204" pitchFamily="34" charset="0"/>
                        </a:rPr>
                        <a:t>IDP Total</a:t>
                      </a:r>
                    </a:p>
                  </a:txBody>
                  <a:tcPr marL="8567" marR="8567" marT="8567" marB="0" anchor="b">
                    <a:lnL>
                      <a:noFill/>
                    </a:lnL>
                    <a:lnR>
                      <a:noFill/>
                    </a:lnR>
                    <a:lnT>
                      <a:noFill/>
                    </a:lnT>
                    <a:lnB>
                      <a:noFill/>
                    </a:lnB>
                    <a:solidFill>
                      <a:srgbClr val="B4C6E7"/>
                    </a:solidFill>
                  </a:tcPr>
                </a:tc>
                <a:tc>
                  <a:txBody>
                    <a:bodyPr/>
                    <a:lstStyle/>
                    <a:p>
                      <a:pPr algn="l" fontAlgn="b"/>
                      <a:endParaRPr lang="en-IN" sz="1000" b="1" i="0" u="none" strike="noStrike" dirty="0">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B4C6E7"/>
                    </a:solidFill>
                  </a:tcPr>
                </a:tc>
                <a:tc>
                  <a:txBody>
                    <a:bodyPr/>
                    <a:lstStyle/>
                    <a:p>
                      <a:pPr algn="l" fontAlgn="b"/>
                      <a:endParaRPr lang="en-IN" sz="1000" b="1" i="0" u="none" strike="noStrike" dirty="0">
                        <a:solidFill>
                          <a:srgbClr val="000000"/>
                        </a:solidFill>
                        <a:effectLst/>
                        <a:latin typeface="Corbel" panose="020B0503020204020204" pitchFamily="34" charset="0"/>
                      </a:endParaRPr>
                    </a:p>
                  </a:txBody>
                  <a:tcPr marL="8567" marR="8567" marT="8567" marB="0" anchor="b">
                    <a:lnL>
                      <a:noFill/>
                    </a:lnL>
                    <a:lnR>
                      <a:noFill/>
                    </a:lnR>
                    <a:lnT>
                      <a:noFill/>
                    </a:lnT>
                    <a:lnB>
                      <a:noFill/>
                    </a:lnB>
                    <a:solidFill>
                      <a:srgbClr val="B4C6E7"/>
                    </a:solidFill>
                  </a:tcPr>
                </a:tc>
                <a:tc>
                  <a:txBody>
                    <a:bodyPr/>
                    <a:lstStyle/>
                    <a:p>
                      <a:pPr algn="r" fontAlgn="b"/>
                      <a:r>
                        <a:rPr lang="en-IN" sz="1000" b="1" i="0" u="none" strike="noStrike" dirty="0">
                          <a:solidFill>
                            <a:srgbClr val="000000"/>
                          </a:solidFill>
                          <a:effectLst/>
                          <a:latin typeface="Corbel" panose="020B0503020204020204" pitchFamily="34" charset="0"/>
                        </a:rPr>
                        <a:t>406</a:t>
                      </a:r>
                    </a:p>
                  </a:txBody>
                  <a:tcPr marL="8567" marR="8567" marT="8567" marB="0" anchor="b">
                    <a:lnL>
                      <a:noFill/>
                    </a:lnL>
                    <a:lnR>
                      <a:noFill/>
                    </a:lnR>
                    <a:lnT>
                      <a:noFill/>
                    </a:lnT>
                    <a:lnB>
                      <a:noFill/>
                    </a:lnB>
                    <a:solidFill>
                      <a:srgbClr val="B4C6E7"/>
                    </a:solidFill>
                  </a:tcPr>
                </a:tc>
                <a:tc>
                  <a:txBody>
                    <a:bodyPr/>
                    <a:lstStyle/>
                    <a:p>
                      <a:pPr algn="r" fontAlgn="b"/>
                      <a:r>
                        <a:rPr lang="en-IN" sz="1000" b="1" i="0" u="none" strike="noStrike" dirty="0">
                          <a:solidFill>
                            <a:srgbClr val="000000"/>
                          </a:solidFill>
                          <a:effectLst/>
                          <a:latin typeface="Corbel" panose="020B0503020204020204" pitchFamily="34" charset="0"/>
                        </a:rPr>
                        <a:t>2,384</a:t>
                      </a:r>
                    </a:p>
                  </a:txBody>
                  <a:tcPr marL="8567" marR="8567" marT="8567" marB="0" anchor="b">
                    <a:lnL>
                      <a:noFill/>
                    </a:lnL>
                    <a:lnR>
                      <a:noFill/>
                    </a:lnR>
                    <a:lnT>
                      <a:noFill/>
                    </a:lnT>
                    <a:lnB>
                      <a:noFill/>
                    </a:lnB>
                    <a:solidFill>
                      <a:srgbClr val="B4C6E7"/>
                    </a:solidFill>
                  </a:tcPr>
                </a:tc>
                <a:extLst>
                  <a:ext uri="{0D108BD9-81ED-4DB2-BD59-A6C34878D82A}">
                    <a16:rowId xmlns:a16="http://schemas.microsoft.com/office/drawing/2014/main" val="4206159529"/>
                  </a:ext>
                </a:extLst>
              </a:tr>
            </a:tbl>
          </a:graphicData>
        </a:graphic>
      </p:graphicFrame>
      <p:graphicFrame>
        <p:nvGraphicFramePr>
          <p:cNvPr id="6" name="Object 5">
            <a:extLst>
              <a:ext uri="{FF2B5EF4-FFF2-40B4-BE49-F238E27FC236}">
                <a16:creationId xmlns:a16="http://schemas.microsoft.com/office/drawing/2014/main" id="{99512015-BC3E-4AA7-A4F4-60C64CB356EF}"/>
              </a:ext>
            </a:extLst>
          </p:cNvPr>
          <p:cNvGraphicFramePr>
            <a:graphicFrameLocks noChangeAspect="1"/>
          </p:cNvGraphicFramePr>
          <p:nvPr>
            <p:extLst>
              <p:ext uri="{D42A27DB-BD31-4B8C-83A1-F6EECF244321}">
                <p14:modId xmlns:p14="http://schemas.microsoft.com/office/powerpoint/2010/main" val="1370351916"/>
              </p:ext>
            </p:extLst>
          </p:nvPr>
        </p:nvGraphicFramePr>
        <p:xfrm>
          <a:off x="2571681" y="3841587"/>
          <a:ext cx="567771" cy="479056"/>
        </p:xfrm>
        <a:graphic>
          <a:graphicData uri="http://schemas.openxmlformats.org/presentationml/2006/ole">
            <mc:AlternateContent xmlns:mc="http://schemas.openxmlformats.org/markup-compatibility/2006">
              <mc:Choice xmlns:v="urn:schemas-microsoft-com:vml" Requires="v">
                <p:oleObj name="Worksheet" showAsIcon="1" r:id="rId2" imgW="914400" imgH="771480" progId="Excel.Sheet.12">
                  <p:embed/>
                </p:oleObj>
              </mc:Choice>
              <mc:Fallback>
                <p:oleObj name="Worksheet" showAsIcon="1" r:id="rId2" imgW="914400" imgH="771480" progId="Excel.Sheet.12">
                  <p:embed/>
                  <p:pic>
                    <p:nvPicPr>
                      <p:cNvPr id="0" name=""/>
                      <p:cNvPicPr/>
                      <p:nvPr/>
                    </p:nvPicPr>
                    <p:blipFill>
                      <a:blip r:embed="rId3"/>
                      <a:stretch>
                        <a:fillRect/>
                      </a:stretch>
                    </p:blipFill>
                    <p:spPr>
                      <a:xfrm>
                        <a:off x="2571681" y="3841587"/>
                        <a:ext cx="567771" cy="47905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EB45744-C639-4D8F-A8B7-CD2BD5AE1C79}"/>
              </a:ext>
            </a:extLst>
          </p:cNvPr>
          <p:cNvSpPr txBox="1"/>
          <p:nvPr/>
        </p:nvSpPr>
        <p:spPr>
          <a:xfrm>
            <a:off x="230294" y="3950310"/>
            <a:ext cx="2544656" cy="261610"/>
          </a:xfrm>
          <a:prstGeom prst="rect">
            <a:avLst/>
          </a:prstGeom>
          <a:noFill/>
        </p:spPr>
        <p:txBody>
          <a:bodyPr wrap="square">
            <a:spAutoFit/>
          </a:bodyPr>
          <a:lstStyle/>
          <a:p>
            <a:r>
              <a:rPr lang="en-IN" sz="1100" dirty="0">
                <a:latin typeface="Corbel" panose="020B0503020204020204" pitchFamily="34" charset="0"/>
              </a:rPr>
              <a:t>DTM Camp Closure matrix 15Nov.20</a:t>
            </a:r>
          </a:p>
        </p:txBody>
      </p:sp>
    </p:spTree>
    <p:extLst>
      <p:ext uri="{BB962C8B-B14F-4D97-AF65-F5344CB8AC3E}">
        <p14:creationId xmlns:p14="http://schemas.microsoft.com/office/powerpoint/2010/main" val="248895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11</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5"/>
            </a:pPr>
            <a:r>
              <a:rPr lang="en-US" sz="1600" dirty="0">
                <a:latin typeface="Corbel" panose="020B0503020204020204" pitchFamily="34" charset="0"/>
              </a:rPr>
              <a:t>Partners progress on NFI / Winter responses (ongoing/planned interventions) -</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4F2DA9F1-D24D-41AF-A4C1-E06FF05C1126}"/>
              </a:ext>
            </a:extLst>
          </p:cNvPr>
          <p:cNvSpPr/>
          <p:nvPr/>
        </p:nvSpPr>
        <p:spPr>
          <a:xfrm>
            <a:off x="251441" y="787167"/>
            <a:ext cx="8704613" cy="338554"/>
          </a:xfrm>
          <a:prstGeom prst="rect">
            <a:avLst/>
          </a:prstGeom>
        </p:spPr>
        <p:txBody>
          <a:bodyPr wrap="square">
            <a:spAutoFit/>
          </a:bodyPr>
          <a:lstStyle/>
          <a:p>
            <a:r>
              <a:rPr lang="en-IN" sz="1600" dirty="0">
                <a:latin typeface="Corbel" panose="020B0503020204020204" pitchFamily="34" charset="0"/>
              </a:rPr>
              <a:t>IOM - NFI</a:t>
            </a:r>
            <a:endParaRPr lang="en-IN" sz="1600" dirty="0">
              <a:solidFill>
                <a:srgbClr val="C00000"/>
              </a:solidFill>
              <a:latin typeface="Corbel" panose="020B0503020204020204" pitchFamily="34" charset="0"/>
            </a:endParaRPr>
          </a:p>
        </p:txBody>
      </p:sp>
      <p:graphicFrame>
        <p:nvGraphicFramePr>
          <p:cNvPr id="9" name="Table 8">
            <a:extLst>
              <a:ext uri="{FF2B5EF4-FFF2-40B4-BE49-F238E27FC236}">
                <a16:creationId xmlns:a16="http://schemas.microsoft.com/office/drawing/2014/main" id="{A39A2375-FC13-49A6-81A6-8C369111BFA4}"/>
              </a:ext>
            </a:extLst>
          </p:cNvPr>
          <p:cNvGraphicFramePr>
            <a:graphicFrameLocks noGrp="1"/>
          </p:cNvGraphicFramePr>
          <p:nvPr>
            <p:extLst>
              <p:ext uri="{D42A27DB-BD31-4B8C-83A1-F6EECF244321}">
                <p14:modId xmlns:p14="http://schemas.microsoft.com/office/powerpoint/2010/main" val="276670584"/>
              </p:ext>
            </p:extLst>
          </p:nvPr>
        </p:nvGraphicFramePr>
        <p:xfrm>
          <a:off x="473691" y="1591627"/>
          <a:ext cx="3449702" cy="1154430"/>
        </p:xfrm>
        <a:graphic>
          <a:graphicData uri="http://schemas.openxmlformats.org/drawingml/2006/table">
            <a:tbl>
              <a:tblPr/>
              <a:tblGrid>
                <a:gridCol w="1794401">
                  <a:extLst>
                    <a:ext uri="{9D8B030D-6E8A-4147-A177-3AD203B41FA5}">
                      <a16:colId xmlns:a16="http://schemas.microsoft.com/office/drawing/2014/main" val="2455165615"/>
                    </a:ext>
                  </a:extLst>
                </a:gridCol>
                <a:gridCol w="1655301">
                  <a:extLst>
                    <a:ext uri="{9D8B030D-6E8A-4147-A177-3AD203B41FA5}">
                      <a16:colId xmlns:a16="http://schemas.microsoft.com/office/drawing/2014/main" val="3514676111"/>
                    </a:ext>
                  </a:extLst>
                </a:gridCol>
              </a:tblGrid>
              <a:tr h="190500">
                <a:tc gridSpan="2">
                  <a:txBody>
                    <a:bodyPr/>
                    <a:lstStyle/>
                    <a:p>
                      <a:pPr marL="0" algn="ctr" defTabSz="914400" rtl="0" eaLnBrk="1" fontAlgn="ctr" latinLnBrk="0" hangingPunct="1"/>
                      <a:r>
                        <a:rPr lang="en-US" sz="1200" kern="1200" dirty="0">
                          <a:solidFill>
                            <a:schemeClr val="tx1"/>
                          </a:solidFill>
                          <a:latin typeface="Corbel" panose="020B0503020204020204" pitchFamily="34" charset="0"/>
                          <a:ea typeface="+mn-ea"/>
                          <a:cs typeface="+mn-cs"/>
                        </a:rPr>
                        <a:t>Emergency Cash for camp displacement  USD 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IN"/>
                    </a:p>
                  </a:txBody>
                  <a:tcPr/>
                </a:tc>
                <a:extLst>
                  <a:ext uri="{0D108BD9-81ED-4DB2-BD59-A6C34878D82A}">
                    <a16:rowId xmlns:a16="http://schemas.microsoft.com/office/drawing/2014/main" val="2162720991"/>
                  </a:ext>
                </a:extLst>
              </a:tr>
              <a:tr h="190500">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Governorates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21919646"/>
                  </a:ext>
                </a:extLst>
              </a:tr>
              <a:tr h="190500">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Anbar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184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033368"/>
                  </a:ext>
                </a:extLst>
              </a:tr>
              <a:tr h="190500">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Diyala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316907"/>
                  </a:ext>
                </a:extLst>
              </a:tr>
              <a:tr h="190500">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Baghdad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975516"/>
                  </a:ext>
                </a:extLst>
              </a:tr>
              <a:tr h="190500">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377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693604247"/>
                  </a:ext>
                </a:extLst>
              </a:tr>
            </a:tbl>
          </a:graphicData>
        </a:graphic>
      </p:graphicFrame>
      <p:graphicFrame>
        <p:nvGraphicFramePr>
          <p:cNvPr id="10" name="Table 9">
            <a:extLst>
              <a:ext uri="{FF2B5EF4-FFF2-40B4-BE49-F238E27FC236}">
                <a16:creationId xmlns:a16="http://schemas.microsoft.com/office/drawing/2014/main" id="{24E33A04-D51D-4715-8F98-1D60A9933D19}"/>
              </a:ext>
            </a:extLst>
          </p:cNvPr>
          <p:cNvGraphicFramePr>
            <a:graphicFrameLocks noGrp="1"/>
          </p:cNvGraphicFramePr>
          <p:nvPr>
            <p:extLst>
              <p:ext uri="{D42A27DB-BD31-4B8C-83A1-F6EECF244321}">
                <p14:modId xmlns:p14="http://schemas.microsoft.com/office/powerpoint/2010/main" val="3574531284"/>
              </p:ext>
            </p:extLst>
          </p:nvPr>
        </p:nvGraphicFramePr>
        <p:xfrm>
          <a:off x="4197349" y="1591627"/>
          <a:ext cx="4692652" cy="1388325"/>
        </p:xfrm>
        <a:graphic>
          <a:graphicData uri="http://schemas.openxmlformats.org/drawingml/2006/table">
            <a:tbl>
              <a:tblPr/>
              <a:tblGrid>
                <a:gridCol w="1649460">
                  <a:extLst>
                    <a:ext uri="{9D8B030D-6E8A-4147-A177-3AD203B41FA5}">
                      <a16:colId xmlns:a16="http://schemas.microsoft.com/office/drawing/2014/main" val="218878162"/>
                    </a:ext>
                  </a:extLst>
                </a:gridCol>
                <a:gridCol w="1521596">
                  <a:extLst>
                    <a:ext uri="{9D8B030D-6E8A-4147-A177-3AD203B41FA5}">
                      <a16:colId xmlns:a16="http://schemas.microsoft.com/office/drawing/2014/main" val="4230104455"/>
                    </a:ext>
                  </a:extLst>
                </a:gridCol>
                <a:gridCol w="1521596">
                  <a:extLst>
                    <a:ext uri="{9D8B030D-6E8A-4147-A177-3AD203B41FA5}">
                      <a16:colId xmlns:a16="http://schemas.microsoft.com/office/drawing/2014/main" val="833315876"/>
                    </a:ext>
                  </a:extLst>
                </a:gridCol>
              </a:tblGrid>
              <a:tr h="175628">
                <a:tc gridSpan="3">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Completed Nov 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77469516"/>
                  </a:ext>
                </a:extLst>
              </a:tr>
              <a:tr h="175628">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Governorates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Basic Kits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IN" sz="1200" kern="1200">
                          <a:solidFill>
                            <a:schemeClr val="tx1"/>
                          </a:solidFill>
                          <a:latin typeface="Corbel" panose="020B0503020204020204" pitchFamily="34" charset="0"/>
                          <a:ea typeface="+mn-ea"/>
                          <a:cs typeface="+mn-cs"/>
                        </a:rPr>
                        <a:t>Replacement Kits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7733262"/>
                  </a:ext>
                </a:extLst>
              </a:tr>
              <a:tr h="200703">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Anbar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a:solidFill>
                            <a:schemeClr val="tx1"/>
                          </a:solidFill>
                          <a:latin typeface="Corbel" panose="020B0503020204020204" pitchFamily="34" charset="0"/>
                          <a:ea typeface="+mn-ea"/>
                          <a:cs typeface="+mn-cs"/>
                        </a:rPr>
                        <a:t>                          1,400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329201"/>
                  </a:ext>
                </a:extLst>
              </a:tr>
              <a:tr h="200703">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Diyala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301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624180"/>
                  </a:ext>
                </a:extLst>
              </a:tr>
              <a:tr h="200703">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Baghdad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627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526052"/>
                  </a:ext>
                </a:extLst>
              </a:tr>
              <a:tr h="200703">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Salah al Din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378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2,650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583636"/>
                  </a:ext>
                </a:extLst>
              </a:tr>
              <a:tr h="200703">
                <a:tc>
                  <a:txBody>
                    <a:bodyPr/>
                    <a:lstStyle/>
                    <a:p>
                      <a:pPr marL="0" algn="l" defTabSz="914400" rtl="0" eaLnBrk="1" fontAlgn="ctr" latinLnBrk="0" hangingPunct="1"/>
                      <a:r>
                        <a:rPr lang="en-IN" sz="1200" kern="1200" dirty="0">
                          <a:solidFill>
                            <a:schemeClr val="tx1"/>
                          </a:solidFill>
                          <a:latin typeface="Corbel" panose="020B0503020204020204" pitchFamily="34" charset="0"/>
                          <a:ea typeface="+mn-ea"/>
                          <a:cs typeface="+mn-cs"/>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1,856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ctr" latinLnBrk="0" hangingPunct="1"/>
                      <a:r>
                        <a:rPr lang="en-IN" sz="1200" kern="1200" dirty="0">
                          <a:solidFill>
                            <a:schemeClr val="tx1"/>
                          </a:solidFill>
                          <a:latin typeface="Corbel" panose="020B0503020204020204" pitchFamily="34" charset="0"/>
                          <a:ea typeface="+mn-ea"/>
                          <a:cs typeface="+mn-cs"/>
                        </a:rPr>
                        <a:t>                          5,050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509942317"/>
                  </a:ext>
                </a:extLst>
              </a:tr>
            </a:tbl>
          </a:graphicData>
        </a:graphic>
      </p:graphicFrame>
    </p:spTree>
    <p:extLst>
      <p:ext uri="{BB962C8B-B14F-4D97-AF65-F5344CB8AC3E}">
        <p14:creationId xmlns:p14="http://schemas.microsoft.com/office/powerpoint/2010/main" val="367167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12</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5"/>
            </a:pPr>
            <a:r>
              <a:rPr lang="en-US" sz="1600" dirty="0">
                <a:latin typeface="Corbel" panose="020B0503020204020204" pitchFamily="34" charset="0"/>
              </a:rPr>
              <a:t>Partners progress on NFI / Winter responses (ongoing/planned interventions) -</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99086BB3-5378-4781-86A8-4531F4B263E2}"/>
              </a:ext>
            </a:extLst>
          </p:cNvPr>
          <p:cNvSpPr/>
          <p:nvPr/>
        </p:nvSpPr>
        <p:spPr>
          <a:xfrm>
            <a:off x="219691" y="787167"/>
            <a:ext cx="8704613" cy="338554"/>
          </a:xfrm>
          <a:prstGeom prst="rect">
            <a:avLst/>
          </a:prstGeom>
        </p:spPr>
        <p:txBody>
          <a:bodyPr wrap="square">
            <a:spAutoFit/>
          </a:bodyPr>
          <a:lstStyle/>
          <a:p>
            <a:r>
              <a:rPr lang="en-IN" sz="1600" dirty="0">
                <a:latin typeface="Corbel" panose="020B0503020204020204" pitchFamily="34" charset="0"/>
              </a:rPr>
              <a:t>UNHCR - NFI</a:t>
            </a:r>
            <a:endParaRPr lang="en-IN" sz="1600" dirty="0">
              <a:solidFill>
                <a:srgbClr val="C00000"/>
              </a:solidFill>
              <a:latin typeface="Corbel" panose="020B0503020204020204" pitchFamily="34" charset="0"/>
            </a:endParaRPr>
          </a:p>
        </p:txBody>
      </p:sp>
      <p:graphicFrame>
        <p:nvGraphicFramePr>
          <p:cNvPr id="8" name="Table 7">
            <a:extLst>
              <a:ext uri="{FF2B5EF4-FFF2-40B4-BE49-F238E27FC236}">
                <a16:creationId xmlns:a16="http://schemas.microsoft.com/office/drawing/2014/main" id="{6AA9C179-9D1F-42D2-A6F3-5D339EB31CA2}"/>
              </a:ext>
            </a:extLst>
          </p:cNvPr>
          <p:cNvGraphicFramePr>
            <a:graphicFrameLocks noGrp="1"/>
          </p:cNvGraphicFramePr>
          <p:nvPr>
            <p:extLst>
              <p:ext uri="{D42A27DB-BD31-4B8C-83A1-F6EECF244321}">
                <p14:modId xmlns:p14="http://schemas.microsoft.com/office/powerpoint/2010/main" val="2238534214"/>
              </p:ext>
            </p:extLst>
          </p:nvPr>
        </p:nvGraphicFramePr>
        <p:xfrm>
          <a:off x="603250" y="1125721"/>
          <a:ext cx="8083548" cy="3437026"/>
        </p:xfrm>
        <a:graphic>
          <a:graphicData uri="http://schemas.openxmlformats.org/drawingml/2006/table">
            <a:tbl>
              <a:tblPr/>
              <a:tblGrid>
                <a:gridCol w="900192">
                  <a:extLst>
                    <a:ext uri="{9D8B030D-6E8A-4147-A177-3AD203B41FA5}">
                      <a16:colId xmlns:a16="http://schemas.microsoft.com/office/drawing/2014/main" val="2794832493"/>
                    </a:ext>
                  </a:extLst>
                </a:gridCol>
                <a:gridCol w="1009306">
                  <a:extLst>
                    <a:ext uri="{9D8B030D-6E8A-4147-A177-3AD203B41FA5}">
                      <a16:colId xmlns:a16="http://schemas.microsoft.com/office/drawing/2014/main" val="2213226618"/>
                    </a:ext>
                  </a:extLst>
                </a:gridCol>
                <a:gridCol w="1224504">
                  <a:extLst>
                    <a:ext uri="{9D8B030D-6E8A-4147-A177-3AD203B41FA5}">
                      <a16:colId xmlns:a16="http://schemas.microsoft.com/office/drawing/2014/main" val="1023139260"/>
                    </a:ext>
                  </a:extLst>
                </a:gridCol>
                <a:gridCol w="1091143">
                  <a:extLst>
                    <a:ext uri="{9D8B030D-6E8A-4147-A177-3AD203B41FA5}">
                      <a16:colId xmlns:a16="http://schemas.microsoft.com/office/drawing/2014/main" val="2578496567"/>
                    </a:ext>
                  </a:extLst>
                </a:gridCol>
                <a:gridCol w="1297248">
                  <a:extLst>
                    <a:ext uri="{9D8B030D-6E8A-4147-A177-3AD203B41FA5}">
                      <a16:colId xmlns:a16="http://schemas.microsoft.com/office/drawing/2014/main" val="1014273660"/>
                    </a:ext>
                  </a:extLst>
                </a:gridCol>
                <a:gridCol w="1263907">
                  <a:extLst>
                    <a:ext uri="{9D8B030D-6E8A-4147-A177-3AD203B41FA5}">
                      <a16:colId xmlns:a16="http://schemas.microsoft.com/office/drawing/2014/main" val="2823164464"/>
                    </a:ext>
                  </a:extLst>
                </a:gridCol>
                <a:gridCol w="1297248">
                  <a:extLst>
                    <a:ext uri="{9D8B030D-6E8A-4147-A177-3AD203B41FA5}">
                      <a16:colId xmlns:a16="http://schemas.microsoft.com/office/drawing/2014/main" val="1830089266"/>
                    </a:ext>
                  </a:extLst>
                </a:gridCol>
              </a:tblGrid>
              <a:tr h="117112">
                <a:tc gridSpan="7">
                  <a:txBody>
                    <a:bodyPr/>
                    <a:lstStyle/>
                    <a:p>
                      <a:pPr marL="0" algn="ctr" defTabSz="914400" rtl="0" eaLnBrk="1" fontAlgn="ctr" latinLnBrk="0" hangingPunct="1"/>
                      <a:r>
                        <a:rPr lang="en-US" sz="900" kern="1200" dirty="0">
                          <a:solidFill>
                            <a:schemeClr val="tx1"/>
                          </a:solidFill>
                          <a:latin typeface="Corbel" panose="020B0503020204020204" pitchFamily="34" charset="0"/>
                          <a:ea typeface="+mn-ea"/>
                          <a:cs typeface="+mn-cs"/>
                        </a:rPr>
                        <a:t>NFI distributions - from 18 - 29 October 2020</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021067243"/>
                  </a:ext>
                </a:extLst>
              </a:tr>
              <a:tr h="339289">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Location Governorate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Location District</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Location Sub District</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Location Location/Beneficiary Type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Location Location Name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900" kern="1200" dirty="0">
                          <a:solidFill>
                            <a:schemeClr val="tx1"/>
                          </a:solidFill>
                          <a:latin typeface="Corbel" panose="020B0503020204020204" pitchFamily="34" charset="0"/>
                          <a:ea typeface="+mn-ea"/>
                          <a:cs typeface="+mn-cs"/>
                        </a:rPr>
                        <a:t># HH_NFI_Kits_</a:t>
                      </a:r>
                    </a:p>
                    <a:p>
                      <a:pPr marL="0" algn="ctr" defTabSz="914400" rtl="0" eaLnBrk="1" fontAlgn="ctr" latinLnBrk="0" hangingPunct="1"/>
                      <a:r>
                        <a:rPr lang="en-US" sz="900" kern="1200" dirty="0">
                          <a:solidFill>
                            <a:schemeClr val="tx1"/>
                          </a:solidFill>
                          <a:latin typeface="Corbel" panose="020B0503020204020204" pitchFamily="34" charset="0"/>
                          <a:ea typeface="+mn-ea"/>
                          <a:cs typeface="+mn-cs"/>
                        </a:rPr>
                        <a:t>Partial_or_Full</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900" kern="1200" dirty="0">
                          <a:solidFill>
                            <a:schemeClr val="tx1"/>
                          </a:solidFill>
                          <a:latin typeface="Corbel" panose="020B0503020204020204" pitchFamily="34" charset="0"/>
                          <a:ea typeface="+mn-ea"/>
                          <a:cs typeface="+mn-cs"/>
                        </a:rPr>
                        <a:t># Individuals_NFI_Kits_</a:t>
                      </a:r>
                    </a:p>
                    <a:p>
                      <a:pPr marL="0" algn="ctr" defTabSz="914400" rtl="0" eaLnBrk="1" fontAlgn="ctr" latinLnBrk="0" hangingPunct="1"/>
                      <a:r>
                        <a:rPr lang="en-US" sz="900" kern="1200" dirty="0">
                          <a:solidFill>
                            <a:schemeClr val="tx1"/>
                          </a:solidFill>
                          <a:latin typeface="Corbel" panose="020B0503020204020204" pitchFamily="34" charset="0"/>
                          <a:ea typeface="+mn-ea"/>
                          <a:cs typeface="+mn-cs"/>
                        </a:rPr>
                        <a:t>Partial_or_Full</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8684748"/>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Al-Anbar</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Al-Falluja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Al-Amirya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Fallujah camp 7 - HTC</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505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3,030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102915"/>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Al-Anbar</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Al-Ramadi</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Al-Ramadi</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Informal Sites</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K-09 site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39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234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26853"/>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Al-Anbar</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Al-Ramadi</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Al-Ramadi</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Informal Sites</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Al </a:t>
                      </a:r>
                      <a:r>
                        <a:rPr lang="en-IN" sz="900" kern="1200" dirty="0" err="1">
                          <a:solidFill>
                            <a:schemeClr val="tx1"/>
                          </a:solidFill>
                          <a:latin typeface="Corbel" panose="020B0503020204020204" pitchFamily="34" charset="0"/>
                          <a:ea typeface="+mn-ea"/>
                          <a:cs typeface="+mn-cs"/>
                        </a:rPr>
                        <a:t>Karamah</a:t>
                      </a:r>
                      <a:r>
                        <a:rPr lang="en-IN" sz="900" kern="1200" dirty="0">
                          <a:solidFill>
                            <a:schemeClr val="tx1"/>
                          </a:solidFill>
                          <a:latin typeface="Corbel" panose="020B0503020204020204" pitchFamily="34" charset="0"/>
                          <a:ea typeface="+mn-ea"/>
                          <a:cs typeface="+mn-cs"/>
                        </a:rPr>
                        <a:t> Site  - K-18</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93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558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757375"/>
                  </a:ext>
                </a:extLst>
              </a:tr>
              <a:tr h="205487">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Al-Anbar</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Al-Falluja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Al-Amirya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Al </a:t>
                      </a:r>
                      <a:r>
                        <a:rPr lang="en-IN" sz="900" kern="1200" dirty="0" err="1">
                          <a:solidFill>
                            <a:schemeClr val="tx1"/>
                          </a:solidFill>
                          <a:latin typeface="Corbel" panose="020B0503020204020204" pitchFamily="34" charset="0"/>
                          <a:ea typeface="+mn-ea"/>
                          <a:cs typeface="+mn-cs"/>
                        </a:rPr>
                        <a:t>Tahrer</a:t>
                      </a:r>
                      <a:r>
                        <a:rPr lang="en-IN" sz="900" kern="1200" dirty="0">
                          <a:solidFill>
                            <a:schemeClr val="tx1"/>
                          </a:solidFill>
                          <a:latin typeface="Corbel" panose="020B0503020204020204" pitchFamily="34" charset="0"/>
                          <a:ea typeface="+mn-ea"/>
                          <a:cs typeface="+mn-cs"/>
                        </a:rPr>
                        <a:t> Central</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4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24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911384"/>
                  </a:ext>
                </a:extLst>
              </a:tr>
              <a:tr h="205487">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Baghdad</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Al-Mahmoudiya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Al-Latifya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err="1">
                          <a:solidFill>
                            <a:schemeClr val="tx1"/>
                          </a:solidFill>
                          <a:latin typeface="Corbel" panose="020B0503020204020204" pitchFamily="34" charset="0"/>
                          <a:ea typeface="+mn-ea"/>
                          <a:cs typeface="+mn-cs"/>
                        </a:rPr>
                        <a:t>Latifiya</a:t>
                      </a:r>
                      <a:r>
                        <a:rPr lang="en-IN" sz="900" kern="1200" dirty="0">
                          <a:solidFill>
                            <a:schemeClr val="tx1"/>
                          </a:solidFill>
                          <a:latin typeface="Corbel" panose="020B0503020204020204" pitchFamily="34" charset="0"/>
                          <a:ea typeface="+mn-ea"/>
                          <a:cs typeface="+mn-cs"/>
                        </a:rPr>
                        <a:t> 1</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50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300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303092"/>
                  </a:ext>
                </a:extLst>
              </a:tr>
              <a:tr h="205487">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Diyala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Khanaqin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Khanaqin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Al-Wand 1</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680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4,080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293875"/>
                  </a:ext>
                </a:extLst>
              </a:tr>
              <a:tr h="205487">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Diyala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Khanaqin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Khanaqin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Al-Wand 2</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7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7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040374"/>
                  </a:ext>
                </a:extLst>
              </a:tr>
              <a:tr h="205487">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Diyala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Khanaqin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Khanaqin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Al-Wand 1</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7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49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72065"/>
                  </a:ext>
                </a:extLst>
              </a:tr>
              <a:tr h="205487">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Diyala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Al-Muqdadiya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Al-Muqdadiya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Returnee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 Aali Village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502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3,012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40337463"/>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Salah Al-Din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Balad</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Al-Esshaqi</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Informal Sites</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Ishaqi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62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372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672117"/>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Salah Al-Din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Tikrit</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Um Al-Qura</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in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 Karamah</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172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1,032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935564"/>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Salah Al-Din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Balad</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Yathreb</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IDP Out of Camp</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Balad station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73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438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271711"/>
                  </a:ext>
                </a:extLst>
              </a:tr>
              <a:tr h="205487">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Salah Al-Din</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Al-Shirqat</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Markaz Al-Shirqat</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Returnee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Al-Ayitha Village</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IN" sz="900" kern="1200">
                          <a:solidFill>
                            <a:schemeClr val="tx1"/>
                          </a:solidFill>
                          <a:latin typeface="Corbel" panose="020B0503020204020204" pitchFamily="34" charset="0"/>
                          <a:ea typeface="+mn-ea"/>
                          <a:cs typeface="+mn-cs"/>
                        </a:rPr>
                        <a:t>                                    332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marL="0" algn="ctr" defTabSz="914400" rtl="0" eaLnBrk="1" fontAlgn="ctr" latinLnBrk="0" hangingPunct="1"/>
                      <a:r>
                        <a:rPr lang="en-IN" sz="900" kern="1200" dirty="0">
                          <a:solidFill>
                            <a:schemeClr val="tx1"/>
                          </a:solidFill>
                          <a:latin typeface="Corbel" panose="020B0503020204020204" pitchFamily="34" charset="0"/>
                          <a:ea typeface="+mn-ea"/>
                          <a:cs typeface="+mn-cs"/>
                        </a:rPr>
                        <a:t>                                  1,980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53539506"/>
                  </a:ext>
                </a:extLst>
              </a:tr>
              <a:tr h="205487">
                <a:tc>
                  <a:txBody>
                    <a:bodyPr/>
                    <a:lstStyle/>
                    <a:p>
                      <a:pPr marL="0" algn="ctr" defTabSz="914400" rtl="0" eaLnBrk="1" fontAlgn="ctr" latinLnBrk="0" hangingPunct="1"/>
                      <a:endParaRPr lang="en-IN" sz="900" kern="1200">
                        <a:solidFill>
                          <a:schemeClr val="tx1"/>
                        </a:solidFill>
                        <a:latin typeface="Corbel" panose="020B0503020204020204" pitchFamily="34" charset="0"/>
                        <a:ea typeface="+mn-ea"/>
                        <a:cs typeface="+mn-cs"/>
                      </a:endParaRPr>
                    </a:p>
                  </a:txBody>
                  <a:tcPr marL="5784" marR="5784" marT="578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endParaRPr lang="en-IN" sz="900" kern="1200">
                        <a:solidFill>
                          <a:schemeClr val="tx1"/>
                        </a:solidFill>
                        <a:latin typeface="Corbel" panose="020B0503020204020204" pitchFamily="34" charset="0"/>
                        <a:ea typeface="+mn-ea"/>
                        <a:cs typeface="+mn-cs"/>
                      </a:endParaRPr>
                    </a:p>
                  </a:txBody>
                  <a:tcPr marL="5784" marR="5784" marT="578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endParaRPr lang="en-IN" sz="900" kern="1200">
                        <a:solidFill>
                          <a:schemeClr val="tx1"/>
                        </a:solidFill>
                        <a:latin typeface="Corbel" panose="020B0503020204020204" pitchFamily="34" charset="0"/>
                        <a:ea typeface="+mn-ea"/>
                        <a:cs typeface="+mn-cs"/>
                      </a:endParaRPr>
                    </a:p>
                  </a:txBody>
                  <a:tcPr marL="5784" marR="5784" marT="578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endParaRPr lang="en-IN" sz="900" kern="1200">
                        <a:solidFill>
                          <a:schemeClr val="tx1"/>
                        </a:solidFill>
                        <a:latin typeface="Corbel" panose="020B0503020204020204" pitchFamily="34" charset="0"/>
                        <a:ea typeface="+mn-ea"/>
                        <a:cs typeface="+mn-cs"/>
                      </a:endParaRPr>
                    </a:p>
                  </a:txBody>
                  <a:tcPr marL="5784" marR="5784" marT="578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endParaRPr lang="en-IN" sz="900" kern="1200">
                        <a:solidFill>
                          <a:schemeClr val="tx1"/>
                        </a:solidFill>
                        <a:latin typeface="Corbel" panose="020B0503020204020204" pitchFamily="34" charset="0"/>
                        <a:ea typeface="+mn-ea"/>
                        <a:cs typeface="+mn-cs"/>
                      </a:endParaRPr>
                    </a:p>
                  </a:txBody>
                  <a:tcPr marL="5784" marR="5784" marT="57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marL="0" algn="ctr" defTabSz="914400" rtl="0" eaLnBrk="1" fontAlgn="ctr" latinLnBrk="0" hangingPunct="1"/>
                      <a:r>
                        <a:rPr lang="en-IN" sz="900" b="1" kern="1200" dirty="0">
                          <a:solidFill>
                            <a:schemeClr val="tx1"/>
                          </a:solidFill>
                          <a:latin typeface="Corbel" panose="020B0503020204020204" pitchFamily="34" charset="0"/>
                          <a:ea typeface="+mn-ea"/>
                          <a:cs typeface="+mn-cs"/>
                        </a:rPr>
                        <a:t>                                 2,526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IN" sz="900" b="1" kern="1200" dirty="0">
                          <a:solidFill>
                            <a:schemeClr val="tx1"/>
                          </a:solidFill>
                          <a:latin typeface="Corbel" panose="020B0503020204020204" pitchFamily="34" charset="0"/>
                          <a:ea typeface="+mn-ea"/>
                          <a:cs typeface="+mn-cs"/>
                        </a:rPr>
                        <a:t>                               15,116 </a:t>
                      </a:r>
                    </a:p>
                  </a:txBody>
                  <a:tcPr marL="5784" marR="5784" marT="5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90310576"/>
                  </a:ext>
                </a:extLst>
              </a:tr>
            </a:tbl>
          </a:graphicData>
        </a:graphic>
      </p:graphicFrame>
    </p:spTree>
    <p:extLst>
      <p:ext uri="{BB962C8B-B14F-4D97-AF65-F5344CB8AC3E}">
        <p14:creationId xmlns:p14="http://schemas.microsoft.com/office/powerpoint/2010/main" val="148767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13</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6"/>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8A8C620A-D65A-4212-9730-1D62A500F7D0}"/>
              </a:ext>
            </a:extLst>
          </p:cNvPr>
          <p:cNvGraphicFramePr>
            <a:graphicFrameLocks noGrp="1"/>
          </p:cNvGraphicFramePr>
          <p:nvPr>
            <p:extLst>
              <p:ext uri="{D42A27DB-BD31-4B8C-83A1-F6EECF244321}">
                <p14:modId xmlns:p14="http://schemas.microsoft.com/office/powerpoint/2010/main" val="108277258"/>
              </p:ext>
            </p:extLst>
          </p:nvPr>
        </p:nvGraphicFramePr>
        <p:xfrm>
          <a:off x="400044" y="1994283"/>
          <a:ext cx="8407406" cy="2153248"/>
        </p:xfrm>
        <a:graphic>
          <a:graphicData uri="http://schemas.openxmlformats.org/drawingml/2006/table">
            <a:tbl>
              <a:tblPr/>
              <a:tblGrid>
                <a:gridCol w="528627">
                  <a:extLst>
                    <a:ext uri="{9D8B030D-6E8A-4147-A177-3AD203B41FA5}">
                      <a16:colId xmlns:a16="http://schemas.microsoft.com/office/drawing/2014/main" val="2737909008"/>
                    </a:ext>
                  </a:extLst>
                </a:gridCol>
                <a:gridCol w="528627">
                  <a:extLst>
                    <a:ext uri="{9D8B030D-6E8A-4147-A177-3AD203B41FA5}">
                      <a16:colId xmlns:a16="http://schemas.microsoft.com/office/drawing/2014/main" val="2213571886"/>
                    </a:ext>
                  </a:extLst>
                </a:gridCol>
                <a:gridCol w="652347">
                  <a:extLst>
                    <a:ext uri="{9D8B030D-6E8A-4147-A177-3AD203B41FA5}">
                      <a16:colId xmlns:a16="http://schemas.microsoft.com/office/drawing/2014/main" val="3379398547"/>
                    </a:ext>
                  </a:extLst>
                </a:gridCol>
                <a:gridCol w="686089">
                  <a:extLst>
                    <a:ext uri="{9D8B030D-6E8A-4147-A177-3AD203B41FA5}">
                      <a16:colId xmlns:a16="http://schemas.microsoft.com/office/drawing/2014/main" val="2609257161"/>
                    </a:ext>
                  </a:extLst>
                </a:gridCol>
                <a:gridCol w="1394673">
                  <a:extLst>
                    <a:ext uri="{9D8B030D-6E8A-4147-A177-3AD203B41FA5}">
                      <a16:colId xmlns:a16="http://schemas.microsoft.com/office/drawing/2014/main" val="336428610"/>
                    </a:ext>
                  </a:extLst>
                </a:gridCol>
                <a:gridCol w="787314">
                  <a:extLst>
                    <a:ext uri="{9D8B030D-6E8A-4147-A177-3AD203B41FA5}">
                      <a16:colId xmlns:a16="http://schemas.microsoft.com/office/drawing/2014/main" val="1034941776"/>
                    </a:ext>
                  </a:extLst>
                </a:gridCol>
                <a:gridCol w="528627">
                  <a:extLst>
                    <a:ext uri="{9D8B030D-6E8A-4147-A177-3AD203B41FA5}">
                      <a16:colId xmlns:a16="http://schemas.microsoft.com/office/drawing/2014/main" val="2450593059"/>
                    </a:ext>
                  </a:extLst>
                </a:gridCol>
                <a:gridCol w="576400">
                  <a:extLst>
                    <a:ext uri="{9D8B030D-6E8A-4147-A177-3AD203B41FA5}">
                      <a16:colId xmlns:a16="http://schemas.microsoft.com/office/drawing/2014/main" val="1198399811"/>
                    </a:ext>
                  </a:extLst>
                </a:gridCol>
                <a:gridCol w="483665">
                  <a:extLst>
                    <a:ext uri="{9D8B030D-6E8A-4147-A177-3AD203B41FA5}">
                      <a16:colId xmlns:a16="http://schemas.microsoft.com/office/drawing/2014/main" val="3821235765"/>
                    </a:ext>
                  </a:extLst>
                </a:gridCol>
                <a:gridCol w="1079746">
                  <a:extLst>
                    <a:ext uri="{9D8B030D-6E8A-4147-A177-3AD203B41FA5}">
                      <a16:colId xmlns:a16="http://schemas.microsoft.com/office/drawing/2014/main" val="2732858463"/>
                    </a:ext>
                  </a:extLst>
                </a:gridCol>
                <a:gridCol w="596693">
                  <a:extLst>
                    <a:ext uri="{9D8B030D-6E8A-4147-A177-3AD203B41FA5}">
                      <a16:colId xmlns:a16="http://schemas.microsoft.com/office/drawing/2014/main" val="1776365524"/>
                    </a:ext>
                  </a:extLst>
                </a:gridCol>
                <a:gridCol w="564598">
                  <a:extLst>
                    <a:ext uri="{9D8B030D-6E8A-4147-A177-3AD203B41FA5}">
                      <a16:colId xmlns:a16="http://schemas.microsoft.com/office/drawing/2014/main" val="4192359726"/>
                    </a:ext>
                  </a:extLst>
                </a:gridCol>
              </a:tblGrid>
              <a:tr h="421395">
                <a:tc>
                  <a:txBody>
                    <a:bodyPr/>
                    <a:lstStyle/>
                    <a:p>
                      <a:pPr algn="ctr" fontAlgn="ctr"/>
                      <a:r>
                        <a:rPr lang="en-IN" sz="900" kern="1200" dirty="0">
                          <a:solidFill>
                            <a:schemeClr val="bg1"/>
                          </a:solidFill>
                          <a:latin typeface="Corbel" panose="020B0503020204020204" pitchFamily="34" charset="0"/>
                          <a:ea typeface="+mn-ea"/>
                          <a:cs typeface="+mn-cs"/>
                        </a:rPr>
                        <a:t>Donor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Assistance Status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Governorate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District</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Village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Start Date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End Date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Target Population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Total Units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Unit type </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Progress Percentage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900" kern="1200" dirty="0">
                          <a:solidFill>
                            <a:schemeClr val="bg1"/>
                          </a:solidFill>
                          <a:latin typeface="Corbel" panose="020B0503020204020204" pitchFamily="34" charset="0"/>
                          <a:ea typeface="+mn-ea"/>
                          <a:cs typeface="+mn-cs"/>
                        </a:rPr>
                        <a:t>Total Families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267632787"/>
                  </a:ext>
                </a:extLst>
              </a:tr>
              <a:tr h="165253">
                <a:tc>
                  <a:txBody>
                    <a:bodyPr/>
                    <a:lstStyle/>
                    <a:p>
                      <a:pPr algn="ctr" fontAlgn="ctr"/>
                      <a:r>
                        <a:rPr lang="en-IN" sz="900" kern="120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dirty="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Anbar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dirty="0">
                          <a:solidFill>
                            <a:schemeClr val="tx1"/>
                          </a:solidFill>
                          <a:latin typeface="Corbel" panose="020B0503020204020204" pitchFamily="34" charset="0"/>
                          <a:ea typeface="+mn-ea"/>
                          <a:cs typeface="+mn-cs"/>
                        </a:rPr>
                        <a:t>Ana</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dirty="0">
                          <a:solidFill>
                            <a:schemeClr val="tx1"/>
                          </a:solidFill>
                          <a:latin typeface="Corbel" panose="020B0503020204020204" pitchFamily="34" charset="0"/>
                          <a:ea typeface="+mn-ea"/>
                          <a:cs typeface="+mn-cs"/>
                        </a:rPr>
                        <a:t>Markaz Ana-Al </a:t>
                      </a:r>
                      <a:r>
                        <a:rPr lang="en-IN" sz="900" kern="1200" dirty="0" err="1">
                          <a:solidFill>
                            <a:schemeClr val="tx1"/>
                          </a:solidFill>
                          <a:latin typeface="Corbel" panose="020B0503020204020204" pitchFamily="34" charset="0"/>
                          <a:ea typeface="+mn-ea"/>
                          <a:cs typeface="+mn-cs"/>
                        </a:rPr>
                        <a:t>bor</a:t>
                      </a:r>
                      <a:r>
                        <a:rPr lang="en-IN" sz="900" kern="1200" dirty="0">
                          <a:solidFill>
                            <a:schemeClr val="tx1"/>
                          </a:solidFill>
                          <a:latin typeface="Corbel" panose="020B0503020204020204" pitchFamily="34" charset="0"/>
                          <a:ea typeface="+mn-ea"/>
                          <a:cs typeface="+mn-cs"/>
                        </a:rPr>
                        <a:t> (</a:t>
                      </a:r>
                      <a:r>
                        <a:rPr lang="en-IN" sz="900" kern="1200" dirty="0" err="1">
                          <a:solidFill>
                            <a:schemeClr val="tx1"/>
                          </a:solidFill>
                          <a:latin typeface="Corbel" panose="020B0503020204020204" pitchFamily="34" charset="0"/>
                          <a:ea typeface="+mn-ea"/>
                          <a:cs typeface="+mn-cs"/>
                        </a:rPr>
                        <a:t>Shishan</a:t>
                      </a:r>
                      <a:r>
                        <a:rPr lang="en-IN" sz="900" kern="1200" dirty="0">
                          <a:solidFill>
                            <a:schemeClr val="tx1"/>
                          </a:solidFill>
                          <a:latin typeface="Corbel" panose="020B0503020204020204" pitchFamily="34" charset="0"/>
                          <a:ea typeface="+mn-ea"/>
                          <a:cs typeface="+mn-cs"/>
                        </a:rPr>
                        <a:t>)</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4</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11</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978279"/>
                  </a:ext>
                </a:extLst>
              </a:tr>
              <a:tr h="165253">
                <a:tc>
                  <a:txBody>
                    <a:bodyPr/>
                    <a:lstStyle/>
                    <a:p>
                      <a:pPr algn="ctr" fontAlgn="ctr"/>
                      <a:r>
                        <a:rPr lang="en-IN" sz="900" kern="120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dirty="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Anbar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dirty="0">
                          <a:solidFill>
                            <a:schemeClr val="tx1"/>
                          </a:solidFill>
                          <a:latin typeface="Corbel" panose="020B0503020204020204" pitchFamily="34" charset="0"/>
                          <a:ea typeface="+mn-ea"/>
                          <a:cs typeface="+mn-cs"/>
                        </a:rPr>
                        <a:t>Ana</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a:solidFill>
                            <a:schemeClr val="tx1"/>
                          </a:solidFill>
                          <a:latin typeface="Corbel" panose="020B0503020204020204" pitchFamily="34" charset="0"/>
                          <a:ea typeface="+mn-ea"/>
                          <a:cs typeface="+mn-cs"/>
                        </a:rPr>
                        <a:t>Markaz Ana-Hay Al Nasir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2</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7</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110145"/>
                  </a:ext>
                </a:extLst>
              </a:tr>
              <a:tr h="165253">
                <a:tc>
                  <a:txBody>
                    <a:bodyPr/>
                    <a:lstStyle/>
                    <a:p>
                      <a:pPr algn="ctr" fontAlgn="ctr"/>
                      <a:r>
                        <a:rPr lang="en-IN" sz="900" kern="120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Anbar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a:solidFill>
                            <a:schemeClr val="tx1"/>
                          </a:solidFill>
                          <a:latin typeface="Corbel" panose="020B0503020204020204" pitchFamily="34" charset="0"/>
                          <a:ea typeface="+mn-ea"/>
                          <a:cs typeface="+mn-cs"/>
                        </a:rPr>
                        <a:t>Ana</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dirty="0">
                          <a:solidFill>
                            <a:schemeClr val="tx1"/>
                          </a:solidFill>
                          <a:latin typeface="Corbel" panose="020B0503020204020204" pitchFamily="34" charset="0"/>
                          <a:ea typeface="+mn-ea"/>
                          <a:cs typeface="+mn-cs"/>
                        </a:rPr>
                        <a:t>Markaz Ana-Hay Al </a:t>
                      </a:r>
                      <a:r>
                        <a:rPr lang="en-IN" sz="900" kern="1200" dirty="0" err="1">
                          <a:solidFill>
                            <a:schemeClr val="tx1"/>
                          </a:solidFill>
                          <a:latin typeface="Corbel" panose="020B0503020204020204" pitchFamily="34" charset="0"/>
                          <a:ea typeface="+mn-ea"/>
                          <a:cs typeface="+mn-cs"/>
                        </a:rPr>
                        <a:t>Qadissiyah</a:t>
                      </a:r>
                      <a:endParaRPr lang="en-IN" sz="900" kern="1200" dirty="0">
                        <a:solidFill>
                          <a:schemeClr val="tx1"/>
                        </a:solidFill>
                        <a:latin typeface="Corbel" panose="020B0503020204020204" pitchFamily="34" charset="0"/>
                        <a:ea typeface="+mn-ea"/>
                        <a:cs typeface="+mn-cs"/>
                      </a:endParaRP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2</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8</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0438"/>
                  </a:ext>
                </a:extLst>
              </a:tr>
              <a:tr h="165253">
                <a:tc>
                  <a:txBody>
                    <a:bodyPr/>
                    <a:lstStyle/>
                    <a:p>
                      <a:pPr algn="ctr" fontAlgn="ctr"/>
                      <a:r>
                        <a:rPr lang="en-IN" sz="900" kern="120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Anbar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a:solidFill>
                            <a:schemeClr val="tx1"/>
                          </a:solidFill>
                          <a:latin typeface="Corbel" panose="020B0503020204020204" pitchFamily="34" charset="0"/>
                          <a:ea typeface="+mn-ea"/>
                          <a:cs typeface="+mn-cs"/>
                        </a:rPr>
                        <a:t>Ana</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dirty="0">
                          <a:solidFill>
                            <a:schemeClr val="tx1"/>
                          </a:solidFill>
                          <a:latin typeface="Corbel" panose="020B0503020204020204" pitchFamily="34" charset="0"/>
                          <a:ea typeface="+mn-ea"/>
                          <a:cs typeface="+mn-cs"/>
                        </a:rPr>
                        <a:t>Markaz Ana-</a:t>
                      </a:r>
                      <a:r>
                        <a:rPr lang="en-IN" sz="900" kern="1200" dirty="0" err="1">
                          <a:solidFill>
                            <a:schemeClr val="tx1"/>
                          </a:solidFill>
                          <a:latin typeface="Corbel" panose="020B0503020204020204" pitchFamily="34" charset="0"/>
                          <a:ea typeface="+mn-ea"/>
                          <a:cs typeface="+mn-cs"/>
                        </a:rPr>
                        <a:t>Rayhana</a:t>
                      </a:r>
                      <a:endParaRPr lang="en-IN" sz="900" kern="1200" dirty="0">
                        <a:solidFill>
                          <a:schemeClr val="tx1"/>
                        </a:solidFill>
                        <a:latin typeface="Corbel" panose="020B0503020204020204" pitchFamily="34" charset="0"/>
                        <a:ea typeface="+mn-ea"/>
                        <a:cs typeface="+mn-cs"/>
                      </a:endParaRP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3</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9</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516802"/>
                  </a:ext>
                </a:extLst>
              </a:tr>
              <a:tr h="165253">
                <a:tc>
                  <a:txBody>
                    <a:bodyPr/>
                    <a:lstStyle/>
                    <a:p>
                      <a:pPr algn="ctr" fontAlgn="ctr"/>
                      <a:r>
                        <a:rPr lang="en-IN" sz="900" kern="1200" dirty="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Anbar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a:solidFill>
                            <a:schemeClr val="tx1"/>
                          </a:solidFill>
                          <a:latin typeface="Corbel" panose="020B0503020204020204" pitchFamily="34" charset="0"/>
                          <a:ea typeface="+mn-ea"/>
                          <a:cs typeface="+mn-cs"/>
                        </a:rPr>
                        <a:t>Falluja</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dirty="0" err="1">
                          <a:solidFill>
                            <a:schemeClr val="tx1"/>
                          </a:solidFill>
                          <a:latin typeface="Corbel" panose="020B0503020204020204" pitchFamily="34" charset="0"/>
                          <a:ea typeface="+mn-ea"/>
                          <a:cs typeface="+mn-cs"/>
                        </a:rPr>
                        <a:t>Shortan</a:t>
                      </a:r>
                      <a:endParaRPr lang="en-IN" sz="900" kern="1200" dirty="0">
                        <a:solidFill>
                          <a:schemeClr val="tx1"/>
                        </a:solidFill>
                        <a:latin typeface="Corbel" panose="020B0503020204020204" pitchFamily="34" charset="0"/>
                        <a:ea typeface="+mn-ea"/>
                        <a:cs typeface="+mn-cs"/>
                      </a:endParaRP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11</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100%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55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081689"/>
                  </a:ext>
                </a:extLst>
              </a:tr>
              <a:tr h="280930">
                <a:tc>
                  <a:txBody>
                    <a:bodyPr/>
                    <a:lstStyle/>
                    <a:p>
                      <a:pPr algn="ctr" fontAlgn="ctr"/>
                      <a:r>
                        <a:rPr lang="en-IN" sz="900" kern="120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Salah al-Din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a:solidFill>
                            <a:schemeClr val="tx1"/>
                          </a:solidFill>
                          <a:latin typeface="Corbel" panose="020B0503020204020204" pitchFamily="34" charset="0"/>
                          <a:ea typeface="+mn-ea"/>
                          <a:cs typeface="+mn-cs"/>
                        </a:rPr>
                        <a:t>Tuz Khurmatu</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a:solidFill>
                            <a:schemeClr val="tx1"/>
                          </a:solidFill>
                          <a:latin typeface="Corbel" panose="020B0503020204020204" pitchFamily="34" charset="0"/>
                          <a:ea typeface="+mn-ea"/>
                          <a:cs typeface="+mn-cs"/>
                        </a:rPr>
                        <a:t>Suleiman Beg-Sulayman Beg sub district center</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64</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15%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90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237698"/>
                  </a:ext>
                </a:extLst>
              </a:tr>
              <a:tr h="165253">
                <a:tc>
                  <a:txBody>
                    <a:bodyPr/>
                    <a:lstStyle/>
                    <a:p>
                      <a:pPr algn="ctr" fontAlgn="ctr"/>
                      <a:r>
                        <a:rPr lang="en-IN" sz="900" kern="1200">
                          <a:solidFill>
                            <a:schemeClr val="tx1"/>
                          </a:solidFill>
                          <a:latin typeface="Corbel" panose="020B0503020204020204" pitchFamily="34" charset="0"/>
                          <a:ea typeface="+mn-ea"/>
                          <a:cs typeface="+mn-cs"/>
                        </a:rPr>
                        <a:t>German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IN" sz="900" kern="1200">
                          <a:solidFill>
                            <a:schemeClr val="tx1"/>
                          </a:solidFill>
                          <a:latin typeface="Corbel" panose="020B0503020204020204" pitchFamily="34" charset="0"/>
                          <a:ea typeface="+mn-ea"/>
                          <a:cs typeface="+mn-cs"/>
                        </a:rPr>
                        <a:t>Finalized</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Salah al-Din</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900" kern="1200">
                          <a:solidFill>
                            <a:schemeClr val="tx1"/>
                          </a:solidFill>
                          <a:latin typeface="Corbel" panose="020B0503020204020204" pitchFamily="34" charset="0"/>
                          <a:ea typeface="+mn-ea"/>
                          <a:cs typeface="+mn-cs"/>
                        </a:rPr>
                        <a:t>Tuz Khurmatu</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IN" sz="900" kern="1200" dirty="0">
                          <a:solidFill>
                            <a:schemeClr val="tx1"/>
                          </a:solidFill>
                          <a:latin typeface="Corbel" panose="020B0503020204020204" pitchFamily="34" charset="0"/>
                          <a:ea typeface="+mn-ea"/>
                          <a:cs typeface="+mn-cs"/>
                        </a:rPr>
                        <a:t>Markaz </a:t>
                      </a:r>
                      <a:r>
                        <a:rPr lang="en-IN" sz="900" kern="1200" dirty="0" err="1">
                          <a:solidFill>
                            <a:schemeClr val="tx1"/>
                          </a:solidFill>
                          <a:latin typeface="Corbel" panose="020B0503020204020204" pitchFamily="34" charset="0"/>
                          <a:ea typeface="+mn-ea"/>
                          <a:cs typeface="+mn-cs"/>
                        </a:rPr>
                        <a:t>Tooz-Yangija</a:t>
                      </a:r>
                      <a:r>
                        <a:rPr lang="en-IN" sz="900" kern="1200" dirty="0">
                          <a:solidFill>
                            <a:schemeClr val="tx1"/>
                          </a:solidFill>
                          <a:latin typeface="Corbel" panose="020B0503020204020204" pitchFamily="34" charset="0"/>
                          <a:ea typeface="+mn-ea"/>
                          <a:cs typeface="+mn-cs"/>
                        </a:rPr>
                        <a:t> Village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a:solidFill>
                            <a:schemeClr val="tx1"/>
                          </a:solidFill>
                          <a:latin typeface="Corbel" panose="020B0503020204020204" pitchFamily="34" charset="0"/>
                          <a:ea typeface="+mn-ea"/>
                          <a:cs typeface="+mn-cs"/>
                        </a:rPr>
                        <a:t>10/1/2020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kern="1200" dirty="0">
                          <a:solidFill>
                            <a:schemeClr val="tx1"/>
                          </a:solidFill>
                          <a:latin typeface="Corbel" panose="020B0503020204020204" pitchFamily="34" charset="0"/>
                          <a:ea typeface="+mn-ea"/>
                          <a:cs typeface="+mn-cs"/>
                        </a:rPr>
                        <a:t>12/31/2020</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Returnee</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37</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Damaged Houses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dirty="0">
                          <a:solidFill>
                            <a:schemeClr val="tx1"/>
                          </a:solidFill>
                          <a:latin typeface="Corbel" panose="020B0503020204020204" pitchFamily="34" charset="0"/>
                          <a:ea typeface="+mn-ea"/>
                          <a:cs typeface="+mn-cs"/>
                        </a:rPr>
                        <a:t>15%</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kern="1200">
                          <a:solidFill>
                            <a:schemeClr val="tx1"/>
                          </a:solidFill>
                          <a:latin typeface="Corbel" panose="020B0503020204020204" pitchFamily="34" charset="0"/>
                          <a:ea typeface="+mn-ea"/>
                          <a:cs typeface="+mn-cs"/>
                        </a:rPr>
                        <a:t>48</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24869"/>
                  </a:ext>
                </a:extLst>
              </a:tr>
              <a:tr h="223092">
                <a:tc gridSpan="8">
                  <a:txBody>
                    <a:bodyPr/>
                    <a:lstStyle/>
                    <a:p>
                      <a:pPr algn="ctr" fontAlgn="ctr"/>
                      <a:r>
                        <a:rPr lang="en-IN" sz="900" b="1" kern="1200" dirty="0">
                          <a:solidFill>
                            <a:schemeClr val="tx1"/>
                          </a:solidFill>
                          <a:latin typeface="Corbel" panose="020B0503020204020204" pitchFamily="34" charset="0"/>
                          <a:ea typeface="+mn-ea"/>
                          <a:cs typeface="+mn-cs"/>
                        </a:rPr>
                        <a:t>Totals</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a:txBody>
                    <a:bodyPr/>
                    <a:lstStyle/>
                    <a:p>
                      <a:pPr algn="ctr" fontAlgn="ctr"/>
                      <a:r>
                        <a:rPr lang="en-IN" sz="900" b="1" kern="1200" dirty="0">
                          <a:solidFill>
                            <a:schemeClr val="tx1"/>
                          </a:solidFill>
                          <a:latin typeface="Corbel" panose="020B0503020204020204" pitchFamily="34" charset="0"/>
                          <a:ea typeface="+mn-ea"/>
                          <a:cs typeface="+mn-cs"/>
                        </a:rPr>
                        <a:t>       123 </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900" b="1" kern="1200" dirty="0">
                          <a:solidFill>
                            <a:schemeClr val="tx1"/>
                          </a:solidFill>
                          <a:latin typeface="Corbel" panose="020B0503020204020204" pitchFamily="34" charset="0"/>
                          <a:ea typeface="+mn-ea"/>
                          <a:cs typeface="+mn-cs"/>
                        </a:rPr>
                        <a:t> </a:t>
                      </a:r>
                    </a:p>
                  </a:txBody>
                  <a:tcPr marL="8263" marR="8263" marT="82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N" sz="900" b="1" kern="1200" dirty="0">
                          <a:solidFill>
                            <a:schemeClr val="tx1"/>
                          </a:solidFill>
                          <a:latin typeface="Corbel" panose="020B0503020204020204" pitchFamily="34" charset="0"/>
                          <a:ea typeface="+mn-ea"/>
                          <a:cs typeface="+mn-cs"/>
                        </a:rPr>
                        <a:t> </a:t>
                      </a:r>
                    </a:p>
                  </a:txBody>
                  <a:tcPr marL="8263" marR="8263" marT="82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900" b="1" kern="1200" dirty="0">
                          <a:solidFill>
                            <a:schemeClr val="tx1"/>
                          </a:solidFill>
                          <a:latin typeface="Corbel" panose="020B0503020204020204" pitchFamily="34" charset="0"/>
                          <a:ea typeface="+mn-ea"/>
                          <a:cs typeface="+mn-cs"/>
                        </a:rPr>
                        <a:t>          228 </a:t>
                      </a:r>
                    </a:p>
                  </a:txBody>
                  <a:tcPr marL="8263" marR="8263" marT="8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23177"/>
                  </a:ext>
                </a:extLst>
              </a:tr>
            </a:tbl>
          </a:graphicData>
        </a:graphic>
      </p:graphicFrame>
      <p:sp>
        <p:nvSpPr>
          <p:cNvPr id="9" name="TextBox 8">
            <a:extLst>
              <a:ext uri="{FF2B5EF4-FFF2-40B4-BE49-F238E27FC236}">
                <a16:creationId xmlns:a16="http://schemas.microsoft.com/office/drawing/2014/main" id="{6DE191AC-7EEF-4E8D-BED2-A95B5F45E45E}"/>
              </a:ext>
            </a:extLst>
          </p:cNvPr>
          <p:cNvSpPr txBox="1"/>
          <p:nvPr/>
        </p:nvSpPr>
        <p:spPr>
          <a:xfrm>
            <a:off x="251441" y="1352879"/>
            <a:ext cx="7717733" cy="307777"/>
          </a:xfrm>
          <a:prstGeom prst="rect">
            <a:avLst/>
          </a:prstGeom>
          <a:noFill/>
        </p:spPr>
        <p:txBody>
          <a:bodyPr wrap="square">
            <a:spAutoFit/>
          </a:bodyPr>
          <a:lstStyle/>
          <a:p>
            <a:r>
              <a:rPr lang="en-IN" sz="1400" dirty="0">
                <a:latin typeface="Corbel" panose="020B0503020204020204" pitchFamily="34" charset="0"/>
              </a:rPr>
              <a:t>From Jan. – Sept 2020, IOM has completed 485 Shelter units in Anbar, Diyala &amp; SAD, for returnees</a:t>
            </a:r>
          </a:p>
        </p:txBody>
      </p:sp>
      <p:sp>
        <p:nvSpPr>
          <p:cNvPr id="11" name="Rectangle 10">
            <a:extLst>
              <a:ext uri="{FF2B5EF4-FFF2-40B4-BE49-F238E27FC236}">
                <a16:creationId xmlns:a16="http://schemas.microsoft.com/office/drawing/2014/main" id="{6A974319-6F3C-4A9F-8AB8-127B293DC3B6}"/>
              </a:ext>
            </a:extLst>
          </p:cNvPr>
          <p:cNvSpPr/>
          <p:nvPr/>
        </p:nvSpPr>
        <p:spPr>
          <a:xfrm>
            <a:off x="251441" y="787167"/>
            <a:ext cx="8704613" cy="338554"/>
          </a:xfrm>
          <a:prstGeom prst="rect">
            <a:avLst/>
          </a:prstGeom>
        </p:spPr>
        <p:txBody>
          <a:bodyPr wrap="square">
            <a:spAutoFit/>
          </a:bodyPr>
          <a:lstStyle/>
          <a:p>
            <a:r>
              <a:rPr lang="en-IN" sz="1600" dirty="0">
                <a:latin typeface="Corbel" panose="020B0503020204020204" pitchFamily="34" charset="0"/>
              </a:rPr>
              <a:t>IOM – Shelter programme</a:t>
            </a:r>
            <a:endParaRPr lang="en-IN" sz="16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357516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14</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6"/>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graphicFrame>
        <p:nvGraphicFramePr>
          <p:cNvPr id="4" name="Table 3">
            <a:extLst>
              <a:ext uri="{FF2B5EF4-FFF2-40B4-BE49-F238E27FC236}">
                <a16:creationId xmlns:a16="http://schemas.microsoft.com/office/drawing/2014/main" id="{64E87341-AD21-41AD-AFC1-EF28A1AA103F}"/>
              </a:ext>
            </a:extLst>
          </p:cNvPr>
          <p:cNvGraphicFramePr>
            <a:graphicFrameLocks noGrp="1"/>
          </p:cNvGraphicFramePr>
          <p:nvPr>
            <p:extLst>
              <p:ext uri="{D42A27DB-BD31-4B8C-83A1-F6EECF244321}">
                <p14:modId xmlns:p14="http://schemas.microsoft.com/office/powerpoint/2010/main" val="2160943817"/>
              </p:ext>
            </p:extLst>
          </p:nvPr>
        </p:nvGraphicFramePr>
        <p:xfrm>
          <a:off x="457197" y="1597805"/>
          <a:ext cx="8229601" cy="2491240"/>
        </p:xfrm>
        <a:graphic>
          <a:graphicData uri="http://schemas.openxmlformats.org/drawingml/2006/table">
            <a:tbl>
              <a:tblPr/>
              <a:tblGrid>
                <a:gridCol w="460192">
                  <a:extLst>
                    <a:ext uri="{9D8B030D-6E8A-4147-A177-3AD203B41FA5}">
                      <a16:colId xmlns:a16="http://schemas.microsoft.com/office/drawing/2014/main" val="384201561"/>
                    </a:ext>
                  </a:extLst>
                </a:gridCol>
                <a:gridCol w="1507863">
                  <a:extLst>
                    <a:ext uri="{9D8B030D-6E8A-4147-A177-3AD203B41FA5}">
                      <a16:colId xmlns:a16="http://schemas.microsoft.com/office/drawing/2014/main" val="1786658207"/>
                    </a:ext>
                  </a:extLst>
                </a:gridCol>
                <a:gridCol w="607062">
                  <a:extLst>
                    <a:ext uri="{9D8B030D-6E8A-4147-A177-3AD203B41FA5}">
                      <a16:colId xmlns:a16="http://schemas.microsoft.com/office/drawing/2014/main" val="1207097263"/>
                    </a:ext>
                  </a:extLst>
                </a:gridCol>
                <a:gridCol w="1684106">
                  <a:extLst>
                    <a:ext uri="{9D8B030D-6E8A-4147-A177-3AD203B41FA5}">
                      <a16:colId xmlns:a16="http://schemas.microsoft.com/office/drawing/2014/main" val="583890573"/>
                    </a:ext>
                  </a:extLst>
                </a:gridCol>
                <a:gridCol w="509148">
                  <a:extLst>
                    <a:ext uri="{9D8B030D-6E8A-4147-A177-3AD203B41FA5}">
                      <a16:colId xmlns:a16="http://schemas.microsoft.com/office/drawing/2014/main" val="1769511811"/>
                    </a:ext>
                  </a:extLst>
                </a:gridCol>
                <a:gridCol w="538522">
                  <a:extLst>
                    <a:ext uri="{9D8B030D-6E8A-4147-A177-3AD203B41FA5}">
                      <a16:colId xmlns:a16="http://schemas.microsoft.com/office/drawing/2014/main" val="3872330463"/>
                    </a:ext>
                  </a:extLst>
                </a:gridCol>
                <a:gridCol w="727005">
                  <a:extLst>
                    <a:ext uri="{9D8B030D-6E8A-4147-A177-3AD203B41FA5}">
                      <a16:colId xmlns:a16="http://schemas.microsoft.com/office/drawing/2014/main" val="200159709"/>
                    </a:ext>
                  </a:extLst>
                </a:gridCol>
                <a:gridCol w="460192">
                  <a:extLst>
                    <a:ext uri="{9D8B030D-6E8A-4147-A177-3AD203B41FA5}">
                      <a16:colId xmlns:a16="http://schemas.microsoft.com/office/drawing/2014/main" val="238051062"/>
                    </a:ext>
                  </a:extLst>
                </a:gridCol>
                <a:gridCol w="753931">
                  <a:extLst>
                    <a:ext uri="{9D8B030D-6E8A-4147-A177-3AD203B41FA5}">
                      <a16:colId xmlns:a16="http://schemas.microsoft.com/office/drawing/2014/main" val="1495761848"/>
                    </a:ext>
                  </a:extLst>
                </a:gridCol>
                <a:gridCol w="521388">
                  <a:extLst>
                    <a:ext uri="{9D8B030D-6E8A-4147-A177-3AD203B41FA5}">
                      <a16:colId xmlns:a16="http://schemas.microsoft.com/office/drawing/2014/main" val="1617721296"/>
                    </a:ext>
                  </a:extLst>
                </a:gridCol>
                <a:gridCol w="460192">
                  <a:extLst>
                    <a:ext uri="{9D8B030D-6E8A-4147-A177-3AD203B41FA5}">
                      <a16:colId xmlns:a16="http://schemas.microsoft.com/office/drawing/2014/main" val="3762676645"/>
                    </a:ext>
                  </a:extLst>
                </a:gridCol>
              </a:tblGrid>
              <a:tr h="618352">
                <a:tc gridSpan="11">
                  <a:txBody>
                    <a:bodyPr/>
                    <a:lstStyle/>
                    <a:p>
                      <a:pPr algn="ctr" fontAlgn="ctr"/>
                      <a:r>
                        <a:rPr lang="en-US" sz="1000" b="1" i="0" u="none" strike="noStrike">
                          <a:solidFill>
                            <a:srgbClr val="4472C4"/>
                          </a:solidFill>
                          <a:effectLst/>
                          <a:latin typeface="Corbel" panose="020B0503020204020204" pitchFamily="34" charset="0"/>
                        </a:rPr>
                        <a:t>IOM</a:t>
                      </a:r>
                      <a:br>
                        <a:rPr lang="en-US" sz="1000" b="0" i="0" u="none" strike="noStrike">
                          <a:solidFill>
                            <a:srgbClr val="000000"/>
                          </a:solidFill>
                          <a:effectLst/>
                          <a:latin typeface="Corbel" panose="020B0503020204020204" pitchFamily="34" charset="0"/>
                        </a:rPr>
                      </a:br>
                      <a:r>
                        <a:rPr lang="en-US" sz="1000" b="1" i="0" u="none" strike="noStrike">
                          <a:solidFill>
                            <a:srgbClr val="000000"/>
                          </a:solidFill>
                          <a:effectLst/>
                          <a:latin typeface="Corbel" panose="020B0503020204020204" pitchFamily="34" charset="0"/>
                        </a:rPr>
                        <a:t>Shelter projects Overview – Centre and South Governorates</a:t>
                      </a:r>
                      <a:br>
                        <a:rPr lang="en-US" sz="1000" b="0" i="0" u="none" strike="noStrike">
                          <a:solidFill>
                            <a:srgbClr val="000000"/>
                          </a:solidFill>
                          <a:effectLst/>
                          <a:latin typeface="Corbel" panose="020B0503020204020204" pitchFamily="34" charset="0"/>
                        </a:rPr>
                      </a:br>
                      <a:r>
                        <a:rPr lang="en-US" sz="1000" b="1" i="0" u="none" strike="noStrike">
                          <a:solidFill>
                            <a:srgbClr val="000000"/>
                          </a:solidFill>
                          <a:effectLst/>
                          <a:latin typeface="Corbel" panose="020B0503020204020204" pitchFamily="34" charset="0"/>
                        </a:rPr>
                        <a:t>2021</a:t>
                      </a:r>
                      <a:endParaRPr lang="en-US" sz="1000" b="0" i="0" u="none" strike="noStrike">
                        <a:solidFill>
                          <a:srgbClr val="000000"/>
                        </a:solidFill>
                        <a:effectLst/>
                        <a:latin typeface="Corbel" panose="020B0503020204020204" pitchFamily="34" charset="0"/>
                      </a:endParaRP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04804191"/>
                  </a:ext>
                </a:extLst>
              </a:tr>
              <a:tr h="405347">
                <a:tc>
                  <a:txBody>
                    <a:bodyPr/>
                    <a:lstStyle/>
                    <a:p>
                      <a:pPr algn="ctr" fontAlgn="ctr"/>
                      <a:r>
                        <a:rPr lang="en-IN" sz="1000" b="1" i="0" u="none" strike="noStrike">
                          <a:solidFill>
                            <a:srgbClr val="FFFFFF"/>
                          </a:solidFill>
                          <a:effectLst/>
                          <a:latin typeface="Corbel" panose="020B0503020204020204" pitchFamily="34" charset="0"/>
                        </a:rPr>
                        <a:t>Donor</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dirty="0">
                          <a:solidFill>
                            <a:srgbClr val="FFFFFF"/>
                          </a:solidFill>
                          <a:effectLst/>
                          <a:latin typeface="Corbel" panose="020B0503020204020204" pitchFamily="34" charset="0"/>
                        </a:rPr>
                        <a:t>Assistance Status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Governorate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District</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Start Date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End Date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Target Population</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Total Units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Unit type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Progress Percentage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tc>
                  <a:txBody>
                    <a:bodyPr/>
                    <a:lstStyle/>
                    <a:p>
                      <a:pPr algn="ctr" fontAlgn="ctr"/>
                      <a:r>
                        <a:rPr lang="en-IN" sz="1000" b="1" i="0" u="none" strike="noStrike">
                          <a:solidFill>
                            <a:srgbClr val="FFFFFF"/>
                          </a:solidFill>
                          <a:effectLst/>
                          <a:latin typeface="Corbel" panose="020B0503020204020204" pitchFamily="34" charset="0"/>
                        </a:rPr>
                        <a:t>Total Families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CC"/>
                    </a:solidFill>
                  </a:tcPr>
                </a:tc>
                <a:extLst>
                  <a:ext uri="{0D108BD9-81ED-4DB2-BD59-A6C34878D82A}">
                    <a16:rowId xmlns:a16="http://schemas.microsoft.com/office/drawing/2014/main" val="1135199690"/>
                  </a:ext>
                </a:extLst>
              </a:tr>
              <a:tr h="158959">
                <a:tc>
                  <a:txBody>
                    <a:bodyPr/>
                    <a:lstStyle/>
                    <a:p>
                      <a:pPr algn="l" fontAlgn="ctr"/>
                      <a:r>
                        <a:rPr lang="en-IN" sz="1000" b="0" i="0" u="none" strike="noStrike">
                          <a:solidFill>
                            <a:srgbClr val="000000"/>
                          </a:solidFill>
                          <a:effectLst/>
                          <a:latin typeface="Corbel" panose="020B0503020204020204" pitchFamily="34" charset="0"/>
                        </a:rPr>
                        <a:t>OFDA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dirty="0">
                          <a:solidFill>
                            <a:srgbClr val="000000"/>
                          </a:solidFill>
                          <a:effectLst/>
                          <a:latin typeface="Corbel" panose="020B0503020204020204" pitchFamily="34" charset="0"/>
                        </a:rPr>
                        <a:t>HOLD</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Anbar</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dirty="0">
                          <a:solidFill>
                            <a:srgbClr val="000000"/>
                          </a:solidFill>
                          <a:effectLst/>
                          <a:latin typeface="Corbel" panose="020B0503020204020204" pitchFamily="34" charset="0"/>
                        </a:rPr>
                        <a:t>Heet</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1/1/2021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9/30/2021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IDPs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Critical Shelter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000" b="0" i="0" u="none" strike="noStrike">
                          <a:solidFill>
                            <a:srgbClr val="000000"/>
                          </a:solidFill>
                          <a:effectLst/>
                          <a:latin typeface="Corbel" panose="020B0503020204020204" pitchFamily="34" charset="0"/>
                        </a:rPr>
                        <a:t>60</a:t>
                      </a:r>
                    </a:p>
                  </a:txBody>
                  <a:tcPr marL="7348" marR="7348" marT="7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08301"/>
                  </a:ext>
                </a:extLst>
              </a:tr>
              <a:tr h="158959">
                <a:tc>
                  <a:txBody>
                    <a:bodyPr/>
                    <a:lstStyle/>
                    <a:p>
                      <a:pPr algn="l" fontAlgn="ctr"/>
                      <a:r>
                        <a:rPr lang="en-IN" sz="1000" b="0" i="0" u="none" strike="noStrike">
                          <a:solidFill>
                            <a:srgbClr val="000000"/>
                          </a:solidFill>
                          <a:effectLst/>
                          <a:latin typeface="Corbel" panose="020B0503020204020204" pitchFamily="34" charset="0"/>
                        </a:rPr>
                        <a:t>OFDA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Vulnerability Assessment stage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Baghdad</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Abu Gharib-Nahrawan-Radhwaniya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1/1/2021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9/30/2021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IDPs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Critical Shelter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000" b="0" i="0" u="none" strike="noStrike">
                          <a:solidFill>
                            <a:srgbClr val="000000"/>
                          </a:solidFill>
                          <a:effectLst/>
                          <a:latin typeface="Corbel" panose="020B0503020204020204" pitchFamily="34" charset="0"/>
                        </a:rPr>
                        <a:t>300</a:t>
                      </a:r>
                    </a:p>
                  </a:txBody>
                  <a:tcPr marL="7348" marR="7348" marT="7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950582"/>
                  </a:ext>
                </a:extLst>
              </a:tr>
              <a:tr h="158959">
                <a:tc>
                  <a:txBody>
                    <a:bodyPr/>
                    <a:lstStyle/>
                    <a:p>
                      <a:pPr algn="l" fontAlgn="ctr"/>
                      <a:r>
                        <a:rPr lang="en-IN" sz="1000" b="0" i="0" u="none" strike="noStrike">
                          <a:solidFill>
                            <a:srgbClr val="000000"/>
                          </a:solidFill>
                          <a:effectLst/>
                          <a:latin typeface="Corbel" panose="020B0503020204020204" pitchFamily="34" charset="0"/>
                        </a:rPr>
                        <a:t>OFDA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Vulnerability Assessment stage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Salah Al-Din</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Baiji</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1/1/2021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9/30/2021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IDPs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Critical Shelter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000" b="0" i="0" u="none" strike="noStrike">
                          <a:solidFill>
                            <a:srgbClr val="000000"/>
                          </a:solidFill>
                          <a:effectLst/>
                          <a:latin typeface="Corbel" panose="020B0503020204020204" pitchFamily="34" charset="0"/>
                        </a:rPr>
                        <a:t>200</a:t>
                      </a:r>
                    </a:p>
                  </a:txBody>
                  <a:tcPr marL="7348" marR="7348" marT="7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542913"/>
                  </a:ext>
                </a:extLst>
              </a:tr>
              <a:tr h="158959">
                <a:tc>
                  <a:txBody>
                    <a:bodyPr/>
                    <a:lstStyle/>
                    <a:p>
                      <a:pPr algn="l" fontAlgn="ctr"/>
                      <a:r>
                        <a:rPr lang="en-IN" sz="1000" b="0" i="0" u="none" strike="noStrike">
                          <a:solidFill>
                            <a:srgbClr val="000000"/>
                          </a:solidFill>
                          <a:effectLst/>
                          <a:latin typeface="Corbel" panose="020B0503020204020204" pitchFamily="34" charset="0"/>
                        </a:rPr>
                        <a:t>OFDA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Vulnerability Assessment stage</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dirty="0">
                          <a:solidFill>
                            <a:srgbClr val="000000"/>
                          </a:solidFill>
                          <a:effectLst/>
                          <a:latin typeface="Corbel" panose="020B0503020204020204" pitchFamily="34" charset="0"/>
                        </a:rPr>
                        <a:t>Diyala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000" b="0" i="0" u="none" strike="noStrike">
                          <a:solidFill>
                            <a:srgbClr val="000000"/>
                          </a:solidFill>
                          <a:effectLst/>
                          <a:latin typeface="Corbel" panose="020B0503020204020204" pitchFamily="34" charset="0"/>
                        </a:rPr>
                        <a:t>Baquba-Khanaqin</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1/1/2021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9/30/2021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IDPs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Critical Shelter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000" b="0" i="0" u="none" strike="noStrike">
                          <a:solidFill>
                            <a:srgbClr val="000000"/>
                          </a:solidFill>
                          <a:effectLst/>
                          <a:latin typeface="Corbel" panose="020B0503020204020204" pitchFamily="34" charset="0"/>
                        </a:rPr>
                        <a:t>N/A</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N" sz="1000" b="0" i="0" u="none" strike="noStrike">
                          <a:solidFill>
                            <a:srgbClr val="000000"/>
                          </a:solidFill>
                          <a:effectLst/>
                          <a:latin typeface="Corbel" panose="020B0503020204020204" pitchFamily="34" charset="0"/>
                        </a:rPr>
                        <a:t>300</a:t>
                      </a:r>
                    </a:p>
                  </a:txBody>
                  <a:tcPr marL="7348" marR="7348" marT="7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38381"/>
                  </a:ext>
                </a:extLst>
              </a:tr>
              <a:tr h="158959">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N" sz="1000" b="0" i="0" u="none" strike="noStrike">
                        <a:solidFill>
                          <a:srgbClr val="000000"/>
                        </a:solidFill>
                        <a:effectLst/>
                        <a:latin typeface="Corbel" panose="020B0503020204020204" pitchFamily="34" charset="0"/>
                      </a:endParaRPr>
                    </a:p>
                  </a:txBody>
                  <a:tcPr marL="7348" marR="7348" marT="734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IN" sz="1000" b="0" i="0" u="none" strike="noStrike">
                        <a:solidFill>
                          <a:srgbClr val="000000"/>
                        </a:solidFill>
                        <a:effectLst/>
                        <a:latin typeface="Corbel" panose="020B0503020204020204" pitchFamily="34" charset="0"/>
                      </a:endParaRPr>
                    </a:p>
                  </a:txBody>
                  <a:tcPr marL="7348" marR="7348" marT="734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IN" sz="1000" b="0" i="0" u="none" strike="noStrike" dirty="0">
                          <a:solidFill>
                            <a:srgbClr val="000000"/>
                          </a:solidFill>
                          <a:effectLst/>
                          <a:latin typeface="Corbel" panose="020B0503020204020204" pitchFamily="34" charset="0"/>
                        </a:rPr>
                        <a:t>860</a:t>
                      </a:r>
                    </a:p>
                  </a:txBody>
                  <a:tcPr marL="7348" marR="7348" marT="73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147803"/>
                  </a:ext>
                </a:extLst>
              </a:tr>
            </a:tbl>
          </a:graphicData>
        </a:graphic>
      </p:graphicFrame>
      <p:sp>
        <p:nvSpPr>
          <p:cNvPr id="6" name="Rectangle 5">
            <a:extLst>
              <a:ext uri="{FF2B5EF4-FFF2-40B4-BE49-F238E27FC236}">
                <a16:creationId xmlns:a16="http://schemas.microsoft.com/office/drawing/2014/main" id="{421F88F9-3FE5-4520-811D-AA1D289A5FAA}"/>
              </a:ext>
            </a:extLst>
          </p:cNvPr>
          <p:cNvSpPr/>
          <p:nvPr/>
        </p:nvSpPr>
        <p:spPr>
          <a:xfrm>
            <a:off x="251441" y="787167"/>
            <a:ext cx="8704613" cy="338554"/>
          </a:xfrm>
          <a:prstGeom prst="rect">
            <a:avLst/>
          </a:prstGeom>
        </p:spPr>
        <p:txBody>
          <a:bodyPr wrap="square">
            <a:spAutoFit/>
          </a:bodyPr>
          <a:lstStyle/>
          <a:p>
            <a:r>
              <a:rPr lang="en-IN" sz="1600" dirty="0">
                <a:latin typeface="Corbel" panose="020B0503020204020204" pitchFamily="34" charset="0"/>
              </a:rPr>
              <a:t>IOM –  2021 Shelter programme</a:t>
            </a:r>
            <a:endParaRPr lang="en-IN" sz="1600" dirty="0">
              <a:solidFill>
                <a:srgbClr val="C00000"/>
              </a:solidFill>
              <a:latin typeface="Corbel" panose="020B0503020204020204" pitchFamily="34" charset="0"/>
            </a:endParaRPr>
          </a:p>
        </p:txBody>
      </p:sp>
    </p:spTree>
    <p:extLst>
      <p:ext uri="{BB962C8B-B14F-4D97-AF65-F5344CB8AC3E}">
        <p14:creationId xmlns:p14="http://schemas.microsoft.com/office/powerpoint/2010/main" val="144391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15</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6"/>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251441" y="787167"/>
            <a:ext cx="8704613" cy="338554"/>
          </a:xfrm>
          <a:prstGeom prst="rect">
            <a:avLst/>
          </a:prstGeom>
        </p:spPr>
        <p:txBody>
          <a:bodyPr wrap="square">
            <a:spAutoFit/>
          </a:bodyPr>
          <a:lstStyle/>
          <a:p>
            <a:r>
              <a:rPr lang="en-IN" sz="1600" dirty="0">
                <a:latin typeface="Corbel" panose="020B0503020204020204" pitchFamily="34" charset="0"/>
              </a:rPr>
              <a:t>CRS –  Ongoing Shelter programme</a:t>
            </a:r>
            <a:endParaRPr lang="en-IN" sz="1600" dirty="0">
              <a:solidFill>
                <a:srgbClr val="C00000"/>
              </a:solidFill>
              <a:latin typeface="Corbel" panose="020B0503020204020204" pitchFamily="34" charset="0"/>
            </a:endParaRPr>
          </a:p>
        </p:txBody>
      </p:sp>
      <p:sp>
        <p:nvSpPr>
          <p:cNvPr id="7" name="TextBox 6">
            <a:extLst>
              <a:ext uri="{FF2B5EF4-FFF2-40B4-BE49-F238E27FC236}">
                <a16:creationId xmlns:a16="http://schemas.microsoft.com/office/drawing/2014/main" id="{F43D4971-3E60-4A6F-AA72-371B2D60856F}"/>
              </a:ext>
            </a:extLst>
          </p:cNvPr>
          <p:cNvSpPr txBox="1"/>
          <p:nvPr/>
        </p:nvSpPr>
        <p:spPr>
          <a:xfrm>
            <a:off x="251441" y="1329181"/>
            <a:ext cx="8704612" cy="2800767"/>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1600" dirty="0">
                <a:solidFill>
                  <a:srgbClr val="0070C0"/>
                </a:solidFill>
                <a:latin typeface="Corbel" panose="020B0503020204020204" pitchFamily="34" charset="0"/>
              </a:rPr>
              <a:t>50 Shelter units (category 2) </a:t>
            </a:r>
            <a:r>
              <a:rPr lang="en-US" sz="1600" dirty="0">
                <a:latin typeface="Corbel" panose="020B0503020204020204" pitchFamily="34" charset="0"/>
              </a:rPr>
              <a:t>been completed. In Fallujah (Al Shuhada’a and Jubil neighborhoods)</a:t>
            </a:r>
          </a:p>
          <a:p>
            <a:pPr marR="0" lvl="0">
              <a:spcBef>
                <a:spcPts val="0"/>
              </a:spcBef>
              <a:spcAft>
                <a:spcPts val="0"/>
              </a:spcAft>
            </a:pPr>
            <a:endParaRPr lang="en-IN" sz="1600" dirty="0">
              <a:latin typeface="Corbel" panose="020B0503020204020204" pitchFamily="34" charset="0"/>
            </a:endParaRPr>
          </a:p>
          <a:p>
            <a:pPr marL="285750" marR="0" lvl="0" indent="-285750">
              <a:spcBef>
                <a:spcPts val="0"/>
              </a:spcBef>
              <a:spcAft>
                <a:spcPts val="0"/>
              </a:spcAft>
              <a:buFont typeface="Arial" panose="020B0604020202020204" pitchFamily="34" charset="0"/>
              <a:buChar char="•"/>
            </a:pPr>
            <a:r>
              <a:rPr lang="en-US" sz="1600" dirty="0">
                <a:latin typeface="Corbel" panose="020B0503020204020204" pitchFamily="34" charset="0"/>
              </a:rPr>
              <a:t>Beneficiaries selection and technical assessments completed for a </a:t>
            </a:r>
            <a:r>
              <a:rPr lang="en-US" sz="1600" dirty="0">
                <a:solidFill>
                  <a:srgbClr val="0070C0"/>
                </a:solidFill>
                <a:latin typeface="Corbel" panose="020B0503020204020204" pitchFamily="34" charset="0"/>
              </a:rPr>
              <a:t>new 50 Shelter units (category 2)</a:t>
            </a:r>
            <a:r>
              <a:rPr lang="en-US" sz="1600" dirty="0">
                <a:latin typeface="Corbel" panose="020B0503020204020204" pitchFamily="34" charset="0"/>
              </a:rPr>
              <a:t>, </a:t>
            </a:r>
            <a:r>
              <a:rPr lang="en-US" sz="1600" dirty="0">
                <a:solidFill>
                  <a:srgbClr val="0070C0"/>
                </a:solidFill>
                <a:latin typeface="Corbel" panose="020B0503020204020204" pitchFamily="34" charset="0"/>
              </a:rPr>
              <a:t>the 1st tranche of cash distribution </a:t>
            </a:r>
            <a:r>
              <a:rPr lang="en-US" sz="1600" dirty="0">
                <a:latin typeface="Corbel" panose="020B0503020204020204" pitchFamily="34" charset="0"/>
              </a:rPr>
              <a:t>will be conducted next week in Fallujah (Al Shuhada’a and Jubil neighborhoods).</a:t>
            </a:r>
          </a:p>
          <a:p>
            <a:pPr marL="342900" marR="0" lvl="0" indent="-342900">
              <a:spcBef>
                <a:spcPts val="0"/>
              </a:spcBef>
              <a:spcAft>
                <a:spcPts val="0"/>
              </a:spcAft>
              <a:buFont typeface="Calibri" panose="020F0502020204030204" pitchFamily="34" charset="0"/>
              <a:buChar char="-"/>
            </a:pPr>
            <a:endParaRPr lang="en-IN" sz="1600" dirty="0">
              <a:latin typeface="Corbel" panose="020B0503020204020204" pitchFamily="34" charset="0"/>
            </a:endParaRPr>
          </a:p>
          <a:p>
            <a:pPr marL="285750" marR="0" lvl="0" indent="-285750">
              <a:spcBef>
                <a:spcPts val="0"/>
              </a:spcBef>
              <a:spcAft>
                <a:spcPts val="0"/>
              </a:spcAft>
              <a:buFont typeface="Arial" panose="020B0604020202020204" pitchFamily="34" charset="0"/>
              <a:buChar char="•"/>
            </a:pPr>
            <a:r>
              <a:rPr lang="en-US" sz="1600" dirty="0">
                <a:latin typeface="Corbel" panose="020B0503020204020204" pitchFamily="34" charset="0"/>
              </a:rPr>
              <a:t>Beneficiaries selection and technical assessments for </a:t>
            </a:r>
            <a:r>
              <a:rPr lang="en-US" sz="1600" dirty="0">
                <a:solidFill>
                  <a:srgbClr val="0070C0"/>
                </a:solidFill>
                <a:latin typeface="Corbel" panose="020B0503020204020204" pitchFamily="34" charset="0"/>
              </a:rPr>
              <a:t>another 50  Shelter units (category 1&amp;2)  </a:t>
            </a:r>
            <a:r>
              <a:rPr lang="en-US" sz="1600" dirty="0">
                <a:latin typeface="Corbel" panose="020B0503020204020204" pitchFamily="34" charset="0"/>
              </a:rPr>
              <a:t>will be starting coming week. In Fallujah (Al Shuhada’a and Jubil neighborhoods)</a:t>
            </a:r>
            <a:endParaRPr lang="en-IN" sz="1600" dirty="0">
              <a:latin typeface="Corbel" panose="020B0503020204020204" pitchFamily="34" charset="0"/>
            </a:endParaRPr>
          </a:p>
          <a:p>
            <a:pPr marL="342900" marR="0" lvl="0" indent="-342900">
              <a:spcBef>
                <a:spcPts val="0"/>
              </a:spcBef>
              <a:spcAft>
                <a:spcPts val="0"/>
              </a:spcAft>
              <a:buFont typeface="Calibri" panose="020F0502020204030204" pitchFamily="34" charset="0"/>
              <a:buChar char="-"/>
            </a:pPr>
            <a:endParaRPr lang="en-US" sz="1600" dirty="0">
              <a:latin typeface="Corbel" panose="020B0503020204020204" pitchFamily="34" charset="0"/>
            </a:endParaRPr>
          </a:p>
          <a:p>
            <a:pPr marL="285750" marR="0" lvl="0" indent="-285750">
              <a:spcBef>
                <a:spcPts val="0"/>
              </a:spcBef>
              <a:spcAft>
                <a:spcPts val="0"/>
              </a:spcAft>
              <a:buFont typeface="Arial" panose="020B0604020202020204" pitchFamily="34" charset="0"/>
              <a:buChar char="•"/>
            </a:pPr>
            <a:r>
              <a:rPr lang="en-US" sz="1600" dirty="0">
                <a:latin typeface="Corbel" panose="020B0503020204020204" pitchFamily="34" charset="0"/>
              </a:rPr>
              <a:t>CRS partner Caritas Iraq Assessing new eligible neighborhoods in Fallujah to be targeted next period for WDS repairs. </a:t>
            </a:r>
            <a:endParaRPr lang="en-IN" sz="1600" dirty="0">
              <a:latin typeface="Corbel" panose="020B0503020204020204" pitchFamily="34" charset="0"/>
            </a:endParaRPr>
          </a:p>
        </p:txBody>
      </p:sp>
    </p:spTree>
    <p:extLst>
      <p:ext uri="{BB962C8B-B14F-4D97-AF65-F5344CB8AC3E}">
        <p14:creationId xmlns:p14="http://schemas.microsoft.com/office/powerpoint/2010/main" val="370616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16</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6"/>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251441" y="787167"/>
            <a:ext cx="8704613" cy="338554"/>
          </a:xfrm>
          <a:prstGeom prst="rect">
            <a:avLst/>
          </a:prstGeom>
        </p:spPr>
        <p:txBody>
          <a:bodyPr wrap="square">
            <a:spAutoFit/>
          </a:bodyPr>
          <a:lstStyle/>
          <a:p>
            <a:r>
              <a:rPr lang="en-IN" sz="1600" dirty="0">
                <a:latin typeface="Corbel" panose="020B0503020204020204" pitchFamily="34" charset="0"/>
              </a:rPr>
              <a:t>UN-Habitat –  Ongoing Shelter programme</a:t>
            </a:r>
            <a:endParaRPr lang="en-IN" sz="1600" dirty="0">
              <a:solidFill>
                <a:srgbClr val="C00000"/>
              </a:solidFill>
              <a:latin typeface="Corbel" panose="020B0503020204020204" pitchFamily="34" charset="0"/>
            </a:endParaRPr>
          </a:p>
        </p:txBody>
      </p:sp>
      <p:sp>
        <p:nvSpPr>
          <p:cNvPr id="7" name="TextBox 6">
            <a:extLst>
              <a:ext uri="{FF2B5EF4-FFF2-40B4-BE49-F238E27FC236}">
                <a16:creationId xmlns:a16="http://schemas.microsoft.com/office/drawing/2014/main" id="{F43D4971-3E60-4A6F-AA72-371B2D60856F}"/>
              </a:ext>
            </a:extLst>
          </p:cNvPr>
          <p:cNvSpPr txBox="1"/>
          <p:nvPr/>
        </p:nvSpPr>
        <p:spPr>
          <a:xfrm>
            <a:off x="251441" y="1329181"/>
            <a:ext cx="8704612" cy="2831544"/>
          </a:xfrm>
          <a:prstGeom prst="rect">
            <a:avLst/>
          </a:prstGeom>
          <a:noFill/>
        </p:spPr>
        <p:txBody>
          <a:bodyPr wrap="square">
            <a:spAutoFit/>
          </a:bodyPr>
          <a:lstStyle/>
          <a:p>
            <a:pPr marL="342900" marR="0" lvl="0" indent="-342900" rtl="0" fontAlgn="ctr">
              <a:spcBef>
                <a:spcPts val="0"/>
              </a:spcBef>
              <a:spcAft>
                <a:spcPts val="0"/>
              </a:spcAft>
              <a:buSzPts val="1000"/>
              <a:buFont typeface="Symbol" panose="05050102010706020507" pitchFamily="18" charset="2"/>
              <a:buChar char=""/>
              <a:tabLst>
                <a:tab pos="457200" algn="l"/>
              </a:tabLst>
            </a:pPr>
            <a:r>
              <a:rPr lang="en-GB" sz="1600" dirty="0">
                <a:latin typeface="Corbel" panose="020B0503020204020204" pitchFamily="34" charset="0"/>
              </a:rPr>
              <a:t>In </a:t>
            </a:r>
            <a:r>
              <a:rPr lang="en-GB" sz="1600" dirty="0" err="1">
                <a:latin typeface="Corbel" panose="020B0503020204020204" pitchFamily="34" charset="0"/>
              </a:rPr>
              <a:t>Heet</a:t>
            </a:r>
            <a:r>
              <a:rPr lang="en-GB" sz="1600" dirty="0">
                <a:latin typeface="Corbel" panose="020B0503020204020204" pitchFamily="34" charset="0"/>
              </a:rPr>
              <a:t>, Anbar Gov, UN-Habitat is currently rehabilitating</a:t>
            </a:r>
            <a:r>
              <a:rPr lang="en-GB" sz="1600" b="1" dirty="0">
                <a:latin typeface="Corbel" panose="020B0503020204020204" pitchFamily="34" charset="0"/>
              </a:rPr>
              <a:t> 49 </a:t>
            </a:r>
            <a:r>
              <a:rPr lang="en-GB" sz="1600" dirty="0">
                <a:latin typeface="Corbel" panose="020B0503020204020204" pitchFamily="34" charset="0"/>
              </a:rPr>
              <a:t>war-damaged houses in the neighbourhood of Al Baker, and is in the process of awarding another batch of </a:t>
            </a:r>
            <a:r>
              <a:rPr lang="en-GB" sz="1600" b="1" dirty="0">
                <a:latin typeface="Corbel" panose="020B0503020204020204" pitchFamily="34" charset="0"/>
              </a:rPr>
              <a:t>63</a:t>
            </a:r>
            <a:r>
              <a:rPr lang="en-GB" sz="1600" dirty="0">
                <a:latin typeface="Corbel" panose="020B0503020204020204" pitchFamily="34" charset="0"/>
              </a:rPr>
              <a:t> houses in the same location. </a:t>
            </a:r>
          </a:p>
          <a:p>
            <a:pPr marL="342900" marR="0" lvl="0" indent="-342900" rtl="0" fontAlgn="ctr">
              <a:spcBef>
                <a:spcPts val="0"/>
              </a:spcBef>
              <a:spcAft>
                <a:spcPts val="0"/>
              </a:spcAft>
              <a:buSzPts val="1000"/>
              <a:buFont typeface="Symbol" panose="05050102010706020507" pitchFamily="18" charset="2"/>
              <a:buChar char=""/>
              <a:tabLst>
                <a:tab pos="457200" algn="l"/>
              </a:tabLst>
            </a:pPr>
            <a:endParaRPr lang="en-IN" sz="1600" dirty="0">
              <a:latin typeface="Corbel" panose="020B050302020402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orbel" panose="020B0503020204020204" pitchFamily="34" charset="0"/>
              </a:rPr>
              <a:t>Also in </a:t>
            </a:r>
            <a:r>
              <a:rPr lang="en-US" sz="1600" dirty="0" err="1">
                <a:latin typeface="Corbel" panose="020B0503020204020204" pitchFamily="34" charset="0"/>
              </a:rPr>
              <a:t>Heet</a:t>
            </a:r>
            <a:r>
              <a:rPr lang="en-US" sz="1600" dirty="0">
                <a:latin typeface="Corbel" panose="020B0503020204020204" pitchFamily="34" charset="0"/>
              </a:rPr>
              <a:t>, an additional </a:t>
            </a:r>
            <a:r>
              <a:rPr lang="en-US" sz="1600" b="1" dirty="0">
                <a:latin typeface="Corbel" panose="020B0503020204020204" pitchFamily="34" charset="0"/>
              </a:rPr>
              <a:t>60</a:t>
            </a:r>
            <a:r>
              <a:rPr lang="en-US" sz="1600" dirty="0">
                <a:latin typeface="Corbel" panose="020B0503020204020204" pitchFamily="34" charset="0"/>
              </a:rPr>
              <a:t> houses are going through procurement process for the eastern part of Al-Baker </a:t>
            </a:r>
            <a:r>
              <a:rPr lang="en-US" sz="1600" dirty="0" err="1">
                <a:latin typeface="Corbel" panose="020B0503020204020204" pitchFamily="34" charset="0"/>
              </a:rPr>
              <a:t>neighbourhood</a:t>
            </a:r>
            <a:r>
              <a:rPr lang="en-US" sz="1600" dirty="0">
                <a:latin typeface="Corbel" panose="020B0503020204020204" pitchFamily="34" charset="0"/>
              </a:rPr>
              <a:t>.</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IN" sz="1600" dirty="0">
              <a:latin typeface="Corbel" panose="020B050302020402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GB" sz="1600" dirty="0">
                <a:latin typeface="Corbel" panose="020B0503020204020204" pitchFamily="34" charset="0"/>
              </a:rPr>
              <a:t>By March-April 2021, it will have rehabilitated a total of </a:t>
            </a:r>
            <a:r>
              <a:rPr lang="en-GB" sz="1600" b="1" dirty="0">
                <a:latin typeface="Corbel" panose="020B0503020204020204" pitchFamily="34" charset="0"/>
              </a:rPr>
              <a:t>180</a:t>
            </a:r>
            <a:r>
              <a:rPr lang="en-GB" sz="1600" dirty="0">
                <a:latin typeface="Corbel" panose="020B0503020204020204" pitchFamily="34" charset="0"/>
              </a:rPr>
              <a:t> houses in Al Baker, spanning between Damage Levels 2 and 3. </a:t>
            </a:r>
            <a:endParaRPr lang="en-IN" sz="1600" dirty="0">
              <a:latin typeface="Corbel" panose="020B0503020204020204" pitchFamily="34" charset="0"/>
            </a:endParaRPr>
          </a:p>
          <a:p>
            <a:pPr marL="0" marR="0">
              <a:spcBef>
                <a:spcPts val="0"/>
              </a:spcBef>
              <a:spcAft>
                <a:spcPts val="0"/>
              </a:spcAft>
            </a:pPr>
            <a:r>
              <a:rPr lang="en-GB" sz="1800"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R="0" lvl="0">
              <a:spcBef>
                <a:spcPts val="0"/>
              </a:spcBef>
              <a:spcAft>
                <a:spcPts val="0"/>
              </a:spcAft>
            </a:pPr>
            <a:endParaRPr lang="en-IN" sz="1600" dirty="0">
              <a:latin typeface="Corbel" panose="020B0503020204020204" pitchFamily="34" charset="0"/>
            </a:endParaRPr>
          </a:p>
        </p:txBody>
      </p:sp>
    </p:spTree>
    <p:extLst>
      <p:ext uri="{BB962C8B-B14F-4D97-AF65-F5344CB8AC3E}">
        <p14:creationId xmlns:p14="http://schemas.microsoft.com/office/powerpoint/2010/main" val="278402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17</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6"/>
            </a:pPr>
            <a:r>
              <a:rPr lang="en-IN" sz="1600" dirty="0">
                <a:latin typeface="Corbel" panose="020B0503020204020204" pitchFamily="34" charset="0"/>
              </a:rPr>
              <a:t>Partners progress on </a:t>
            </a:r>
            <a:r>
              <a:rPr lang="en-IN" sz="1600"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sz="1600" dirty="0">
                <a:latin typeface="Corbel" panose="020B0503020204020204" pitchFamily="34" charset="0"/>
              </a:rPr>
              <a:t> (</a:t>
            </a:r>
            <a:r>
              <a:rPr lang="en-US" sz="1600" dirty="0">
                <a:latin typeface="Corbel" panose="020B0503020204020204" pitchFamily="34" charset="0"/>
              </a:rPr>
              <a:t>ongoing/planned interventions</a:t>
            </a:r>
            <a:r>
              <a:rPr lang="en-IN" sz="1600" dirty="0">
                <a:latin typeface="Corbel" panose="020B0503020204020204" pitchFamily="34" charset="0"/>
              </a:rPr>
              <a:t>) </a:t>
            </a:r>
            <a:r>
              <a:rPr lang="en-US" sz="1600" dirty="0">
                <a:latin typeface="Corbel" panose="020B0503020204020204" pitchFamily="34" charset="0"/>
              </a:rPr>
              <a:t>-</a:t>
            </a:r>
            <a:r>
              <a:rPr lang="en-IN" sz="1600" dirty="0">
                <a:solidFill>
                  <a:srgbClr val="0070C0"/>
                </a:solidFill>
                <a:latin typeface="Corbel" panose="020B0503020204020204" pitchFamily="34" charset="0"/>
              </a:rPr>
              <a:t>Tour de table</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421F88F9-3FE5-4520-811D-AA1D289A5FAA}"/>
              </a:ext>
            </a:extLst>
          </p:cNvPr>
          <p:cNvSpPr/>
          <p:nvPr/>
        </p:nvSpPr>
        <p:spPr>
          <a:xfrm>
            <a:off x="251441" y="787167"/>
            <a:ext cx="8704613" cy="338554"/>
          </a:xfrm>
          <a:prstGeom prst="rect">
            <a:avLst/>
          </a:prstGeom>
        </p:spPr>
        <p:txBody>
          <a:bodyPr wrap="square">
            <a:spAutoFit/>
          </a:bodyPr>
          <a:lstStyle/>
          <a:p>
            <a:r>
              <a:rPr lang="en-IN" sz="1600" dirty="0">
                <a:latin typeface="Corbel" panose="020B0503020204020204" pitchFamily="34" charset="0"/>
              </a:rPr>
              <a:t>UN-Habitat –  Ongoing Shelter programme</a:t>
            </a:r>
            <a:endParaRPr lang="en-IN" sz="1600" dirty="0">
              <a:solidFill>
                <a:srgbClr val="C00000"/>
              </a:solidFill>
              <a:latin typeface="Corbel" panose="020B0503020204020204" pitchFamily="34" charset="0"/>
            </a:endParaRPr>
          </a:p>
        </p:txBody>
      </p:sp>
      <p:sp>
        <p:nvSpPr>
          <p:cNvPr id="7" name="TextBox 6">
            <a:extLst>
              <a:ext uri="{FF2B5EF4-FFF2-40B4-BE49-F238E27FC236}">
                <a16:creationId xmlns:a16="http://schemas.microsoft.com/office/drawing/2014/main" id="{F43D4971-3E60-4A6F-AA72-371B2D60856F}"/>
              </a:ext>
            </a:extLst>
          </p:cNvPr>
          <p:cNvSpPr txBox="1"/>
          <p:nvPr/>
        </p:nvSpPr>
        <p:spPr>
          <a:xfrm>
            <a:off x="251441" y="1329181"/>
            <a:ext cx="8704612" cy="3293209"/>
          </a:xfrm>
          <a:prstGeom prst="rect">
            <a:avLst/>
          </a:prstGeom>
          <a:noFill/>
        </p:spPr>
        <p:txBody>
          <a:bodyPr wrap="square">
            <a:spAutoFit/>
          </a:bodyPr>
          <a:lstStyle/>
          <a:p>
            <a:pPr marL="342900" marR="0" lvl="0" indent="-342900" fontAlgn="ctr">
              <a:spcBef>
                <a:spcPts val="0"/>
              </a:spcBef>
              <a:spcAft>
                <a:spcPts val="0"/>
              </a:spcAft>
              <a:buSzPts val="1000"/>
              <a:buFont typeface="Symbol" panose="05050102010706020507" pitchFamily="18" charset="2"/>
              <a:buChar char=""/>
              <a:tabLst>
                <a:tab pos="457200" algn="l"/>
              </a:tabLst>
            </a:pPr>
            <a:r>
              <a:rPr lang="en-GB" sz="1600" dirty="0">
                <a:latin typeface="Corbel" panose="020B0503020204020204" pitchFamily="34" charset="0"/>
              </a:rPr>
              <a:t>In Yathrib Sub-District, </a:t>
            </a:r>
            <a:r>
              <a:rPr lang="en-GB" sz="1600" dirty="0" err="1">
                <a:latin typeface="Corbel" panose="020B0503020204020204" pitchFamily="34" charset="0"/>
              </a:rPr>
              <a:t>Balad</a:t>
            </a:r>
            <a:r>
              <a:rPr lang="en-GB" sz="1600" dirty="0">
                <a:latin typeface="Corbel" panose="020B0503020204020204" pitchFamily="34" charset="0"/>
              </a:rPr>
              <a:t> District, SAD Gov, UN-Habitat is currently rehabilitating </a:t>
            </a:r>
            <a:r>
              <a:rPr lang="en-GB" sz="1600" b="1" dirty="0">
                <a:latin typeface="Corbel" panose="020B0503020204020204" pitchFamily="34" charset="0"/>
              </a:rPr>
              <a:t>52</a:t>
            </a:r>
            <a:r>
              <a:rPr lang="en-GB" sz="1600" dirty="0">
                <a:latin typeface="Corbel" panose="020B0503020204020204" pitchFamily="34" charset="0"/>
              </a:rPr>
              <a:t> war damaged houses spanning Damage Levels 2 and 3, and is working with </a:t>
            </a:r>
            <a:r>
              <a:rPr lang="en-GB" sz="1600" b="1" dirty="0">
                <a:latin typeface="Corbel" panose="020B0503020204020204" pitchFamily="34" charset="0"/>
              </a:rPr>
              <a:t>21 </a:t>
            </a:r>
            <a:r>
              <a:rPr lang="en-GB" sz="1600" dirty="0">
                <a:latin typeface="Corbel" panose="020B0503020204020204" pitchFamily="34" charset="0"/>
              </a:rPr>
              <a:t>identified vulnerable households to develop an appropriate concept and design for the realisation of low-cost core housing units to be built in situ. </a:t>
            </a:r>
            <a:endParaRPr lang="en-IN" sz="1600" dirty="0">
              <a:latin typeface="Corbel" panose="020B0503020204020204" pitchFamily="34" charset="0"/>
            </a:endParaRPr>
          </a:p>
          <a:p>
            <a:pPr marL="342900" marR="0">
              <a:spcBef>
                <a:spcPts val="0"/>
              </a:spcBef>
              <a:spcAft>
                <a:spcPts val="0"/>
              </a:spcAft>
            </a:pPr>
            <a:r>
              <a:rPr lang="en-GB" sz="1600" dirty="0">
                <a:latin typeface="Corbel" panose="020B0503020204020204" pitchFamily="34" charset="0"/>
              </a:rPr>
              <a:t> </a:t>
            </a:r>
            <a:endParaRPr lang="en-IN" sz="1600" dirty="0">
              <a:latin typeface="Corbel" panose="020B050302020402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GB" sz="1600" dirty="0">
                <a:latin typeface="Corbel" panose="020B0503020204020204" pitchFamily="34" charset="0"/>
              </a:rPr>
              <a:t>In Yathrib Sub-District, UN-Habitat has also secured a small funding for urgent shelter assistance to </a:t>
            </a:r>
            <a:r>
              <a:rPr lang="en-GB" sz="1600" b="1" dirty="0">
                <a:latin typeface="Corbel" panose="020B0503020204020204" pitchFamily="34" charset="0"/>
              </a:rPr>
              <a:t>85 </a:t>
            </a:r>
            <a:r>
              <a:rPr lang="en-GB" sz="1600" dirty="0">
                <a:latin typeface="Corbel" panose="020B0503020204020204" pitchFamily="34" charset="0"/>
              </a:rPr>
              <a:t>extremely vulnerable returnee households to be identified through a SEVAT survey. Assistance will be provided through in-kind and/or voucher-based SOKs and </a:t>
            </a:r>
            <a:r>
              <a:rPr lang="en-GB" sz="1600" b="1" dirty="0">
                <a:latin typeface="Corbel" panose="020B0503020204020204" pitchFamily="34" charset="0"/>
              </a:rPr>
              <a:t>15 </a:t>
            </a:r>
            <a:r>
              <a:rPr lang="en-GB" sz="1600" dirty="0">
                <a:latin typeface="Corbel" panose="020B0503020204020204" pitchFamily="34" charset="0"/>
              </a:rPr>
              <a:t>shelter rehabilitation interventions. </a:t>
            </a:r>
          </a:p>
          <a:p>
            <a:pPr marL="342900" marR="0" lvl="0" indent="-342900" fontAlgn="ctr">
              <a:spcBef>
                <a:spcPts val="0"/>
              </a:spcBef>
              <a:spcAft>
                <a:spcPts val="0"/>
              </a:spcAft>
              <a:buSzPts val="1000"/>
              <a:buFont typeface="Symbol" panose="05050102010706020507" pitchFamily="18" charset="2"/>
              <a:buChar char=""/>
              <a:tabLst>
                <a:tab pos="457200" algn="l"/>
              </a:tabLst>
            </a:pPr>
            <a:endParaRPr lang="en-GB" sz="1600" dirty="0">
              <a:latin typeface="Corbel" panose="020B050302020402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GB" sz="1600" dirty="0">
                <a:latin typeface="Corbel" panose="020B0503020204020204" pitchFamily="34" charset="0"/>
              </a:rPr>
              <a:t>Additional funding will be sought to support the sustainable return of the remaining households in need and those who could not settle in their properties because of the level of destruction of their homes.</a:t>
            </a:r>
            <a:endParaRPr lang="en-IN" sz="1600" dirty="0">
              <a:latin typeface="Corbel" panose="020B0503020204020204" pitchFamily="34" charset="0"/>
            </a:endParaRPr>
          </a:p>
        </p:txBody>
      </p:sp>
    </p:spTree>
    <p:extLst>
      <p:ext uri="{BB962C8B-B14F-4D97-AF65-F5344CB8AC3E}">
        <p14:creationId xmlns:p14="http://schemas.microsoft.com/office/powerpoint/2010/main" val="53567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18</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338554"/>
          </a:xfrm>
          <a:prstGeom prst="rect">
            <a:avLst/>
          </a:prstGeom>
        </p:spPr>
        <p:txBody>
          <a:bodyPr wrap="square">
            <a:spAutoFit/>
          </a:bodyPr>
          <a:lstStyle/>
          <a:p>
            <a:pPr marL="400050" indent="-400050">
              <a:buFont typeface="+mj-lt"/>
              <a:buAutoNum type="romanUcPeriod" startAt="2"/>
            </a:pPr>
            <a:r>
              <a:rPr lang="en-IN" sz="1600" dirty="0">
                <a:latin typeface="Corbel" panose="020B0503020204020204" pitchFamily="34" charset="0"/>
                <a:cs typeface="Calibri Light" panose="020F0302020204030204" pitchFamily="34" charset="0"/>
              </a:rPr>
              <a:t>AOB – </a:t>
            </a:r>
            <a:r>
              <a:rPr lang="en-IN" sz="1600" dirty="0">
                <a:solidFill>
                  <a:srgbClr val="0070C0"/>
                </a:solidFill>
                <a:latin typeface="Corbel" panose="020B0503020204020204" pitchFamily="34" charset="0"/>
                <a:cs typeface="Calibri Light" panose="020F0302020204030204" pitchFamily="34" charset="0"/>
              </a:rPr>
              <a:t>Shelter Cluster</a:t>
            </a:r>
          </a:p>
        </p:txBody>
      </p:sp>
      <p:pic>
        <p:nvPicPr>
          <p:cNvPr id="6" name="Picture 5" descr="A building covered in snow&#10;&#10;Description automatically generated">
            <a:extLst>
              <a:ext uri="{FF2B5EF4-FFF2-40B4-BE49-F238E27FC236}">
                <a16:creationId xmlns:a16="http://schemas.microsoft.com/office/drawing/2014/main" id="{DF93A911-641F-4FFB-90A1-CA8F9719FF27}"/>
              </a:ext>
            </a:extLst>
          </p:cNvPr>
          <p:cNvPicPr>
            <a:picLocks noChangeAspect="1"/>
          </p:cNvPicPr>
          <p:nvPr/>
        </p:nvPicPr>
        <p:blipFill>
          <a:blip r:embed="rId2"/>
          <a:stretch>
            <a:fillRect/>
          </a:stretch>
        </p:blipFill>
        <p:spPr>
          <a:xfrm>
            <a:off x="79982" y="812629"/>
            <a:ext cx="4695188" cy="3130126"/>
          </a:xfrm>
          <a:prstGeom prst="rect">
            <a:avLst/>
          </a:prstGeom>
          <a:ln>
            <a:noFill/>
          </a:ln>
          <a:effectLst>
            <a:outerShdw blurRad="292100" dist="139700" dir="2700000" algn="tl" rotWithShape="0">
              <a:srgbClr val="333333">
                <a:alpha val="65000"/>
              </a:srgbClr>
            </a:outerShdw>
          </a:effectLst>
        </p:spPr>
      </p:pic>
      <p:pic>
        <p:nvPicPr>
          <p:cNvPr id="8" name="Picture 7" descr="A person riding on top of a snow covered mountain&#10;&#10;Description automatically generated">
            <a:extLst>
              <a:ext uri="{FF2B5EF4-FFF2-40B4-BE49-F238E27FC236}">
                <a16:creationId xmlns:a16="http://schemas.microsoft.com/office/drawing/2014/main" id="{2B0DD7F3-A664-4840-A9E6-F843E136458E}"/>
              </a:ext>
            </a:extLst>
          </p:cNvPr>
          <p:cNvPicPr>
            <a:picLocks noChangeAspect="1"/>
          </p:cNvPicPr>
          <p:nvPr/>
        </p:nvPicPr>
        <p:blipFill>
          <a:blip r:embed="rId3"/>
          <a:stretch>
            <a:fillRect/>
          </a:stretch>
        </p:blipFill>
        <p:spPr>
          <a:xfrm>
            <a:off x="4843441" y="812629"/>
            <a:ext cx="4173501" cy="3130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12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2</a:t>
            </a:fld>
            <a:endParaRPr lang="en-GB">
              <a:latin typeface="Calibri"/>
            </a:endParaRPr>
          </a:p>
        </p:txBody>
      </p:sp>
      <p:sp>
        <p:nvSpPr>
          <p:cNvPr id="8" name="Title 1">
            <a:extLst>
              <a:ext uri="{FF2B5EF4-FFF2-40B4-BE49-F238E27FC236}">
                <a16:creationId xmlns:a16="http://schemas.microsoft.com/office/drawing/2014/main" id="{281E204A-8134-4F91-909D-C47C78BBC3C8}"/>
              </a:ext>
            </a:extLst>
          </p:cNvPr>
          <p:cNvSpPr txBox="1">
            <a:spLocks/>
          </p:cNvSpPr>
          <p:nvPr/>
        </p:nvSpPr>
        <p:spPr>
          <a:xfrm>
            <a:off x="613064" y="180469"/>
            <a:ext cx="7938653" cy="1178818"/>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pPr lvl="0"/>
            <a:r>
              <a:rPr kumimoji="0" lang="en-GB" sz="2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Centre and south </a:t>
            </a:r>
            <a:r>
              <a:rPr lang="en-US" sz="2800" dirty="0">
                <a:effectLst/>
                <a:latin typeface="Corbel" panose="020B0503020204020204"/>
              </a:rPr>
              <a:t>Shelter Cluster Hub Coordination meeting</a:t>
            </a:r>
          </a:p>
          <a:p>
            <a:pPr lvl="0"/>
            <a:r>
              <a:rPr lang="en-US" sz="2800" dirty="0">
                <a:effectLst/>
                <a:latin typeface="Corbel" panose="020B0503020204020204"/>
              </a:rPr>
              <a:t>Baghdad </a:t>
            </a:r>
            <a:endPar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endParaRPr>
          </a:p>
        </p:txBody>
      </p:sp>
      <p:sp>
        <p:nvSpPr>
          <p:cNvPr id="10" name="Subtitle 2">
            <a:extLst>
              <a:ext uri="{FF2B5EF4-FFF2-40B4-BE49-F238E27FC236}">
                <a16:creationId xmlns:a16="http://schemas.microsoft.com/office/drawing/2014/main" id="{4FF74260-2D31-411B-8920-59D89DEF5A38}"/>
              </a:ext>
            </a:extLst>
          </p:cNvPr>
          <p:cNvSpPr txBox="1">
            <a:spLocks/>
          </p:cNvSpPr>
          <p:nvPr/>
        </p:nvSpPr>
        <p:spPr>
          <a:xfrm>
            <a:off x="188070" y="1390556"/>
            <a:ext cx="8767860" cy="459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lang="en-GB" b="1" dirty="0">
                <a:solidFill>
                  <a:srgbClr val="DF5327"/>
                </a:solidFill>
                <a:latin typeface="Corbel" panose="020B0503020204020204"/>
              </a:rPr>
              <a:t>November 18</a:t>
            </a:r>
            <a:r>
              <a:rPr lang="en-GB" b="1" baseline="30000" dirty="0">
                <a:solidFill>
                  <a:srgbClr val="DF5327"/>
                </a:solidFill>
                <a:latin typeface="Corbel" panose="020B0503020204020204"/>
              </a:rPr>
              <a:t>th</a:t>
            </a:r>
            <a:r>
              <a:rPr lang="en-GB" b="1" dirty="0">
                <a:solidFill>
                  <a:srgbClr val="DF5327"/>
                </a:solidFill>
                <a:latin typeface="Corbel" panose="020B0503020204020204"/>
              </a:rPr>
              <a:t> , 2020</a:t>
            </a:r>
            <a:endParaRPr kumimoji="0" lang="en-GB" sz="2200" b="0" i="0" u="none" strike="noStrike" kern="1200" cap="none" spc="0" normalizeH="0" baseline="0" noProof="0" dirty="0">
              <a:ln>
                <a:noFill/>
              </a:ln>
              <a:solidFill>
                <a:srgbClr val="DF5327"/>
              </a:solidFill>
              <a:effectLst/>
              <a:uLnTx/>
              <a:uFillTx/>
              <a:latin typeface="Corbel" panose="020B0503020204020204"/>
              <a:ea typeface="+mn-ea"/>
              <a:cs typeface="+mn-cs"/>
            </a:endParaRPr>
          </a:p>
        </p:txBody>
      </p:sp>
      <p:pic>
        <p:nvPicPr>
          <p:cNvPr id="3" name="Picture 2" descr="A group of people in a cage&#10;&#10;Description automatically generated">
            <a:extLst>
              <a:ext uri="{FF2B5EF4-FFF2-40B4-BE49-F238E27FC236}">
                <a16:creationId xmlns:a16="http://schemas.microsoft.com/office/drawing/2014/main" id="{F2CB4B93-5B7F-4A34-B493-3D1405EA78E4}"/>
              </a:ext>
            </a:extLst>
          </p:cNvPr>
          <p:cNvPicPr>
            <a:picLocks noChangeAspect="1"/>
          </p:cNvPicPr>
          <p:nvPr/>
        </p:nvPicPr>
        <p:blipFill>
          <a:blip r:embed="rId2"/>
          <a:stretch>
            <a:fillRect/>
          </a:stretch>
        </p:blipFill>
        <p:spPr>
          <a:xfrm>
            <a:off x="79782" y="1891121"/>
            <a:ext cx="4732850" cy="3155234"/>
          </a:xfrm>
          <a:prstGeom prst="rect">
            <a:avLst/>
          </a:prstGeom>
        </p:spPr>
      </p:pic>
      <p:pic>
        <p:nvPicPr>
          <p:cNvPr id="7" name="Picture 6" descr="A tent in the background&#10;&#10;Description automatically generated">
            <a:extLst>
              <a:ext uri="{FF2B5EF4-FFF2-40B4-BE49-F238E27FC236}">
                <a16:creationId xmlns:a16="http://schemas.microsoft.com/office/drawing/2014/main" id="{C0EC1B60-18CA-4EE6-8E91-77115FFF306C}"/>
              </a:ext>
            </a:extLst>
          </p:cNvPr>
          <p:cNvPicPr>
            <a:picLocks noChangeAspect="1"/>
          </p:cNvPicPr>
          <p:nvPr/>
        </p:nvPicPr>
        <p:blipFill>
          <a:blip r:embed="rId3"/>
          <a:stretch>
            <a:fillRect/>
          </a:stretch>
        </p:blipFill>
        <p:spPr>
          <a:xfrm>
            <a:off x="4812632" y="1879044"/>
            <a:ext cx="4223079" cy="3167309"/>
          </a:xfrm>
          <a:prstGeom prst="rect">
            <a:avLst/>
          </a:prstGeom>
        </p:spPr>
      </p:pic>
    </p:spTree>
    <p:extLst>
      <p:ext uri="{BB962C8B-B14F-4D97-AF65-F5344CB8AC3E}">
        <p14:creationId xmlns:p14="http://schemas.microsoft.com/office/powerpoint/2010/main" val="184885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6CF55F-E7FF-40EC-A43D-F4387298ABC0}"/>
              </a:ext>
            </a:extLst>
          </p:cNvPr>
          <p:cNvSpPr>
            <a:spLocks noGrp="1"/>
          </p:cNvSpPr>
          <p:nvPr>
            <p:ph type="sldNum" sz="quarter" idx="12"/>
          </p:nvPr>
        </p:nvSpPr>
        <p:spPr/>
        <p:txBody>
          <a:bodyPr/>
          <a:lstStyle/>
          <a:p>
            <a:fld id="{1327C452-0D12-48F3-BB65-BBA3E6350F2C}" type="slidenum">
              <a:rPr lang="en-GB" smtClean="0">
                <a:latin typeface="Calibri"/>
              </a:rPr>
              <a:pPr/>
              <a:t>3</a:t>
            </a:fld>
            <a:endParaRPr lang="en-GB">
              <a:latin typeface="Calibri"/>
            </a:endParaRPr>
          </a:p>
        </p:txBody>
      </p:sp>
      <p:sp>
        <p:nvSpPr>
          <p:cNvPr id="5" name="Rectangle 4">
            <a:extLst>
              <a:ext uri="{FF2B5EF4-FFF2-40B4-BE49-F238E27FC236}">
                <a16:creationId xmlns:a16="http://schemas.microsoft.com/office/drawing/2014/main" id="{E87442C3-CD92-4217-B465-9B77632CC9D4}"/>
              </a:ext>
            </a:extLst>
          </p:cNvPr>
          <p:cNvSpPr/>
          <p:nvPr/>
        </p:nvSpPr>
        <p:spPr>
          <a:xfrm>
            <a:off x="190005" y="329125"/>
            <a:ext cx="8752114" cy="3754874"/>
          </a:xfrm>
          <a:prstGeom prst="rect">
            <a:avLst/>
          </a:prstGeom>
        </p:spPr>
        <p:txBody>
          <a:bodyPr wrap="square">
            <a:spAutoFit/>
          </a:bodyPr>
          <a:lstStyle/>
          <a:p>
            <a:r>
              <a:rPr lang="en-US" sz="2800" b="1" cap="all" dirty="0">
                <a:ln w="15875">
                  <a:solidFill>
                    <a:sysClr val="window" lastClr="FFFFFF"/>
                  </a:solidFill>
                </a:ln>
                <a:solidFill>
                  <a:srgbClr val="0070C0"/>
                </a:solidFill>
                <a:latin typeface="Corbel" panose="020B0503020204020204"/>
              </a:rPr>
              <a:t>AGENDA</a:t>
            </a:r>
          </a:p>
          <a:p>
            <a:endParaRPr lang="en-US" sz="1400" dirty="0">
              <a:latin typeface="Calibri Light" panose="020F0302020204030204" pitchFamily="34" charset="0"/>
              <a:cs typeface="Calibri Light" panose="020F0302020204030204" pitchFamily="34" charset="0"/>
            </a:endParaRPr>
          </a:p>
          <a:p>
            <a:pPr marL="400050" indent="-400050">
              <a:buFont typeface="+mj-lt"/>
              <a:buAutoNum type="romanUcPeriod"/>
            </a:pPr>
            <a:r>
              <a:rPr lang="en-US" dirty="0">
                <a:latin typeface="Corbel" panose="020B0503020204020204" pitchFamily="34" charset="0"/>
                <a:cs typeface="Calibri Light" panose="020F0302020204030204" pitchFamily="34" charset="0"/>
              </a:rPr>
              <a:t>Key issues</a:t>
            </a:r>
          </a:p>
          <a:p>
            <a:pPr marL="400050" indent="-400050">
              <a:buFont typeface="+mj-lt"/>
              <a:buAutoNum type="romanUcPeriod"/>
            </a:pPr>
            <a:endParaRPr lang="en-US" dirty="0">
              <a:latin typeface="Corbel" panose="020B0503020204020204" pitchFamily="34" charset="0"/>
              <a:cs typeface="Calibri Light" panose="020F0302020204030204" pitchFamily="34" charset="0"/>
            </a:endParaRPr>
          </a:p>
          <a:p>
            <a:pPr marL="800100" lvl="1" indent="-342900">
              <a:buFont typeface="+mj-lt"/>
              <a:buAutoNum type="arabicPeriod"/>
            </a:pPr>
            <a:r>
              <a:rPr lang="en-US" dirty="0">
                <a:latin typeface="Corbel" panose="020B0503020204020204" pitchFamily="34" charset="0"/>
              </a:rPr>
              <a:t>Review of action points from previous meeting</a:t>
            </a:r>
            <a:r>
              <a:rPr lang="en-IN" dirty="0">
                <a:latin typeface="Corbel" panose="020B0503020204020204" pitchFamily="34" charset="0"/>
              </a:rPr>
              <a:t>;</a:t>
            </a:r>
          </a:p>
          <a:p>
            <a:pPr marL="800100" lvl="1" indent="-342900">
              <a:buFont typeface="+mj-lt"/>
              <a:buAutoNum type="arabicPeriod"/>
            </a:pPr>
            <a:r>
              <a:rPr lang="en-IN" dirty="0">
                <a:latin typeface="Corbel" panose="020B0503020204020204" pitchFamily="34" charset="0"/>
              </a:rPr>
              <a:t>2021 HNO / HRP; </a:t>
            </a:r>
          </a:p>
          <a:p>
            <a:pPr marL="800100" lvl="1" indent="-342900">
              <a:buFont typeface="+mj-lt"/>
              <a:buAutoNum type="arabicPeriod"/>
            </a:pPr>
            <a:r>
              <a:rPr lang="en-IN" dirty="0">
                <a:latin typeface="Corbel" panose="020B0503020204020204" pitchFamily="34" charset="0"/>
              </a:rPr>
              <a:t>IHF projects - Cost Extension;</a:t>
            </a:r>
          </a:p>
          <a:p>
            <a:pPr marL="800100" lvl="1" indent="-342900">
              <a:buFont typeface="+mj-lt"/>
              <a:buAutoNum type="arabicPeriod"/>
            </a:pPr>
            <a:r>
              <a:rPr lang="en-US" dirty="0">
                <a:latin typeface="Corbel" panose="020B0503020204020204" pitchFamily="34" charset="0"/>
              </a:rPr>
              <a:t>Emergency: potential needs due to movement of IDPs from camps;</a:t>
            </a:r>
          </a:p>
          <a:p>
            <a:pPr marL="800100" lvl="1" indent="-342900">
              <a:buFont typeface="+mj-lt"/>
              <a:buAutoNum type="arabicPeriod"/>
            </a:pPr>
            <a:r>
              <a:rPr lang="en-US" dirty="0">
                <a:latin typeface="Corbel" panose="020B0503020204020204" pitchFamily="34" charset="0"/>
              </a:rPr>
              <a:t>Partners progress on NFI / Winter responses (ongoing/planned interventions);</a:t>
            </a:r>
          </a:p>
          <a:p>
            <a:pPr marL="800100" lvl="1" indent="-342900">
              <a:buFont typeface="+mj-lt"/>
              <a:buAutoNum type="arabicPeriod"/>
            </a:pPr>
            <a:r>
              <a:rPr lang="en-IN" dirty="0">
                <a:latin typeface="Corbel" panose="020B0503020204020204" pitchFamily="34" charset="0"/>
              </a:rPr>
              <a:t>Partners progress on </a:t>
            </a:r>
            <a:r>
              <a:rPr lang="en-IN" dirty="0">
                <a:latin typeface="Corbel" panose="020B0503020204020204" pitchFamily="34" charset="0"/>
                <a:hlinkClick r:id="rId2">
                  <a:extLst>
                    <a:ext uri="{A12FA001-AC4F-418D-AE19-62706E023703}">
                      <ahyp:hlinkClr xmlns:ahyp="http://schemas.microsoft.com/office/drawing/2018/hyperlinkcolor" val="tx"/>
                    </a:ext>
                  </a:extLst>
                </a:hlinkClick>
              </a:rPr>
              <a:t>Housing and Rehabilitation</a:t>
            </a:r>
            <a:r>
              <a:rPr lang="en-IN" dirty="0">
                <a:latin typeface="Corbel" panose="020B0503020204020204" pitchFamily="34" charset="0"/>
              </a:rPr>
              <a:t> (</a:t>
            </a:r>
            <a:r>
              <a:rPr lang="en-US" dirty="0">
                <a:latin typeface="Corbel" panose="020B0503020204020204" pitchFamily="34" charset="0"/>
              </a:rPr>
              <a:t>ongoing/planned interventions</a:t>
            </a:r>
            <a:r>
              <a:rPr lang="en-IN" dirty="0">
                <a:latin typeface="Corbel" panose="020B0503020204020204" pitchFamily="34" charset="0"/>
              </a:rPr>
              <a:t>);</a:t>
            </a:r>
          </a:p>
          <a:p>
            <a:pPr lvl="1"/>
            <a:endParaRPr lang="en-US" dirty="0">
              <a:latin typeface="Corbel" panose="020B0503020204020204" pitchFamily="34" charset="0"/>
              <a:cs typeface="Calibri Light" panose="020F0302020204030204" pitchFamily="34" charset="0"/>
            </a:endParaRPr>
          </a:p>
          <a:p>
            <a:pPr marL="342900" indent="-342900">
              <a:buFont typeface="+mj-lt"/>
              <a:buAutoNum type="romanUcPeriod"/>
            </a:pPr>
            <a:r>
              <a:rPr lang="en-US" dirty="0">
                <a:latin typeface="Corbel" panose="020B0503020204020204" pitchFamily="34" charset="0"/>
                <a:cs typeface="Calibri Light" panose="020F0302020204030204" pitchFamily="34" charset="0"/>
              </a:rPr>
              <a:t>AOB</a:t>
            </a:r>
          </a:p>
          <a:p>
            <a:endParaRPr lang="en-US" sz="1600" dirty="0">
              <a:latin typeface="Corbel" panose="020B0503020204020204" pitchFamily="34" charset="0"/>
              <a:cs typeface="Calibri Light" panose="020F0302020204030204" pitchFamily="34" charset="0"/>
            </a:endParaRPr>
          </a:p>
        </p:txBody>
      </p:sp>
    </p:spTree>
    <p:extLst>
      <p:ext uri="{BB962C8B-B14F-4D97-AF65-F5344CB8AC3E}">
        <p14:creationId xmlns:p14="http://schemas.microsoft.com/office/powerpoint/2010/main" val="122833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4</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a:pPr>
            <a:r>
              <a:rPr lang="en-US" sz="1600" dirty="0">
                <a:latin typeface="Corbel" panose="020B0503020204020204" pitchFamily="34" charset="0"/>
              </a:rPr>
              <a:t>Review of action points from previous meeting</a:t>
            </a:r>
            <a:endParaRPr lang="en-IN" sz="1600" dirty="0">
              <a:latin typeface="Corbel" panose="020B0503020204020204" pitchFamily="34" charset="0"/>
            </a:endParaRPr>
          </a:p>
        </p:txBody>
      </p:sp>
      <p:graphicFrame>
        <p:nvGraphicFramePr>
          <p:cNvPr id="2" name="Table 1">
            <a:extLst>
              <a:ext uri="{FF2B5EF4-FFF2-40B4-BE49-F238E27FC236}">
                <a16:creationId xmlns:a16="http://schemas.microsoft.com/office/drawing/2014/main" id="{250E705D-480A-4683-A533-96072F001419}"/>
              </a:ext>
            </a:extLst>
          </p:cNvPr>
          <p:cNvGraphicFramePr>
            <a:graphicFrameLocks noGrp="1"/>
          </p:cNvGraphicFramePr>
          <p:nvPr>
            <p:extLst>
              <p:ext uri="{D42A27DB-BD31-4B8C-83A1-F6EECF244321}">
                <p14:modId xmlns:p14="http://schemas.microsoft.com/office/powerpoint/2010/main" val="2040899281"/>
              </p:ext>
            </p:extLst>
          </p:nvPr>
        </p:nvGraphicFramePr>
        <p:xfrm>
          <a:off x="642730" y="1507357"/>
          <a:ext cx="7858539" cy="1313554"/>
        </p:xfrm>
        <a:graphic>
          <a:graphicData uri="http://schemas.openxmlformats.org/drawingml/2006/table">
            <a:tbl>
              <a:tblPr firstRow="1" firstCol="1" bandRow="1"/>
              <a:tblGrid>
                <a:gridCol w="478140">
                  <a:extLst>
                    <a:ext uri="{9D8B030D-6E8A-4147-A177-3AD203B41FA5}">
                      <a16:colId xmlns:a16="http://schemas.microsoft.com/office/drawing/2014/main" val="1351750170"/>
                    </a:ext>
                  </a:extLst>
                </a:gridCol>
                <a:gridCol w="5013369">
                  <a:extLst>
                    <a:ext uri="{9D8B030D-6E8A-4147-A177-3AD203B41FA5}">
                      <a16:colId xmlns:a16="http://schemas.microsoft.com/office/drawing/2014/main" val="837950274"/>
                    </a:ext>
                  </a:extLst>
                </a:gridCol>
                <a:gridCol w="1372877">
                  <a:extLst>
                    <a:ext uri="{9D8B030D-6E8A-4147-A177-3AD203B41FA5}">
                      <a16:colId xmlns:a16="http://schemas.microsoft.com/office/drawing/2014/main" val="3376514909"/>
                    </a:ext>
                  </a:extLst>
                </a:gridCol>
                <a:gridCol w="994153">
                  <a:extLst>
                    <a:ext uri="{9D8B030D-6E8A-4147-A177-3AD203B41FA5}">
                      <a16:colId xmlns:a16="http://schemas.microsoft.com/office/drawing/2014/main" val="2283659293"/>
                    </a:ext>
                  </a:extLst>
                </a:gridCol>
              </a:tblGrid>
              <a:tr h="308376">
                <a:tc>
                  <a:txBody>
                    <a:bodyPr/>
                    <a:lstStyle/>
                    <a:p>
                      <a:pPr marL="0" marR="0" algn="ctr">
                        <a:lnSpc>
                          <a:spcPct val="115000"/>
                        </a:lnSpc>
                        <a:spcBef>
                          <a:spcPts val="0"/>
                        </a:spcBef>
                        <a:spcAft>
                          <a:spcPts val="0"/>
                        </a:spcAft>
                      </a:pPr>
                      <a:r>
                        <a:rPr lang="en-US" sz="1000" dirty="0">
                          <a:solidFill>
                            <a:srgbClr val="FFFFFF"/>
                          </a:solidFill>
                          <a:effectLst/>
                          <a:latin typeface="Corbel" panose="020B0503020204020204" pitchFamily="34" charset="0"/>
                          <a:ea typeface="+mn-ea"/>
                          <a:cs typeface="Cordia New" panose="020B0304020202020204" pitchFamily="34" charset="-34"/>
                        </a:rPr>
                        <a:t>#</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000" dirty="0">
                          <a:solidFill>
                            <a:srgbClr val="FFFFFF"/>
                          </a:solidFill>
                          <a:effectLst/>
                          <a:latin typeface="Corbel" panose="020B0503020204020204" pitchFamily="34" charset="0"/>
                          <a:ea typeface="+mn-ea"/>
                          <a:cs typeface="Cordia New" panose="020B0304020202020204" pitchFamily="34" charset="-34"/>
                        </a:rPr>
                        <a:t>Action Points</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000" dirty="0">
                          <a:solidFill>
                            <a:srgbClr val="FFFFFF"/>
                          </a:solidFill>
                          <a:effectLst/>
                          <a:latin typeface="Corbel" panose="020B0503020204020204" pitchFamily="34" charset="0"/>
                          <a:ea typeface="+mn-ea"/>
                          <a:cs typeface="Cordia New" panose="020B0304020202020204" pitchFamily="34" charset="-34"/>
                        </a:rPr>
                        <a:t>Focal Point</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000" dirty="0">
                          <a:solidFill>
                            <a:srgbClr val="FFFFFF"/>
                          </a:solidFill>
                          <a:effectLst/>
                          <a:latin typeface="Corbel" panose="020B0503020204020204" pitchFamily="34" charset="0"/>
                          <a:ea typeface="+mn-ea"/>
                          <a:cs typeface="Cordia New" panose="020B0304020202020204" pitchFamily="34" charset="-34"/>
                        </a:rPr>
                        <a:t>Status / Deadline</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310249029"/>
                  </a:ext>
                </a:extLst>
              </a:tr>
              <a:tr h="327513">
                <a:tc>
                  <a:txBody>
                    <a:bodyPr/>
                    <a:lstStyle/>
                    <a:p>
                      <a:pPr marL="0" marR="0" algn="ctr">
                        <a:lnSpc>
                          <a:spcPct val="115000"/>
                        </a:lnSpc>
                        <a:spcBef>
                          <a:spcPts val="0"/>
                        </a:spcBef>
                        <a:spcAft>
                          <a:spcPts val="0"/>
                        </a:spcAft>
                      </a:pPr>
                      <a:r>
                        <a:rPr lang="en-US" sz="1000">
                          <a:solidFill>
                            <a:srgbClr val="404040"/>
                          </a:solidFill>
                          <a:effectLst/>
                          <a:latin typeface="Corbel" panose="020B0503020204020204" pitchFamily="34" charset="0"/>
                          <a:ea typeface="+mn-ea"/>
                          <a:cs typeface="Cordia New" panose="020B0304020202020204" pitchFamily="34" charset="-34"/>
                        </a:rPr>
                        <a:t>1</a:t>
                      </a:r>
                      <a:endParaRPr lang="en-IN" sz="100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kern="1200" dirty="0">
                          <a:solidFill>
                            <a:srgbClr val="0D0D0D"/>
                          </a:solidFill>
                          <a:effectLst/>
                          <a:latin typeface="Corbel" panose="020B0503020204020204" pitchFamily="34" charset="0"/>
                          <a:ea typeface="SimSun" panose="02010600030101010101" pitchFamily="2" charset="-122"/>
                          <a:cs typeface="Calibri" panose="020F0502020204030204" pitchFamily="34" charset="0"/>
                        </a:rPr>
                        <a:t>Partners to make sure all their respective achievements are reported (in Activity Info and/or WDS) and well reflected in Cluster existing dashboards;</a:t>
                      </a:r>
                      <a:endParaRPr lang="en-IN" sz="1000" kern="1200" dirty="0">
                        <a:solidFill>
                          <a:srgbClr val="0D0D0D"/>
                        </a:solidFill>
                        <a:effectLst/>
                        <a:latin typeface="Corbel" panose="020B0503020204020204" pitchFamily="34" charset="0"/>
                        <a:ea typeface="SimSun" panose="02010600030101010101" pitchFamily="2" charset="-122"/>
                        <a:cs typeface="Calibri" panose="020F05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000" dirty="0">
                          <a:solidFill>
                            <a:srgbClr val="404040"/>
                          </a:solidFill>
                          <a:effectLst/>
                          <a:latin typeface="Corbel" panose="020B0503020204020204" pitchFamily="34" charset="0"/>
                          <a:ea typeface="+mn-ea"/>
                          <a:cs typeface="Cordia New" panose="020B0304020202020204" pitchFamily="34" charset="-34"/>
                        </a:rPr>
                        <a:t>Partners</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000" dirty="0">
                          <a:solidFill>
                            <a:srgbClr val="404040"/>
                          </a:solidFill>
                          <a:effectLst/>
                          <a:latin typeface="Corbel" panose="020B0503020204020204" pitchFamily="34" charset="0"/>
                          <a:ea typeface="+mn-ea"/>
                          <a:cs typeface="Cordia New" panose="020B0304020202020204" pitchFamily="34" charset="-34"/>
                        </a:rPr>
                        <a:t>work in progress</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683625"/>
                  </a:ext>
                </a:extLst>
              </a:tr>
              <a:tr h="327513">
                <a:tc>
                  <a:txBody>
                    <a:bodyPr/>
                    <a:lstStyle/>
                    <a:p>
                      <a:pPr marL="0" marR="0" algn="ctr">
                        <a:lnSpc>
                          <a:spcPct val="115000"/>
                        </a:lnSpc>
                        <a:spcBef>
                          <a:spcPts val="0"/>
                        </a:spcBef>
                        <a:spcAft>
                          <a:spcPts val="0"/>
                        </a:spcAft>
                      </a:pPr>
                      <a:r>
                        <a:rPr lang="en-US" sz="1000">
                          <a:solidFill>
                            <a:srgbClr val="404040"/>
                          </a:solidFill>
                          <a:effectLst/>
                          <a:latin typeface="Corbel" panose="020B0503020204020204" pitchFamily="34" charset="0"/>
                          <a:ea typeface="+mn-ea"/>
                          <a:cs typeface="Cordia New" panose="020B0304020202020204" pitchFamily="34" charset="-34"/>
                        </a:rPr>
                        <a:t>2</a:t>
                      </a:r>
                      <a:endParaRPr lang="en-IN" sz="100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000" kern="1200" dirty="0">
                          <a:solidFill>
                            <a:srgbClr val="0D0D0D"/>
                          </a:solidFill>
                          <a:effectLst/>
                          <a:latin typeface="Corbel" panose="020B0503020204020204" pitchFamily="34" charset="0"/>
                          <a:ea typeface="SimSun" panose="02010600030101010101" pitchFamily="2" charset="-122"/>
                          <a:cs typeface="Calibri" panose="020F0502020204030204" pitchFamily="34" charset="0"/>
                        </a:rPr>
                        <a:t>Partners to share their respective planned / ongoing assessments but also reports / key findings;</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000" dirty="0">
                          <a:solidFill>
                            <a:srgbClr val="404040"/>
                          </a:solidFill>
                          <a:effectLst/>
                          <a:latin typeface="Corbel" panose="020B0503020204020204" pitchFamily="34" charset="0"/>
                          <a:ea typeface="+mn-ea"/>
                          <a:cs typeface="Cordia New" panose="020B0304020202020204" pitchFamily="34" charset="-34"/>
                        </a:rPr>
                        <a:t>Partners</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000" dirty="0">
                          <a:solidFill>
                            <a:srgbClr val="404040"/>
                          </a:solidFill>
                          <a:effectLst/>
                          <a:latin typeface="Corbel" panose="020B0503020204020204" pitchFamily="34" charset="0"/>
                          <a:ea typeface="+mn-ea"/>
                          <a:cs typeface="Cordia New" panose="020B0304020202020204" pitchFamily="34" charset="-34"/>
                        </a:rPr>
                        <a:t>work in progress</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690768"/>
                  </a:ext>
                </a:extLst>
              </a:tr>
              <a:tr h="268066">
                <a:tc>
                  <a:txBody>
                    <a:bodyPr/>
                    <a:lstStyle/>
                    <a:p>
                      <a:pPr marL="0" marR="0" algn="ctr">
                        <a:lnSpc>
                          <a:spcPct val="115000"/>
                        </a:lnSpc>
                        <a:spcBef>
                          <a:spcPts val="0"/>
                        </a:spcBef>
                        <a:spcAft>
                          <a:spcPts val="0"/>
                        </a:spcAft>
                      </a:pPr>
                      <a:r>
                        <a:rPr lang="en-US" sz="1000" dirty="0">
                          <a:solidFill>
                            <a:srgbClr val="002060"/>
                          </a:solidFill>
                          <a:effectLst/>
                          <a:latin typeface="Corbel" panose="020B0503020204020204" pitchFamily="34" charset="0"/>
                          <a:ea typeface="+mn-ea"/>
                          <a:cs typeface="Cordia New" panose="020B0304020202020204" pitchFamily="34" charset="-34"/>
                        </a:rPr>
                        <a:t>3</a:t>
                      </a:r>
                      <a:endParaRPr lang="en-IN" sz="1000" dirty="0">
                        <a:solidFill>
                          <a:srgbClr val="00206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kern="1200" dirty="0">
                          <a:solidFill>
                            <a:srgbClr val="0D0D0D"/>
                          </a:solidFill>
                          <a:effectLst/>
                          <a:latin typeface="Corbel" panose="020B0503020204020204" pitchFamily="34" charset="0"/>
                          <a:ea typeface="SimSun" panose="02010600030101010101" pitchFamily="2" charset="-122"/>
                          <a:cs typeface="Calibri" panose="020F0502020204030204" pitchFamily="34" charset="0"/>
                        </a:rPr>
                        <a:t>Vulnerability Criteria 2021: </a:t>
                      </a:r>
                      <a:r>
                        <a:rPr lang="en-IN" sz="1000" kern="1200" dirty="0">
                          <a:solidFill>
                            <a:srgbClr val="0D0D0D"/>
                          </a:solidFill>
                          <a:effectLst/>
                          <a:latin typeface="Corbel" panose="020B0503020204020204" pitchFamily="34" charset="0"/>
                          <a:ea typeface="SimSun" panose="02010600030101010101" pitchFamily="2" charset="-122"/>
                          <a:cs typeface="Calibri" panose="020F0502020204030204" pitchFamily="34" charset="0"/>
                        </a:rPr>
                        <a:t>SEVAT / Partners Assessment Form.</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000" dirty="0">
                          <a:solidFill>
                            <a:srgbClr val="002060"/>
                          </a:solidFill>
                          <a:effectLst/>
                          <a:latin typeface="Corbel" panose="020B0503020204020204" pitchFamily="34" charset="0"/>
                          <a:ea typeface="+mn-ea"/>
                          <a:cs typeface="Cordia New" panose="020B0304020202020204" pitchFamily="34" charset="-34"/>
                        </a:rPr>
                        <a:t>Cluster </a:t>
                      </a: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000" dirty="0">
                          <a:solidFill>
                            <a:srgbClr val="404040"/>
                          </a:solidFill>
                          <a:effectLst/>
                          <a:latin typeface="Corbel" panose="020B0503020204020204" pitchFamily="34" charset="0"/>
                          <a:ea typeface="+mn-ea"/>
                          <a:cs typeface="Cordia New" panose="020B0304020202020204" pitchFamily="34" charset="-34"/>
                        </a:rPr>
                        <a:t>work in progress</a:t>
                      </a:r>
                      <a:endParaRPr lang="en-IN" sz="1000" dirty="0">
                        <a:solidFill>
                          <a:srgbClr val="404040"/>
                        </a:solidFill>
                        <a:effectLst/>
                        <a:latin typeface="Corbel" panose="020B0503020204020204" pitchFamily="34" charset="0"/>
                        <a:ea typeface="+mn-ea"/>
                        <a:cs typeface="Cordia New" panose="020B0304020202020204" pitchFamily="34" charset="-34"/>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994965"/>
                  </a:ext>
                </a:extLst>
              </a:tr>
            </a:tbl>
          </a:graphicData>
        </a:graphic>
      </p:graphicFrame>
    </p:spTree>
    <p:extLst>
      <p:ext uri="{BB962C8B-B14F-4D97-AF65-F5344CB8AC3E}">
        <p14:creationId xmlns:p14="http://schemas.microsoft.com/office/powerpoint/2010/main" val="127391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5</a:t>
            </a:fld>
            <a:endParaRPr lang="en-GB">
              <a:latin typeface="Calibri"/>
            </a:endParaRPr>
          </a:p>
        </p:txBody>
      </p:sp>
      <p:sp>
        <p:nvSpPr>
          <p:cNvPr id="4" name="Rectangle 3">
            <a:extLst>
              <a:ext uri="{FF2B5EF4-FFF2-40B4-BE49-F238E27FC236}">
                <a16:creationId xmlns:a16="http://schemas.microsoft.com/office/drawing/2014/main" id="{C7709C99-1C57-43C9-BACC-5B7D0051F255}"/>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2"/>
            </a:pPr>
            <a:r>
              <a:rPr lang="en-IN" sz="1600" dirty="0">
                <a:latin typeface="Corbel" panose="020B0503020204020204" pitchFamily="34" charset="0"/>
              </a:rPr>
              <a:t>2021 HNO / HRP</a:t>
            </a:r>
            <a:endParaRPr lang="en-IN" sz="1600" b="1" dirty="0">
              <a:solidFill>
                <a:srgbClr val="0070C0"/>
              </a:solidFill>
              <a:latin typeface="Corbel" panose="020B0503020204020204" pitchFamily="34" charset="0"/>
            </a:endParaRPr>
          </a:p>
        </p:txBody>
      </p:sp>
      <p:pic>
        <p:nvPicPr>
          <p:cNvPr id="2" name="Picture 1">
            <a:extLst>
              <a:ext uri="{FF2B5EF4-FFF2-40B4-BE49-F238E27FC236}">
                <a16:creationId xmlns:a16="http://schemas.microsoft.com/office/drawing/2014/main" id="{505B1230-20B7-473B-8092-225717D30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963" y="126871"/>
            <a:ext cx="6813037" cy="4823498"/>
          </a:xfrm>
          <a:prstGeom prst="rect">
            <a:avLst/>
          </a:prstGeom>
        </p:spPr>
      </p:pic>
      <p:sp>
        <p:nvSpPr>
          <p:cNvPr id="11" name="TextBox 10">
            <a:extLst>
              <a:ext uri="{FF2B5EF4-FFF2-40B4-BE49-F238E27FC236}">
                <a16:creationId xmlns:a16="http://schemas.microsoft.com/office/drawing/2014/main" id="{41360D23-5BF0-4C2D-880E-D2ED091DEFF0}"/>
              </a:ext>
            </a:extLst>
          </p:cNvPr>
          <p:cNvSpPr txBox="1"/>
          <p:nvPr/>
        </p:nvSpPr>
        <p:spPr>
          <a:xfrm>
            <a:off x="20780" y="955020"/>
            <a:ext cx="2330963" cy="276999"/>
          </a:xfrm>
          <a:prstGeom prst="rect">
            <a:avLst/>
          </a:prstGeom>
          <a:noFill/>
        </p:spPr>
        <p:txBody>
          <a:bodyPr wrap="square">
            <a:spAutoFit/>
          </a:bodyPr>
          <a:lstStyle/>
          <a:p>
            <a:r>
              <a:rPr lang="en-US" sz="1200" dirty="0">
                <a:latin typeface="Corbel" panose="020B0503020204020204" pitchFamily="34" charset="0"/>
              </a:rPr>
              <a:t>PEOPLE IN NEED BY CATEGORY</a:t>
            </a:r>
            <a:endParaRPr lang="en-IN" sz="1200" dirty="0">
              <a:latin typeface="Corbel" panose="020B0503020204020204" pitchFamily="34" charset="0"/>
            </a:endParaRPr>
          </a:p>
        </p:txBody>
      </p:sp>
      <p:graphicFrame>
        <p:nvGraphicFramePr>
          <p:cNvPr id="12" name="Table 11">
            <a:extLst>
              <a:ext uri="{FF2B5EF4-FFF2-40B4-BE49-F238E27FC236}">
                <a16:creationId xmlns:a16="http://schemas.microsoft.com/office/drawing/2014/main" id="{0D7DB803-9FEF-46EE-A50F-C7485489B582}"/>
              </a:ext>
            </a:extLst>
          </p:cNvPr>
          <p:cNvGraphicFramePr>
            <a:graphicFrameLocks noGrp="1"/>
          </p:cNvGraphicFramePr>
          <p:nvPr>
            <p:extLst>
              <p:ext uri="{D42A27DB-BD31-4B8C-83A1-F6EECF244321}">
                <p14:modId xmlns:p14="http://schemas.microsoft.com/office/powerpoint/2010/main" val="2973694298"/>
              </p:ext>
            </p:extLst>
          </p:nvPr>
        </p:nvGraphicFramePr>
        <p:xfrm>
          <a:off x="300730" y="1335739"/>
          <a:ext cx="1740106" cy="52890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200" b="1" kern="1200" dirty="0">
                          <a:solidFill>
                            <a:schemeClr val="bg1"/>
                          </a:solidFill>
                        </a:rPr>
                        <a:t>IN-CAMP IDPs</a:t>
                      </a:r>
                      <a:endParaRPr lang="en-US" sz="1200" b="1" kern="1200" dirty="0">
                        <a:solidFill>
                          <a:schemeClr val="bg1"/>
                        </a:solidFill>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tx1"/>
                          </a:solidFill>
                          <a:effectLst/>
                          <a:uLnTx/>
                          <a:uFillTx/>
                        </a:rPr>
                        <a:t> 256,861 </a:t>
                      </a:r>
                      <a:endParaRPr kumimoji="0" lang="en-US" sz="12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4" name="Table 13">
            <a:extLst>
              <a:ext uri="{FF2B5EF4-FFF2-40B4-BE49-F238E27FC236}">
                <a16:creationId xmlns:a16="http://schemas.microsoft.com/office/drawing/2014/main" id="{FCAD1A87-5589-428F-B0D6-F4887080724A}"/>
              </a:ext>
            </a:extLst>
          </p:cNvPr>
          <p:cNvGraphicFramePr>
            <a:graphicFrameLocks noGrp="1"/>
          </p:cNvGraphicFramePr>
          <p:nvPr>
            <p:extLst>
              <p:ext uri="{D42A27DB-BD31-4B8C-83A1-F6EECF244321}">
                <p14:modId xmlns:p14="http://schemas.microsoft.com/office/powerpoint/2010/main" val="2157344104"/>
              </p:ext>
            </p:extLst>
          </p:nvPr>
        </p:nvGraphicFramePr>
        <p:xfrm>
          <a:off x="300730" y="2150747"/>
          <a:ext cx="1740106" cy="52890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200" b="1" kern="1200" dirty="0">
                          <a:solidFill>
                            <a:schemeClr val="bg1"/>
                          </a:solidFill>
                        </a:rPr>
                        <a:t>OUT OF CAMP IDPs</a:t>
                      </a:r>
                      <a:endParaRPr lang="en-US" sz="1200" b="1" kern="1200" dirty="0">
                        <a:solidFill>
                          <a:schemeClr val="bg1"/>
                        </a:solidFill>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tx1"/>
                          </a:solidFill>
                          <a:effectLst/>
                          <a:uLnTx/>
                          <a:uFillTx/>
                        </a:rPr>
                        <a:t>365,741</a:t>
                      </a:r>
                      <a:endParaRPr kumimoji="0" lang="en-US" sz="12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16" name="Table 15">
            <a:extLst>
              <a:ext uri="{FF2B5EF4-FFF2-40B4-BE49-F238E27FC236}">
                <a16:creationId xmlns:a16="http://schemas.microsoft.com/office/drawing/2014/main" id="{F434868F-7073-4B45-8819-FED7D485FF69}"/>
              </a:ext>
            </a:extLst>
          </p:cNvPr>
          <p:cNvGraphicFramePr>
            <a:graphicFrameLocks noGrp="1"/>
          </p:cNvGraphicFramePr>
          <p:nvPr>
            <p:extLst>
              <p:ext uri="{D42A27DB-BD31-4B8C-83A1-F6EECF244321}">
                <p14:modId xmlns:p14="http://schemas.microsoft.com/office/powerpoint/2010/main" val="3980640552"/>
              </p:ext>
            </p:extLst>
          </p:nvPr>
        </p:nvGraphicFramePr>
        <p:xfrm>
          <a:off x="300730" y="2963158"/>
          <a:ext cx="1740106" cy="528903"/>
        </p:xfrm>
        <a:graphic>
          <a:graphicData uri="http://schemas.openxmlformats.org/drawingml/2006/table">
            <a:tbl>
              <a:tblPr firstRow="1" bandRow="1">
                <a:tableStyleId>{F5AB1C69-6EDB-4FF4-983F-18BD219EF322}</a:tableStyleId>
              </a:tblPr>
              <a:tblGrid>
                <a:gridCol w="1740106">
                  <a:extLst>
                    <a:ext uri="{9D8B030D-6E8A-4147-A177-3AD203B41FA5}">
                      <a16:colId xmlns:a16="http://schemas.microsoft.com/office/drawing/2014/main" val="3472551312"/>
                    </a:ext>
                  </a:extLst>
                </a:gridCol>
              </a:tblGrid>
              <a:tr h="287587">
                <a:tc>
                  <a:txBody>
                    <a:bodyPr/>
                    <a:lstStyle/>
                    <a:p>
                      <a:pPr marL="0" algn="ctr" defTabSz="914400" rtl="0" eaLnBrk="1" latinLnBrk="0" hangingPunct="1"/>
                      <a:r>
                        <a:rPr lang="en-US" sz="1200" b="1" kern="1200" dirty="0">
                          <a:solidFill>
                            <a:schemeClr val="bg1"/>
                          </a:solidFill>
                        </a:rPr>
                        <a:t>RETURNEES</a:t>
                      </a:r>
                      <a:endParaRPr lang="en-US" sz="1200" b="1" kern="1200" dirty="0">
                        <a:solidFill>
                          <a:schemeClr val="bg1"/>
                        </a:solidFill>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1855098717"/>
                  </a:ext>
                </a:extLst>
              </a:tr>
              <a:tr h="1952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tx1"/>
                          </a:solidFill>
                          <a:effectLst/>
                          <a:uLnTx/>
                          <a:uFillTx/>
                        </a:rPr>
                        <a:t>1,939,893</a:t>
                      </a:r>
                      <a:endParaRPr kumimoji="0" lang="en-US" sz="12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20" name="Table 19">
            <a:extLst>
              <a:ext uri="{FF2B5EF4-FFF2-40B4-BE49-F238E27FC236}">
                <a16:creationId xmlns:a16="http://schemas.microsoft.com/office/drawing/2014/main" id="{10CBC189-2845-4711-9113-652B9D0AAE63}"/>
              </a:ext>
            </a:extLst>
          </p:cNvPr>
          <p:cNvGraphicFramePr>
            <a:graphicFrameLocks noGrp="1"/>
          </p:cNvGraphicFramePr>
          <p:nvPr>
            <p:extLst>
              <p:ext uri="{D42A27DB-BD31-4B8C-83A1-F6EECF244321}">
                <p14:modId xmlns:p14="http://schemas.microsoft.com/office/powerpoint/2010/main" val="834235467"/>
              </p:ext>
            </p:extLst>
          </p:nvPr>
        </p:nvGraphicFramePr>
        <p:xfrm>
          <a:off x="6129130" y="2637473"/>
          <a:ext cx="688404" cy="386544"/>
        </p:xfrm>
        <a:graphic>
          <a:graphicData uri="http://schemas.openxmlformats.org/drawingml/2006/table">
            <a:tbl>
              <a:tblPr firstRow="1" bandRow="1">
                <a:tableStyleId>{F5AB1C69-6EDB-4FF4-983F-18BD219EF322}</a:tableStyleId>
              </a:tblPr>
              <a:tblGrid>
                <a:gridCol w="688404">
                  <a:extLst>
                    <a:ext uri="{9D8B030D-6E8A-4147-A177-3AD203B41FA5}">
                      <a16:colId xmlns:a16="http://schemas.microsoft.com/office/drawing/2014/main" val="3472551312"/>
                    </a:ext>
                  </a:extLst>
                </a:gridCol>
              </a:tblGrid>
              <a:tr h="193272">
                <a:tc>
                  <a:txBody>
                    <a:bodyPr/>
                    <a:lstStyle/>
                    <a:p>
                      <a:pPr marL="0" algn="ctr" defTabSz="914400" rtl="0" eaLnBrk="1" latinLnBrk="0" hangingPunct="1"/>
                      <a:r>
                        <a:rPr lang="en-US" sz="800" b="1" kern="1200" dirty="0">
                          <a:solidFill>
                            <a:schemeClr val="bg1"/>
                          </a:solidFill>
                          <a:latin typeface="Corbel" panose="020B0503020204020204" pitchFamily="34" charset="0"/>
                          <a:ea typeface="+mn-ea"/>
                          <a:cs typeface="+mn-cs"/>
                        </a:rPr>
                        <a:t>PIN</a:t>
                      </a:r>
                    </a:p>
                  </a:txBody>
                  <a:tcPr marL="58435" marR="58435" marT="29218" marB="29218"/>
                </a:tc>
                <a:extLst>
                  <a:ext uri="{0D108BD9-81ED-4DB2-BD59-A6C34878D82A}">
                    <a16:rowId xmlns:a16="http://schemas.microsoft.com/office/drawing/2014/main" val="1855098717"/>
                  </a:ext>
                </a:extLst>
              </a:tr>
              <a:tr h="193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tx1"/>
                          </a:solidFill>
                          <a:effectLst/>
                          <a:uLnTx/>
                          <a:uFillTx/>
                          <a:latin typeface="Corbel" panose="020B0503020204020204" pitchFamily="34" charset="0"/>
                        </a:rPr>
                        <a:t>2,562,495</a:t>
                      </a:r>
                      <a:endParaRPr kumimoji="0" lang="en-US" sz="8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graphicFrame>
        <p:nvGraphicFramePr>
          <p:cNvPr id="22" name="Table 21">
            <a:extLst>
              <a:ext uri="{FF2B5EF4-FFF2-40B4-BE49-F238E27FC236}">
                <a16:creationId xmlns:a16="http://schemas.microsoft.com/office/drawing/2014/main" id="{6ACD12A6-5671-4727-97F9-30B88A356F10}"/>
              </a:ext>
            </a:extLst>
          </p:cNvPr>
          <p:cNvGraphicFramePr>
            <a:graphicFrameLocks noGrp="1"/>
          </p:cNvGraphicFramePr>
          <p:nvPr>
            <p:extLst>
              <p:ext uri="{D42A27DB-BD31-4B8C-83A1-F6EECF244321}">
                <p14:modId xmlns:p14="http://schemas.microsoft.com/office/powerpoint/2010/main" val="2028141750"/>
              </p:ext>
            </p:extLst>
          </p:nvPr>
        </p:nvGraphicFramePr>
        <p:xfrm>
          <a:off x="3928181" y="2640184"/>
          <a:ext cx="688404" cy="386544"/>
        </p:xfrm>
        <a:graphic>
          <a:graphicData uri="http://schemas.openxmlformats.org/drawingml/2006/table">
            <a:tbl>
              <a:tblPr firstRow="1" bandRow="1">
                <a:tableStyleId>{F5AB1C69-6EDB-4FF4-983F-18BD219EF322}</a:tableStyleId>
              </a:tblPr>
              <a:tblGrid>
                <a:gridCol w="688404">
                  <a:extLst>
                    <a:ext uri="{9D8B030D-6E8A-4147-A177-3AD203B41FA5}">
                      <a16:colId xmlns:a16="http://schemas.microsoft.com/office/drawing/2014/main" val="3472551312"/>
                    </a:ext>
                  </a:extLst>
                </a:gridCol>
              </a:tblGrid>
              <a:tr h="193272">
                <a:tc>
                  <a:txBody>
                    <a:bodyPr/>
                    <a:lstStyle/>
                    <a:p>
                      <a:pPr marL="0" algn="ctr" defTabSz="914400" rtl="0" eaLnBrk="1" latinLnBrk="0" hangingPunct="1"/>
                      <a:r>
                        <a:rPr lang="en-US" sz="800" b="1" kern="1200" dirty="0">
                          <a:solidFill>
                            <a:schemeClr val="bg1"/>
                          </a:solidFill>
                          <a:latin typeface="Corbel" panose="020B0503020204020204" pitchFamily="34" charset="0"/>
                          <a:ea typeface="+mn-ea"/>
                          <a:cs typeface="+mn-cs"/>
                        </a:rPr>
                        <a:t>ACUTE PIN</a:t>
                      </a:r>
                    </a:p>
                  </a:txBody>
                  <a:tcPr marL="58435" marR="58435" marT="29218" marB="29218"/>
                </a:tc>
                <a:extLst>
                  <a:ext uri="{0D108BD9-81ED-4DB2-BD59-A6C34878D82A}">
                    <a16:rowId xmlns:a16="http://schemas.microsoft.com/office/drawing/2014/main" val="1855098717"/>
                  </a:ext>
                </a:extLst>
              </a:tr>
              <a:tr h="193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schemeClr val="tx1"/>
                          </a:solidFill>
                          <a:effectLst/>
                          <a:uLnTx/>
                          <a:uFillTx/>
                          <a:latin typeface="Corbel" panose="020B0503020204020204" pitchFamily="34" charset="0"/>
                        </a:rPr>
                        <a:t>934,136</a:t>
                      </a:r>
                      <a:endParaRPr kumimoji="0" lang="en-US" sz="800" b="1" i="0" u="none" strike="noStrike" kern="1200" cap="none" spc="0" normalizeH="0" baseline="0" noProof="0" dirty="0">
                        <a:ln>
                          <a:noFill/>
                        </a:ln>
                        <a:solidFill>
                          <a:schemeClr val="tx1"/>
                        </a:solidFill>
                        <a:effectLst/>
                        <a:highlight>
                          <a:srgbClr val="FFFF00"/>
                        </a:highlight>
                        <a:uLnTx/>
                        <a:uFillTx/>
                        <a:latin typeface="Corbel" panose="020B0503020204020204" pitchFamily="34" charset="0"/>
                        <a:ea typeface="+mn-ea"/>
                        <a:cs typeface="+mn-cs"/>
                      </a:endParaRPr>
                    </a:p>
                  </a:txBody>
                  <a:tcPr marL="58435" marR="58435" marT="29218" marB="29218"/>
                </a:tc>
                <a:extLst>
                  <a:ext uri="{0D108BD9-81ED-4DB2-BD59-A6C34878D82A}">
                    <a16:rowId xmlns:a16="http://schemas.microsoft.com/office/drawing/2014/main" val="3784218889"/>
                  </a:ext>
                </a:extLst>
              </a:tr>
            </a:tbl>
          </a:graphicData>
        </a:graphic>
      </p:graphicFrame>
    </p:spTree>
    <p:extLst>
      <p:ext uri="{BB962C8B-B14F-4D97-AF65-F5344CB8AC3E}">
        <p14:creationId xmlns:p14="http://schemas.microsoft.com/office/powerpoint/2010/main" val="59207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82F899-A6C4-4E39-88AB-338F949129FF}"/>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2"/>
            </a:pPr>
            <a:r>
              <a:rPr lang="en-IN" sz="1600" dirty="0">
                <a:latin typeface="Corbel" panose="020B0503020204020204" pitchFamily="34" charset="0"/>
              </a:rPr>
              <a:t>2021 HNO / HRP</a:t>
            </a:r>
            <a:endParaRPr lang="en-IN" sz="1600" b="1" dirty="0">
              <a:solidFill>
                <a:srgbClr val="0070C0"/>
              </a:solidFill>
              <a:latin typeface="Corbel" panose="020B0503020204020204" pitchFamily="34" charset="0"/>
            </a:endParaRPr>
          </a:p>
        </p:txBody>
      </p:sp>
      <p:sp>
        <p:nvSpPr>
          <p:cNvPr id="13" name="Rectangle 12">
            <a:extLst>
              <a:ext uri="{FF2B5EF4-FFF2-40B4-BE49-F238E27FC236}">
                <a16:creationId xmlns:a16="http://schemas.microsoft.com/office/drawing/2014/main" id="{6478F2A3-B4D0-4A9C-A378-ED1F4084B262}"/>
              </a:ext>
            </a:extLst>
          </p:cNvPr>
          <p:cNvSpPr/>
          <p:nvPr/>
        </p:nvSpPr>
        <p:spPr>
          <a:xfrm>
            <a:off x="593679" y="1135260"/>
            <a:ext cx="8018058" cy="2323713"/>
          </a:xfrm>
          <a:prstGeom prst="rect">
            <a:avLst/>
          </a:prstGeom>
        </p:spPr>
        <p:txBody>
          <a:bodyPr wrap="square">
            <a:spAutoFit/>
          </a:bodyPr>
          <a:lstStyle/>
          <a:p>
            <a:pPr defTabSz="914400">
              <a:spcAft>
                <a:spcPts val="800"/>
              </a:spcAft>
            </a:pPr>
            <a:r>
              <a:rPr lang="en-GB" sz="1500" dirty="0">
                <a:latin typeface="Corbel" panose="020B0503020204020204" pitchFamily="34" charset="0"/>
              </a:rPr>
              <a:t>2021 HRP - Target estimation :</a:t>
            </a:r>
          </a:p>
          <a:p>
            <a:pPr marL="990575" lvl="1" indent="-380990" defTabSz="914400">
              <a:spcAft>
                <a:spcPts val="800"/>
              </a:spcAft>
              <a:buFont typeface="Arial" panose="020B0604020202020204" pitchFamily="34" charset="0"/>
              <a:buChar char="•"/>
            </a:pPr>
            <a:endParaRPr lang="en-IN" sz="1500" dirty="0">
              <a:latin typeface="Corbel" panose="020B0503020204020204" pitchFamily="34" charset="0"/>
            </a:endParaRPr>
          </a:p>
          <a:p>
            <a:pPr marL="990575" lvl="1" indent="-380990" defTabSz="914400">
              <a:spcAft>
                <a:spcPts val="800"/>
              </a:spcAft>
              <a:buFont typeface="Wingdings" panose="05000000000000000000" pitchFamily="2" charset="2"/>
              <a:buChar char="§"/>
            </a:pPr>
            <a:r>
              <a:rPr lang="en-IN" sz="1500" dirty="0">
                <a:latin typeface="Corbel" panose="020B0503020204020204" pitchFamily="34" charset="0"/>
              </a:rPr>
              <a:t>PIN &amp; Acute PIN at district level</a:t>
            </a:r>
          </a:p>
          <a:p>
            <a:pPr marL="990575" lvl="1" indent="-380990" defTabSz="914400">
              <a:spcAft>
                <a:spcPts val="800"/>
              </a:spcAft>
              <a:buFont typeface="Wingdings" panose="05000000000000000000" pitchFamily="2" charset="2"/>
              <a:buChar char="§"/>
            </a:pPr>
            <a:r>
              <a:rPr lang="en-IN" sz="1500" dirty="0">
                <a:latin typeface="Corbel" panose="020B0503020204020204" pitchFamily="34" charset="0"/>
              </a:rPr>
              <a:t>2020 achievements projected till end of year</a:t>
            </a:r>
          </a:p>
          <a:p>
            <a:pPr marL="990575" lvl="1" indent="-380990" defTabSz="914400">
              <a:spcAft>
                <a:spcPts val="800"/>
              </a:spcAft>
              <a:buFont typeface="Wingdings" panose="05000000000000000000" pitchFamily="2" charset="2"/>
              <a:buChar char="§"/>
            </a:pPr>
            <a:r>
              <a:rPr lang="en-IN" sz="1500" dirty="0">
                <a:latin typeface="Corbel" panose="020B0503020204020204" pitchFamily="34" charset="0"/>
              </a:rPr>
              <a:t>Partners presence &amp;  capacity across district / Funding </a:t>
            </a:r>
          </a:p>
          <a:p>
            <a:pPr marL="990575" lvl="1" indent="-380990" defTabSz="914400">
              <a:spcAft>
                <a:spcPts val="800"/>
              </a:spcAft>
              <a:buFont typeface="Wingdings" panose="05000000000000000000" pitchFamily="2" charset="2"/>
              <a:buChar char="§"/>
            </a:pPr>
            <a:r>
              <a:rPr lang="en-IN" sz="1500" dirty="0">
                <a:latin typeface="Corbel" panose="020B0503020204020204" pitchFamily="34" charset="0"/>
              </a:rPr>
              <a:t>Camp closure / Camp consolidation Vs IDPs areas of origin</a:t>
            </a:r>
          </a:p>
          <a:p>
            <a:pPr marL="990575" lvl="1" indent="-380990" defTabSz="914400">
              <a:spcAft>
                <a:spcPts val="800"/>
              </a:spcAft>
              <a:buFont typeface="Wingdings" panose="05000000000000000000" pitchFamily="2" charset="2"/>
              <a:buChar char="§"/>
            </a:pPr>
            <a:r>
              <a:rPr lang="en-IN" sz="1500" dirty="0">
                <a:latin typeface="Corbel" panose="020B0503020204020204" pitchFamily="34" charset="0"/>
              </a:rPr>
              <a:t>Contextual knowledge / expert judgement : SNCC and Area based coordinators</a:t>
            </a:r>
          </a:p>
        </p:txBody>
      </p:sp>
    </p:spTree>
    <p:extLst>
      <p:ext uri="{BB962C8B-B14F-4D97-AF65-F5344CB8AC3E}">
        <p14:creationId xmlns:p14="http://schemas.microsoft.com/office/powerpoint/2010/main" val="89936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82F899-A6C4-4E39-88AB-338F949129FF}"/>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2"/>
            </a:pPr>
            <a:r>
              <a:rPr lang="en-IN" sz="1600" dirty="0">
                <a:latin typeface="Corbel" panose="020B0503020204020204" pitchFamily="34" charset="0"/>
              </a:rPr>
              <a:t>2021 HNO / HRP</a:t>
            </a:r>
            <a:endParaRPr lang="en-IN" sz="1600" b="1" dirty="0">
              <a:solidFill>
                <a:srgbClr val="0070C0"/>
              </a:solidFill>
              <a:latin typeface="Corbel" panose="020B0503020204020204" pitchFamily="34" charset="0"/>
            </a:endParaRPr>
          </a:p>
        </p:txBody>
      </p:sp>
      <p:pic>
        <p:nvPicPr>
          <p:cNvPr id="6" name="Picture 5" descr="A picture containing timeline&#10;&#10;Description automatically generated">
            <a:extLst>
              <a:ext uri="{FF2B5EF4-FFF2-40B4-BE49-F238E27FC236}">
                <a16:creationId xmlns:a16="http://schemas.microsoft.com/office/drawing/2014/main" id="{1964EBC1-C266-4DD7-BD94-4D33A9BD0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22" y="140940"/>
            <a:ext cx="6632713" cy="4698171"/>
          </a:xfrm>
          <a:prstGeom prst="rect">
            <a:avLst/>
          </a:prstGeom>
        </p:spPr>
      </p:pic>
      <p:graphicFrame>
        <p:nvGraphicFramePr>
          <p:cNvPr id="9" name="Table 8">
            <a:extLst>
              <a:ext uri="{FF2B5EF4-FFF2-40B4-BE49-F238E27FC236}">
                <a16:creationId xmlns:a16="http://schemas.microsoft.com/office/drawing/2014/main" id="{96ED3270-2559-43E1-9275-81E1FC68D7A3}"/>
              </a:ext>
            </a:extLst>
          </p:cNvPr>
          <p:cNvGraphicFramePr>
            <a:graphicFrameLocks noGrp="1"/>
          </p:cNvGraphicFramePr>
          <p:nvPr/>
        </p:nvGraphicFramePr>
        <p:xfrm>
          <a:off x="92765" y="995224"/>
          <a:ext cx="1067295" cy="762000"/>
        </p:xfrm>
        <a:graphic>
          <a:graphicData uri="http://schemas.openxmlformats.org/drawingml/2006/table">
            <a:tbl>
              <a:tblPr/>
              <a:tblGrid>
                <a:gridCol w="502812">
                  <a:extLst>
                    <a:ext uri="{9D8B030D-6E8A-4147-A177-3AD203B41FA5}">
                      <a16:colId xmlns:a16="http://schemas.microsoft.com/office/drawing/2014/main" val="2087153698"/>
                    </a:ext>
                  </a:extLst>
                </a:gridCol>
                <a:gridCol w="564483">
                  <a:extLst>
                    <a:ext uri="{9D8B030D-6E8A-4147-A177-3AD203B41FA5}">
                      <a16:colId xmlns:a16="http://schemas.microsoft.com/office/drawing/2014/main" val="4246157805"/>
                    </a:ext>
                  </a:extLst>
                </a:gridCol>
              </a:tblGrid>
              <a:tr h="127000">
                <a:tc>
                  <a:txBody>
                    <a:bodyPr/>
                    <a:lstStyle/>
                    <a:p>
                      <a:pPr algn="l" fontAlgn="b"/>
                      <a:r>
                        <a:rPr lang="en-IN" sz="800" b="0" i="0" u="none" strike="noStrike">
                          <a:solidFill>
                            <a:srgbClr val="000000"/>
                          </a:solidFill>
                          <a:effectLst/>
                          <a:latin typeface="Calibri" panose="020F0502020204030204" pitchFamily="34" charset="0"/>
                        </a:rPr>
                        <a:t>Al-Anbar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a:solidFill>
                            <a:srgbClr val="000000"/>
                          </a:solidFill>
                          <a:effectLst/>
                          <a:latin typeface="Calibri" panose="020F0502020204030204" pitchFamily="34" charset="0"/>
                        </a:rPr>
                        <a:t>Al-Falluja</a:t>
                      </a:r>
                    </a:p>
                  </a:txBody>
                  <a:tcPr marL="0" marR="0" marT="0" marB="0" anchor="b">
                    <a:lnL>
                      <a:noFill/>
                    </a:lnL>
                    <a:lnR>
                      <a:noFill/>
                    </a:lnR>
                    <a:lnT w="6350" cap="flat" cmpd="sng" algn="ctr">
                      <a:solidFill>
                        <a:srgbClr val="C9C9C9"/>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69573402"/>
                  </a:ext>
                </a:extLst>
              </a:tr>
              <a:tr h="127000">
                <a:tc>
                  <a:txBody>
                    <a:bodyPr/>
                    <a:lstStyle/>
                    <a:p>
                      <a:pPr algn="l" fontAlgn="b"/>
                      <a:r>
                        <a:rPr lang="en-IN" sz="800" b="0" i="0" u="none" strike="noStrike">
                          <a:solidFill>
                            <a:srgbClr val="000000"/>
                          </a:solidFill>
                          <a:effectLst/>
                          <a:latin typeface="Calibri" panose="020F0502020204030204" pitchFamily="34" charset="0"/>
                        </a:rPr>
                        <a:t>Al-Anbar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Al-Kaim</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63121787"/>
                  </a:ext>
                </a:extLst>
              </a:tr>
              <a:tr h="127000">
                <a:tc>
                  <a:txBody>
                    <a:bodyPr/>
                    <a:lstStyle/>
                    <a:p>
                      <a:pPr algn="l" fontAlgn="b"/>
                      <a:r>
                        <a:rPr lang="en-IN" sz="800" b="0" i="0" u="none" strike="noStrike">
                          <a:solidFill>
                            <a:srgbClr val="000000"/>
                          </a:solidFill>
                          <a:effectLst/>
                          <a:latin typeface="Calibri" panose="020F0502020204030204" pitchFamily="34" charset="0"/>
                        </a:rPr>
                        <a:t>Al-Anbar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Al-Ramadi</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95106023"/>
                  </a:ext>
                </a:extLst>
              </a:tr>
              <a:tr h="127000">
                <a:tc>
                  <a:txBody>
                    <a:bodyPr/>
                    <a:lstStyle/>
                    <a:p>
                      <a:pPr algn="l" fontAlgn="b"/>
                      <a:r>
                        <a:rPr lang="en-IN" sz="800" b="0" i="0" u="none" strike="noStrike">
                          <a:solidFill>
                            <a:srgbClr val="000000"/>
                          </a:solidFill>
                          <a:effectLst/>
                          <a:latin typeface="Calibri" panose="020F0502020204030204" pitchFamily="34" charset="0"/>
                        </a:rPr>
                        <a:t>Al-Anbar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dirty="0">
                          <a:solidFill>
                            <a:srgbClr val="000000"/>
                          </a:solidFill>
                          <a:effectLst/>
                          <a:latin typeface="Calibri" panose="020F0502020204030204" pitchFamily="34" charset="0"/>
                        </a:rPr>
                        <a:t>Al-</a:t>
                      </a:r>
                      <a:r>
                        <a:rPr lang="en-IN" sz="800" b="0" i="0" u="none" strike="noStrike" dirty="0" err="1">
                          <a:solidFill>
                            <a:srgbClr val="000000"/>
                          </a:solidFill>
                          <a:effectLst/>
                          <a:latin typeface="Calibri" panose="020F0502020204030204" pitchFamily="34" charset="0"/>
                        </a:rPr>
                        <a:t>Rutba</a:t>
                      </a:r>
                      <a:endParaRPr lang="en-IN"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97882302"/>
                  </a:ext>
                </a:extLst>
              </a:tr>
              <a:tr h="127000">
                <a:tc>
                  <a:txBody>
                    <a:bodyPr/>
                    <a:lstStyle/>
                    <a:p>
                      <a:pPr algn="l" fontAlgn="b"/>
                      <a:r>
                        <a:rPr lang="en-IN" sz="800" b="0" i="0" u="none" strike="noStrike">
                          <a:solidFill>
                            <a:srgbClr val="000000"/>
                          </a:solidFill>
                          <a:effectLst/>
                          <a:latin typeface="Calibri" panose="020F0502020204030204" pitchFamily="34" charset="0"/>
                        </a:rPr>
                        <a:t>Al-Anbar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Haditha</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57257675"/>
                  </a:ext>
                </a:extLst>
              </a:tr>
              <a:tr h="127000">
                <a:tc>
                  <a:txBody>
                    <a:bodyPr/>
                    <a:lstStyle/>
                    <a:p>
                      <a:pPr algn="l" fontAlgn="b"/>
                      <a:r>
                        <a:rPr lang="en-IN" sz="800" b="0" i="0" u="none" strike="noStrike">
                          <a:solidFill>
                            <a:srgbClr val="000000"/>
                          </a:solidFill>
                          <a:effectLst/>
                          <a:latin typeface="Calibri" panose="020F0502020204030204" pitchFamily="34" charset="0"/>
                        </a:rPr>
                        <a:t>Al-Anbar</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Heet</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523346522"/>
                  </a:ext>
                </a:extLst>
              </a:tr>
            </a:tbl>
          </a:graphicData>
        </a:graphic>
      </p:graphicFrame>
      <p:graphicFrame>
        <p:nvGraphicFramePr>
          <p:cNvPr id="10" name="Table 9">
            <a:extLst>
              <a:ext uri="{FF2B5EF4-FFF2-40B4-BE49-F238E27FC236}">
                <a16:creationId xmlns:a16="http://schemas.microsoft.com/office/drawing/2014/main" id="{AE909925-EF64-473E-A963-5C6E95D30D2D}"/>
              </a:ext>
            </a:extLst>
          </p:cNvPr>
          <p:cNvGraphicFramePr>
            <a:graphicFrameLocks noGrp="1"/>
          </p:cNvGraphicFramePr>
          <p:nvPr/>
        </p:nvGraphicFramePr>
        <p:xfrm>
          <a:off x="918454" y="1930792"/>
          <a:ext cx="1244716" cy="584776"/>
        </p:xfrm>
        <a:graphic>
          <a:graphicData uri="http://schemas.openxmlformats.org/drawingml/2006/table">
            <a:tbl>
              <a:tblPr/>
              <a:tblGrid>
                <a:gridCol w="517396">
                  <a:extLst>
                    <a:ext uri="{9D8B030D-6E8A-4147-A177-3AD203B41FA5}">
                      <a16:colId xmlns:a16="http://schemas.microsoft.com/office/drawing/2014/main" val="1635200143"/>
                    </a:ext>
                  </a:extLst>
                </a:gridCol>
                <a:gridCol w="727320">
                  <a:extLst>
                    <a:ext uri="{9D8B030D-6E8A-4147-A177-3AD203B41FA5}">
                      <a16:colId xmlns:a16="http://schemas.microsoft.com/office/drawing/2014/main" val="2466497221"/>
                    </a:ext>
                  </a:extLst>
                </a:gridCol>
              </a:tblGrid>
              <a:tr h="146194">
                <a:tc>
                  <a:txBody>
                    <a:bodyPr/>
                    <a:lstStyle/>
                    <a:p>
                      <a:pPr algn="l" fontAlgn="b"/>
                      <a:r>
                        <a:rPr lang="en-IN" sz="800" b="0" i="0" u="none" strike="noStrike" dirty="0">
                          <a:solidFill>
                            <a:srgbClr val="000000"/>
                          </a:solidFill>
                          <a:effectLst/>
                          <a:latin typeface="Calibri" panose="020F0502020204030204" pitchFamily="34" charset="0"/>
                        </a:rPr>
                        <a:t>Baghdad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a:solidFill>
                            <a:srgbClr val="000000"/>
                          </a:solidFill>
                          <a:effectLst/>
                          <a:latin typeface="Calibri" panose="020F0502020204030204" pitchFamily="34" charset="0"/>
                        </a:rPr>
                        <a:t>Al-Kadhmiyah</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81545735"/>
                  </a:ext>
                </a:extLst>
              </a:tr>
              <a:tr h="146194">
                <a:tc>
                  <a:txBody>
                    <a:bodyPr/>
                    <a:lstStyle/>
                    <a:p>
                      <a:pPr algn="l" fontAlgn="b"/>
                      <a:r>
                        <a:rPr lang="en-IN" sz="800" b="0" i="0" u="none" strike="noStrike">
                          <a:solidFill>
                            <a:srgbClr val="000000"/>
                          </a:solidFill>
                          <a:effectLst/>
                          <a:latin typeface="Calibri" panose="020F0502020204030204" pitchFamily="34" charset="0"/>
                        </a:rPr>
                        <a:t>Baghdad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Al-Karkh</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18588834"/>
                  </a:ext>
                </a:extLst>
              </a:tr>
              <a:tr h="146194">
                <a:tc>
                  <a:txBody>
                    <a:bodyPr/>
                    <a:lstStyle/>
                    <a:p>
                      <a:pPr algn="l" fontAlgn="b"/>
                      <a:r>
                        <a:rPr lang="en-IN" sz="800" b="0" i="0" u="none" strike="noStrike">
                          <a:solidFill>
                            <a:srgbClr val="000000"/>
                          </a:solidFill>
                          <a:effectLst/>
                          <a:latin typeface="Calibri" panose="020F0502020204030204" pitchFamily="34" charset="0"/>
                        </a:rPr>
                        <a:t>Baghdad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dirty="0">
                          <a:solidFill>
                            <a:srgbClr val="000000"/>
                          </a:solidFill>
                          <a:effectLst/>
                          <a:latin typeface="Calibri" panose="020F0502020204030204" pitchFamily="34" charset="0"/>
                        </a:rPr>
                        <a:t>Al-</a:t>
                      </a:r>
                      <a:r>
                        <a:rPr lang="en-IN" sz="800" b="0" i="0" u="none" strike="noStrike" dirty="0" err="1">
                          <a:solidFill>
                            <a:srgbClr val="000000"/>
                          </a:solidFill>
                          <a:effectLst/>
                          <a:latin typeface="Calibri" panose="020F0502020204030204" pitchFamily="34" charset="0"/>
                        </a:rPr>
                        <a:t>Mahmoudiya</a:t>
                      </a:r>
                      <a:endParaRPr lang="en-IN"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73381811"/>
                  </a:ext>
                </a:extLst>
              </a:tr>
              <a:tr h="146194">
                <a:tc>
                  <a:txBody>
                    <a:bodyPr/>
                    <a:lstStyle/>
                    <a:p>
                      <a:pPr algn="l" fontAlgn="b"/>
                      <a:r>
                        <a:rPr lang="en-IN" sz="800" b="0" i="0" u="none" strike="noStrike">
                          <a:solidFill>
                            <a:srgbClr val="000000"/>
                          </a:solidFill>
                          <a:effectLst/>
                          <a:latin typeface="Calibri" panose="020F0502020204030204" pitchFamily="34" charset="0"/>
                        </a:rPr>
                        <a:t>Baghdad</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Al-</a:t>
                      </a:r>
                      <a:r>
                        <a:rPr lang="en-IN" sz="800" b="0" i="0" u="none" strike="noStrike" dirty="0" err="1">
                          <a:solidFill>
                            <a:srgbClr val="000000"/>
                          </a:solidFill>
                          <a:effectLst/>
                          <a:latin typeface="Calibri" panose="020F0502020204030204" pitchFamily="34" charset="0"/>
                        </a:rPr>
                        <a:t>Risafa</a:t>
                      </a:r>
                      <a:endParaRPr lang="en-IN"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608986291"/>
                  </a:ext>
                </a:extLst>
              </a:tr>
            </a:tbl>
          </a:graphicData>
        </a:graphic>
      </p:graphicFrame>
      <p:graphicFrame>
        <p:nvGraphicFramePr>
          <p:cNvPr id="11" name="Table 10">
            <a:extLst>
              <a:ext uri="{FF2B5EF4-FFF2-40B4-BE49-F238E27FC236}">
                <a16:creationId xmlns:a16="http://schemas.microsoft.com/office/drawing/2014/main" id="{672B2E91-95A4-4C9F-95F3-35279E8213F9}"/>
              </a:ext>
            </a:extLst>
          </p:cNvPr>
          <p:cNvGraphicFramePr>
            <a:graphicFrameLocks noGrp="1"/>
          </p:cNvGraphicFramePr>
          <p:nvPr/>
        </p:nvGraphicFramePr>
        <p:xfrm>
          <a:off x="92765" y="2742477"/>
          <a:ext cx="1183301" cy="609600"/>
        </p:xfrm>
        <a:graphic>
          <a:graphicData uri="http://schemas.openxmlformats.org/drawingml/2006/table">
            <a:tbl>
              <a:tblPr/>
              <a:tblGrid>
                <a:gridCol w="452439">
                  <a:extLst>
                    <a:ext uri="{9D8B030D-6E8A-4147-A177-3AD203B41FA5}">
                      <a16:colId xmlns:a16="http://schemas.microsoft.com/office/drawing/2014/main" val="1224729734"/>
                    </a:ext>
                  </a:extLst>
                </a:gridCol>
                <a:gridCol w="730862">
                  <a:extLst>
                    <a:ext uri="{9D8B030D-6E8A-4147-A177-3AD203B41FA5}">
                      <a16:colId xmlns:a16="http://schemas.microsoft.com/office/drawing/2014/main" val="3280192430"/>
                    </a:ext>
                  </a:extLst>
                </a:gridCol>
              </a:tblGrid>
              <a:tr h="96013">
                <a:tc>
                  <a:txBody>
                    <a:bodyPr/>
                    <a:lstStyle/>
                    <a:p>
                      <a:pPr algn="l" fontAlgn="b"/>
                      <a:r>
                        <a:rPr lang="en-IN" sz="800" b="0" i="0" u="none" strike="noStrike">
                          <a:solidFill>
                            <a:srgbClr val="000000"/>
                          </a:solidFill>
                          <a:effectLst/>
                          <a:latin typeface="Calibri" panose="020F0502020204030204" pitchFamily="34" charset="0"/>
                        </a:rPr>
                        <a:t>Diyala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Al-</a:t>
                      </a:r>
                      <a:r>
                        <a:rPr lang="en-IN" sz="800" b="0" i="0" u="none" strike="noStrike" dirty="0" err="1">
                          <a:solidFill>
                            <a:srgbClr val="000000"/>
                          </a:solidFill>
                          <a:effectLst/>
                          <a:latin typeface="Calibri" panose="020F0502020204030204" pitchFamily="34" charset="0"/>
                        </a:rPr>
                        <a:t>Khalis</a:t>
                      </a:r>
                      <a:endParaRPr lang="en-IN"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43043583"/>
                  </a:ext>
                </a:extLst>
              </a:tr>
              <a:tr h="96013">
                <a:tc>
                  <a:txBody>
                    <a:bodyPr/>
                    <a:lstStyle/>
                    <a:p>
                      <a:pPr algn="l" fontAlgn="b"/>
                      <a:r>
                        <a:rPr lang="en-IN" sz="800" b="0" i="0" u="none" strike="noStrike">
                          <a:solidFill>
                            <a:srgbClr val="000000"/>
                          </a:solidFill>
                          <a:effectLst/>
                          <a:latin typeface="Calibri" panose="020F0502020204030204" pitchFamily="34" charset="0"/>
                        </a:rPr>
                        <a:t>Diyala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Al-Muqdadiya</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243530611"/>
                  </a:ext>
                </a:extLst>
              </a:tr>
              <a:tr h="96013">
                <a:tc>
                  <a:txBody>
                    <a:bodyPr/>
                    <a:lstStyle/>
                    <a:p>
                      <a:pPr algn="l" fontAlgn="b"/>
                      <a:r>
                        <a:rPr lang="en-IN" sz="800" b="0" i="0" u="none" strike="noStrike">
                          <a:solidFill>
                            <a:srgbClr val="000000"/>
                          </a:solidFill>
                          <a:effectLst/>
                          <a:latin typeface="Calibri" panose="020F0502020204030204" pitchFamily="34" charset="0"/>
                        </a:rPr>
                        <a:t>Diyala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Baquba</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12132659"/>
                  </a:ext>
                </a:extLst>
              </a:tr>
              <a:tr h="96013">
                <a:tc>
                  <a:txBody>
                    <a:bodyPr/>
                    <a:lstStyle/>
                    <a:p>
                      <a:pPr algn="l" fontAlgn="b"/>
                      <a:r>
                        <a:rPr lang="en-IN" sz="800" b="0" i="0" u="none" strike="noStrike">
                          <a:solidFill>
                            <a:srgbClr val="000000"/>
                          </a:solidFill>
                          <a:effectLst/>
                          <a:latin typeface="Calibri" panose="020F0502020204030204" pitchFamily="34" charset="0"/>
                        </a:rPr>
                        <a:t>Diyala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a:solidFill>
                            <a:srgbClr val="000000"/>
                          </a:solidFill>
                          <a:effectLst/>
                          <a:latin typeface="Calibri" panose="020F0502020204030204" pitchFamily="34" charset="0"/>
                        </a:rPr>
                        <a:t>Khanaqin</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57251812"/>
                  </a:ext>
                </a:extLst>
              </a:tr>
              <a:tr h="96013">
                <a:tc>
                  <a:txBody>
                    <a:bodyPr/>
                    <a:lstStyle/>
                    <a:p>
                      <a:pPr algn="l" fontAlgn="b"/>
                      <a:r>
                        <a:rPr lang="en-IN" sz="800" b="0" i="0" u="none" strike="noStrike">
                          <a:solidFill>
                            <a:srgbClr val="000000"/>
                          </a:solidFill>
                          <a:effectLst/>
                          <a:latin typeface="Calibri" panose="020F0502020204030204" pitchFamily="34" charset="0"/>
                        </a:rPr>
                        <a:t>Diyala</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IN" sz="800" b="0" i="0" u="none" strike="noStrike" dirty="0">
                          <a:solidFill>
                            <a:srgbClr val="000000"/>
                          </a:solidFill>
                          <a:effectLst/>
                          <a:latin typeface="Calibri" panose="020F0502020204030204" pitchFamily="34" charset="0"/>
                        </a:rPr>
                        <a:t>Kifri</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99668825"/>
                  </a:ext>
                </a:extLst>
              </a:tr>
            </a:tbl>
          </a:graphicData>
        </a:graphic>
      </p:graphicFrame>
      <p:graphicFrame>
        <p:nvGraphicFramePr>
          <p:cNvPr id="12" name="Table 11">
            <a:extLst>
              <a:ext uri="{FF2B5EF4-FFF2-40B4-BE49-F238E27FC236}">
                <a16:creationId xmlns:a16="http://schemas.microsoft.com/office/drawing/2014/main" id="{AA5CD002-219B-4BBB-A177-14DDD0BC7389}"/>
              </a:ext>
            </a:extLst>
          </p:cNvPr>
          <p:cNvGraphicFramePr>
            <a:graphicFrameLocks noGrp="1"/>
          </p:cNvGraphicFramePr>
          <p:nvPr/>
        </p:nvGraphicFramePr>
        <p:xfrm>
          <a:off x="711760" y="3565778"/>
          <a:ext cx="1579086" cy="853440"/>
        </p:xfrm>
        <a:graphic>
          <a:graphicData uri="http://schemas.openxmlformats.org/drawingml/2006/table">
            <a:tbl>
              <a:tblPr/>
              <a:tblGrid>
                <a:gridCol w="603769">
                  <a:extLst>
                    <a:ext uri="{9D8B030D-6E8A-4147-A177-3AD203B41FA5}">
                      <a16:colId xmlns:a16="http://schemas.microsoft.com/office/drawing/2014/main" val="2675892547"/>
                    </a:ext>
                  </a:extLst>
                </a:gridCol>
                <a:gridCol w="975317">
                  <a:extLst>
                    <a:ext uri="{9D8B030D-6E8A-4147-A177-3AD203B41FA5}">
                      <a16:colId xmlns:a16="http://schemas.microsoft.com/office/drawing/2014/main" val="2815724800"/>
                    </a:ext>
                  </a:extLst>
                </a:gridCol>
              </a:tblGrid>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Al-</a:t>
                      </a:r>
                      <a:r>
                        <a:rPr lang="en-IN" sz="800" b="0" i="0" u="none" strike="noStrike" dirty="0" err="1">
                          <a:solidFill>
                            <a:srgbClr val="000000"/>
                          </a:solidFill>
                          <a:effectLst/>
                          <a:latin typeface="Calibri" panose="020F0502020204030204" pitchFamily="34" charset="0"/>
                        </a:rPr>
                        <a:t>Daur</a:t>
                      </a:r>
                      <a:endParaRPr lang="en-IN"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25308964"/>
                  </a:ext>
                </a:extLst>
              </a:tr>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Al-Shirqat</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07785397"/>
                  </a:ext>
                </a:extLst>
              </a:tr>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Balad</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16498648"/>
                  </a:ext>
                </a:extLst>
              </a:tr>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Beygee</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61621750"/>
                  </a:ext>
                </a:extLst>
              </a:tr>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IN" sz="800" b="0" i="0" u="none" strike="noStrike">
                          <a:solidFill>
                            <a:srgbClr val="000000"/>
                          </a:solidFill>
                          <a:effectLst/>
                          <a:latin typeface="Calibri" panose="020F0502020204030204" pitchFamily="34" charset="0"/>
                        </a:rPr>
                        <a:t>Samarra</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62642431"/>
                  </a:ext>
                </a:extLst>
              </a:tr>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IN" sz="800" b="0" i="0" u="none" strike="noStrike">
                          <a:solidFill>
                            <a:srgbClr val="000000"/>
                          </a:solidFill>
                          <a:effectLst/>
                          <a:latin typeface="Calibri" panose="020F0502020204030204" pitchFamily="34" charset="0"/>
                        </a:rPr>
                        <a:t>Tikrit</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28547208"/>
                  </a:ext>
                </a:extLst>
              </a:tr>
              <a:tr h="99573">
                <a:tc>
                  <a:txBody>
                    <a:bodyPr/>
                    <a:lstStyle/>
                    <a:p>
                      <a:pPr algn="l" fontAlgn="b"/>
                      <a:r>
                        <a:rPr lang="en-IN" sz="800" b="0" i="0" u="none" strike="noStrike">
                          <a:solidFill>
                            <a:srgbClr val="000000"/>
                          </a:solidFill>
                          <a:effectLst/>
                          <a:latin typeface="Calibri" panose="020F0502020204030204" pitchFamily="34" charset="0"/>
                        </a:rPr>
                        <a:t>Salah Al-Din</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IN" sz="800" b="0" i="0" u="none" strike="noStrike" dirty="0">
                          <a:solidFill>
                            <a:srgbClr val="000000"/>
                          </a:solidFill>
                          <a:effectLst/>
                          <a:latin typeface="Calibri" panose="020F0502020204030204" pitchFamily="34" charset="0"/>
                        </a:rPr>
                        <a:t>Tooz Khurmato</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807993695"/>
                  </a:ext>
                </a:extLst>
              </a:tr>
            </a:tbl>
          </a:graphicData>
        </a:graphic>
      </p:graphicFrame>
    </p:spTree>
    <p:extLst>
      <p:ext uri="{BB962C8B-B14F-4D97-AF65-F5344CB8AC3E}">
        <p14:creationId xmlns:p14="http://schemas.microsoft.com/office/powerpoint/2010/main" val="407918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8</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3"/>
            </a:pPr>
            <a:r>
              <a:rPr lang="en-IN" sz="1600" dirty="0">
                <a:latin typeface="Corbel" panose="020B0503020204020204" pitchFamily="34" charset="0"/>
              </a:rPr>
              <a:t>IHF projects - Cost Extension</a:t>
            </a:r>
            <a:endParaRPr lang="en-US" sz="1600" b="1" dirty="0">
              <a:solidFill>
                <a:srgbClr val="0070C0"/>
              </a:solidFill>
              <a:latin typeface="Corbel" panose="020B0503020204020204" pitchFamily="34" charset="0"/>
              <a:cs typeface="Calibri Light" panose="020F0302020204030204" pitchFamily="34" charset="0"/>
            </a:endParaRPr>
          </a:p>
        </p:txBody>
      </p:sp>
      <p:graphicFrame>
        <p:nvGraphicFramePr>
          <p:cNvPr id="4" name="Table 3">
            <a:extLst>
              <a:ext uri="{FF2B5EF4-FFF2-40B4-BE49-F238E27FC236}">
                <a16:creationId xmlns:a16="http://schemas.microsoft.com/office/drawing/2014/main" id="{78539274-2525-4972-BBAB-DD6FD0776F8B}"/>
              </a:ext>
            </a:extLst>
          </p:cNvPr>
          <p:cNvGraphicFramePr>
            <a:graphicFrameLocks noGrp="1"/>
          </p:cNvGraphicFramePr>
          <p:nvPr>
            <p:extLst>
              <p:ext uri="{D42A27DB-BD31-4B8C-83A1-F6EECF244321}">
                <p14:modId xmlns:p14="http://schemas.microsoft.com/office/powerpoint/2010/main" val="2079412405"/>
              </p:ext>
            </p:extLst>
          </p:nvPr>
        </p:nvGraphicFramePr>
        <p:xfrm>
          <a:off x="736978" y="974633"/>
          <a:ext cx="7478973" cy="3312785"/>
        </p:xfrm>
        <a:graphic>
          <a:graphicData uri="http://schemas.openxmlformats.org/drawingml/2006/table">
            <a:tbl>
              <a:tblPr/>
              <a:tblGrid>
                <a:gridCol w="858547">
                  <a:extLst>
                    <a:ext uri="{9D8B030D-6E8A-4147-A177-3AD203B41FA5}">
                      <a16:colId xmlns:a16="http://schemas.microsoft.com/office/drawing/2014/main" val="1803112064"/>
                    </a:ext>
                  </a:extLst>
                </a:gridCol>
                <a:gridCol w="1110189">
                  <a:extLst>
                    <a:ext uri="{9D8B030D-6E8A-4147-A177-3AD203B41FA5}">
                      <a16:colId xmlns:a16="http://schemas.microsoft.com/office/drawing/2014/main" val="3311644512"/>
                    </a:ext>
                  </a:extLst>
                </a:gridCol>
                <a:gridCol w="3241751">
                  <a:extLst>
                    <a:ext uri="{9D8B030D-6E8A-4147-A177-3AD203B41FA5}">
                      <a16:colId xmlns:a16="http://schemas.microsoft.com/office/drawing/2014/main" val="2059600603"/>
                    </a:ext>
                  </a:extLst>
                </a:gridCol>
                <a:gridCol w="1054679">
                  <a:extLst>
                    <a:ext uri="{9D8B030D-6E8A-4147-A177-3AD203B41FA5}">
                      <a16:colId xmlns:a16="http://schemas.microsoft.com/office/drawing/2014/main" val="2600049049"/>
                    </a:ext>
                  </a:extLst>
                </a:gridCol>
                <a:gridCol w="1213807">
                  <a:extLst>
                    <a:ext uri="{9D8B030D-6E8A-4147-A177-3AD203B41FA5}">
                      <a16:colId xmlns:a16="http://schemas.microsoft.com/office/drawing/2014/main" val="2121083386"/>
                    </a:ext>
                  </a:extLst>
                </a:gridCol>
              </a:tblGrid>
              <a:tr h="471801">
                <a:tc>
                  <a:txBody>
                    <a:bodyPr/>
                    <a:lstStyle/>
                    <a:p>
                      <a:pPr algn="l" fontAlgn="ctr"/>
                      <a:r>
                        <a:rPr lang="en-IN" sz="1100" b="0" i="0" u="none" strike="noStrike">
                          <a:solidFill>
                            <a:srgbClr val="FFFFFF"/>
                          </a:solidFill>
                          <a:effectLst/>
                          <a:latin typeface="Corbel" panose="020B0503020204020204" pitchFamily="34" charset="0"/>
                        </a:rPr>
                        <a:t>Partners</a:t>
                      </a: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IN" sz="1100" b="0" i="0" u="none" strike="noStrike" dirty="0">
                          <a:solidFill>
                            <a:srgbClr val="FFFFFF"/>
                          </a:solidFill>
                          <a:effectLst/>
                          <a:latin typeface="Corbel" panose="020B0503020204020204" pitchFamily="34" charset="0"/>
                        </a:rPr>
                        <a:t>Location</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IN" sz="1100" b="0" i="0" u="none" strike="noStrike" dirty="0">
                          <a:solidFill>
                            <a:srgbClr val="FFFFFF"/>
                          </a:solidFill>
                          <a:effectLst/>
                          <a:latin typeface="Corbel" panose="020B0503020204020204" pitchFamily="34" charset="0"/>
                        </a:rPr>
                        <a:t>Activity</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US" sz="1100" b="0" i="0" u="none" strike="noStrike" dirty="0">
                          <a:solidFill>
                            <a:srgbClr val="FFFFFF"/>
                          </a:solidFill>
                          <a:effectLst/>
                          <a:latin typeface="Corbel" panose="020B0503020204020204" pitchFamily="34" charset="0"/>
                        </a:rPr>
                        <a:t>2020 Target (HHs)</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l" fontAlgn="ctr"/>
                      <a:r>
                        <a:rPr lang="en-US" sz="1100" b="0" i="0" u="none" strike="noStrike" dirty="0">
                          <a:solidFill>
                            <a:srgbClr val="FFFFFF"/>
                          </a:solidFill>
                          <a:effectLst/>
                          <a:latin typeface="Corbel" panose="020B0503020204020204" pitchFamily="34" charset="0"/>
                        </a:rPr>
                        <a:t>2020 Funding required</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454624928"/>
                  </a:ext>
                </a:extLst>
              </a:tr>
              <a:tr h="463938">
                <a:tc>
                  <a:txBody>
                    <a:bodyPr/>
                    <a:lstStyle/>
                    <a:p>
                      <a:pPr algn="l" fontAlgn="ctr"/>
                      <a:r>
                        <a:rPr lang="en-IN" sz="1100" b="0" i="0" u="none" strike="noStrike" dirty="0">
                          <a:solidFill>
                            <a:srgbClr val="000000"/>
                          </a:solidFill>
                          <a:effectLst/>
                          <a:latin typeface="Corbel" panose="020B0503020204020204" pitchFamily="34" charset="0"/>
                        </a:rPr>
                        <a:t>HRF</a:t>
                      </a: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IN" sz="1100" b="0" i="0" u="none" strike="noStrike" dirty="0">
                          <a:solidFill>
                            <a:srgbClr val="000000"/>
                          </a:solidFill>
                          <a:effectLst/>
                          <a:latin typeface="Corbel" panose="020B0503020204020204" pitchFamily="34" charset="0"/>
                        </a:rPr>
                        <a:t>Kirkuk</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ctr"/>
                      <a:r>
                        <a:rPr lang="en-US" sz="1100" b="0" i="0" u="none" strike="noStrike" dirty="0">
                          <a:solidFill>
                            <a:srgbClr val="000000"/>
                          </a:solidFill>
                          <a:effectLst/>
                          <a:latin typeface="Corbel" panose="020B0503020204020204" pitchFamily="34" charset="0"/>
                        </a:rPr>
                        <a:t>SOK + Critical shelter repairs + Rental subsidies in Kirkuk</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en-IN" sz="1100" b="0" i="0" u="none" strike="noStrike" dirty="0">
                          <a:solidFill>
                            <a:srgbClr val="000000"/>
                          </a:solidFill>
                          <a:effectLst/>
                          <a:latin typeface="Corbel" panose="020B0503020204020204" pitchFamily="34" charset="0"/>
                        </a:rPr>
                        <a:t>1,000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en-IN" sz="1100" b="0" i="0" u="none" strike="noStrike" dirty="0">
                          <a:solidFill>
                            <a:srgbClr val="000000"/>
                          </a:solidFill>
                          <a:effectLst/>
                          <a:latin typeface="Corbel" panose="020B0503020204020204" pitchFamily="34" charset="0"/>
                        </a:rPr>
                        <a:t>593,700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3973084"/>
                  </a:ext>
                </a:extLst>
              </a:tr>
              <a:tr h="838937">
                <a:tc>
                  <a:txBody>
                    <a:bodyPr/>
                    <a:lstStyle/>
                    <a:p>
                      <a:pPr algn="l" fontAlgn="ctr"/>
                      <a:r>
                        <a:rPr lang="en-IN" sz="1100" b="0" i="0" u="none" strike="noStrike" dirty="0">
                          <a:solidFill>
                            <a:srgbClr val="000000"/>
                          </a:solidFill>
                          <a:effectLst/>
                          <a:latin typeface="Corbel" panose="020B0503020204020204" pitchFamily="34" charset="0"/>
                        </a:rPr>
                        <a:t>CCR</a:t>
                      </a: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IN" sz="1100" b="0" i="0" u="none" strike="noStrike" dirty="0" err="1">
                          <a:solidFill>
                            <a:srgbClr val="000000"/>
                          </a:solidFill>
                          <a:effectLst/>
                          <a:latin typeface="Corbel" panose="020B0503020204020204" pitchFamily="34" charset="0"/>
                        </a:rPr>
                        <a:t>Dahuk</a:t>
                      </a:r>
                      <a:r>
                        <a:rPr lang="en-IN" sz="1100" b="0" i="0" u="none" strike="noStrike" dirty="0">
                          <a:solidFill>
                            <a:srgbClr val="000000"/>
                          </a:solidFill>
                          <a:effectLst/>
                          <a:latin typeface="Corbel" panose="020B0503020204020204" pitchFamily="34" charset="0"/>
                        </a:rPr>
                        <a:t> &amp; Anbar</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IN" sz="1100" b="0" i="0" u="none" strike="noStrike" dirty="0">
                        <a:solidFill>
                          <a:srgbClr val="000000"/>
                        </a:solidFill>
                        <a:effectLst/>
                        <a:latin typeface="Corbel" panose="020B0503020204020204" pitchFamily="34" charset="0"/>
                      </a:endParaRPr>
                    </a:p>
                    <a:p>
                      <a:pPr algn="l" fontAlgn="ctr"/>
                      <a:r>
                        <a:rPr lang="en-IN" sz="1100" b="0" i="0" u="none" strike="noStrike" dirty="0">
                          <a:solidFill>
                            <a:srgbClr val="000000"/>
                          </a:solidFill>
                          <a:effectLst/>
                          <a:latin typeface="Corbel" panose="020B0503020204020204" pitchFamily="34" charset="0"/>
                        </a:rPr>
                        <a:t>SOK + Critical shelter repairs + Rental subsidies in </a:t>
                      </a:r>
                      <a:r>
                        <a:rPr lang="en-IN" sz="1100" b="0" i="0" u="none" strike="noStrike" dirty="0" err="1">
                          <a:solidFill>
                            <a:srgbClr val="000000"/>
                          </a:solidFill>
                          <a:effectLst/>
                          <a:latin typeface="Corbel" panose="020B0503020204020204" pitchFamily="34" charset="0"/>
                        </a:rPr>
                        <a:t>Dahuk</a:t>
                      </a:r>
                      <a:r>
                        <a:rPr lang="en-IN" sz="1100" b="0" i="0" u="none" strike="noStrike" dirty="0">
                          <a:solidFill>
                            <a:srgbClr val="000000"/>
                          </a:solidFill>
                          <a:effectLst/>
                          <a:latin typeface="Corbel" panose="020B0503020204020204" pitchFamily="34" charset="0"/>
                        </a:rPr>
                        <a:t>;</a:t>
                      </a:r>
                      <a:br>
                        <a:rPr lang="en-IN" sz="1100" b="0" i="0" u="none" strike="noStrike" dirty="0">
                          <a:solidFill>
                            <a:srgbClr val="000000"/>
                          </a:solidFill>
                          <a:effectLst/>
                          <a:latin typeface="Corbel" panose="020B0503020204020204" pitchFamily="34" charset="0"/>
                        </a:rPr>
                      </a:br>
                      <a:endParaRPr lang="en-IN" sz="1100" b="0" i="0" u="none" strike="noStrike" dirty="0">
                        <a:solidFill>
                          <a:srgbClr val="000000"/>
                        </a:solidFill>
                        <a:effectLst/>
                        <a:latin typeface="Corbel" panose="020B0503020204020204" pitchFamily="34" charset="0"/>
                      </a:endParaRPr>
                    </a:p>
                    <a:p>
                      <a:pPr algn="l" fontAlgn="ctr"/>
                      <a:r>
                        <a:rPr lang="en-IN" sz="1100" b="0" i="0" u="none" strike="noStrike" dirty="0">
                          <a:solidFill>
                            <a:srgbClr val="000000"/>
                          </a:solidFill>
                          <a:effectLst/>
                          <a:latin typeface="Corbel" panose="020B0503020204020204" pitchFamily="34" charset="0"/>
                        </a:rPr>
                        <a:t>Critical shelter repairs house for 500 most vulnerable houses in Fallujah (Markaz Fallujah, Al-</a:t>
                      </a:r>
                      <a:r>
                        <a:rPr lang="en-IN" sz="1100" b="0" i="0" u="none" strike="noStrike" dirty="0" err="1">
                          <a:solidFill>
                            <a:srgbClr val="000000"/>
                          </a:solidFill>
                          <a:effectLst/>
                          <a:latin typeface="Corbel" panose="020B0503020204020204" pitchFamily="34" charset="0"/>
                        </a:rPr>
                        <a:t>Garma</a:t>
                      </a:r>
                      <a:r>
                        <a:rPr lang="en-IN" sz="1100" b="0" i="0" u="none" strike="noStrike" dirty="0">
                          <a:solidFill>
                            <a:srgbClr val="000000"/>
                          </a:solidFill>
                          <a:effectLst/>
                          <a:latin typeface="Corbel" panose="020B0503020204020204" pitchFamily="34" charset="0"/>
                        </a:rPr>
                        <a:t> and Al-</a:t>
                      </a:r>
                      <a:r>
                        <a:rPr lang="en-IN" sz="1100" b="0" i="0" u="none" strike="noStrike" dirty="0" err="1">
                          <a:solidFill>
                            <a:srgbClr val="000000"/>
                          </a:solidFill>
                          <a:effectLst/>
                          <a:latin typeface="Corbel" panose="020B0503020204020204" pitchFamily="34" charset="0"/>
                        </a:rPr>
                        <a:t>Saqlawiyah</a:t>
                      </a:r>
                      <a:r>
                        <a:rPr lang="en-IN" sz="1100" b="0" i="0" u="none" strike="noStrike" dirty="0">
                          <a:solidFill>
                            <a:srgbClr val="000000"/>
                          </a:solidFill>
                          <a:effectLst/>
                          <a:latin typeface="Corbel" panose="020B0503020204020204" pitchFamily="34" charset="0"/>
                        </a:rPr>
                        <a:t> sub-districts)</a:t>
                      </a:r>
                      <a:br>
                        <a:rPr lang="en-IN" sz="1100" b="0" i="0" u="none" strike="noStrike" dirty="0">
                          <a:solidFill>
                            <a:srgbClr val="000000"/>
                          </a:solidFill>
                          <a:effectLst/>
                          <a:latin typeface="Corbel" panose="020B0503020204020204" pitchFamily="34" charset="0"/>
                        </a:rPr>
                      </a:br>
                      <a:endParaRPr lang="en-IN" sz="1100" b="0" i="0" u="none" strike="noStrike" dirty="0">
                        <a:solidFill>
                          <a:srgbClr val="000000"/>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IN" sz="1100" b="0" i="0" u="none" strike="noStrike" dirty="0">
                          <a:solidFill>
                            <a:srgbClr val="000000"/>
                          </a:solidFill>
                          <a:effectLst/>
                          <a:latin typeface="Corbel" panose="020B0503020204020204" pitchFamily="34" charset="0"/>
                        </a:rPr>
                        <a:t>1,500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IN" sz="1100" b="0" i="0" u="none" strike="noStrike" dirty="0">
                          <a:solidFill>
                            <a:srgbClr val="000000"/>
                          </a:solidFill>
                          <a:effectLst/>
                          <a:latin typeface="Corbel" panose="020B0503020204020204" pitchFamily="34" charset="0"/>
                        </a:rPr>
                        <a:t>1,268,700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999604"/>
                  </a:ext>
                </a:extLst>
              </a:tr>
              <a:tr h="506091">
                <a:tc>
                  <a:txBody>
                    <a:bodyPr/>
                    <a:lstStyle/>
                    <a:p>
                      <a:pPr algn="l" fontAlgn="ctr"/>
                      <a:r>
                        <a:rPr lang="en-IN" sz="1100" b="0" i="0" u="none" strike="noStrike" dirty="0">
                          <a:solidFill>
                            <a:srgbClr val="000000"/>
                          </a:solidFill>
                          <a:effectLst/>
                          <a:latin typeface="Corbel" panose="020B0503020204020204" pitchFamily="34" charset="0"/>
                        </a:rPr>
                        <a:t>ZOA</a:t>
                      </a: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r>
                        <a:rPr lang="en-IN" sz="1100" b="0" i="0" u="none" strike="noStrike" dirty="0">
                          <a:solidFill>
                            <a:srgbClr val="000000"/>
                          </a:solidFill>
                          <a:effectLst/>
                          <a:latin typeface="Corbel" panose="020B0503020204020204" pitchFamily="34" charset="0"/>
                        </a:rPr>
                        <a:t>Anbar</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ctr"/>
                      <a:endParaRPr lang="en-US" sz="1100" b="0" i="0" u="none" strike="noStrike" dirty="0">
                        <a:solidFill>
                          <a:srgbClr val="000000"/>
                        </a:solidFill>
                        <a:effectLst/>
                        <a:latin typeface="Corbel" panose="020B0503020204020204" pitchFamily="34" charset="0"/>
                      </a:endParaRPr>
                    </a:p>
                    <a:p>
                      <a:pPr algn="l" fontAlgn="ctr"/>
                      <a:r>
                        <a:rPr lang="en-US" sz="1100" b="0" i="0" u="none" strike="noStrike" dirty="0">
                          <a:solidFill>
                            <a:srgbClr val="000000"/>
                          </a:solidFill>
                          <a:effectLst/>
                          <a:latin typeface="Corbel" panose="020B0503020204020204" pitchFamily="34" charset="0"/>
                        </a:rPr>
                        <a:t>SOK + Critical shelter repairs for 750 most vulnerable houses in </a:t>
                      </a:r>
                      <a:r>
                        <a:rPr lang="en-US" sz="1100" b="0" i="0" u="none" strike="noStrike" dirty="0" err="1">
                          <a:solidFill>
                            <a:srgbClr val="000000"/>
                          </a:solidFill>
                          <a:effectLst/>
                          <a:latin typeface="Corbel" panose="020B0503020204020204" pitchFamily="34" charset="0"/>
                        </a:rPr>
                        <a:t>BzBz</a:t>
                      </a:r>
                      <a:r>
                        <a:rPr lang="en-US" sz="1100" b="0" i="0" u="none" strike="noStrike" dirty="0">
                          <a:solidFill>
                            <a:srgbClr val="000000"/>
                          </a:solidFill>
                          <a:effectLst/>
                          <a:latin typeface="Corbel" panose="020B0503020204020204" pitchFamily="34" charset="0"/>
                        </a:rPr>
                        <a:t> informal settlement, </a:t>
                      </a:r>
                      <a:br>
                        <a:rPr lang="en-US" sz="1100" b="0" i="0" u="none" strike="noStrike" dirty="0">
                          <a:solidFill>
                            <a:srgbClr val="000000"/>
                          </a:solidFill>
                          <a:effectLst/>
                          <a:latin typeface="Corbel" panose="020B0503020204020204" pitchFamily="34" charset="0"/>
                        </a:rPr>
                      </a:br>
                      <a:endParaRPr lang="en-US" sz="1100" b="0" i="0" u="none" strike="noStrike" dirty="0">
                        <a:solidFill>
                          <a:srgbClr val="000000"/>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ctr"/>
                      <a:r>
                        <a:rPr lang="en-IN" sz="1100" b="0" i="0" u="none" strike="noStrike" dirty="0">
                          <a:solidFill>
                            <a:srgbClr val="000000"/>
                          </a:solidFill>
                          <a:effectLst/>
                          <a:latin typeface="Corbel" panose="020B0503020204020204" pitchFamily="34" charset="0"/>
                        </a:rPr>
                        <a:t>750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ctr"/>
                      <a:r>
                        <a:rPr lang="en-IN" sz="1100" b="0" i="0" u="none" strike="noStrike" dirty="0">
                          <a:solidFill>
                            <a:srgbClr val="000000"/>
                          </a:solidFill>
                          <a:effectLst/>
                          <a:latin typeface="Corbel" panose="020B0503020204020204" pitchFamily="34" charset="0"/>
                        </a:rPr>
                        <a:t>639,750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20406373"/>
                  </a:ext>
                </a:extLst>
              </a:tr>
              <a:tr h="180857">
                <a:tc>
                  <a:txBody>
                    <a:bodyPr/>
                    <a:lstStyle/>
                    <a:p>
                      <a:pPr algn="l" fontAlgn="ctr"/>
                      <a:endParaRPr lang="en-IN" sz="1100" b="0" i="0" u="none" strike="noStrike">
                        <a:solidFill>
                          <a:srgbClr val="000000"/>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IN" sz="1100" b="0" i="0" u="none" strike="noStrike">
                        <a:solidFill>
                          <a:srgbClr val="000000"/>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IN" sz="1100" b="0" i="0" u="none" strike="noStrike">
                        <a:solidFill>
                          <a:srgbClr val="000000"/>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IN" sz="1100" b="0" i="0" u="none" strike="noStrike">
                        <a:solidFill>
                          <a:srgbClr val="000000"/>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en-IN" sz="1100" b="0" i="0" u="none" strike="noStrike" dirty="0">
                        <a:solidFill>
                          <a:srgbClr val="000000"/>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531512"/>
                  </a:ext>
                </a:extLst>
              </a:tr>
              <a:tr h="173245">
                <a:tc>
                  <a:txBody>
                    <a:bodyPr/>
                    <a:lstStyle/>
                    <a:p>
                      <a:pPr algn="l" fontAlgn="ctr"/>
                      <a:endParaRPr lang="en-IN" sz="1100" b="0" i="0" u="none" strike="noStrike" dirty="0">
                        <a:solidFill>
                          <a:schemeClr val="bg1"/>
                        </a:solidFill>
                        <a:effectLst/>
                        <a:latin typeface="Corbel" panose="020B0503020204020204" pitchFamily="34" charset="0"/>
                      </a:endParaRPr>
                    </a:p>
                  </a:txBody>
                  <a:tcPr marL="5623" marR="5623" marT="5623"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fontAlgn="ctr"/>
                      <a:endParaRPr lang="en-IN" sz="1100" b="0" i="0" u="none" strike="noStrike" dirty="0">
                        <a:solidFill>
                          <a:schemeClr val="bg1"/>
                        </a:solidFill>
                        <a:effectLst/>
                        <a:latin typeface="Corbel" panose="020B0503020204020204" pitchFamily="34" charset="0"/>
                      </a:endParaRP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fontAlgn="ctr"/>
                      <a:r>
                        <a:rPr lang="en-IN" sz="1100" b="0" i="0" u="none" strike="noStrike" dirty="0">
                          <a:solidFill>
                            <a:schemeClr val="bg1"/>
                          </a:solidFill>
                          <a:effectLst/>
                          <a:latin typeface="Corbel" panose="020B0503020204020204" pitchFamily="34" charset="0"/>
                        </a:rPr>
                        <a:t>2020 IHF Tentative budget (extension)</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ctr"/>
                      <a:r>
                        <a:rPr lang="en-IN" sz="1100" b="0" i="0" u="none" strike="noStrike" dirty="0">
                          <a:solidFill>
                            <a:schemeClr val="bg1"/>
                          </a:solidFill>
                          <a:effectLst/>
                          <a:latin typeface="Corbel" panose="020B0503020204020204" pitchFamily="34" charset="0"/>
                        </a:rPr>
                        <a:t>3,250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ctr"/>
                      <a:r>
                        <a:rPr lang="en-IN" sz="1100" b="0" i="0" u="none" strike="noStrike" dirty="0">
                          <a:solidFill>
                            <a:schemeClr val="bg1"/>
                          </a:solidFill>
                          <a:effectLst/>
                          <a:latin typeface="Corbel" panose="020B0503020204020204" pitchFamily="34" charset="0"/>
                        </a:rPr>
                        <a:t>2,502,150</a:t>
                      </a:r>
                    </a:p>
                  </a:txBody>
                  <a:tcPr marL="5623" marR="5623" marT="5623"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951767783"/>
                  </a:ext>
                </a:extLst>
              </a:tr>
            </a:tbl>
          </a:graphicData>
        </a:graphic>
      </p:graphicFrame>
    </p:spTree>
    <p:extLst>
      <p:ext uri="{BB962C8B-B14F-4D97-AF65-F5344CB8AC3E}">
        <p14:creationId xmlns:p14="http://schemas.microsoft.com/office/powerpoint/2010/main" val="401670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E864EC-0A00-4D64-B5FA-296FABDC44C6}"/>
              </a:ext>
            </a:extLst>
          </p:cNvPr>
          <p:cNvSpPr>
            <a:spLocks noGrp="1"/>
          </p:cNvSpPr>
          <p:nvPr>
            <p:ph type="sldNum" sz="quarter" idx="12"/>
          </p:nvPr>
        </p:nvSpPr>
        <p:spPr/>
        <p:txBody>
          <a:bodyPr/>
          <a:lstStyle/>
          <a:p>
            <a:fld id="{1327C452-0D12-48F3-BB65-BBA3E6350F2C}" type="slidenum">
              <a:rPr lang="en-GB" smtClean="0">
                <a:latin typeface="Calibri"/>
              </a:rPr>
              <a:pPr/>
              <a:t>9</a:t>
            </a:fld>
            <a:endParaRPr lang="en-GB">
              <a:latin typeface="Calibri"/>
            </a:endParaRPr>
          </a:p>
        </p:txBody>
      </p:sp>
      <p:sp>
        <p:nvSpPr>
          <p:cNvPr id="2" name="Rectangle 1">
            <a:extLst>
              <a:ext uri="{FF2B5EF4-FFF2-40B4-BE49-F238E27FC236}">
                <a16:creationId xmlns:a16="http://schemas.microsoft.com/office/drawing/2014/main" id="{2685E793-26F0-4A53-AE01-CFBFC7837DAB}"/>
              </a:ext>
            </a:extLst>
          </p:cNvPr>
          <p:cNvSpPr/>
          <p:nvPr/>
        </p:nvSpPr>
        <p:spPr>
          <a:xfrm>
            <a:off x="20780" y="126347"/>
            <a:ext cx="9102437" cy="584775"/>
          </a:xfrm>
          <a:prstGeom prst="rect">
            <a:avLst/>
          </a:prstGeom>
        </p:spPr>
        <p:txBody>
          <a:bodyPr wrap="square">
            <a:spAutoFit/>
          </a:bodyPr>
          <a:lstStyle/>
          <a:p>
            <a:pPr marL="400050" indent="-400050">
              <a:buFont typeface="+mj-lt"/>
              <a:buAutoNum type="romanUcPeriod"/>
            </a:pPr>
            <a:r>
              <a:rPr lang="en-US" sz="1600" dirty="0">
                <a:latin typeface="Corbel" panose="020B0503020204020204" pitchFamily="34" charset="0"/>
                <a:cs typeface="Calibri Light" panose="020F0302020204030204" pitchFamily="34" charset="0"/>
              </a:rPr>
              <a:t>Key issues</a:t>
            </a:r>
          </a:p>
          <a:p>
            <a:pPr marL="800100" lvl="1" indent="-342900">
              <a:buFont typeface="+mj-lt"/>
              <a:buAutoNum type="arabicPeriod" startAt="4"/>
            </a:pPr>
            <a:r>
              <a:rPr lang="en-US" sz="1600" dirty="0">
                <a:latin typeface="Corbel" panose="020B0503020204020204" pitchFamily="34" charset="0"/>
              </a:rPr>
              <a:t>Emergency: potential needs due to movement of IDPs from camps</a:t>
            </a:r>
            <a:endParaRPr lang="en-US" sz="1600" b="1" dirty="0">
              <a:solidFill>
                <a:srgbClr val="0070C0"/>
              </a:solidFill>
              <a:latin typeface="Corbel" panose="020B0503020204020204" pitchFamily="34" charset="0"/>
              <a:cs typeface="Calibri Light" panose="020F0302020204030204" pitchFamily="34" charset="0"/>
            </a:endParaRPr>
          </a:p>
        </p:txBody>
      </p:sp>
      <p:sp>
        <p:nvSpPr>
          <p:cNvPr id="11" name="TextBox 10">
            <a:extLst>
              <a:ext uri="{FF2B5EF4-FFF2-40B4-BE49-F238E27FC236}">
                <a16:creationId xmlns:a16="http://schemas.microsoft.com/office/drawing/2014/main" id="{891C48CB-047F-4972-8A20-BEBBC132C34D}"/>
              </a:ext>
            </a:extLst>
          </p:cNvPr>
          <p:cNvSpPr txBox="1"/>
          <p:nvPr/>
        </p:nvSpPr>
        <p:spPr>
          <a:xfrm>
            <a:off x="309205" y="1106367"/>
            <a:ext cx="2258705" cy="523220"/>
          </a:xfrm>
          <a:prstGeom prst="rect">
            <a:avLst/>
          </a:prstGeom>
          <a:noFill/>
        </p:spPr>
        <p:txBody>
          <a:bodyPr wrap="square">
            <a:spAutoFit/>
          </a:bodyPr>
          <a:lstStyle/>
          <a:p>
            <a:r>
              <a:rPr lang="en-IN" sz="1400" dirty="0">
                <a:latin typeface="Corbel" panose="020B0503020204020204" pitchFamily="34" charset="0"/>
              </a:rPr>
              <a:t>Summary – Departures</a:t>
            </a:r>
          </a:p>
          <a:p>
            <a:r>
              <a:rPr lang="en-IN" sz="1400" dirty="0">
                <a:latin typeface="Corbel" panose="020B0503020204020204" pitchFamily="34" charset="0"/>
              </a:rPr>
              <a:t>As of 15 Nov. 20</a:t>
            </a:r>
          </a:p>
        </p:txBody>
      </p:sp>
      <p:graphicFrame>
        <p:nvGraphicFramePr>
          <p:cNvPr id="15" name="Table 14">
            <a:extLst>
              <a:ext uri="{FF2B5EF4-FFF2-40B4-BE49-F238E27FC236}">
                <a16:creationId xmlns:a16="http://schemas.microsoft.com/office/drawing/2014/main" id="{C4AE1E99-B2E1-482F-B77E-88C111F37432}"/>
              </a:ext>
            </a:extLst>
          </p:cNvPr>
          <p:cNvGraphicFramePr>
            <a:graphicFrameLocks noGrp="1"/>
          </p:cNvGraphicFramePr>
          <p:nvPr>
            <p:extLst>
              <p:ext uri="{D42A27DB-BD31-4B8C-83A1-F6EECF244321}">
                <p14:modId xmlns:p14="http://schemas.microsoft.com/office/powerpoint/2010/main" val="2332645660"/>
              </p:ext>
            </p:extLst>
          </p:nvPr>
        </p:nvGraphicFramePr>
        <p:xfrm>
          <a:off x="2567910" y="980873"/>
          <a:ext cx="5864276" cy="3519069"/>
        </p:xfrm>
        <a:graphic>
          <a:graphicData uri="http://schemas.openxmlformats.org/drawingml/2006/table">
            <a:tbl>
              <a:tblPr/>
              <a:tblGrid>
                <a:gridCol w="1340145">
                  <a:extLst>
                    <a:ext uri="{9D8B030D-6E8A-4147-A177-3AD203B41FA5}">
                      <a16:colId xmlns:a16="http://schemas.microsoft.com/office/drawing/2014/main" val="3983180587"/>
                    </a:ext>
                  </a:extLst>
                </a:gridCol>
                <a:gridCol w="1084880">
                  <a:extLst>
                    <a:ext uri="{9D8B030D-6E8A-4147-A177-3AD203B41FA5}">
                      <a16:colId xmlns:a16="http://schemas.microsoft.com/office/drawing/2014/main" val="4192319220"/>
                    </a:ext>
                  </a:extLst>
                </a:gridCol>
                <a:gridCol w="1613644">
                  <a:extLst>
                    <a:ext uri="{9D8B030D-6E8A-4147-A177-3AD203B41FA5}">
                      <a16:colId xmlns:a16="http://schemas.microsoft.com/office/drawing/2014/main" val="715375923"/>
                    </a:ext>
                  </a:extLst>
                </a:gridCol>
                <a:gridCol w="957247">
                  <a:extLst>
                    <a:ext uri="{9D8B030D-6E8A-4147-A177-3AD203B41FA5}">
                      <a16:colId xmlns:a16="http://schemas.microsoft.com/office/drawing/2014/main" val="242800643"/>
                    </a:ext>
                  </a:extLst>
                </a:gridCol>
                <a:gridCol w="868360">
                  <a:extLst>
                    <a:ext uri="{9D8B030D-6E8A-4147-A177-3AD203B41FA5}">
                      <a16:colId xmlns:a16="http://schemas.microsoft.com/office/drawing/2014/main" val="2995646560"/>
                    </a:ext>
                  </a:extLst>
                </a:gridCol>
              </a:tblGrid>
              <a:tr h="136803">
                <a:tc>
                  <a:txBody>
                    <a:bodyPr/>
                    <a:lstStyle/>
                    <a:p>
                      <a:pPr algn="l" fontAlgn="b"/>
                      <a:r>
                        <a:rPr lang="en-IN" sz="800" b="0" i="0" u="none" strike="noStrike" dirty="0">
                          <a:solidFill>
                            <a:srgbClr val="FFFFFF"/>
                          </a:solidFill>
                          <a:effectLst/>
                          <a:latin typeface="Corbel" panose="020B0503020204020204" pitchFamily="34" charset="0"/>
                        </a:rPr>
                        <a:t>Governorate Of Departure</a:t>
                      </a:r>
                    </a:p>
                  </a:txBody>
                  <a:tcPr marL="6840" marR="6840" marT="6840"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800" b="0" i="0" u="none" strike="noStrike">
                          <a:solidFill>
                            <a:srgbClr val="FFFFFF"/>
                          </a:solidFill>
                          <a:effectLst/>
                          <a:latin typeface="Corbel" panose="020B0503020204020204" pitchFamily="34" charset="0"/>
                        </a:rPr>
                        <a:t>District of Departure</a:t>
                      </a:r>
                    </a:p>
                  </a:txBody>
                  <a:tcPr marL="6840" marR="6840" marT="6840"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US" sz="800" b="0" i="0" u="none" strike="noStrike" dirty="0">
                          <a:solidFill>
                            <a:srgbClr val="FFFFFF"/>
                          </a:solidFill>
                          <a:effectLst/>
                          <a:latin typeface="Corbel" panose="020B0503020204020204" pitchFamily="34" charset="0"/>
                        </a:rPr>
                        <a:t>DTM - Location Name of Departure</a:t>
                      </a:r>
                    </a:p>
                  </a:txBody>
                  <a:tcPr marL="6840" marR="6840" marT="6840"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800" b="0" i="0" u="none" strike="noStrike">
                          <a:solidFill>
                            <a:srgbClr val="FFFFFF"/>
                          </a:solidFill>
                          <a:effectLst/>
                          <a:latin typeface="Corbel" panose="020B0503020204020204" pitchFamily="34" charset="0"/>
                        </a:rPr>
                        <a:t>Sum of Num Families</a:t>
                      </a:r>
                    </a:p>
                  </a:txBody>
                  <a:tcPr marL="6840" marR="6840" marT="6840"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tc>
                  <a:txBody>
                    <a:bodyPr/>
                    <a:lstStyle/>
                    <a:p>
                      <a:pPr algn="l" fontAlgn="b"/>
                      <a:r>
                        <a:rPr lang="en-IN" sz="800" b="0" i="0" u="none" strike="noStrike">
                          <a:solidFill>
                            <a:srgbClr val="FFFFFF"/>
                          </a:solidFill>
                          <a:effectLst/>
                          <a:latin typeface="Corbel" panose="020B0503020204020204" pitchFamily="34" charset="0"/>
                        </a:rPr>
                        <a:t>Sum of # Individual</a:t>
                      </a:r>
                    </a:p>
                  </a:txBody>
                  <a:tcPr marL="6840" marR="6840" marT="6840" marB="0" anchor="b">
                    <a:lnL>
                      <a:noFill/>
                    </a:lnL>
                    <a:lnR>
                      <a:noFill/>
                    </a:lnR>
                    <a:lnT w="12700" cap="flat" cmpd="sng" algn="ctr">
                      <a:solidFill>
                        <a:srgbClr val="305496"/>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2312592394"/>
                  </a:ext>
                </a:extLst>
              </a:tr>
              <a:tr h="136803">
                <a:tc>
                  <a:txBody>
                    <a:bodyPr/>
                    <a:lstStyle/>
                    <a:p>
                      <a:pPr algn="l" fontAlgn="b"/>
                      <a:r>
                        <a:rPr lang="en-IN" sz="800" b="0" i="0" u="none" strike="noStrike">
                          <a:solidFill>
                            <a:srgbClr val="000000"/>
                          </a:solidFill>
                          <a:effectLst/>
                          <a:latin typeface="Corbel" panose="020B0503020204020204" pitchFamily="34" charset="0"/>
                        </a:rPr>
                        <a:t>Baghdad</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dirty="0">
                          <a:solidFill>
                            <a:srgbClr val="000000"/>
                          </a:solidFill>
                          <a:effectLst/>
                          <a:latin typeface="Corbel" panose="020B0503020204020204" pitchFamily="34" charset="0"/>
                        </a:rPr>
                        <a:t>Abu Ghraib</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Al Shams Complex</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102</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612</a:t>
                      </a:r>
                    </a:p>
                  </a:txBody>
                  <a:tcPr marL="6840" marR="6840" marT="6840" marB="0" anchor="b">
                    <a:lnL>
                      <a:noFill/>
                    </a:lnL>
                    <a:lnR>
                      <a:noFill/>
                    </a:lnR>
                    <a:lnT>
                      <a:noFill/>
                    </a:lnT>
                    <a:lnB>
                      <a:noFill/>
                    </a:lnB>
                  </a:tcPr>
                </a:tc>
                <a:extLst>
                  <a:ext uri="{0D108BD9-81ED-4DB2-BD59-A6C34878D82A}">
                    <a16:rowId xmlns:a16="http://schemas.microsoft.com/office/drawing/2014/main" val="1483349722"/>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Al-Ahel</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69</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414</a:t>
                      </a:r>
                    </a:p>
                  </a:txBody>
                  <a:tcPr marL="6840" marR="6840" marT="6840" marB="0" anchor="b">
                    <a:lnL>
                      <a:noFill/>
                    </a:lnL>
                    <a:lnR>
                      <a:noFill/>
                    </a:lnR>
                    <a:lnT>
                      <a:noFill/>
                    </a:lnT>
                    <a:lnB>
                      <a:noFill/>
                    </a:lnB>
                  </a:tcPr>
                </a:tc>
                <a:extLst>
                  <a:ext uri="{0D108BD9-81ED-4DB2-BD59-A6C34878D82A}">
                    <a16:rowId xmlns:a16="http://schemas.microsoft.com/office/drawing/2014/main" val="2203518499"/>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dirty="0" err="1">
                          <a:solidFill>
                            <a:srgbClr val="000000"/>
                          </a:solidFill>
                          <a:effectLst/>
                          <a:latin typeface="Corbel" panose="020B0503020204020204" pitchFamily="34" charset="0"/>
                        </a:rPr>
                        <a:t>Mada'in</a:t>
                      </a:r>
                      <a:endParaRPr lang="en-IN" sz="800" b="0" i="0" u="none" strike="noStrike" dirty="0">
                        <a:solidFill>
                          <a:srgbClr val="000000"/>
                        </a:solidFill>
                        <a:effectLst/>
                        <a:latin typeface="Corbel" panose="020B0503020204020204" pitchFamily="34" charset="0"/>
                      </a:endParaRPr>
                    </a:p>
                  </a:txBody>
                  <a:tcPr marL="6840" marR="6840" marT="6840" marB="0" anchor="b">
                    <a:lnL>
                      <a:noFill/>
                    </a:lnL>
                    <a:lnR>
                      <a:noFill/>
                    </a:lnR>
                    <a:lnT>
                      <a:noFill/>
                    </a:lnT>
                    <a:lnB>
                      <a:noFill/>
                    </a:lnB>
                  </a:tcPr>
                </a:tc>
                <a:tc>
                  <a:txBody>
                    <a:bodyPr/>
                    <a:lstStyle/>
                    <a:p>
                      <a:pPr algn="l" fontAlgn="b"/>
                      <a:r>
                        <a:rPr lang="en-IN" sz="800" b="0" i="0" u="none" strike="noStrike" dirty="0">
                          <a:solidFill>
                            <a:srgbClr val="000000"/>
                          </a:solidFill>
                          <a:effectLst/>
                          <a:latin typeface="Corbel" panose="020B0503020204020204" pitchFamily="34" charset="0"/>
                        </a:rPr>
                        <a:t>Al-Nabi Younis</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54</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267</a:t>
                      </a:r>
                    </a:p>
                  </a:txBody>
                  <a:tcPr marL="6840" marR="6840" marT="6840" marB="0" anchor="b">
                    <a:lnL>
                      <a:noFill/>
                    </a:lnL>
                    <a:lnR>
                      <a:noFill/>
                    </a:lnR>
                    <a:lnT>
                      <a:noFill/>
                    </a:lnT>
                    <a:lnB>
                      <a:noFill/>
                    </a:lnB>
                  </a:tcPr>
                </a:tc>
                <a:extLst>
                  <a:ext uri="{0D108BD9-81ED-4DB2-BD59-A6C34878D82A}">
                    <a16:rowId xmlns:a16="http://schemas.microsoft.com/office/drawing/2014/main" val="851818283"/>
                  </a:ext>
                </a:extLst>
              </a:tr>
              <a:tr h="136803">
                <a:tc>
                  <a:txBody>
                    <a:bodyPr/>
                    <a:lstStyle/>
                    <a:p>
                      <a:pPr algn="l" fontAlgn="b"/>
                      <a:r>
                        <a:rPr lang="en-IN" sz="800" b="0" i="0" u="none" strike="noStrike">
                          <a:solidFill>
                            <a:srgbClr val="000000"/>
                          </a:solidFill>
                          <a:effectLst/>
                          <a:latin typeface="Corbel" panose="020B0503020204020204" pitchFamily="34" charset="0"/>
                        </a:rPr>
                        <a:t>Baghdad Total</a:t>
                      </a: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225</a:t>
                      </a: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1293</a:t>
                      </a:r>
                    </a:p>
                  </a:txBody>
                  <a:tcPr marL="6840" marR="6840" marT="6840" marB="0" anchor="b">
                    <a:lnL>
                      <a:noFill/>
                    </a:lnL>
                    <a:lnR>
                      <a:noFill/>
                    </a:lnR>
                    <a:lnT>
                      <a:noFill/>
                    </a:lnT>
                    <a:lnB>
                      <a:noFill/>
                    </a:lnB>
                    <a:solidFill>
                      <a:srgbClr val="B4C6E7"/>
                    </a:solidFill>
                  </a:tcPr>
                </a:tc>
                <a:extLst>
                  <a:ext uri="{0D108BD9-81ED-4DB2-BD59-A6C34878D82A}">
                    <a16:rowId xmlns:a16="http://schemas.microsoft.com/office/drawing/2014/main" val="2461780746"/>
                  </a:ext>
                </a:extLst>
              </a:tr>
              <a:tr h="136803">
                <a:tc>
                  <a:txBody>
                    <a:bodyPr/>
                    <a:lstStyle/>
                    <a:p>
                      <a:pPr algn="l" fontAlgn="b"/>
                      <a:r>
                        <a:rPr lang="en-IN" sz="800" b="0" i="0" u="none" strike="noStrike">
                          <a:solidFill>
                            <a:srgbClr val="000000"/>
                          </a:solidFill>
                          <a:effectLst/>
                          <a:latin typeface="Corbel" panose="020B0503020204020204" pitchFamily="34" charset="0"/>
                        </a:rPr>
                        <a:t>Kerbala</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Al-Hindiya</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Al-Kawthar</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85</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519</a:t>
                      </a:r>
                    </a:p>
                  </a:txBody>
                  <a:tcPr marL="6840" marR="6840" marT="6840" marB="0" anchor="b">
                    <a:lnL>
                      <a:noFill/>
                    </a:lnL>
                    <a:lnR>
                      <a:noFill/>
                    </a:lnR>
                    <a:lnT>
                      <a:noFill/>
                    </a:lnT>
                    <a:lnB>
                      <a:noFill/>
                    </a:lnB>
                  </a:tcPr>
                </a:tc>
                <a:extLst>
                  <a:ext uri="{0D108BD9-81ED-4DB2-BD59-A6C34878D82A}">
                    <a16:rowId xmlns:a16="http://schemas.microsoft.com/office/drawing/2014/main" val="2011175862"/>
                  </a:ext>
                </a:extLst>
              </a:tr>
              <a:tr h="136803">
                <a:tc>
                  <a:txBody>
                    <a:bodyPr/>
                    <a:lstStyle/>
                    <a:p>
                      <a:pPr algn="l" fontAlgn="b"/>
                      <a:r>
                        <a:rPr lang="en-IN" sz="800" b="0" i="0" u="none" strike="noStrike">
                          <a:solidFill>
                            <a:srgbClr val="000000"/>
                          </a:solidFill>
                          <a:effectLst/>
                          <a:latin typeface="Corbel" panose="020B0503020204020204" pitchFamily="34" charset="0"/>
                        </a:rPr>
                        <a:t>Kerbala Total</a:t>
                      </a: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85</a:t>
                      </a: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519</a:t>
                      </a:r>
                    </a:p>
                  </a:txBody>
                  <a:tcPr marL="6840" marR="6840" marT="6840" marB="0" anchor="b">
                    <a:lnL>
                      <a:noFill/>
                    </a:lnL>
                    <a:lnR>
                      <a:noFill/>
                    </a:lnR>
                    <a:lnT>
                      <a:noFill/>
                    </a:lnT>
                    <a:lnB>
                      <a:noFill/>
                    </a:lnB>
                    <a:solidFill>
                      <a:srgbClr val="B4C6E7"/>
                    </a:solidFill>
                  </a:tcPr>
                </a:tc>
                <a:extLst>
                  <a:ext uri="{0D108BD9-81ED-4DB2-BD59-A6C34878D82A}">
                    <a16:rowId xmlns:a16="http://schemas.microsoft.com/office/drawing/2014/main" val="2290975968"/>
                  </a:ext>
                </a:extLst>
              </a:tr>
              <a:tr h="136803">
                <a:tc>
                  <a:txBody>
                    <a:bodyPr/>
                    <a:lstStyle/>
                    <a:p>
                      <a:pPr algn="l" fontAlgn="b"/>
                      <a:r>
                        <a:rPr lang="en-IN" sz="800" b="0" i="0" u="none" strike="noStrike">
                          <a:solidFill>
                            <a:srgbClr val="000000"/>
                          </a:solidFill>
                          <a:effectLst/>
                          <a:latin typeface="Corbel" panose="020B0503020204020204" pitchFamily="34" charset="0"/>
                        </a:rPr>
                        <a:t>Anbar</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Falluja</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HTC</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151</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735</a:t>
                      </a:r>
                    </a:p>
                  </a:txBody>
                  <a:tcPr marL="6840" marR="6840" marT="6840" marB="0" anchor="b">
                    <a:lnL>
                      <a:noFill/>
                    </a:lnL>
                    <a:lnR>
                      <a:noFill/>
                    </a:lnR>
                    <a:lnT>
                      <a:noFill/>
                    </a:lnT>
                    <a:lnB>
                      <a:noFill/>
                    </a:lnB>
                  </a:tcPr>
                </a:tc>
                <a:extLst>
                  <a:ext uri="{0D108BD9-81ED-4DB2-BD59-A6C34878D82A}">
                    <a16:rowId xmlns:a16="http://schemas.microsoft.com/office/drawing/2014/main" val="2713939329"/>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AAF</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21</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85</a:t>
                      </a:r>
                    </a:p>
                  </a:txBody>
                  <a:tcPr marL="6840" marR="6840" marT="6840" marB="0" anchor="b">
                    <a:lnL>
                      <a:noFill/>
                    </a:lnL>
                    <a:lnR>
                      <a:noFill/>
                    </a:lnR>
                    <a:lnT>
                      <a:noFill/>
                    </a:lnT>
                    <a:lnB>
                      <a:noFill/>
                    </a:lnB>
                  </a:tcPr>
                </a:tc>
                <a:extLst>
                  <a:ext uri="{0D108BD9-81ED-4DB2-BD59-A6C34878D82A}">
                    <a16:rowId xmlns:a16="http://schemas.microsoft.com/office/drawing/2014/main" val="572953777"/>
                  </a:ext>
                </a:extLst>
              </a:tr>
              <a:tr h="136803">
                <a:tc>
                  <a:txBody>
                    <a:bodyPr/>
                    <a:lstStyle/>
                    <a:p>
                      <a:pPr algn="l" fontAlgn="b"/>
                      <a:r>
                        <a:rPr lang="en-IN" sz="800" b="0" i="0" u="none" strike="noStrike">
                          <a:solidFill>
                            <a:srgbClr val="000000"/>
                          </a:solidFill>
                          <a:effectLst/>
                          <a:latin typeface="Corbel" panose="020B0503020204020204" pitchFamily="34" charset="0"/>
                        </a:rPr>
                        <a:t>Anbar Total</a:t>
                      </a: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172</a:t>
                      </a: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820</a:t>
                      </a:r>
                    </a:p>
                  </a:txBody>
                  <a:tcPr marL="6840" marR="6840" marT="6840" marB="0" anchor="b">
                    <a:lnL>
                      <a:noFill/>
                    </a:lnL>
                    <a:lnR>
                      <a:noFill/>
                    </a:lnR>
                    <a:lnT>
                      <a:noFill/>
                    </a:lnT>
                    <a:lnB>
                      <a:noFill/>
                    </a:lnB>
                    <a:solidFill>
                      <a:srgbClr val="B4C6E7"/>
                    </a:solidFill>
                  </a:tcPr>
                </a:tc>
                <a:extLst>
                  <a:ext uri="{0D108BD9-81ED-4DB2-BD59-A6C34878D82A}">
                    <a16:rowId xmlns:a16="http://schemas.microsoft.com/office/drawing/2014/main" val="751185792"/>
                  </a:ext>
                </a:extLst>
              </a:tr>
              <a:tr h="136803">
                <a:tc>
                  <a:txBody>
                    <a:bodyPr/>
                    <a:lstStyle/>
                    <a:p>
                      <a:pPr algn="l" fontAlgn="b"/>
                      <a:r>
                        <a:rPr lang="en-IN" sz="800" b="0" i="0" u="none" strike="noStrike">
                          <a:solidFill>
                            <a:srgbClr val="000000"/>
                          </a:solidFill>
                          <a:effectLst/>
                          <a:latin typeface="Corbel" panose="020B0503020204020204" pitchFamily="34" charset="0"/>
                        </a:rPr>
                        <a:t>Diyala</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Baquba</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Muskar Saad</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100</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445</a:t>
                      </a:r>
                    </a:p>
                  </a:txBody>
                  <a:tcPr marL="6840" marR="6840" marT="6840" marB="0" anchor="b">
                    <a:lnL>
                      <a:noFill/>
                    </a:lnL>
                    <a:lnR>
                      <a:noFill/>
                    </a:lnR>
                    <a:lnT>
                      <a:noFill/>
                    </a:lnT>
                    <a:lnB>
                      <a:noFill/>
                    </a:lnB>
                  </a:tcPr>
                </a:tc>
                <a:extLst>
                  <a:ext uri="{0D108BD9-81ED-4DB2-BD59-A6C34878D82A}">
                    <a16:rowId xmlns:a16="http://schemas.microsoft.com/office/drawing/2014/main" val="3252025698"/>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Khanaqin</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Al Wand 2</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36</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216</a:t>
                      </a:r>
                    </a:p>
                  </a:txBody>
                  <a:tcPr marL="6840" marR="6840" marT="6840" marB="0" anchor="b">
                    <a:lnL>
                      <a:noFill/>
                    </a:lnL>
                    <a:lnR>
                      <a:noFill/>
                    </a:lnR>
                    <a:lnT>
                      <a:noFill/>
                    </a:lnT>
                    <a:lnB>
                      <a:noFill/>
                    </a:lnB>
                  </a:tcPr>
                </a:tc>
                <a:extLst>
                  <a:ext uri="{0D108BD9-81ED-4DB2-BD59-A6C34878D82A}">
                    <a16:rowId xmlns:a16="http://schemas.microsoft.com/office/drawing/2014/main" val="3500970807"/>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Al Wand 1</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179</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771</a:t>
                      </a:r>
                    </a:p>
                  </a:txBody>
                  <a:tcPr marL="6840" marR="6840" marT="6840" marB="0" anchor="b">
                    <a:lnL>
                      <a:noFill/>
                    </a:lnL>
                    <a:lnR>
                      <a:noFill/>
                    </a:lnR>
                    <a:lnT>
                      <a:noFill/>
                    </a:lnT>
                    <a:lnB>
                      <a:noFill/>
                    </a:lnB>
                  </a:tcPr>
                </a:tc>
                <a:extLst>
                  <a:ext uri="{0D108BD9-81ED-4DB2-BD59-A6C34878D82A}">
                    <a16:rowId xmlns:a16="http://schemas.microsoft.com/office/drawing/2014/main" val="1495668267"/>
                  </a:ext>
                </a:extLst>
              </a:tr>
              <a:tr h="136803">
                <a:tc>
                  <a:txBody>
                    <a:bodyPr/>
                    <a:lstStyle/>
                    <a:p>
                      <a:pPr algn="l" fontAlgn="b"/>
                      <a:r>
                        <a:rPr lang="en-IN" sz="800" b="0" i="0" u="none" strike="noStrike">
                          <a:solidFill>
                            <a:srgbClr val="000000"/>
                          </a:solidFill>
                          <a:effectLst/>
                          <a:latin typeface="Corbel" panose="020B0503020204020204" pitchFamily="34" charset="0"/>
                        </a:rPr>
                        <a:t>Diyala Total</a:t>
                      </a: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315</a:t>
                      </a: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1432</a:t>
                      </a:r>
                    </a:p>
                  </a:txBody>
                  <a:tcPr marL="6840" marR="6840" marT="6840" marB="0" anchor="b">
                    <a:lnL>
                      <a:noFill/>
                    </a:lnL>
                    <a:lnR>
                      <a:noFill/>
                    </a:lnR>
                    <a:lnT>
                      <a:noFill/>
                    </a:lnT>
                    <a:lnB>
                      <a:noFill/>
                    </a:lnB>
                    <a:solidFill>
                      <a:srgbClr val="B4C6E7"/>
                    </a:solidFill>
                  </a:tcPr>
                </a:tc>
                <a:extLst>
                  <a:ext uri="{0D108BD9-81ED-4DB2-BD59-A6C34878D82A}">
                    <a16:rowId xmlns:a16="http://schemas.microsoft.com/office/drawing/2014/main" val="2403909342"/>
                  </a:ext>
                </a:extLst>
              </a:tr>
              <a:tr h="136803">
                <a:tc>
                  <a:txBody>
                    <a:bodyPr/>
                    <a:lstStyle/>
                    <a:p>
                      <a:pPr algn="l" fontAlgn="b"/>
                      <a:r>
                        <a:rPr lang="en-IN" sz="800" b="0" i="0" u="none" strike="noStrike">
                          <a:solidFill>
                            <a:srgbClr val="000000"/>
                          </a:solidFill>
                          <a:effectLst/>
                          <a:latin typeface="Corbel" panose="020B0503020204020204" pitchFamily="34" charset="0"/>
                        </a:rPr>
                        <a:t>Ninewa</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Mosul</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Hamam Al Alil 2</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1594</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7706</a:t>
                      </a:r>
                    </a:p>
                  </a:txBody>
                  <a:tcPr marL="6840" marR="6840" marT="6840" marB="0" anchor="b">
                    <a:lnL>
                      <a:noFill/>
                    </a:lnL>
                    <a:lnR>
                      <a:noFill/>
                    </a:lnR>
                    <a:lnT>
                      <a:noFill/>
                    </a:lnT>
                    <a:lnB>
                      <a:noFill/>
                    </a:lnB>
                  </a:tcPr>
                </a:tc>
                <a:extLst>
                  <a:ext uri="{0D108BD9-81ED-4DB2-BD59-A6C34878D82A}">
                    <a16:rowId xmlns:a16="http://schemas.microsoft.com/office/drawing/2014/main" val="132815414"/>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Qayyarah-Jad'ah 1</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658</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2773</a:t>
                      </a:r>
                    </a:p>
                  </a:txBody>
                  <a:tcPr marL="6840" marR="6840" marT="6840" marB="0" anchor="b">
                    <a:lnL>
                      <a:noFill/>
                    </a:lnL>
                    <a:lnR>
                      <a:noFill/>
                    </a:lnR>
                    <a:lnT>
                      <a:noFill/>
                    </a:lnT>
                    <a:lnB>
                      <a:noFill/>
                    </a:lnB>
                  </a:tcPr>
                </a:tc>
                <a:extLst>
                  <a:ext uri="{0D108BD9-81ED-4DB2-BD59-A6C34878D82A}">
                    <a16:rowId xmlns:a16="http://schemas.microsoft.com/office/drawing/2014/main" val="3497221762"/>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Qayyarah-Jad'ah 5</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160</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612</a:t>
                      </a:r>
                    </a:p>
                  </a:txBody>
                  <a:tcPr marL="6840" marR="6840" marT="6840" marB="0" anchor="b">
                    <a:lnL>
                      <a:noFill/>
                    </a:lnL>
                    <a:lnR>
                      <a:noFill/>
                    </a:lnR>
                    <a:lnT>
                      <a:noFill/>
                    </a:lnT>
                    <a:lnB>
                      <a:noFill/>
                    </a:lnB>
                  </a:tcPr>
                </a:tc>
                <a:extLst>
                  <a:ext uri="{0D108BD9-81ED-4DB2-BD59-A6C34878D82A}">
                    <a16:rowId xmlns:a16="http://schemas.microsoft.com/office/drawing/2014/main" val="3901104807"/>
                  </a:ext>
                </a:extLst>
              </a:tr>
              <a:tr h="136803">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Al-Hamdaniya</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Khazer M1</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5</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26</a:t>
                      </a:r>
                    </a:p>
                  </a:txBody>
                  <a:tcPr marL="6840" marR="6840" marT="6840" marB="0" anchor="b">
                    <a:lnL>
                      <a:noFill/>
                    </a:lnL>
                    <a:lnR>
                      <a:noFill/>
                    </a:lnR>
                    <a:lnT>
                      <a:noFill/>
                    </a:lnT>
                    <a:lnB>
                      <a:noFill/>
                    </a:lnB>
                  </a:tcPr>
                </a:tc>
                <a:extLst>
                  <a:ext uri="{0D108BD9-81ED-4DB2-BD59-A6C34878D82A}">
                    <a16:rowId xmlns:a16="http://schemas.microsoft.com/office/drawing/2014/main" val="613266112"/>
                  </a:ext>
                </a:extLst>
              </a:tr>
              <a:tr h="136803">
                <a:tc>
                  <a:txBody>
                    <a:bodyPr/>
                    <a:lstStyle/>
                    <a:p>
                      <a:pPr algn="l" fontAlgn="b"/>
                      <a:r>
                        <a:rPr lang="en-IN" sz="800" b="0" i="0" u="none" strike="noStrike">
                          <a:solidFill>
                            <a:srgbClr val="000000"/>
                          </a:solidFill>
                          <a:effectLst/>
                          <a:latin typeface="Corbel" panose="020B0503020204020204" pitchFamily="34" charset="0"/>
                        </a:rPr>
                        <a:t>Ninewa Total</a:t>
                      </a: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2417</a:t>
                      </a: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11117</a:t>
                      </a:r>
                    </a:p>
                  </a:txBody>
                  <a:tcPr marL="6840" marR="6840" marT="6840" marB="0" anchor="b">
                    <a:lnL>
                      <a:noFill/>
                    </a:lnL>
                    <a:lnR>
                      <a:noFill/>
                    </a:lnR>
                    <a:lnT>
                      <a:noFill/>
                    </a:lnT>
                    <a:lnB>
                      <a:noFill/>
                    </a:lnB>
                    <a:solidFill>
                      <a:srgbClr val="B4C6E7"/>
                    </a:solidFill>
                  </a:tcPr>
                </a:tc>
                <a:extLst>
                  <a:ext uri="{0D108BD9-81ED-4DB2-BD59-A6C34878D82A}">
                    <a16:rowId xmlns:a16="http://schemas.microsoft.com/office/drawing/2014/main" val="1782838358"/>
                  </a:ext>
                </a:extLst>
              </a:tr>
              <a:tr h="136803">
                <a:tc>
                  <a:txBody>
                    <a:bodyPr/>
                    <a:lstStyle/>
                    <a:p>
                      <a:pPr algn="l" fontAlgn="b"/>
                      <a:r>
                        <a:rPr lang="en-IN" sz="800" b="0" i="0" u="none" strike="noStrike">
                          <a:solidFill>
                            <a:srgbClr val="000000"/>
                          </a:solidFill>
                          <a:effectLst/>
                          <a:latin typeface="Corbel" panose="020B0503020204020204" pitchFamily="34" charset="0"/>
                        </a:rPr>
                        <a:t>Kirkuk</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Daquq</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Yahyawa</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329</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1974</a:t>
                      </a:r>
                    </a:p>
                  </a:txBody>
                  <a:tcPr marL="6840" marR="6840" marT="6840" marB="0" anchor="b">
                    <a:lnL>
                      <a:noFill/>
                    </a:lnL>
                    <a:lnR>
                      <a:noFill/>
                    </a:lnR>
                    <a:lnT>
                      <a:noFill/>
                    </a:lnT>
                    <a:lnB>
                      <a:noFill/>
                    </a:lnB>
                  </a:tcPr>
                </a:tc>
                <a:extLst>
                  <a:ext uri="{0D108BD9-81ED-4DB2-BD59-A6C34878D82A}">
                    <a16:rowId xmlns:a16="http://schemas.microsoft.com/office/drawing/2014/main" val="3267647865"/>
                  </a:ext>
                </a:extLst>
              </a:tr>
              <a:tr h="136803">
                <a:tc>
                  <a:txBody>
                    <a:bodyPr/>
                    <a:lstStyle/>
                    <a:p>
                      <a:pPr algn="l" fontAlgn="b"/>
                      <a:r>
                        <a:rPr lang="en-IN" sz="800" b="0" i="0" u="none" strike="noStrike">
                          <a:solidFill>
                            <a:srgbClr val="000000"/>
                          </a:solidFill>
                          <a:effectLst/>
                          <a:latin typeface="Corbel" panose="020B0503020204020204" pitchFamily="34" charset="0"/>
                        </a:rPr>
                        <a:t>Kirkuk Total</a:t>
                      </a: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329</a:t>
                      </a:r>
                    </a:p>
                  </a:txBody>
                  <a:tcPr marL="6840" marR="6840" marT="6840" marB="0" anchor="b">
                    <a:lnL>
                      <a:noFill/>
                    </a:lnL>
                    <a:lnR>
                      <a:noFill/>
                    </a:lnR>
                    <a:lnT>
                      <a:noFill/>
                    </a:lnT>
                    <a:lnB>
                      <a:noFill/>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1974</a:t>
                      </a:r>
                    </a:p>
                  </a:txBody>
                  <a:tcPr marL="6840" marR="6840" marT="6840" marB="0" anchor="b">
                    <a:lnL>
                      <a:noFill/>
                    </a:lnL>
                    <a:lnR>
                      <a:noFill/>
                    </a:lnR>
                    <a:lnT>
                      <a:noFill/>
                    </a:lnT>
                    <a:lnB>
                      <a:noFill/>
                    </a:lnB>
                    <a:solidFill>
                      <a:srgbClr val="B4C6E7"/>
                    </a:solidFill>
                  </a:tcPr>
                </a:tc>
                <a:extLst>
                  <a:ext uri="{0D108BD9-81ED-4DB2-BD59-A6C34878D82A}">
                    <a16:rowId xmlns:a16="http://schemas.microsoft.com/office/drawing/2014/main" val="3900762326"/>
                  </a:ext>
                </a:extLst>
              </a:tr>
              <a:tr h="136803">
                <a:tc>
                  <a:txBody>
                    <a:bodyPr/>
                    <a:lstStyle/>
                    <a:p>
                      <a:pPr algn="l" fontAlgn="b"/>
                      <a:r>
                        <a:rPr lang="en-IN" sz="800" b="0" i="0" u="none" strike="noStrike">
                          <a:solidFill>
                            <a:srgbClr val="000000"/>
                          </a:solidFill>
                          <a:effectLst/>
                          <a:latin typeface="Corbel" panose="020B0503020204020204" pitchFamily="34" charset="0"/>
                        </a:rPr>
                        <a:t>Salah al-Din</a:t>
                      </a:r>
                    </a:p>
                  </a:txBody>
                  <a:tcPr marL="6840" marR="6840" marT="6840" marB="0" anchor="b">
                    <a:lnL>
                      <a:noFill/>
                    </a:lnL>
                    <a:lnR>
                      <a:noFill/>
                    </a:lnR>
                    <a:lnT>
                      <a:noFill/>
                    </a:lnT>
                    <a:lnB>
                      <a:noFill/>
                    </a:lnB>
                    <a:solidFill>
                      <a:srgbClr val="D9E1F2"/>
                    </a:solidFill>
                  </a:tcPr>
                </a:tc>
                <a:tc>
                  <a:txBody>
                    <a:bodyPr/>
                    <a:lstStyle/>
                    <a:p>
                      <a:pPr algn="l" fontAlgn="b"/>
                      <a:r>
                        <a:rPr lang="en-IN" sz="800" b="0" i="0" u="none" strike="noStrike">
                          <a:solidFill>
                            <a:srgbClr val="000000"/>
                          </a:solidFill>
                          <a:effectLst/>
                          <a:latin typeface="Corbel" panose="020B0503020204020204" pitchFamily="34" charset="0"/>
                        </a:rPr>
                        <a:t>Balad</a:t>
                      </a:r>
                    </a:p>
                  </a:txBody>
                  <a:tcPr marL="6840" marR="6840" marT="6840" marB="0" anchor="b">
                    <a:lnL>
                      <a:noFill/>
                    </a:lnL>
                    <a:lnR>
                      <a:noFill/>
                    </a:lnR>
                    <a:lnT>
                      <a:noFill/>
                    </a:lnT>
                    <a:lnB>
                      <a:noFill/>
                    </a:lnB>
                  </a:tcPr>
                </a:tc>
                <a:tc>
                  <a:txBody>
                    <a:bodyPr/>
                    <a:lstStyle/>
                    <a:p>
                      <a:pPr algn="l" fontAlgn="b"/>
                      <a:r>
                        <a:rPr lang="en-IN" sz="800" b="0" i="0" u="none" strike="noStrike">
                          <a:solidFill>
                            <a:srgbClr val="000000"/>
                          </a:solidFill>
                          <a:effectLst/>
                          <a:latin typeface="Corbel" panose="020B0503020204020204" pitchFamily="34" charset="0"/>
                        </a:rPr>
                        <a:t>Eshaqi Complex</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45</a:t>
                      </a:r>
                    </a:p>
                  </a:txBody>
                  <a:tcPr marL="6840" marR="6840" marT="6840" marB="0" anchor="b">
                    <a:lnL>
                      <a:noFill/>
                    </a:lnL>
                    <a:lnR>
                      <a:noFill/>
                    </a:lnR>
                    <a:lnT>
                      <a:noFill/>
                    </a:lnT>
                    <a:lnB>
                      <a:noFill/>
                    </a:lnB>
                  </a:tcPr>
                </a:tc>
                <a:tc>
                  <a:txBody>
                    <a:bodyPr/>
                    <a:lstStyle/>
                    <a:p>
                      <a:pPr algn="r" fontAlgn="b"/>
                      <a:r>
                        <a:rPr lang="en-IN" sz="800" b="0" i="0" u="none" strike="noStrike">
                          <a:solidFill>
                            <a:srgbClr val="000000"/>
                          </a:solidFill>
                          <a:effectLst/>
                          <a:latin typeface="Corbel" panose="020B0503020204020204" pitchFamily="34" charset="0"/>
                        </a:rPr>
                        <a:t>443</a:t>
                      </a:r>
                    </a:p>
                  </a:txBody>
                  <a:tcPr marL="6840" marR="6840" marT="6840" marB="0" anchor="b">
                    <a:lnL>
                      <a:noFill/>
                    </a:lnL>
                    <a:lnR>
                      <a:noFill/>
                    </a:lnR>
                    <a:lnT>
                      <a:noFill/>
                    </a:lnT>
                    <a:lnB>
                      <a:noFill/>
                    </a:lnB>
                  </a:tcPr>
                </a:tc>
                <a:extLst>
                  <a:ext uri="{0D108BD9-81ED-4DB2-BD59-A6C34878D82A}">
                    <a16:rowId xmlns:a16="http://schemas.microsoft.com/office/drawing/2014/main" val="1117293689"/>
                  </a:ext>
                </a:extLst>
              </a:tr>
              <a:tr h="136803">
                <a:tc>
                  <a:txBody>
                    <a:bodyPr/>
                    <a:lstStyle/>
                    <a:p>
                      <a:pPr algn="l" fontAlgn="b"/>
                      <a:r>
                        <a:rPr lang="en-IN" sz="800" b="0" i="0" u="none" strike="noStrike">
                          <a:solidFill>
                            <a:srgbClr val="000000"/>
                          </a:solidFill>
                          <a:effectLst/>
                          <a:latin typeface="Corbel" panose="020B0503020204020204" pitchFamily="34" charset="0"/>
                        </a:rPr>
                        <a:t>Salah al-Din Total</a:t>
                      </a:r>
                    </a:p>
                  </a:txBody>
                  <a:tcPr marL="6840" marR="6840" marT="6840" marB="0" anchor="b">
                    <a:lnL>
                      <a:noFill/>
                    </a:lnL>
                    <a:lnR>
                      <a:noFill/>
                    </a:lnR>
                    <a:lnT>
                      <a:noFill/>
                    </a:lnT>
                    <a:lnB w="6350" cap="flat" cmpd="sng" algn="ctr">
                      <a:solidFill>
                        <a:srgbClr val="305496"/>
                      </a:solidFill>
                      <a:prstDash val="solid"/>
                      <a:round/>
                      <a:headEnd type="none" w="med" len="med"/>
                      <a:tailEnd type="none" w="med" len="med"/>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w="6350" cap="flat" cmpd="sng" algn="ctr">
                      <a:solidFill>
                        <a:srgbClr val="305496"/>
                      </a:solidFill>
                      <a:prstDash val="solid"/>
                      <a:round/>
                      <a:headEnd type="none" w="med" len="med"/>
                      <a:tailEnd type="none" w="med" len="med"/>
                    </a:lnB>
                    <a:solidFill>
                      <a:srgbClr val="B4C6E7"/>
                    </a:solidFill>
                  </a:tcPr>
                </a:tc>
                <a:tc>
                  <a:txBody>
                    <a:bodyPr/>
                    <a:lstStyle/>
                    <a:p>
                      <a:pPr algn="l" fontAlgn="b"/>
                      <a:endParaRPr lang="en-IN" sz="800" b="0" i="0" u="none" strike="noStrike">
                        <a:solidFill>
                          <a:srgbClr val="000000"/>
                        </a:solidFill>
                        <a:effectLst/>
                        <a:latin typeface="Corbel" panose="020B0503020204020204" pitchFamily="34" charset="0"/>
                      </a:endParaRPr>
                    </a:p>
                  </a:txBody>
                  <a:tcPr marL="6840" marR="6840" marT="6840" marB="0" anchor="b">
                    <a:lnL>
                      <a:noFill/>
                    </a:lnL>
                    <a:lnR>
                      <a:noFill/>
                    </a:lnR>
                    <a:lnT>
                      <a:noFill/>
                    </a:lnT>
                    <a:lnB w="6350" cap="flat" cmpd="sng" algn="ctr">
                      <a:solidFill>
                        <a:srgbClr val="305496"/>
                      </a:solidFill>
                      <a:prstDash val="solid"/>
                      <a:round/>
                      <a:headEnd type="none" w="med" len="med"/>
                      <a:tailEnd type="none" w="med" len="med"/>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45</a:t>
                      </a:r>
                    </a:p>
                  </a:txBody>
                  <a:tcPr marL="6840" marR="6840" marT="6840" marB="0" anchor="b">
                    <a:lnL>
                      <a:noFill/>
                    </a:lnL>
                    <a:lnR>
                      <a:noFill/>
                    </a:lnR>
                    <a:lnT>
                      <a:noFill/>
                    </a:lnT>
                    <a:lnB w="6350" cap="flat" cmpd="sng" algn="ctr">
                      <a:solidFill>
                        <a:srgbClr val="305496"/>
                      </a:solidFill>
                      <a:prstDash val="solid"/>
                      <a:round/>
                      <a:headEnd type="none" w="med" len="med"/>
                      <a:tailEnd type="none" w="med" len="med"/>
                    </a:lnB>
                    <a:solidFill>
                      <a:srgbClr val="B4C6E7"/>
                    </a:solidFill>
                  </a:tcPr>
                </a:tc>
                <a:tc>
                  <a:txBody>
                    <a:bodyPr/>
                    <a:lstStyle/>
                    <a:p>
                      <a:pPr algn="r" fontAlgn="b"/>
                      <a:r>
                        <a:rPr lang="en-IN" sz="800" b="0" i="0" u="none" strike="noStrike">
                          <a:solidFill>
                            <a:srgbClr val="000000"/>
                          </a:solidFill>
                          <a:effectLst/>
                          <a:latin typeface="Corbel" panose="020B0503020204020204" pitchFamily="34" charset="0"/>
                        </a:rPr>
                        <a:t>443</a:t>
                      </a:r>
                    </a:p>
                  </a:txBody>
                  <a:tcPr marL="6840" marR="6840" marT="6840" marB="0" anchor="b">
                    <a:lnL>
                      <a:noFill/>
                    </a:lnL>
                    <a:lnR>
                      <a:noFill/>
                    </a:lnR>
                    <a:lnT>
                      <a:noFill/>
                    </a:lnT>
                    <a:lnB w="6350" cap="flat" cmpd="sng" algn="ctr">
                      <a:solidFill>
                        <a:srgbClr val="305496"/>
                      </a:solidFill>
                      <a:prstDash val="solid"/>
                      <a:round/>
                      <a:headEnd type="none" w="med" len="med"/>
                      <a:tailEnd type="none" w="med" len="med"/>
                    </a:lnB>
                    <a:solidFill>
                      <a:srgbClr val="B4C6E7"/>
                    </a:solidFill>
                  </a:tcPr>
                </a:tc>
                <a:extLst>
                  <a:ext uri="{0D108BD9-81ED-4DB2-BD59-A6C34878D82A}">
                    <a16:rowId xmlns:a16="http://schemas.microsoft.com/office/drawing/2014/main" val="2461377892"/>
                  </a:ext>
                </a:extLst>
              </a:tr>
              <a:tr h="247613">
                <a:tc>
                  <a:txBody>
                    <a:bodyPr/>
                    <a:lstStyle/>
                    <a:p>
                      <a:pPr algn="l" fontAlgn="b"/>
                      <a:r>
                        <a:rPr lang="en-IN" sz="1200" b="0" i="0" u="none" strike="noStrike" dirty="0">
                          <a:solidFill>
                            <a:srgbClr val="000000"/>
                          </a:solidFill>
                          <a:effectLst/>
                          <a:latin typeface="Corbel" panose="020B0503020204020204" pitchFamily="34" charset="0"/>
                        </a:rPr>
                        <a:t>Grand Total</a:t>
                      </a:r>
                    </a:p>
                  </a:txBody>
                  <a:tcPr marL="6840" marR="6840" marT="6840"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l" fontAlgn="b"/>
                      <a:endParaRPr lang="en-IN" sz="1200" b="0" i="0" u="none" strike="noStrike" dirty="0">
                        <a:solidFill>
                          <a:srgbClr val="000000"/>
                        </a:solidFill>
                        <a:effectLst/>
                        <a:latin typeface="Corbel" panose="020B0503020204020204" pitchFamily="34" charset="0"/>
                      </a:endParaRPr>
                    </a:p>
                  </a:txBody>
                  <a:tcPr marL="6840" marR="6840" marT="6840"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l" fontAlgn="b"/>
                      <a:endParaRPr lang="en-IN" sz="1200" b="0" i="0" u="none" strike="noStrike" dirty="0">
                        <a:solidFill>
                          <a:srgbClr val="000000"/>
                        </a:solidFill>
                        <a:effectLst/>
                        <a:latin typeface="Corbel" panose="020B0503020204020204" pitchFamily="34" charset="0"/>
                      </a:endParaRPr>
                    </a:p>
                  </a:txBody>
                  <a:tcPr marL="6840" marR="6840" marT="6840"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Corbel" panose="020B0503020204020204" pitchFamily="34" charset="0"/>
                        </a:rPr>
                        <a:t>                                 3,588 </a:t>
                      </a:r>
                    </a:p>
                  </a:txBody>
                  <a:tcPr marL="6840" marR="6840" marT="6840"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fontAlgn="b"/>
                      <a:r>
                        <a:rPr lang="en-IN" sz="1200" b="0" i="0" u="none" strike="noStrike" dirty="0">
                          <a:solidFill>
                            <a:srgbClr val="000000"/>
                          </a:solidFill>
                          <a:effectLst/>
                          <a:latin typeface="Corbel" panose="020B0503020204020204" pitchFamily="34" charset="0"/>
                        </a:rPr>
                        <a:t>                          17,598 </a:t>
                      </a:r>
                    </a:p>
                  </a:txBody>
                  <a:tcPr marL="6840" marR="6840" marT="6840" marB="0" anchor="b">
                    <a:lnL>
                      <a:noFill/>
                    </a:lnL>
                    <a:lnR>
                      <a:noFill/>
                    </a:lnR>
                    <a:lnT w="635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657522441"/>
                  </a:ext>
                </a:extLst>
              </a:tr>
            </a:tbl>
          </a:graphicData>
        </a:graphic>
      </p:graphicFrame>
    </p:spTree>
    <p:extLst>
      <p:ext uri="{BB962C8B-B14F-4D97-AF65-F5344CB8AC3E}">
        <p14:creationId xmlns:p14="http://schemas.microsoft.com/office/powerpoint/2010/main" val="1589451250"/>
      </p:ext>
    </p:extLst>
  </p:cSld>
  <p:clrMapOvr>
    <a:masterClrMapping/>
  </p:clrMapOvr>
</p:sld>
</file>

<file path=ppt/theme/theme1.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45E2856-19BA-425F-803A-C89D2B7302BA}">
  <ds:schemaRefs>
    <ds:schemaRef ds:uri="ESRI.ArcGIS.Mapping.OfficeIntegration.PowerPointInfo"/>
  </ds:schemaRefs>
</ds:datastoreItem>
</file>

<file path=customXml/itemProps2.xml><?xml version="1.0" encoding="utf-8"?>
<ds:datastoreItem xmlns:ds="http://schemas.openxmlformats.org/officeDocument/2006/customXml" ds:itemID="{AD2A9EA0-4CE9-4A25-B809-D1F4F74731F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51975</TotalTime>
  <Words>1989</Words>
  <Application>Microsoft Office PowerPoint</Application>
  <PresentationFormat>On-screen Show (16:9)</PresentationFormat>
  <Paragraphs>685</Paragraphs>
  <Slides>18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Corbel</vt:lpstr>
      <vt:lpstr>Symbol</vt:lpstr>
      <vt:lpstr>Verdana</vt:lpstr>
      <vt:lpstr>Wingdings</vt:lpstr>
      <vt:lpstr>1_Shelter Cluster Red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TIA Michel</dc:creator>
  <cp:lastModifiedBy>TIA Michel</cp:lastModifiedBy>
  <cp:revision>4274</cp:revision>
  <cp:lastPrinted>2017-10-23T07:30:35Z</cp:lastPrinted>
  <dcterms:created xsi:type="dcterms:W3CDTF">2014-10-08T08:24:30Z</dcterms:created>
  <dcterms:modified xsi:type="dcterms:W3CDTF">2021-02-08T09:36:30Z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2020-06-13T13:59:36Z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1405482e-dbb4-4b08-a0fc-1769f7325df2</vt:lpwstr>
  </property>
  <property fmtid="{D5CDD505-2E9C-101B-9397-08002B2CF9AE}" pid="8" name="MSIP_Label_2059aa38-f392-4105-be92-628035578272_ContentBits">
    <vt:lpwstr>0</vt:lpwstr>
  </property>
</Properties>
</file>