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20"/>
  </p:notesMasterIdLst>
  <p:handoutMasterIdLst>
    <p:handoutMasterId r:id="rId21"/>
  </p:handoutMasterIdLst>
  <p:sldIdLst>
    <p:sldId id="726" r:id="rId4"/>
    <p:sldId id="702" r:id="rId5"/>
    <p:sldId id="727" r:id="rId6"/>
    <p:sldId id="760" r:id="rId7"/>
    <p:sldId id="772" r:id="rId8"/>
    <p:sldId id="773" r:id="rId9"/>
    <p:sldId id="761" r:id="rId10"/>
    <p:sldId id="766" r:id="rId11"/>
    <p:sldId id="777" r:id="rId12"/>
    <p:sldId id="767" r:id="rId13"/>
    <p:sldId id="774" r:id="rId14"/>
    <p:sldId id="770" r:id="rId15"/>
    <p:sldId id="775" r:id="rId16"/>
    <p:sldId id="776" r:id="rId17"/>
    <p:sldId id="778" r:id="rId18"/>
    <p:sldId id="734" r:id="rId19"/>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 id="1" name="Michael Gloeckle" initials="MG" lastIdx="1" clrIdx="1"/>
  <p:cmAuthor id="2" name="Michael Gloeckle" initials="MG [2]" lastIdx="1" clrIdx="2"/>
  <p:cmAuthor id="3" name="WEIRA Cornelius - ET" initials="WC-E" lastIdx="2" clrIdx="3"/>
  <p:cmAuthor id="4" name="Andrea" initials="A" lastIdx="0" clrIdx="4">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71" autoAdjust="0"/>
    <p:restoredTop sz="96727" autoAdjust="0"/>
  </p:normalViewPr>
  <p:slideViewPr>
    <p:cSldViewPr snapToGrid="0" snapToObjects="1">
      <p:cViewPr varScale="1">
        <p:scale>
          <a:sx n="89" d="100"/>
          <a:sy n="89" d="100"/>
        </p:scale>
        <p:origin x="378" y="72"/>
      </p:cViewPr>
      <p:guideLst>
        <p:guide orient="horz" pos="2160"/>
        <p:guide pos="2880"/>
        <p:guide orient="horz" pos="1620"/>
      </p:guideLst>
    </p:cSldViewPr>
  </p:slideViewPr>
  <p:notesTextViewPr>
    <p:cViewPr>
      <p:scale>
        <a:sx n="100" d="100"/>
        <a:sy n="100" d="100"/>
      </p:scale>
      <p:origin x="0" y="0"/>
    </p:cViewPr>
  </p:notesTextViewPr>
  <p:notesViewPr>
    <p:cSldViewPr snapToGrid="0" snapToObjects="1">
      <p:cViewPr varScale="1">
        <p:scale>
          <a:sx n="86" d="100"/>
          <a:sy n="86"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059B0-8655-4C55-B6A4-E51204752656}"/>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40503F0-EBE9-4495-AFC1-1D7D3AEC0A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4B4690B-ECA5-4575-9F46-0F7F2606111B}" type="datetimeFigureOut">
              <a:rPr lang="en-IN" smtClean="0"/>
              <a:t>08-02-2021</a:t>
            </a:fld>
            <a:endParaRPr lang="en-IN"/>
          </a:p>
        </p:txBody>
      </p:sp>
      <p:sp>
        <p:nvSpPr>
          <p:cNvPr id="4" name="Footer Placeholder 3">
            <a:extLst>
              <a:ext uri="{FF2B5EF4-FFF2-40B4-BE49-F238E27FC236}">
                <a16:creationId xmlns:a16="http://schemas.microsoft.com/office/drawing/2014/main" id="{6E330D8F-2B75-4E73-AA4E-15FCF5060965}"/>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2F9D0AB-A012-49BD-9374-FE93D0D5E988}"/>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2BCDFE-BD15-47CC-976F-CC98B89747AA}" type="slidenum">
              <a:rPr lang="en-IN" smtClean="0"/>
              <a:t>‹#›</a:t>
            </a:fld>
            <a:endParaRPr lang="en-IN"/>
          </a:p>
        </p:txBody>
      </p:sp>
    </p:spTree>
    <p:extLst>
      <p:ext uri="{BB962C8B-B14F-4D97-AF65-F5344CB8AC3E}">
        <p14:creationId xmlns:p14="http://schemas.microsoft.com/office/powerpoint/2010/main" val="788704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6661" tIns="48331" rIns="96661" bIns="48331" rtlCol="0"/>
          <a:lstStyle>
            <a:lvl1pPr algn="r">
              <a:defRPr sz="1300"/>
            </a:lvl1pPr>
          </a:lstStyle>
          <a:p>
            <a:fld id="{3149DE7A-1A12-4746-8822-E7131700A1BD}" type="datetimeFigureOut">
              <a:rPr lang="en-US" smtClean="0"/>
              <a:t>2/8/2021</a:t>
            </a:fld>
            <a:endParaRPr lang="en-US"/>
          </a:p>
        </p:txBody>
      </p:sp>
      <p:sp>
        <p:nvSpPr>
          <p:cNvPr id="4" name="Slide Image Placeholder 3"/>
          <p:cNvSpPr>
            <a:spLocks noGrp="1" noRot="1" noChangeAspect="1"/>
          </p:cNvSpPr>
          <p:nvPr>
            <p:ph type="sldImg" idx="2"/>
          </p:nvPr>
        </p:nvSpPr>
        <p:spPr>
          <a:xfrm>
            <a:off x="396875" y="693738"/>
            <a:ext cx="6156325" cy="34623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Nearly 2.6 million individuals remain in need of shelter and NFI support, seven per cent higher than in 2019. </a:t>
            </a: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SNFI used the two indicators below for the intersectoral PIN analysis. Data on these indicators came out of the two nationwide assessments of MCNA VIII and ILA V.</a:t>
            </a:r>
            <a:endParaRPr lang="en-IN"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SzPts val="110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HHs reporting at least 2 shelter improvements to achieve adequacy of living standard, and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rPr>
              <a:t>% of people living in critical shelter (tents, unfinished and abandoned structures, make-shift shelter, non-residential, public and religious buildings)</a:t>
            </a:r>
            <a:endParaRPr lang="en-IN" dirty="0"/>
          </a:p>
        </p:txBody>
      </p:sp>
      <p:sp>
        <p:nvSpPr>
          <p:cNvPr id="4" name="Slide Number Placeholder 3"/>
          <p:cNvSpPr>
            <a:spLocks noGrp="1"/>
          </p:cNvSpPr>
          <p:nvPr>
            <p:ph type="sldNum" sz="quarter" idx="5"/>
          </p:nvPr>
        </p:nvSpPr>
        <p:spPr/>
        <p:txBody>
          <a:bodyPr/>
          <a:lstStyle/>
          <a:p>
            <a:fld id="{6B69D276-5C27-0048-BF36-4302BA85142B}" type="slidenum">
              <a:rPr lang="en-US" smtClean="0"/>
              <a:t>4</a:t>
            </a:fld>
            <a:endParaRPr lang="en-US"/>
          </a:p>
        </p:txBody>
      </p:sp>
    </p:spTree>
    <p:extLst>
      <p:ext uri="{BB962C8B-B14F-4D97-AF65-F5344CB8AC3E}">
        <p14:creationId xmlns:p14="http://schemas.microsoft.com/office/powerpoint/2010/main" val="251718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Nearly 2.6 million individuals remain in need of shelter and NFI support, seven per cent higher than in 2019. </a:t>
            </a: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SNFI used the two indicators below for the intersectoral PIN analysis. Data on these indicators came out of the two nationwide assessments of MCNA VIII and ILA V.</a:t>
            </a:r>
            <a:endParaRPr lang="en-IN"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SzPts val="110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HHs reporting at least 2 shelter improvements to achieve adequacy of living standard, and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rPr>
              <a:t>% of people living in critical shelter (tents, unfinished and abandoned structures, make-shift shelter, non-residential, public and religious buildings)</a:t>
            </a:r>
            <a:endParaRPr lang="en-IN" dirty="0"/>
          </a:p>
        </p:txBody>
      </p:sp>
      <p:sp>
        <p:nvSpPr>
          <p:cNvPr id="4" name="Slide Number Placeholder 3"/>
          <p:cNvSpPr>
            <a:spLocks noGrp="1"/>
          </p:cNvSpPr>
          <p:nvPr>
            <p:ph type="sldNum" sz="quarter" idx="5"/>
          </p:nvPr>
        </p:nvSpPr>
        <p:spPr/>
        <p:txBody>
          <a:bodyPr/>
          <a:lstStyle/>
          <a:p>
            <a:fld id="{6B69D276-5C27-0048-BF36-4302BA85142B}" type="slidenum">
              <a:rPr lang="en-US" smtClean="0"/>
              <a:t>5</a:t>
            </a:fld>
            <a:endParaRPr lang="en-US"/>
          </a:p>
        </p:txBody>
      </p:sp>
    </p:spTree>
    <p:extLst>
      <p:ext uri="{BB962C8B-B14F-4D97-AF65-F5344CB8AC3E}">
        <p14:creationId xmlns:p14="http://schemas.microsoft.com/office/powerpoint/2010/main" val="113074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Nearly 2.6 million individuals remain in need of shelter and NFI support, seven per cent higher than in 2019. </a:t>
            </a: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SNFI used the two indicators below for the intersectoral PIN analysis. Data on these indicators came out of the two nationwide assessments of MCNA VIII and ILA V.</a:t>
            </a:r>
            <a:endParaRPr lang="en-IN"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SzPts val="110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HHs reporting at least 2 shelter improvements to achieve adequacy of living standard, and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rPr>
              <a:t>% of people living in critical shelter (tents, unfinished and abandoned structures, make-shift shelter, non-residential, public and religious buildings)</a:t>
            </a:r>
            <a:endParaRPr lang="en-IN" dirty="0"/>
          </a:p>
        </p:txBody>
      </p:sp>
      <p:sp>
        <p:nvSpPr>
          <p:cNvPr id="4" name="Slide Number Placeholder 3"/>
          <p:cNvSpPr>
            <a:spLocks noGrp="1"/>
          </p:cNvSpPr>
          <p:nvPr>
            <p:ph type="sldNum" sz="quarter" idx="5"/>
          </p:nvPr>
        </p:nvSpPr>
        <p:spPr/>
        <p:txBody>
          <a:bodyPr/>
          <a:lstStyle/>
          <a:p>
            <a:fld id="{6B69D276-5C27-0048-BF36-4302BA85142B}" type="slidenum">
              <a:rPr lang="en-US" smtClean="0"/>
              <a:t>6</a:t>
            </a:fld>
            <a:endParaRPr lang="en-US"/>
          </a:p>
        </p:txBody>
      </p:sp>
    </p:spTree>
    <p:extLst>
      <p:ext uri="{BB962C8B-B14F-4D97-AF65-F5344CB8AC3E}">
        <p14:creationId xmlns:p14="http://schemas.microsoft.com/office/powerpoint/2010/main" val="3141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sheltercluster.org/response/iraq"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99035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659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5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pic>
        <p:nvPicPr>
          <p:cNvPr id="5" name="Picture 4" descr="A close up of a logo&#10;&#10;Description generated with very high confidence">
            <a:extLst>
              <a:ext uri="{FF2B5EF4-FFF2-40B4-BE49-F238E27FC236}">
                <a16:creationId xmlns:a16="http://schemas.microsoft.com/office/drawing/2014/main" id="{C2459E00-8C10-429E-A455-74496A97A532}"/>
              </a:ext>
            </a:extLst>
          </p:cNvPr>
          <p:cNvPicPr>
            <a:picLocks noChangeAspect="1"/>
          </p:cNvPicPr>
          <p:nvPr userDrawn="1"/>
        </p:nvPicPr>
        <p:blipFill>
          <a:blip r:embed="rId2"/>
          <a:stretch>
            <a:fillRect/>
          </a:stretch>
        </p:blipFill>
        <p:spPr>
          <a:xfrm>
            <a:off x="253776" y="4681633"/>
            <a:ext cx="2186999" cy="364500"/>
          </a:xfrm>
          <a:prstGeom prst="rect">
            <a:avLst/>
          </a:prstGeom>
        </p:spPr>
      </p:pic>
      <p:sp>
        <p:nvSpPr>
          <p:cNvPr id="7" name="Rectangle 6">
            <a:extLst>
              <a:ext uri="{FF2B5EF4-FFF2-40B4-BE49-F238E27FC236}">
                <a16:creationId xmlns:a16="http://schemas.microsoft.com/office/drawing/2014/main" id="{F8BB3433-F997-454D-AF58-17A3572934DF}"/>
              </a:ext>
            </a:extLst>
          </p:cNvPr>
          <p:cNvSpPr/>
          <p:nvPr userDrawn="1"/>
        </p:nvSpPr>
        <p:spPr>
          <a:xfrm>
            <a:off x="2488061" y="4781383"/>
            <a:ext cx="2826415" cy="261610"/>
          </a:xfrm>
          <a:prstGeom prst="rect">
            <a:avLst/>
          </a:prstGeom>
        </p:spPr>
        <p:txBody>
          <a:bodyPr wrap="none">
            <a:spAutoFit/>
          </a:bodyPr>
          <a:lstStyle/>
          <a:p>
            <a:r>
              <a:rPr lang="en-GB" sz="1100" dirty="0">
                <a:hlinkClick r:id="rId3"/>
              </a:rPr>
              <a:t>https://www.sheltercluster.org/response/iraq</a:t>
            </a:r>
            <a:endParaRPr lang="en-GB" sz="1100" dirty="0"/>
          </a:p>
        </p:txBody>
      </p:sp>
    </p:spTree>
    <p:extLst>
      <p:ext uri="{BB962C8B-B14F-4D97-AF65-F5344CB8AC3E}">
        <p14:creationId xmlns:p14="http://schemas.microsoft.com/office/powerpoint/2010/main" val="201285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7487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6156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7296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2502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30348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30916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560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40599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mailto:coord4.iraq@sheltercluster.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alazzawi@unhcr.org" TargetMode="External"/><Relationship Id="rId4" Type="http://schemas.openxmlformats.org/officeDocument/2006/relationships/hyperlink" Target="mailto:osama.seddiq@drc.ngo"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588" y="773940"/>
            <a:ext cx="3406717" cy="58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GB" sz="2200" b="0" dirty="0">
                <a:solidFill>
                  <a:srgbClr val="DF5327"/>
                </a:solidFill>
                <a:latin typeface="Corbel" panose="020B0503020204020204"/>
                <a:ea typeface="+mn-ea"/>
                <a:cs typeface="+mn-cs"/>
              </a:rPr>
              <a:t>Centre and south </a:t>
            </a:r>
            <a:r>
              <a:rPr lang="en-US" sz="2200" b="0" dirty="0">
                <a:solidFill>
                  <a:srgbClr val="DF5327"/>
                </a:solidFill>
                <a:latin typeface="Corbel" panose="020B0503020204020204"/>
                <a:ea typeface="+mn-ea"/>
                <a:cs typeface="+mn-cs"/>
              </a:rPr>
              <a:t>Shelter Cluster Hub Coordination Structure</a:t>
            </a:r>
            <a:endParaRPr lang="en-GB" sz="2200" b="0" dirty="0">
              <a:solidFill>
                <a:srgbClr val="DF5327"/>
              </a:solidFill>
              <a:latin typeface="Corbel" panose="020B0503020204020204"/>
              <a:ea typeface="+mn-ea"/>
              <a:cs typeface="+mn-cs"/>
            </a:endParaRPr>
          </a:p>
        </p:txBody>
      </p:sp>
      <p:cxnSp>
        <p:nvCxnSpPr>
          <p:cNvPr id="8" name="Straight Connector 7"/>
          <p:cNvCxnSpPr/>
          <p:nvPr/>
        </p:nvCxnSpPr>
        <p:spPr>
          <a:xfrm>
            <a:off x="3398708" y="134913"/>
            <a:ext cx="0" cy="44824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a:xfrm>
            <a:off x="8416634" y="4743309"/>
            <a:ext cx="270165" cy="273844"/>
          </a:xfrm>
        </p:spPr>
        <p:txBody>
          <a:bodyPr/>
          <a:lstStyle/>
          <a:p>
            <a:r>
              <a:rPr lang="en-US" dirty="0">
                <a:latin typeface="Calibri"/>
              </a:rPr>
              <a:t>2</a:t>
            </a:r>
            <a:endParaRPr lang="en-GB" dirty="0">
              <a:latin typeface="Calibri"/>
            </a:endParaRPr>
          </a:p>
        </p:txBody>
      </p:sp>
      <p:sp>
        <p:nvSpPr>
          <p:cNvPr id="6" name="Rectangle 5">
            <a:extLst>
              <a:ext uri="{FF2B5EF4-FFF2-40B4-BE49-F238E27FC236}">
                <a16:creationId xmlns:a16="http://schemas.microsoft.com/office/drawing/2014/main" id="{E16C815D-F254-4347-B950-666F6AFB4167}"/>
              </a:ext>
            </a:extLst>
          </p:cNvPr>
          <p:cNvSpPr/>
          <p:nvPr/>
        </p:nvSpPr>
        <p:spPr>
          <a:xfrm>
            <a:off x="3564265" y="252139"/>
            <a:ext cx="3698303" cy="830997"/>
          </a:xfrm>
          <a:prstGeom prst="rect">
            <a:avLst/>
          </a:prstGeom>
          <a:ln>
            <a:noFill/>
          </a:ln>
        </p:spPr>
        <p:txBody>
          <a:bodyPr wrap="square">
            <a:spAutoFit/>
          </a:bodyPr>
          <a:lstStyle/>
          <a:p>
            <a:pPr lvl="0" defTabSz="914400">
              <a:defRPr/>
            </a:pPr>
            <a:r>
              <a:rPr lang="en-GB" sz="1200" b="1" dirty="0">
                <a:latin typeface="Corbel" panose="020B0503020204020204" pitchFamily="34" charset="0"/>
              </a:rPr>
              <a:t>Michel Tia </a:t>
            </a:r>
            <a:r>
              <a:rPr lang="en-GB" sz="1200" dirty="0">
                <a:latin typeface="Corbel" panose="020B0503020204020204" pitchFamily="34" charset="0"/>
              </a:rPr>
              <a:t>- IOM</a:t>
            </a:r>
          </a:p>
          <a:p>
            <a:r>
              <a:rPr lang="en-GB" sz="1200" dirty="0">
                <a:latin typeface="Corbel" panose="020B0503020204020204" pitchFamily="34" charset="0"/>
              </a:rPr>
              <a:t>Sub National </a:t>
            </a:r>
            <a:r>
              <a:rPr lang="en-US" sz="1200" dirty="0">
                <a:latin typeface="Corbel" panose="020B0503020204020204" pitchFamily="34" charset="0"/>
              </a:rPr>
              <a:t>Cluster </a:t>
            </a:r>
            <a:r>
              <a:rPr lang="en-GB" sz="1200" dirty="0">
                <a:latin typeface="Corbel" panose="020B0503020204020204" pitchFamily="34" charset="0"/>
              </a:rPr>
              <a:t>Coordinator for Centre and South </a:t>
            </a:r>
          </a:p>
          <a:p>
            <a:r>
              <a:rPr lang="en-GB" sz="1200" dirty="0">
                <a:latin typeface="Corbel" panose="020B0503020204020204" pitchFamily="34" charset="0"/>
              </a:rPr>
              <a:t>+964 (0) 782 294 9258</a:t>
            </a:r>
          </a:p>
          <a:p>
            <a:r>
              <a:rPr lang="en-GB" sz="1200" b="1" u="sng" dirty="0">
                <a:solidFill>
                  <a:schemeClr val="lt1"/>
                </a:solidFill>
                <a:latin typeface="Corbel" panose="020B0503020204020204" pitchFamily="34" charset="0"/>
                <a:hlinkClick r:id="rId2"/>
              </a:rPr>
              <a:t>coord4.iraq@sheltercluster.org</a:t>
            </a:r>
            <a:r>
              <a:rPr lang="en-GB" sz="1200" b="1" dirty="0">
                <a:solidFill>
                  <a:schemeClr val="lt1"/>
                </a:solidFill>
                <a:latin typeface="Corbel" panose="020B0503020204020204" pitchFamily="34" charset="0"/>
              </a:rPr>
              <a:t> </a:t>
            </a:r>
            <a:endParaRPr lang="en-GB" sz="1200" dirty="0">
              <a:latin typeface="Corbel" panose="020B0503020204020204" pitchFamily="34" charset="0"/>
            </a:endParaRPr>
          </a:p>
        </p:txBody>
      </p:sp>
      <p:pic>
        <p:nvPicPr>
          <p:cNvPr id="2051" name="Picture 3" descr="cid:image001.png@01D3CC1A.AD9A1A50">
            <a:extLst>
              <a:ext uri="{FF2B5EF4-FFF2-40B4-BE49-F238E27FC236}">
                <a16:creationId xmlns:a16="http://schemas.microsoft.com/office/drawing/2014/main" id="{BCD613DA-B0AD-4CD4-87F6-85453FCEB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81" y="2991763"/>
            <a:ext cx="1061756" cy="4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7E65D525-B00C-4744-B8C0-02E8D1326CFF}"/>
              </a:ext>
            </a:extLst>
          </p:cNvPr>
          <p:cNvSpPr/>
          <p:nvPr/>
        </p:nvSpPr>
        <p:spPr>
          <a:xfrm>
            <a:off x="3564631" y="1216238"/>
            <a:ext cx="3885646" cy="1015663"/>
          </a:xfrm>
          <a:prstGeom prst="rect">
            <a:avLst/>
          </a:prstGeom>
          <a:ln>
            <a:noFill/>
          </a:ln>
        </p:spPr>
        <p:txBody>
          <a:bodyPr wrap="square">
            <a:spAutoFit/>
          </a:bodyPr>
          <a:lstStyle/>
          <a:p>
            <a:r>
              <a:rPr lang="en-US" sz="1200" b="1" dirty="0">
                <a:latin typeface="Corbel" panose="020B0503020204020204" pitchFamily="34" charset="0"/>
              </a:rPr>
              <a:t>Osama Luay Seddiq </a:t>
            </a:r>
            <a:r>
              <a:rPr lang="en-US" sz="1200" dirty="0">
                <a:latin typeface="Corbel" panose="020B0503020204020204" pitchFamily="34" charset="0"/>
              </a:rPr>
              <a:t>- DRC</a:t>
            </a:r>
            <a:endParaRPr lang="en-IN" sz="1200" dirty="0">
              <a:latin typeface="Corbel" panose="020B0503020204020204" pitchFamily="34" charset="0"/>
            </a:endParaRPr>
          </a:p>
          <a:p>
            <a:r>
              <a:rPr lang="en-US" sz="1200" dirty="0">
                <a:latin typeface="Corbel" panose="020B0503020204020204" pitchFamily="34" charset="0"/>
              </a:rPr>
              <a:t>Shelter and Infrastructure Officer - Tikrit</a:t>
            </a:r>
          </a:p>
          <a:p>
            <a:r>
              <a:rPr lang="en-US" sz="1200" b="1" dirty="0">
                <a:latin typeface="Corbel" panose="020B0503020204020204" pitchFamily="34" charset="0"/>
              </a:rPr>
              <a:t>Shelter Cluster Focal Point for Salah ad-Din Governorate</a:t>
            </a:r>
          </a:p>
          <a:p>
            <a:r>
              <a:rPr lang="en-IN" sz="1200" dirty="0">
                <a:latin typeface="Corbel" panose="020B0503020204020204" pitchFamily="34" charset="0"/>
              </a:rPr>
              <a:t>+964 (0) 773 489 1375</a:t>
            </a:r>
            <a:r>
              <a:rPr lang="en-US" sz="1200" dirty="0">
                <a:latin typeface="Corbel" panose="020B0503020204020204" pitchFamily="34" charset="0"/>
              </a:rPr>
              <a:t> </a:t>
            </a:r>
            <a:endParaRPr lang="en-IN" sz="1200" dirty="0">
              <a:latin typeface="Corbel" panose="020B0503020204020204" pitchFamily="34" charset="0"/>
            </a:endParaRPr>
          </a:p>
          <a:p>
            <a:r>
              <a:rPr lang="en-US" sz="1200" b="1" u="sng" dirty="0">
                <a:latin typeface="Corbel" panose="020B0503020204020204" pitchFamily="34" charset="0"/>
                <a:hlinkClick r:id="rId4"/>
              </a:rPr>
              <a:t>osama.seddiq@drc.ngo</a:t>
            </a:r>
            <a:r>
              <a:rPr lang="da-DK" sz="1200" b="1" dirty="0">
                <a:latin typeface="Corbel" panose="020B0503020204020204" pitchFamily="34" charset="0"/>
                <a:ea typeface="Calibri" panose="020F0502020204030204" pitchFamily="34" charset="0"/>
              </a:rPr>
              <a:t> </a:t>
            </a:r>
            <a:endParaRPr lang="en-IN" sz="1200" b="1" dirty="0">
              <a:effectLst/>
              <a:latin typeface="Corbel" panose="020B0503020204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09050FB1-99FF-4C1C-97D8-D5EB96726362}"/>
              </a:ext>
            </a:extLst>
          </p:cNvPr>
          <p:cNvSpPr/>
          <p:nvPr/>
        </p:nvSpPr>
        <p:spPr>
          <a:xfrm>
            <a:off x="3564630" y="2408361"/>
            <a:ext cx="4852004" cy="1015663"/>
          </a:xfrm>
          <a:prstGeom prst="rect">
            <a:avLst/>
          </a:prstGeom>
          <a:ln>
            <a:noFill/>
          </a:ln>
        </p:spPr>
        <p:txBody>
          <a:bodyPr wrap="square">
            <a:spAutoFit/>
          </a:bodyPr>
          <a:lstStyle/>
          <a:p>
            <a:r>
              <a:rPr lang="en-US" sz="1200" b="1" dirty="0">
                <a:solidFill>
                  <a:srgbClr val="000000"/>
                </a:solidFill>
                <a:latin typeface="Corbel" panose="020B0503020204020204" pitchFamily="34" charset="0"/>
              </a:rPr>
              <a:t>Layth Al-Azzawi </a:t>
            </a:r>
            <a:r>
              <a:rPr lang="en-US" sz="1200" dirty="0">
                <a:latin typeface="Corbel" panose="020B0503020204020204" pitchFamily="34" charset="0"/>
              </a:rPr>
              <a:t>- UNHCR</a:t>
            </a:r>
            <a:endParaRPr lang="en-US" sz="1200" dirty="0">
              <a:solidFill>
                <a:srgbClr val="000000"/>
              </a:solidFill>
              <a:latin typeface="Corbel" panose="020B0503020204020204" pitchFamily="34" charset="0"/>
              <a:ea typeface="Calibri" panose="020F0502020204030204" pitchFamily="34" charset="0"/>
            </a:endParaRPr>
          </a:p>
          <a:p>
            <a:r>
              <a:rPr lang="en-IN" sz="1200" dirty="0">
                <a:latin typeface="Corbel" panose="020B0503020204020204" pitchFamily="34" charset="0"/>
              </a:rPr>
              <a:t>Snr. Field Associate – CCCM &amp; Shelter-NFI - </a:t>
            </a:r>
            <a:r>
              <a:rPr lang="en-US" sz="1200" dirty="0">
                <a:latin typeface="Corbel" panose="020B0503020204020204" pitchFamily="34" charset="0"/>
              </a:rPr>
              <a:t>Centre and South</a:t>
            </a:r>
          </a:p>
          <a:p>
            <a:r>
              <a:rPr lang="en-US" sz="1200" b="1" dirty="0">
                <a:latin typeface="Corbel" panose="020B0503020204020204" pitchFamily="34" charset="0"/>
              </a:rPr>
              <a:t>Shelter Cluster Focal Point for Diyala Governorate</a:t>
            </a:r>
          </a:p>
          <a:p>
            <a:r>
              <a:rPr lang="en-US" sz="1200" dirty="0">
                <a:latin typeface="Corbel" panose="020B0503020204020204" pitchFamily="34" charset="0"/>
              </a:rPr>
              <a:t>+964 (0) 780 195 3136</a:t>
            </a:r>
          </a:p>
          <a:p>
            <a:r>
              <a:rPr lang="en-US" sz="1200" b="1" dirty="0">
                <a:latin typeface="Corbel" panose="020B0503020204020204" pitchFamily="34" charset="0"/>
                <a:hlinkClick r:id="rId5"/>
              </a:rPr>
              <a:t>alazzawi@unhcr.org</a:t>
            </a:r>
            <a:endParaRPr lang="en-IN" sz="1200" b="1" dirty="0">
              <a:latin typeface="Corbel" panose="020B0503020204020204" pitchFamily="34" charset="0"/>
              <a:ea typeface="Calibri" panose="020F0502020204030204" pitchFamily="34" charset="0"/>
            </a:endParaRPr>
          </a:p>
        </p:txBody>
      </p:sp>
      <p:pic>
        <p:nvPicPr>
          <p:cNvPr id="20" name="Picture 19">
            <a:extLst>
              <a:ext uri="{FF2B5EF4-FFF2-40B4-BE49-F238E27FC236}">
                <a16:creationId xmlns:a16="http://schemas.microsoft.com/office/drawing/2014/main" id="{EDEBCA45-6AC7-4C46-B1DD-9D14A0ECCC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181" y="1747992"/>
            <a:ext cx="793675" cy="853701"/>
          </a:xfrm>
          <a:prstGeom prst="rect">
            <a:avLst/>
          </a:prstGeom>
          <a:ln>
            <a:noFill/>
          </a:ln>
        </p:spPr>
      </p:pic>
      <p:pic>
        <p:nvPicPr>
          <p:cNvPr id="21" name="Picture 20">
            <a:extLst>
              <a:ext uri="{FF2B5EF4-FFF2-40B4-BE49-F238E27FC236}">
                <a16:creationId xmlns:a16="http://schemas.microsoft.com/office/drawing/2014/main" id="{6B955CFF-4D05-4381-8322-F14091DA9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1416" y="1766307"/>
            <a:ext cx="846587" cy="853701"/>
          </a:xfrm>
          <a:prstGeom prst="rect">
            <a:avLst/>
          </a:prstGeom>
          <a:ln>
            <a:noFill/>
          </a:ln>
        </p:spPr>
      </p:pic>
      <p:sp>
        <p:nvSpPr>
          <p:cNvPr id="2" name="Rectangle 1">
            <a:extLst>
              <a:ext uri="{FF2B5EF4-FFF2-40B4-BE49-F238E27FC236}">
                <a16:creationId xmlns:a16="http://schemas.microsoft.com/office/drawing/2014/main" id="{C3D99368-7E73-433E-8058-3423DDF1FCD3}"/>
              </a:ext>
            </a:extLst>
          </p:cNvPr>
          <p:cNvSpPr/>
          <p:nvPr/>
        </p:nvSpPr>
        <p:spPr>
          <a:xfrm>
            <a:off x="3560250" y="3616983"/>
            <a:ext cx="3698303" cy="830997"/>
          </a:xfrm>
          <a:prstGeom prst="rect">
            <a:avLst/>
          </a:prstGeom>
          <a:ln>
            <a:noFill/>
          </a:ln>
        </p:spPr>
        <p:txBody>
          <a:bodyPr wrap="square">
            <a:spAutoFit/>
          </a:bodyPr>
          <a:lstStyle/>
          <a:p>
            <a:pPr lvl="0" defTabSz="914400">
              <a:defRPr/>
            </a:pPr>
            <a:r>
              <a:rPr lang="en-GB" sz="1200" b="1" dirty="0">
                <a:latin typeface="Corbel" panose="020B0503020204020204" pitchFamily="34" charset="0"/>
              </a:rPr>
              <a:t>Name - </a:t>
            </a:r>
            <a:r>
              <a:rPr lang="en-GB" sz="1200" dirty="0">
                <a:latin typeface="Corbel" panose="020B0503020204020204" pitchFamily="34" charset="0"/>
              </a:rPr>
              <a:t>Agency  - </a:t>
            </a:r>
            <a:r>
              <a:rPr lang="en-GB" sz="1200" b="1" dirty="0">
                <a:solidFill>
                  <a:srgbClr val="C00000"/>
                </a:solidFill>
                <a:latin typeface="Corbel" panose="020B0503020204020204" pitchFamily="34" charset="0"/>
              </a:rPr>
              <a:t>To be nominated</a:t>
            </a:r>
          </a:p>
          <a:p>
            <a:r>
              <a:rPr lang="en-GB" sz="1200" dirty="0">
                <a:latin typeface="Corbel" panose="020B0503020204020204" pitchFamily="34" charset="0"/>
              </a:rPr>
              <a:t>Function</a:t>
            </a:r>
          </a:p>
          <a:p>
            <a:r>
              <a:rPr lang="en-GB" sz="1200" b="1" dirty="0">
                <a:latin typeface="Corbel" panose="020B0503020204020204" pitchFamily="34" charset="0"/>
              </a:rPr>
              <a:t>Shelter Cluster Focal Point for Anbar</a:t>
            </a:r>
            <a:r>
              <a:rPr lang="en-GB" sz="1200" dirty="0">
                <a:latin typeface="Corbel" panose="020B0503020204020204" pitchFamily="34" charset="0"/>
              </a:rPr>
              <a:t> </a:t>
            </a:r>
          </a:p>
          <a:p>
            <a:r>
              <a:rPr lang="en-GB" sz="1200" dirty="0">
                <a:latin typeface="Corbel" panose="020B0503020204020204" pitchFamily="34" charset="0"/>
              </a:rPr>
              <a:t>Contact details (phone &amp; mail)</a:t>
            </a:r>
          </a:p>
        </p:txBody>
      </p:sp>
    </p:spTree>
    <p:extLst>
      <p:ext uri="{BB962C8B-B14F-4D97-AF65-F5344CB8AC3E}">
        <p14:creationId xmlns:p14="http://schemas.microsoft.com/office/powerpoint/2010/main" val="8649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10</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6A974319-6F3C-4A9F-8AB8-127B293DC3B6}"/>
              </a:ext>
            </a:extLst>
          </p:cNvPr>
          <p:cNvSpPr/>
          <p:nvPr/>
        </p:nvSpPr>
        <p:spPr>
          <a:xfrm>
            <a:off x="901057" y="1287186"/>
            <a:ext cx="7341882" cy="1708160"/>
          </a:xfrm>
          <a:prstGeom prst="rect">
            <a:avLst/>
          </a:prstGeom>
        </p:spPr>
        <p:txBody>
          <a:bodyPr wrap="square">
            <a:spAutoFit/>
          </a:bodyPr>
          <a:lstStyle/>
          <a:p>
            <a:r>
              <a:rPr lang="en-IN" sz="1500" dirty="0">
                <a:latin typeface="Corbel" panose="020B0503020204020204" pitchFamily="34" charset="0"/>
              </a:rPr>
              <a:t>UNDP – Shelter programme</a:t>
            </a:r>
          </a:p>
          <a:p>
            <a:endParaRPr lang="en-IN" sz="1500" dirty="0">
              <a:latin typeface="Corbel" panose="020B0503020204020204" pitchFamily="34" charset="0"/>
            </a:endParaRPr>
          </a:p>
          <a:p>
            <a:pPr marL="342900" marR="0" lvl="0" indent="-342900">
              <a:spcBef>
                <a:spcPts val="0"/>
              </a:spcBef>
              <a:spcAft>
                <a:spcPts val="0"/>
              </a:spcAft>
              <a:buFont typeface="+mj-lt"/>
              <a:buAutoNum type="arabicPeriod"/>
            </a:pPr>
            <a:r>
              <a:rPr lang="en-US" sz="1500" dirty="0">
                <a:latin typeface="Corbel" panose="020B0503020204020204" pitchFamily="34" charset="0"/>
              </a:rPr>
              <a:t>Salah al-Din : Tal Alzatar Neighborhood still in procurement</a:t>
            </a:r>
          </a:p>
          <a:p>
            <a:pPr marL="342900" marR="0" lvl="0" indent="-342900">
              <a:spcBef>
                <a:spcPts val="0"/>
              </a:spcBef>
              <a:spcAft>
                <a:spcPts val="0"/>
              </a:spcAft>
              <a:buFont typeface="+mj-lt"/>
              <a:buAutoNum type="arabicPeriod"/>
            </a:pPr>
            <a:endParaRPr lang="en-IN" sz="1500" dirty="0">
              <a:latin typeface="Corbel" panose="020B0503020204020204" pitchFamily="34" charset="0"/>
            </a:endParaRPr>
          </a:p>
          <a:p>
            <a:pPr marL="342900" marR="0" lvl="0" indent="-342900">
              <a:spcBef>
                <a:spcPts val="0"/>
              </a:spcBef>
              <a:spcAft>
                <a:spcPts val="0"/>
              </a:spcAft>
              <a:buFont typeface="+mj-lt"/>
              <a:buAutoNum type="arabicPeriod"/>
            </a:pPr>
            <a:r>
              <a:rPr lang="en-US" sz="1500" dirty="0">
                <a:latin typeface="Corbel" panose="020B0503020204020204" pitchFamily="34" charset="0"/>
              </a:rPr>
              <a:t>Anbar (Ana): 248 units for Rayhana in procurement.</a:t>
            </a:r>
          </a:p>
          <a:p>
            <a:pPr marL="342900" marR="0" lvl="0" indent="-342900">
              <a:spcBef>
                <a:spcPts val="0"/>
              </a:spcBef>
              <a:spcAft>
                <a:spcPts val="0"/>
              </a:spcAft>
              <a:buFont typeface="+mj-lt"/>
              <a:buAutoNum type="arabicPeriod"/>
            </a:pPr>
            <a:endParaRPr lang="en-IN" sz="1500" dirty="0">
              <a:latin typeface="Corbel" panose="020B0503020204020204" pitchFamily="34" charset="0"/>
            </a:endParaRPr>
          </a:p>
          <a:p>
            <a:pPr marL="342900" indent="-342900">
              <a:buFont typeface="+mj-lt"/>
              <a:buAutoNum type="arabicPeriod"/>
            </a:pPr>
            <a:r>
              <a:rPr lang="en-US" sz="1500" dirty="0">
                <a:latin typeface="Corbel" panose="020B0503020204020204" pitchFamily="34" charset="0"/>
              </a:rPr>
              <a:t>Anbar – Khayrat – Shortan: 23% progress.</a:t>
            </a:r>
            <a:endParaRPr lang="en-IN" sz="1500" dirty="0">
              <a:latin typeface="Corbel" panose="020B0503020204020204" pitchFamily="34" charset="0"/>
            </a:endParaRPr>
          </a:p>
        </p:txBody>
      </p:sp>
    </p:spTree>
    <p:extLst>
      <p:ext uri="{BB962C8B-B14F-4D97-AF65-F5344CB8AC3E}">
        <p14:creationId xmlns:p14="http://schemas.microsoft.com/office/powerpoint/2010/main" val="357516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11</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6A974319-6F3C-4A9F-8AB8-127B293DC3B6}"/>
              </a:ext>
            </a:extLst>
          </p:cNvPr>
          <p:cNvSpPr/>
          <p:nvPr/>
        </p:nvSpPr>
        <p:spPr>
          <a:xfrm>
            <a:off x="219693" y="1003507"/>
            <a:ext cx="8704613" cy="323165"/>
          </a:xfrm>
          <a:prstGeom prst="rect">
            <a:avLst/>
          </a:prstGeom>
        </p:spPr>
        <p:txBody>
          <a:bodyPr wrap="square">
            <a:spAutoFit/>
          </a:bodyPr>
          <a:lstStyle/>
          <a:p>
            <a:r>
              <a:rPr lang="en-IN" sz="1500" dirty="0">
                <a:latin typeface="Corbel" panose="020B0503020204020204" pitchFamily="34" charset="0"/>
              </a:rPr>
              <a:t>IOM – Shelter programme</a:t>
            </a:r>
          </a:p>
        </p:txBody>
      </p:sp>
      <p:graphicFrame>
        <p:nvGraphicFramePr>
          <p:cNvPr id="7" name="Table 6">
            <a:extLst>
              <a:ext uri="{FF2B5EF4-FFF2-40B4-BE49-F238E27FC236}">
                <a16:creationId xmlns:a16="http://schemas.microsoft.com/office/drawing/2014/main" id="{4D31A921-4527-4ADE-B62E-F66FA535E697}"/>
              </a:ext>
            </a:extLst>
          </p:cNvPr>
          <p:cNvGraphicFramePr>
            <a:graphicFrameLocks noGrp="1"/>
          </p:cNvGraphicFramePr>
          <p:nvPr>
            <p:extLst>
              <p:ext uri="{D42A27DB-BD31-4B8C-83A1-F6EECF244321}">
                <p14:modId xmlns:p14="http://schemas.microsoft.com/office/powerpoint/2010/main" val="4173399087"/>
              </p:ext>
            </p:extLst>
          </p:nvPr>
        </p:nvGraphicFramePr>
        <p:xfrm>
          <a:off x="381000" y="1523823"/>
          <a:ext cx="8305799" cy="2629077"/>
        </p:xfrm>
        <a:graphic>
          <a:graphicData uri="http://schemas.openxmlformats.org/drawingml/2006/table">
            <a:tbl>
              <a:tblPr/>
              <a:tblGrid>
                <a:gridCol w="3311599">
                  <a:extLst>
                    <a:ext uri="{9D8B030D-6E8A-4147-A177-3AD203B41FA5}">
                      <a16:colId xmlns:a16="http://schemas.microsoft.com/office/drawing/2014/main" val="754629437"/>
                    </a:ext>
                  </a:extLst>
                </a:gridCol>
                <a:gridCol w="848747">
                  <a:extLst>
                    <a:ext uri="{9D8B030D-6E8A-4147-A177-3AD203B41FA5}">
                      <a16:colId xmlns:a16="http://schemas.microsoft.com/office/drawing/2014/main" val="2619380604"/>
                    </a:ext>
                  </a:extLst>
                </a:gridCol>
                <a:gridCol w="1250784">
                  <a:extLst>
                    <a:ext uri="{9D8B030D-6E8A-4147-A177-3AD203B41FA5}">
                      <a16:colId xmlns:a16="http://schemas.microsoft.com/office/drawing/2014/main" val="544309410"/>
                    </a:ext>
                  </a:extLst>
                </a:gridCol>
                <a:gridCol w="1048275">
                  <a:extLst>
                    <a:ext uri="{9D8B030D-6E8A-4147-A177-3AD203B41FA5}">
                      <a16:colId xmlns:a16="http://schemas.microsoft.com/office/drawing/2014/main" val="2621237435"/>
                    </a:ext>
                  </a:extLst>
                </a:gridCol>
                <a:gridCol w="893416">
                  <a:extLst>
                    <a:ext uri="{9D8B030D-6E8A-4147-A177-3AD203B41FA5}">
                      <a16:colId xmlns:a16="http://schemas.microsoft.com/office/drawing/2014/main" val="1609979591"/>
                    </a:ext>
                  </a:extLst>
                </a:gridCol>
                <a:gridCol w="952978">
                  <a:extLst>
                    <a:ext uri="{9D8B030D-6E8A-4147-A177-3AD203B41FA5}">
                      <a16:colId xmlns:a16="http://schemas.microsoft.com/office/drawing/2014/main" val="1456009603"/>
                    </a:ext>
                  </a:extLst>
                </a:gridCol>
              </a:tblGrid>
              <a:tr h="324898">
                <a:tc>
                  <a:txBody>
                    <a:bodyPr/>
                    <a:lstStyle/>
                    <a:p>
                      <a:pPr algn="l" fontAlgn="ctr"/>
                      <a:r>
                        <a:rPr lang="en-IN" sz="1100" b="0" i="0" u="none" strike="noStrike">
                          <a:solidFill>
                            <a:srgbClr val="FFFFFF"/>
                          </a:solidFill>
                          <a:effectLst/>
                          <a:latin typeface="Corbel" panose="020B0503020204020204" pitchFamily="34" charset="0"/>
                        </a:rPr>
                        <a:t>Location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ctr"/>
                      <a:r>
                        <a:rPr lang="en-IN" sz="1100" b="0" i="0" u="none" strike="noStrike">
                          <a:solidFill>
                            <a:srgbClr val="FFFFFF"/>
                          </a:solidFill>
                          <a:effectLst/>
                          <a:latin typeface="Corbel" panose="020B0503020204020204" pitchFamily="34" charset="0"/>
                        </a:rPr>
                        <a:t>Shelter Units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ctr"/>
                      <a:r>
                        <a:rPr lang="en-IN" sz="1100" b="0" i="0" u="none" strike="noStrike">
                          <a:solidFill>
                            <a:srgbClr val="FFFFFF"/>
                          </a:solidFill>
                          <a:effectLst/>
                          <a:latin typeface="Corbel" panose="020B0503020204020204" pitchFamily="34" charset="0"/>
                        </a:rPr>
                        <a:t>Type of population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ctr"/>
                      <a:r>
                        <a:rPr lang="en-IN" sz="1100" b="0" i="0" u="none" strike="noStrike">
                          <a:solidFill>
                            <a:srgbClr val="FFFFFF"/>
                          </a:solidFill>
                          <a:effectLst/>
                          <a:latin typeface="Corbel" panose="020B0503020204020204" pitchFamily="34" charset="0"/>
                        </a:rPr>
                        <a:t>Type of damage</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ctr"/>
                      <a:r>
                        <a:rPr lang="en-IN" sz="1100" b="0" i="0" u="none" strike="noStrike">
                          <a:solidFill>
                            <a:srgbClr val="FFFFFF"/>
                          </a:solidFill>
                          <a:effectLst/>
                          <a:latin typeface="Corbel" panose="020B0503020204020204" pitchFamily="34" charset="0"/>
                        </a:rPr>
                        <a:t>status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ctr"/>
                      <a:r>
                        <a:rPr lang="en-IN" sz="1100" b="0" i="0" u="none" strike="noStrike">
                          <a:solidFill>
                            <a:srgbClr val="FFFFFF"/>
                          </a:solidFill>
                          <a:effectLst/>
                          <a:latin typeface="Corbel" panose="020B0503020204020204" pitchFamily="34" charset="0"/>
                        </a:rPr>
                        <a:t>Timeline</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2793301310"/>
                  </a:ext>
                </a:extLst>
              </a:tr>
              <a:tr h="200673">
                <a:tc>
                  <a:txBody>
                    <a:bodyPr/>
                    <a:lstStyle/>
                    <a:p>
                      <a:pPr algn="l" fontAlgn="ctr"/>
                      <a:r>
                        <a:rPr lang="en-IN" sz="1100" b="0" i="0" u="none" strike="noStrike">
                          <a:solidFill>
                            <a:srgbClr val="000000"/>
                          </a:solidFill>
                          <a:effectLst/>
                          <a:latin typeface="Corbel" panose="020B0503020204020204" pitchFamily="34" charset="0"/>
                        </a:rPr>
                        <a:t>Anbar / Garma-Luhaib</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55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Returnees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Cat2 and Cat3</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Completed</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30-Dec-20</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188799"/>
                  </a:ext>
                </a:extLst>
              </a:tr>
              <a:tr h="200673">
                <a:tc>
                  <a:txBody>
                    <a:bodyPr/>
                    <a:lstStyle/>
                    <a:p>
                      <a:pPr algn="l" fontAlgn="ctr"/>
                      <a:r>
                        <a:rPr lang="en-IN" sz="1100" b="0" i="0" u="none" strike="noStrike">
                          <a:solidFill>
                            <a:srgbClr val="000000"/>
                          </a:solidFill>
                          <a:effectLst/>
                          <a:latin typeface="Corbel" panose="020B0503020204020204" pitchFamily="34" charset="0"/>
                        </a:rPr>
                        <a:t>Anbar / Ana</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35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Returnees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CAt3</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Ongoing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30-Dec-20</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018734"/>
                  </a:ext>
                </a:extLst>
              </a:tr>
              <a:tr h="200673">
                <a:tc>
                  <a:txBody>
                    <a:bodyPr/>
                    <a:lstStyle/>
                    <a:p>
                      <a:pPr algn="l" fontAlgn="ctr"/>
                      <a:r>
                        <a:rPr lang="en-IN" sz="1100" b="0" i="0" u="none" strike="noStrike">
                          <a:solidFill>
                            <a:srgbClr val="000000"/>
                          </a:solidFill>
                          <a:effectLst/>
                          <a:latin typeface="Corbel" panose="020B0503020204020204" pitchFamily="34" charset="0"/>
                        </a:rPr>
                        <a:t>Salah al-Din  / Tooz, Sulaiman Beg and Yengejeh</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138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Returnees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Cat2 and Cat3</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Ongoing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30-Dec-20</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423534"/>
                  </a:ext>
                </a:extLst>
              </a:tr>
              <a:tr h="200673">
                <a:tc>
                  <a:txBody>
                    <a:bodyPr/>
                    <a:lstStyle/>
                    <a:p>
                      <a:pPr algn="l" fontAlgn="ctr"/>
                      <a:r>
                        <a:rPr lang="en-IN" sz="1100" b="0" i="0" u="none" strike="noStrike">
                          <a:solidFill>
                            <a:srgbClr val="000000"/>
                          </a:solidFill>
                          <a:effectLst/>
                          <a:latin typeface="Corbel" panose="020B0503020204020204" pitchFamily="34" charset="0"/>
                        </a:rPr>
                        <a:t>Kirkuk Center</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210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Critical Shelter</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720855"/>
                  </a:ext>
                </a:extLst>
              </a:tr>
              <a:tr h="200673">
                <a:tc>
                  <a:txBody>
                    <a:bodyPr/>
                    <a:lstStyle/>
                    <a:p>
                      <a:pPr algn="l" fontAlgn="ctr"/>
                      <a:r>
                        <a:rPr lang="en-IN" sz="1100" b="0" i="0" u="none" strike="noStrike">
                          <a:solidFill>
                            <a:srgbClr val="000000"/>
                          </a:solidFill>
                          <a:effectLst/>
                          <a:latin typeface="Corbel" panose="020B0503020204020204" pitchFamily="34" charset="0"/>
                        </a:rPr>
                        <a:t>Kirkuk / Daquq</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92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756891"/>
                  </a:ext>
                </a:extLst>
              </a:tr>
              <a:tr h="200673">
                <a:tc>
                  <a:txBody>
                    <a:bodyPr/>
                    <a:lstStyle/>
                    <a:p>
                      <a:pPr algn="l" fontAlgn="ctr"/>
                      <a:r>
                        <a:rPr lang="en-IN" sz="1100" b="0" i="0" u="none" strike="noStrike">
                          <a:solidFill>
                            <a:srgbClr val="000000"/>
                          </a:solidFill>
                          <a:effectLst/>
                          <a:latin typeface="Corbel" panose="020B0503020204020204" pitchFamily="34" charset="0"/>
                        </a:rPr>
                        <a:t>Diyala / Khanaqeen, Baquba.</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300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90241"/>
                  </a:ext>
                </a:extLst>
              </a:tr>
              <a:tr h="200673">
                <a:tc>
                  <a:txBody>
                    <a:bodyPr/>
                    <a:lstStyle/>
                    <a:p>
                      <a:pPr algn="l" fontAlgn="ctr"/>
                      <a:r>
                        <a:rPr lang="en-IN" sz="1100" b="0" i="0" u="none" strike="noStrike">
                          <a:solidFill>
                            <a:srgbClr val="000000"/>
                          </a:solidFill>
                          <a:effectLst/>
                          <a:latin typeface="Corbel" panose="020B0503020204020204" pitchFamily="34" charset="0"/>
                        </a:rPr>
                        <a:t>Salah al-Din / Baiji</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200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979463"/>
                  </a:ext>
                </a:extLst>
              </a:tr>
              <a:tr h="200673">
                <a:tc>
                  <a:txBody>
                    <a:bodyPr/>
                    <a:lstStyle/>
                    <a:p>
                      <a:pPr algn="l" fontAlgn="ctr"/>
                      <a:r>
                        <a:rPr lang="en-IN" sz="1100" b="0" i="0" u="none" strike="noStrike">
                          <a:solidFill>
                            <a:srgbClr val="000000"/>
                          </a:solidFill>
                          <a:effectLst/>
                          <a:latin typeface="Corbel" panose="020B0503020204020204" pitchFamily="34" charset="0"/>
                        </a:rPr>
                        <a:t>Baghdad / Abu Gharib, Al-Nasir, Al-Salam, Abu minisir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255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910102"/>
                  </a:ext>
                </a:extLst>
              </a:tr>
              <a:tr h="200673">
                <a:tc>
                  <a:txBody>
                    <a:bodyPr/>
                    <a:lstStyle/>
                    <a:p>
                      <a:pPr algn="l" fontAlgn="ctr"/>
                      <a:r>
                        <a:rPr lang="en-IN" sz="1100" b="0" i="0" u="none" strike="noStrike">
                          <a:solidFill>
                            <a:srgbClr val="000000"/>
                          </a:solidFill>
                          <a:effectLst/>
                          <a:latin typeface="Corbel" panose="020B0503020204020204" pitchFamily="34" charset="0"/>
                        </a:rPr>
                        <a:t>Abu Gharib, Al-Nasir, Al-Salam, Al-Hetaween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30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906639"/>
                  </a:ext>
                </a:extLst>
              </a:tr>
              <a:tr h="200673">
                <a:tc>
                  <a:txBody>
                    <a:bodyPr/>
                    <a:lstStyle/>
                    <a:p>
                      <a:pPr algn="l" fontAlgn="ctr"/>
                      <a:r>
                        <a:rPr lang="en-IN" sz="1100" b="0" i="0" u="none" strike="noStrike">
                          <a:solidFill>
                            <a:srgbClr val="000000"/>
                          </a:solidFill>
                          <a:effectLst/>
                          <a:latin typeface="Corbel" panose="020B0503020204020204" pitchFamily="34" charset="0"/>
                        </a:rPr>
                        <a:t>Abu Gharib, Agarguf, Bani Tameem</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15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IDPs</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Planned </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100" b="0" i="0" u="none" strike="noStrike">
                          <a:solidFill>
                            <a:srgbClr val="000000"/>
                          </a:solidFill>
                          <a:effectLst/>
                          <a:latin typeface="Corbel" panose="020B0503020204020204" pitchFamily="34" charset="0"/>
                        </a:rPr>
                        <a:t>31-SEP-2021</a:t>
                      </a:r>
                    </a:p>
                  </a:txBody>
                  <a:tcPr marL="8855" marR="8855" marT="8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663414"/>
                  </a:ext>
                </a:extLst>
              </a:tr>
              <a:tr h="297449">
                <a:tc>
                  <a:txBody>
                    <a:bodyPr/>
                    <a:lstStyle/>
                    <a:p>
                      <a:pPr algn="l" fontAlgn="ctr"/>
                      <a:endParaRPr lang="en-IN" sz="1100" b="0" i="0" u="none" strike="noStrike">
                        <a:solidFill>
                          <a:srgbClr val="000000"/>
                        </a:solidFill>
                        <a:effectLst/>
                        <a:latin typeface="Corbel" panose="020B0503020204020204" pitchFamily="34" charset="0"/>
                      </a:endParaRPr>
                    </a:p>
                  </a:txBody>
                  <a:tcPr marL="8855" marR="8855" marT="88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IN" sz="1100" b="1" i="0" u="none" strike="noStrike" dirty="0">
                          <a:solidFill>
                            <a:srgbClr val="000000"/>
                          </a:solidFill>
                          <a:effectLst/>
                          <a:latin typeface="Corbel" panose="020B0503020204020204" pitchFamily="34" charset="0"/>
                        </a:rPr>
                        <a:t>                 1,330 </a:t>
                      </a:r>
                    </a:p>
                  </a:txBody>
                  <a:tcPr marL="8855" marR="8855" marT="88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IN" sz="1100" b="1" i="0" u="none" strike="noStrike" dirty="0">
                        <a:solidFill>
                          <a:srgbClr val="000000"/>
                        </a:solidFill>
                        <a:effectLst/>
                        <a:latin typeface="Corbel" panose="020B0503020204020204" pitchFamily="34" charset="0"/>
                      </a:endParaRPr>
                    </a:p>
                  </a:txBody>
                  <a:tcPr marL="8855" marR="8855" marT="88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IN" sz="1100" b="0" i="0" u="none" strike="noStrike">
                        <a:solidFill>
                          <a:srgbClr val="000000"/>
                        </a:solidFill>
                        <a:effectLst/>
                        <a:latin typeface="Corbel" panose="020B0503020204020204" pitchFamily="34" charset="0"/>
                      </a:endParaRPr>
                    </a:p>
                  </a:txBody>
                  <a:tcPr marL="8855" marR="8855" marT="88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IN" sz="1100" b="0" i="0" u="none" strike="noStrike">
                        <a:solidFill>
                          <a:srgbClr val="000000"/>
                        </a:solidFill>
                        <a:effectLst/>
                        <a:latin typeface="Corbel" panose="020B0503020204020204" pitchFamily="34" charset="0"/>
                      </a:endParaRPr>
                    </a:p>
                  </a:txBody>
                  <a:tcPr marL="8855" marR="8855" marT="885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IN" sz="1100" b="0" i="0" u="none" strike="noStrike" dirty="0">
                        <a:solidFill>
                          <a:srgbClr val="000000"/>
                        </a:solidFill>
                        <a:effectLst/>
                        <a:latin typeface="Corbel" panose="020B0503020204020204" pitchFamily="34" charset="0"/>
                      </a:endParaRPr>
                    </a:p>
                  </a:txBody>
                  <a:tcPr marL="8855" marR="8855" marT="885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77787404"/>
                  </a:ext>
                </a:extLst>
              </a:tr>
            </a:tbl>
          </a:graphicData>
        </a:graphic>
      </p:graphicFrame>
    </p:spTree>
    <p:extLst>
      <p:ext uri="{BB962C8B-B14F-4D97-AF65-F5344CB8AC3E}">
        <p14:creationId xmlns:p14="http://schemas.microsoft.com/office/powerpoint/2010/main" val="105057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12</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485775" y="1101492"/>
            <a:ext cx="8201025" cy="2523768"/>
          </a:xfrm>
          <a:prstGeom prst="rect">
            <a:avLst/>
          </a:prstGeom>
        </p:spPr>
        <p:txBody>
          <a:bodyPr wrap="square">
            <a:spAutoFit/>
          </a:bodyPr>
          <a:lstStyle/>
          <a:p>
            <a:r>
              <a:rPr lang="en-IN" sz="1400" dirty="0">
                <a:latin typeface="Corbel" panose="020B0503020204020204" pitchFamily="34" charset="0"/>
              </a:rPr>
              <a:t>CRS –  Ongoing Shelter programme</a:t>
            </a:r>
          </a:p>
          <a:p>
            <a:endParaRPr lang="en-IN" sz="1400" dirty="0">
              <a:solidFill>
                <a:srgbClr val="C00000"/>
              </a:solidFill>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Beneficiaries selection and technical assessments completed for a </a:t>
            </a:r>
            <a:r>
              <a:rPr lang="en-US" sz="1400" dirty="0">
                <a:solidFill>
                  <a:srgbClr val="0070C0"/>
                </a:solidFill>
                <a:latin typeface="Corbel" panose="020B0503020204020204" pitchFamily="34" charset="0"/>
              </a:rPr>
              <a:t>new 50 Shelter units (category 2)</a:t>
            </a:r>
            <a:r>
              <a:rPr lang="en-US" sz="1400" dirty="0">
                <a:latin typeface="Corbel" panose="020B0503020204020204" pitchFamily="34" charset="0"/>
              </a:rPr>
              <a:t>, </a:t>
            </a:r>
            <a:r>
              <a:rPr lang="en-US" sz="1400" dirty="0">
                <a:solidFill>
                  <a:srgbClr val="0070C0"/>
                </a:solidFill>
                <a:latin typeface="Corbel" panose="020B0503020204020204" pitchFamily="34" charset="0"/>
              </a:rPr>
              <a:t>the 1st tranche of cash distribution </a:t>
            </a:r>
            <a:r>
              <a:rPr lang="en-US" sz="1400" dirty="0">
                <a:latin typeface="Corbel" panose="020B0503020204020204" pitchFamily="34" charset="0"/>
              </a:rPr>
              <a:t>will be conducted next week in Fallujah (Al </a:t>
            </a:r>
            <a:r>
              <a:rPr lang="en-US" sz="1400" dirty="0" err="1">
                <a:latin typeface="Corbel" panose="020B0503020204020204" pitchFamily="34" charset="0"/>
              </a:rPr>
              <a:t>Shuhada’a</a:t>
            </a:r>
            <a:r>
              <a:rPr lang="en-US" sz="1400" dirty="0">
                <a:latin typeface="Corbel" panose="020B0503020204020204" pitchFamily="34" charset="0"/>
              </a:rPr>
              <a:t> and </a:t>
            </a:r>
            <a:r>
              <a:rPr lang="en-US" sz="1400" dirty="0" err="1">
                <a:latin typeface="Corbel" panose="020B0503020204020204" pitchFamily="34" charset="0"/>
              </a:rPr>
              <a:t>Jubil</a:t>
            </a:r>
            <a:r>
              <a:rPr lang="en-US" sz="1400" dirty="0">
                <a:latin typeface="Corbel" panose="020B0503020204020204" pitchFamily="34" charset="0"/>
              </a:rPr>
              <a:t> neighborhoods).</a:t>
            </a:r>
          </a:p>
          <a:p>
            <a:pPr marL="342900" marR="0" lvl="0" indent="-342900">
              <a:spcBef>
                <a:spcPts val="0"/>
              </a:spcBef>
              <a:spcAft>
                <a:spcPts val="0"/>
              </a:spcAft>
              <a:buFont typeface="+mj-lt"/>
              <a:buAutoNum type="arabicPeriod"/>
            </a:pPr>
            <a:endParaRPr lang="en-US"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Beneficiaries selection and technical assessments for </a:t>
            </a:r>
            <a:r>
              <a:rPr lang="en-US" sz="1400" dirty="0">
                <a:solidFill>
                  <a:srgbClr val="0070C0"/>
                </a:solidFill>
                <a:latin typeface="Corbel" panose="020B0503020204020204" pitchFamily="34" charset="0"/>
              </a:rPr>
              <a:t>another 50  Shelter units (category 1&amp;2)  </a:t>
            </a:r>
            <a:r>
              <a:rPr lang="en-US" sz="1400" dirty="0">
                <a:latin typeface="Corbel" panose="020B0503020204020204" pitchFamily="34" charset="0"/>
              </a:rPr>
              <a:t>will be starting coming week. In Fallujah (Al </a:t>
            </a:r>
            <a:r>
              <a:rPr lang="en-US" sz="1400" dirty="0" err="1">
                <a:latin typeface="Corbel" panose="020B0503020204020204" pitchFamily="34" charset="0"/>
              </a:rPr>
              <a:t>Shuhada’a</a:t>
            </a:r>
            <a:r>
              <a:rPr lang="en-US" sz="1400" dirty="0">
                <a:latin typeface="Corbel" panose="020B0503020204020204" pitchFamily="34" charset="0"/>
              </a:rPr>
              <a:t> and </a:t>
            </a:r>
            <a:r>
              <a:rPr lang="en-US" sz="1400" dirty="0" err="1">
                <a:latin typeface="Corbel" panose="020B0503020204020204" pitchFamily="34" charset="0"/>
              </a:rPr>
              <a:t>Jubil</a:t>
            </a:r>
            <a:r>
              <a:rPr lang="en-US" sz="1400" dirty="0">
                <a:latin typeface="Corbel" panose="020B0503020204020204" pitchFamily="34" charset="0"/>
              </a:rPr>
              <a:t> neighborhoods)</a:t>
            </a:r>
            <a:endParaRPr lang="en-IN" sz="1400" dirty="0">
              <a:latin typeface="Corbel" panose="020B0503020204020204" pitchFamily="34" charset="0"/>
            </a:endParaRPr>
          </a:p>
          <a:p>
            <a:pPr marL="342900" marR="0" lvl="0" indent="-342900">
              <a:spcBef>
                <a:spcPts val="0"/>
              </a:spcBef>
              <a:spcAft>
                <a:spcPts val="0"/>
              </a:spcAft>
              <a:buFont typeface="+mj-lt"/>
              <a:buAutoNum type="arabicPeriod"/>
            </a:pPr>
            <a:endParaRPr lang="en-IN"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CRS partner Caritas Iraq Assessing new eligible neighborhoods in Fallujah to be targeted next period for WDS repairs. </a:t>
            </a:r>
            <a:endParaRPr lang="en-IN" sz="1400" dirty="0">
              <a:latin typeface="Corbel" panose="020B0503020204020204" pitchFamily="34" charset="0"/>
            </a:endParaRPr>
          </a:p>
        </p:txBody>
      </p:sp>
    </p:spTree>
    <p:extLst>
      <p:ext uri="{BB962C8B-B14F-4D97-AF65-F5344CB8AC3E}">
        <p14:creationId xmlns:p14="http://schemas.microsoft.com/office/powerpoint/2010/main" val="370616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13</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457200" y="1158642"/>
            <a:ext cx="8229600" cy="1815882"/>
          </a:xfrm>
          <a:prstGeom prst="rect">
            <a:avLst/>
          </a:prstGeom>
        </p:spPr>
        <p:txBody>
          <a:bodyPr wrap="square">
            <a:spAutoFit/>
          </a:bodyPr>
          <a:lstStyle/>
          <a:p>
            <a:r>
              <a:rPr lang="en-IN" sz="1400" dirty="0">
                <a:latin typeface="Corbel" panose="020B0503020204020204" pitchFamily="34" charset="0"/>
              </a:rPr>
              <a:t>ZOA –  Ongoing Shelter programme - IHF </a:t>
            </a:r>
            <a:r>
              <a:rPr lang="en-US" sz="1400" dirty="0">
                <a:latin typeface="Corbel" panose="020B0503020204020204" pitchFamily="34" charset="0"/>
              </a:rPr>
              <a:t>cost extension project - plan for early January 2021 </a:t>
            </a:r>
            <a:endParaRPr lang="en-IN" sz="1400" dirty="0">
              <a:latin typeface="Corbel" panose="020B0503020204020204" pitchFamily="34" charset="0"/>
            </a:endParaRPr>
          </a:p>
          <a:p>
            <a:pPr marR="0" lvl="0">
              <a:spcBef>
                <a:spcPts val="0"/>
              </a:spcBef>
              <a:spcAft>
                <a:spcPts val="0"/>
              </a:spcAft>
            </a:pPr>
            <a:endParaRPr lang="en-IN"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Tender procedure in order to select vendors</a:t>
            </a:r>
            <a:endParaRPr lang="en-IN" sz="1400" dirty="0">
              <a:latin typeface="Corbel" panose="020B0503020204020204" pitchFamily="34" charset="0"/>
            </a:endParaRPr>
          </a:p>
          <a:p>
            <a:pPr marL="342900" indent="-342900">
              <a:buFont typeface="+mj-lt"/>
              <a:buAutoNum type="arabicPeriod"/>
            </a:pPr>
            <a:r>
              <a:rPr lang="en-US" sz="1400" dirty="0">
                <a:latin typeface="Corbel" panose="020B0503020204020204" pitchFamily="34" charset="0"/>
              </a:rPr>
              <a:t>SEVAT assessment to assess vulnerability and needs</a:t>
            </a:r>
          </a:p>
          <a:p>
            <a:pPr marL="342900" indent="-342900">
              <a:buFont typeface="+mj-lt"/>
              <a:buAutoNum type="arabicPeriod"/>
            </a:pPr>
            <a:endParaRPr lang="en-US" sz="1400" dirty="0">
              <a:latin typeface="Corbel" panose="020B0503020204020204" pitchFamily="34" charset="0"/>
            </a:endParaRPr>
          </a:p>
          <a:p>
            <a:pPr marL="342900" indent="-342900">
              <a:buFont typeface="+mj-lt"/>
              <a:buAutoNum type="arabicPeriod"/>
            </a:pPr>
            <a:endParaRPr lang="en-US" sz="1400" dirty="0">
              <a:latin typeface="Corbel" panose="020B0503020204020204" pitchFamily="34" charset="0"/>
            </a:endParaRPr>
          </a:p>
          <a:p>
            <a:pPr marL="342900" indent="-342900">
              <a:buFont typeface="+mj-lt"/>
              <a:buAutoNum type="arabicPeriod"/>
            </a:pPr>
            <a:endParaRPr lang="en-US" sz="1400" dirty="0">
              <a:latin typeface="Corbel" panose="020B0503020204020204" pitchFamily="34" charset="0"/>
            </a:endParaRPr>
          </a:p>
          <a:p>
            <a:r>
              <a:rPr lang="en-US" sz="1400" dirty="0">
                <a:latin typeface="Corbel" panose="020B0503020204020204" pitchFamily="34" charset="0"/>
              </a:rPr>
              <a:t>For the Rapid Response proposal, Assessment will be starting very soon.</a:t>
            </a:r>
            <a:endParaRPr lang="en-IN" sz="1400" dirty="0">
              <a:latin typeface="Corbel" panose="020B0503020204020204" pitchFamily="34" charset="0"/>
            </a:endParaRPr>
          </a:p>
        </p:txBody>
      </p:sp>
    </p:spTree>
    <p:extLst>
      <p:ext uri="{BB962C8B-B14F-4D97-AF65-F5344CB8AC3E}">
        <p14:creationId xmlns:p14="http://schemas.microsoft.com/office/powerpoint/2010/main" val="62051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14</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457200" y="1158642"/>
            <a:ext cx="8229600" cy="2462213"/>
          </a:xfrm>
          <a:prstGeom prst="rect">
            <a:avLst/>
          </a:prstGeom>
        </p:spPr>
        <p:txBody>
          <a:bodyPr wrap="square">
            <a:spAutoFit/>
          </a:bodyPr>
          <a:lstStyle/>
          <a:p>
            <a:r>
              <a:rPr lang="en-IN" sz="1400" dirty="0">
                <a:latin typeface="Corbel" panose="020B0503020204020204" pitchFamily="34" charset="0"/>
              </a:rPr>
              <a:t>CCR –  Ongoing Shelter programme - IHF </a:t>
            </a:r>
            <a:r>
              <a:rPr lang="en-US" sz="1400" dirty="0">
                <a:latin typeface="Corbel" panose="020B0503020204020204" pitchFamily="34" charset="0"/>
              </a:rPr>
              <a:t>cost extension project </a:t>
            </a:r>
            <a:endParaRPr lang="en-IN" sz="1400" dirty="0">
              <a:latin typeface="Corbel" panose="020B0503020204020204" pitchFamily="34" charset="0"/>
            </a:endParaRPr>
          </a:p>
          <a:p>
            <a:endParaRPr lang="en-IN" sz="1400" dirty="0">
              <a:solidFill>
                <a:srgbClr val="C00000"/>
              </a:solidFill>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CCR is starting partnership with </a:t>
            </a:r>
            <a:r>
              <a:rPr lang="en-US" sz="1400" dirty="0" err="1">
                <a:latin typeface="Corbel" panose="020B0503020204020204" pitchFamily="34" charset="0"/>
              </a:rPr>
              <a:t>Sabe'a</a:t>
            </a:r>
            <a:r>
              <a:rPr lang="en-US" sz="1400" dirty="0">
                <a:latin typeface="Corbel" panose="020B0503020204020204" pitchFamily="34" charset="0"/>
              </a:rPr>
              <a:t> </a:t>
            </a:r>
            <a:r>
              <a:rPr lang="en-US" sz="1400" dirty="0" err="1">
                <a:latin typeface="Corbel" panose="020B0503020204020204" pitchFamily="34" charset="0"/>
              </a:rPr>
              <a:t>Sanabul</a:t>
            </a:r>
            <a:r>
              <a:rPr lang="en-US" sz="1400" dirty="0">
                <a:latin typeface="Corbel" panose="020B0503020204020204" pitchFamily="34" charset="0"/>
              </a:rPr>
              <a:t> Organization for Relief &amp; Development (SSORD) who will start Socio Economic Vulnerability Assessment after Christmas in Merkez Falluja, Al </a:t>
            </a:r>
            <a:r>
              <a:rPr lang="en-US" sz="1400" dirty="0" err="1">
                <a:latin typeface="Corbel" panose="020B0503020204020204" pitchFamily="34" charset="0"/>
              </a:rPr>
              <a:t>Saqlawiyah</a:t>
            </a:r>
            <a:r>
              <a:rPr lang="en-US" sz="1400" dirty="0">
                <a:latin typeface="Corbel" panose="020B0503020204020204" pitchFamily="34" charset="0"/>
              </a:rPr>
              <a:t> and Al </a:t>
            </a:r>
            <a:r>
              <a:rPr lang="en-US" sz="1400" dirty="0" err="1">
                <a:latin typeface="Corbel" panose="020B0503020204020204" pitchFamily="34" charset="0"/>
              </a:rPr>
              <a:t>Garma</a:t>
            </a:r>
            <a:r>
              <a:rPr lang="en-US" sz="1400" dirty="0">
                <a:latin typeface="Corbel" panose="020B0503020204020204" pitchFamily="34" charset="0"/>
              </a:rPr>
              <a:t> sub-districts.</a:t>
            </a:r>
          </a:p>
          <a:p>
            <a:pPr marL="342900" marR="0" lvl="0" indent="-342900">
              <a:spcBef>
                <a:spcPts val="0"/>
              </a:spcBef>
              <a:spcAft>
                <a:spcPts val="0"/>
              </a:spcAft>
              <a:buFont typeface="+mj-lt"/>
              <a:buAutoNum type="arabicPeriod"/>
            </a:pPr>
            <a:endParaRPr lang="en-IN"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CCR is targeting 475 of most vulnerable HHs (mainly new returnees and IDPs living in informal settlements) with emergency shelter repairs.</a:t>
            </a:r>
          </a:p>
          <a:p>
            <a:pPr marL="342900" marR="0" lvl="0" indent="-342900">
              <a:spcBef>
                <a:spcPts val="0"/>
              </a:spcBef>
              <a:spcAft>
                <a:spcPts val="0"/>
              </a:spcAft>
              <a:buFont typeface="+mj-lt"/>
              <a:buAutoNum type="arabicPeriod"/>
            </a:pPr>
            <a:endParaRPr lang="en-IN"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Cash for shelter modality will be used.</a:t>
            </a:r>
            <a:endParaRPr lang="en-IN" sz="1400" dirty="0">
              <a:latin typeface="Corbel" panose="020B0503020204020204" pitchFamily="34" charset="0"/>
            </a:endParaRPr>
          </a:p>
          <a:p>
            <a:endParaRPr lang="en-IN" sz="14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362903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15</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457200" y="1158642"/>
            <a:ext cx="8229600" cy="3108543"/>
          </a:xfrm>
          <a:prstGeom prst="rect">
            <a:avLst/>
          </a:prstGeom>
        </p:spPr>
        <p:txBody>
          <a:bodyPr wrap="square">
            <a:spAutoFit/>
          </a:bodyPr>
          <a:lstStyle/>
          <a:p>
            <a:r>
              <a:rPr lang="en-IN" sz="1400" dirty="0">
                <a:latin typeface="Corbel" panose="020B0503020204020204" pitchFamily="34" charset="0"/>
              </a:rPr>
              <a:t>UN-Habitat</a:t>
            </a:r>
          </a:p>
          <a:p>
            <a:endParaRPr lang="en-IN"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b="1" dirty="0" err="1">
                <a:latin typeface="Corbel" panose="020B0503020204020204" pitchFamily="34" charset="0"/>
              </a:rPr>
              <a:t>Heet</a:t>
            </a:r>
            <a:r>
              <a:rPr lang="en-US" sz="1400" b="1" dirty="0">
                <a:latin typeface="Corbel" panose="020B0503020204020204" pitchFamily="34" charset="0"/>
              </a:rPr>
              <a:t> district, </a:t>
            </a:r>
            <a:r>
              <a:rPr lang="en-US" sz="1400" b="1" dirty="0" err="1">
                <a:latin typeface="Corbel" panose="020B0503020204020204" pitchFamily="34" charset="0"/>
              </a:rPr>
              <a:t>Heet</a:t>
            </a:r>
            <a:r>
              <a:rPr lang="en-US" sz="1400" b="1" dirty="0">
                <a:latin typeface="Corbel" panose="020B0503020204020204" pitchFamily="34" charset="0"/>
              </a:rPr>
              <a:t> town, Al-Baker </a:t>
            </a:r>
            <a:r>
              <a:rPr lang="en-US" sz="1400" b="1" dirty="0" err="1">
                <a:latin typeface="Corbel" panose="020B0503020204020204" pitchFamily="34" charset="0"/>
              </a:rPr>
              <a:t>neighbourhood</a:t>
            </a:r>
            <a:r>
              <a:rPr lang="en-US" sz="1400" b="1" dirty="0">
                <a:latin typeface="Corbel" panose="020B0503020204020204" pitchFamily="34" charset="0"/>
              </a:rPr>
              <a:t>, west and east</a:t>
            </a:r>
            <a:r>
              <a:rPr lang="en-US" sz="1400" dirty="0">
                <a:latin typeface="Corbel" panose="020B0503020204020204" pitchFamily="34" charset="0"/>
              </a:rPr>
              <a:t>: 172 war-damaged houses currently undergoing rehabilitation, spanning damage category 2 to category 3. UN-Habitat is not only repairing war damage, but also increasing the living area of the targeted homes to ease overcrowding and upgrading WASH infrastructure to help mitigate COVID, this goes alongside extension of water networks to houses that are not connected.</a:t>
            </a:r>
          </a:p>
          <a:p>
            <a:pPr marL="342900" marR="0" lvl="0" indent="-342900">
              <a:spcBef>
                <a:spcPts val="0"/>
              </a:spcBef>
              <a:spcAft>
                <a:spcPts val="0"/>
              </a:spcAft>
              <a:buFont typeface="+mj-lt"/>
              <a:buAutoNum type="arabicPeriod"/>
            </a:pPr>
            <a:endParaRPr lang="en-US" sz="1400" dirty="0">
              <a:latin typeface="Corbel" panose="020B0503020204020204" pitchFamily="34" charset="0"/>
            </a:endParaRPr>
          </a:p>
          <a:p>
            <a:pPr marL="342900" marR="0" lvl="0" indent="-342900">
              <a:spcBef>
                <a:spcPts val="0"/>
              </a:spcBef>
              <a:spcAft>
                <a:spcPts val="0"/>
              </a:spcAft>
              <a:buFont typeface="+mj-lt"/>
              <a:buAutoNum type="arabicPeriod"/>
            </a:pPr>
            <a:r>
              <a:rPr lang="en-US" sz="1400" dirty="0">
                <a:latin typeface="Corbel" panose="020B0503020204020204" pitchFamily="34" charset="0"/>
              </a:rPr>
              <a:t>Potential activity starting early 2021: shelter and NFI support in </a:t>
            </a:r>
            <a:r>
              <a:rPr lang="en-US" sz="1400" b="1" dirty="0" err="1">
                <a:latin typeface="Corbel" panose="020B0503020204020204" pitchFamily="34" charset="0"/>
              </a:rPr>
              <a:t>Balad</a:t>
            </a:r>
            <a:r>
              <a:rPr lang="en-US" sz="1400" b="1" dirty="0">
                <a:latin typeface="Corbel" panose="020B0503020204020204" pitchFamily="34" charset="0"/>
              </a:rPr>
              <a:t> district, Salah al-Din</a:t>
            </a:r>
            <a:r>
              <a:rPr lang="en-US" sz="1400" dirty="0">
                <a:latin typeface="Corbel" panose="020B0503020204020204" pitchFamily="34" charset="0"/>
              </a:rPr>
              <a:t>.</a:t>
            </a:r>
          </a:p>
          <a:p>
            <a:pPr marL="342900" indent="-342900">
              <a:buFont typeface="+mj-lt"/>
              <a:buAutoNum type="arabicPeriod"/>
            </a:pPr>
            <a:endParaRPr lang="en-US" sz="1400" dirty="0">
              <a:latin typeface="Corbel" panose="020B0503020204020204" pitchFamily="34" charset="0"/>
            </a:endParaRPr>
          </a:p>
          <a:p>
            <a:pPr marL="342900" indent="-342900">
              <a:buFont typeface="+mj-lt"/>
              <a:buAutoNum type="arabicPeriod"/>
            </a:pPr>
            <a:r>
              <a:rPr lang="en-GB" sz="1400" b="1" dirty="0">
                <a:latin typeface="Corbel" panose="020B0503020204020204" pitchFamily="34" charset="0"/>
              </a:rPr>
              <a:t>Yathrib Sub-District, </a:t>
            </a:r>
            <a:r>
              <a:rPr lang="en-GB" sz="1400" b="1" dirty="0" err="1">
                <a:latin typeface="Corbel" panose="020B0503020204020204" pitchFamily="34" charset="0"/>
              </a:rPr>
              <a:t>Balad</a:t>
            </a:r>
            <a:r>
              <a:rPr lang="en-GB" sz="1400" b="1" dirty="0">
                <a:latin typeface="Corbel" panose="020B0503020204020204" pitchFamily="34" charset="0"/>
              </a:rPr>
              <a:t> District, Salah al-Din</a:t>
            </a:r>
            <a:r>
              <a:rPr lang="en-GB" sz="1400" dirty="0">
                <a:latin typeface="Corbel" panose="020B0503020204020204" pitchFamily="34" charset="0"/>
              </a:rPr>
              <a:t>: UN-Habitat is currently rehabilitating 52 war damaged houses spanning Damage Levels 2 &amp; 3; and has worked with 21 identified vulnerable households to develop an appropriate concept and replicable design for the realisation of low-cost core housing units to be built in situ. The tendering of this project will be launched in early January</a:t>
            </a:r>
            <a:endParaRPr lang="en-IN" sz="1400" dirty="0">
              <a:latin typeface="Corbel" panose="020B0503020204020204" pitchFamily="34" charset="0"/>
            </a:endParaRPr>
          </a:p>
        </p:txBody>
      </p:sp>
    </p:spTree>
    <p:extLst>
      <p:ext uri="{BB962C8B-B14F-4D97-AF65-F5344CB8AC3E}">
        <p14:creationId xmlns:p14="http://schemas.microsoft.com/office/powerpoint/2010/main" val="310455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16</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338554"/>
          </a:xfrm>
          <a:prstGeom prst="rect">
            <a:avLst/>
          </a:prstGeom>
        </p:spPr>
        <p:txBody>
          <a:bodyPr wrap="square">
            <a:spAutoFit/>
          </a:bodyPr>
          <a:lstStyle/>
          <a:p>
            <a:pPr marL="400050" indent="-400050">
              <a:buFont typeface="+mj-lt"/>
              <a:buAutoNum type="romanUcPeriod" startAt="2"/>
            </a:pPr>
            <a:r>
              <a:rPr lang="en-IN" sz="1600" dirty="0">
                <a:latin typeface="Corbel" panose="020B0503020204020204" pitchFamily="34" charset="0"/>
                <a:cs typeface="Calibri Light" panose="020F0302020204030204" pitchFamily="34" charset="0"/>
              </a:rPr>
              <a:t>AOB </a:t>
            </a:r>
            <a:endParaRPr lang="en-IN" sz="1600" dirty="0">
              <a:solidFill>
                <a:srgbClr val="0070C0"/>
              </a:solidFill>
              <a:latin typeface="Corbel" panose="020B0503020204020204" pitchFamily="34" charset="0"/>
              <a:cs typeface="Calibri Light" panose="020F0302020204030204" pitchFamily="34" charset="0"/>
            </a:endParaRPr>
          </a:p>
        </p:txBody>
      </p:sp>
      <p:pic>
        <p:nvPicPr>
          <p:cNvPr id="6" name="Picture 5" descr="A building covered in snow&#10;&#10;Description automatically generated">
            <a:extLst>
              <a:ext uri="{FF2B5EF4-FFF2-40B4-BE49-F238E27FC236}">
                <a16:creationId xmlns:a16="http://schemas.microsoft.com/office/drawing/2014/main" id="{DF93A911-641F-4FFB-90A1-CA8F9719FF27}"/>
              </a:ext>
            </a:extLst>
          </p:cNvPr>
          <p:cNvPicPr>
            <a:picLocks noChangeAspect="1"/>
          </p:cNvPicPr>
          <p:nvPr/>
        </p:nvPicPr>
        <p:blipFill>
          <a:blip r:embed="rId2"/>
          <a:stretch>
            <a:fillRect/>
          </a:stretch>
        </p:blipFill>
        <p:spPr>
          <a:xfrm>
            <a:off x="79982" y="812629"/>
            <a:ext cx="4695188" cy="3130126"/>
          </a:xfrm>
          <a:prstGeom prst="rect">
            <a:avLst/>
          </a:prstGeom>
          <a:ln>
            <a:noFill/>
          </a:ln>
          <a:effectLst>
            <a:outerShdw blurRad="292100" dist="139700" dir="2700000" algn="tl" rotWithShape="0">
              <a:srgbClr val="333333">
                <a:alpha val="65000"/>
              </a:srgbClr>
            </a:outerShdw>
          </a:effectLst>
        </p:spPr>
      </p:pic>
      <p:pic>
        <p:nvPicPr>
          <p:cNvPr id="8" name="Picture 7" descr="A person riding on top of a snow covered mountain&#10;&#10;Description automatically generated">
            <a:extLst>
              <a:ext uri="{FF2B5EF4-FFF2-40B4-BE49-F238E27FC236}">
                <a16:creationId xmlns:a16="http://schemas.microsoft.com/office/drawing/2014/main" id="{2B0DD7F3-A664-4840-A9E6-F843E136458E}"/>
              </a:ext>
            </a:extLst>
          </p:cNvPr>
          <p:cNvPicPr>
            <a:picLocks noChangeAspect="1"/>
          </p:cNvPicPr>
          <p:nvPr/>
        </p:nvPicPr>
        <p:blipFill>
          <a:blip r:embed="rId3"/>
          <a:stretch>
            <a:fillRect/>
          </a:stretch>
        </p:blipFill>
        <p:spPr>
          <a:xfrm>
            <a:off x="4843441" y="812629"/>
            <a:ext cx="4173501" cy="3130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12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2</a:t>
            </a:fld>
            <a:endParaRPr lang="en-GB">
              <a:latin typeface="Calibri"/>
            </a:endParaRPr>
          </a:p>
        </p:txBody>
      </p:sp>
      <p:sp>
        <p:nvSpPr>
          <p:cNvPr id="10" name="Subtitle 2">
            <a:extLst>
              <a:ext uri="{FF2B5EF4-FFF2-40B4-BE49-F238E27FC236}">
                <a16:creationId xmlns:a16="http://schemas.microsoft.com/office/drawing/2014/main" id="{4FF74260-2D31-411B-8920-59D89DEF5A38}"/>
              </a:ext>
            </a:extLst>
          </p:cNvPr>
          <p:cNvSpPr txBox="1">
            <a:spLocks/>
          </p:cNvSpPr>
          <p:nvPr/>
        </p:nvSpPr>
        <p:spPr>
          <a:xfrm>
            <a:off x="188070" y="1283876"/>
            <a:ext cx="8767860" cy="459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lang="en-GB" b="1" dirty="0">
                <a:solidFill>
                  <a:srgbClr val="DF5327"/>
                </a:solidFill>
                <a:latin typeface="Corbel" panose="020B0503020204020204"/>
              </a:rPr>
              <a:t>December 23</a:t>
            </a:r>
            <a:r>
              <a:rPr lang="en-GB" b="1" baseline="30000" dirty="0">
                <a:solidFill>
                  <a:srgbClr val="DF5327"/>
                </a:solidFill>
                <a:latin typeface="Corbel" panose="020B0503020204020204"/>
              </a:rPr>
              <a:t>rd</a:t>
            </a:r>
            <a:r>
              <a:rPr lang="en-GB" b="1" dirty="0">
                <a:solidFill>
                  <a:srgbClr val="DF5327"/>
                </a:solidFill>
                <a:latin typeface="Corbel" panose="020B0503020204020204"/>
              </a:rPr>
              <a:t>, 2020</a:t>
            </a:r>
            <a:endParaRPr kumimoji="0" lang="en-GB" sz="2200" b="0" i="0" u="none" strike="noStrike" kern="1200" cap="none" spc="0" normalizeH="0" baseline="0" noProof="0" dirty="0">
              <a:ln>
                <a:noFill/>
              </a:ln>
              <a:solidFill>
                <a:srgbClr val="DF5327"/>
              </a:solidFill>
              <a:effectLst/>
              <a:uLnTx/>
              <a:uFillTx/>
              <a:latin typeface="Corbel" panose="020B0503020204020204"/>
              <a:ea typeface="+mn-ea"/>
              <a:cs typeface="+mn-cs"/>
            </a:endParaRPr>
          </a:p>
        </p:txBody>
      </p:sp>
      <p:pic>
        <p:nvPicPr>
          <p:cNvPr id="9" name="Picture 8" descr="A picture containing outdoor, ground, sky, people&#10;&#10;Description automatically generated">
            <a:extLst>
              <a:ext uri="{FF2B5EF4-FFF2-40B4-BE49-F238E27FC236}">
                <a16:creationId xmlns:a16="http://schemas.microsoft.com/office/drawing/2014/main" id="{E0F091E0-7F7D-4892-8ABC-9FE854E44C38}"/>
              </a:ext>
            </a:extLst>
          </p:cNvPr>
          <p:cNvPicPr>
            <a:picLocks noChangeAspect="1"/>
          </p:cNvPicPr>
          <p:nvPr/>
        </p:nvPicPr>
        <p:blipFill>
          <a:blip r:embed="rId2"/>
          <a:stretch>
            <a:fillRect/>
          </a:stretch>
        </p:blipFill>
        <p:spPr>
          <a:xfrm>
            <a:off x="50910" y="1745203"/>
            <a:ext cx="4510742" cy="3383057"/>
          </a:xfrm>
          <a:prstGeom prst="rect">
            <a:avLst/>
          </a:prstGeom>
        </p:spPr>
      </p:pic>
      <p:sp>
        <p:nvSpPr>
          <p:cNvPr id="8" name="Title 1">
            <a:extLst>
              <a:ext uri="{FF2B5EF4-FFF2-40B4-BE49-F238E27FC236}">
                <a16:creationId xmlns:a16="http://schemas.microsoft.com/office/drawing/2014/main" id="{281E204A-8134-4F91-909D-C47C78BBC3C8}"/>
              </a:ext>
            </a:extLst>
          </p:cNvPr>
          <p:cNvSpPr txBox="1">
            <a:spLocks/>
          </p:cNvSpPr>
          <p:nvPr/>
        </p:nvSpPr>
        <p:spPr>
          <a:xfrm>
            <a:off x="613064" y="119509"/>
            <a:ext cx="7938653" cy="11788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pPr lvl="0"/>
            <a:r>
              <a:rPr kumimoji="0" lang="en-GB" sz="2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Centre and south </a:t>
            </a:r>
            <a:r>
              <a:rPr lang="en-US" sz="2800" dirty="0">
                <a:effectLst/>
                <a:latin typeface="Corbel" panose="020B0503020204020204"/>
              </a:rPr>
              <a:t>Shelter Cluster Hub Coordination meeting</a:t>
            </a:r>
          </a:p>
          <a:p>
            <a:pPr lvl="0"/>
            <a:r>
              <a:rPr lang="en-US" sz="2800" dirty="0">
                <a:effectLst/>
                <a:latin typeface="Corbel" panose="020B0503020204020204"/>
              </a:rPr>
              <a:t>Baghdad </a:t>
            </a:r>
            <a:endPar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78C1A2C9-C895-4B8C-9B94-3BE6951F9E75}"/>
              </a:ext>
            </a:extLst>
          </p:cNvPr>
          <p:cNvPicPr>
            <a:picLocks noChangeAspect="1"/>
          </p:cNvPicPr>
          <p:nvPr/>
        </p:nvPicPr>
        <p:blipFill>
          <a:blip r:embed="rId3"/>
          <a:stretch>
            <a:fillRect/>
          </a:stretch>
        </p:blipFill>
        <p:spPr>
          <a:xfrm>
            <a:off x="4582082" y="1742821"/>
            <a:ext cx="4510742" cy="3383057"/>
          </a:xfrm>
          <a:prstGeom prst="rect">
            <a:avLst/>
          </a:prstGeom>
        </p:spPr>
      </p:pic>
    </p:spTree>
    <p:extLst>
      <p:ext uri="{BB962C8B-B14F-4D97-AF65-F5344CB8AC3E}">
        <p14:creationId xmlns:p14="http://schemas.microsoft.com/office/powerpoint/2010/main" val="184885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6CF55F-E7FF-40EC-A43D-F4387298ABC0}"/>
              </a:ext>
            </a:extLst>
          </p:cNvPr>
          <p:cNvSpPr>
            <a:spLocks noGrp="1"/>
          </p:cNvSpPr>
          <p:nvPr>
            <p:ph type="sldNum" sz="quarter" idx="12"/>
          </p:nvPr>
        </p:nvSpPr>
        <p:spPr/>
        <p:txBody>
          <a:bodyPr/>
          <a:lstStyle/>
          <a:p>
            <a:fld id="{1327C452-0D12-48F3-BB65-BBA3E6350F2C}" type="slidenum">
              <a:rPr lang="en-GB" smtClean="0">
                <a:latin typeface="Calibri"/>
              </a:rPr>
              <a:pPr/>
              <a:t>3</a:t>
            </a:fld>
            <a:endParaRPr lang="en-GB">
              <a:latin typeface="Calibri"/>
            </a:endParaRPr>
          </a:p>
        </p:txBody>
      </p:sp>
      <p:sp>
        <p:nvSpPr>
          <p:cNvPr id="5" name="Rectangle 4">
            <a:extLst>
              <a:ext uri="{FF2B5EF4-FFF2-40B4-BE49-F238E27FC236}">
                <a16:creationId xmlns:a16="http://schemas.microsoft.com/office/drawing/2014/main" id="{E87442C3-CD92-4217-B465-9B77632CC9D4}"/>
              </a:ext>
            </a:extLst>
          </p:cNvPr>
          <p:cNvSpPr/>
          <p:nvPr/>
        </p:nvSpPr>
        <p:spPr>
          <a:xfrm>
            <a:off x="190005" y="329125"/>
            <a:ext cx="8752114" cy="3200876"/>
          </a:xfrm>
          <a:prstGeom prst="rect">
            <a:avLst/>
          </a:prstGeom>
        </p:spPr>
        <p:txBody>
          <a:bodyPr wrap="square">
            <a:spAutoFit/>
          </a:bodyPr>
          <a:lstStyle/>
          <a:p>
            <a:r>
              <a:rPr lang="en-US" sz="2800" b="1" cap="all" dirty="0">
                <a:ln w="15875">
                  <a:solidFill>
                    <a:sysClr val="window" lastClr="FFFFFF"/>
                  </a:solidFill>
                </a:ln>
                <a:solidFill>
                  <a:srgbClr val="0070C0"/>
                </a:solidFill>
                <a:latin typeface="Corbel" panose="020B0503020204020204"/>
              </a:rPr>
              <a:t>AGENDA</a:t>
            </a:r>
          </a:p>
          <a:p>
            <a:endParaRPr lang="en-US" sz="1400" dirty="0">
              <a:latin typeface="Calibri Light" panose="020F0302020204030204" pitchFamily="34" charset="0"/>
              <a:cs typeface="Calibri Light" panose="020F0302020204030204" pitchFamily="34" charset="0"/>
            </a:endParaRPr>
          </a:p>
          <a:p>
            <a:pPr marL="400050" indent="-400050">
              <a:buFont typeface="+mj-lt"/>
              <a:buAutoNum type="romanUcPeriod"/>
            </a:pPr>
            <a:r>
              <a:rPr lang="en-US" dirty="0">
                <a:latin typeface="Corbel" panose="020B0503020204020204" pitchFamily="34" charset="0"/>
                <a:cs typeface="Calibri Light" panose="020F0302020204030204" pitchFamily="34" charset="0"/>
              </a:rPr>
              <a:t>Key issues</a:t>
            </a:r>
          </a:p>
          <a:p>
            <a:pPr marL="400050" indent="-400050">
              <a:buFont typeface="+mj-lt"/>
              <a:buAutoNum type="romanUcPeriod"/>
            </a:pPr>
            <a:endParaRPr lang="en-US" dirty="0">
              <a:latin typeface="Corbel" panose="020B0503020204020204" pitchFamily="34" charset="0"/>
              <a:cs typeface="Calibri Light" panose="020F0302020204030204" pitchFamily="34" charset="0"/>
            </a:endParaRPr>
          </a:p>
          <a:p>
            <a:pPr marL="800100" lvl="1" indent="-342900">
              <a:buFont typeface="+mj-lt"/>
              <a:buAutoNum type="arabicPeriod"/>
            </a:pPr>
            <a:r>
              <a:rPr lang="en-IN" dirty="0">
                <a:latin typeface="Corbel" panose="020B0503020204020204" pitchFamily="34" charset="0"/>
              </a:rPr>
              <a:t>2021 HNO / HRP, revised ABC and Vulnerability criteria; </a:t>
            </a:r>
          </a:p>
          <a:p>
            <a:pPr marL="800100" lvl="1" indent="-342900">
              <a:buFont typeface="+mj-lt"/>
              <a:buAutoNum type="arabicPeriod"/>
            </a:pPr>
            <a:r>
              <a:rPr lang="en-IN" dirty="0">
                <a:latin typeface="Corbel" panose="020B0503020204020204" pitchFamily="34" charset="0"/>
              </a:rPr>
              <a:t>2020 IHF: 2nd Reserve Allocation - Shelter component; </a:t>
            </a:r>
          </a:p>
          <a:p>
            <a:pPr marL="800100" lvl="1" indent="-342900">
              <a:buFont typeface="+mj-lt"/>
              <a:buAutoNum type="arabicPeriod"/>
            </a:pPr>
            <a:r>
              <a:rPr lang="en-IN" dirty="0">
                <a:latin typeface="Corbel" panose="020B0503020204020204" pitchFamily="34" charset="0"/>
              </a:rPr>
              <a:t>Partners progress on NFI / Winter responses (ongoing/planned interventions);</a:t>
            </a:r>
            <a:endParaRPr lang="en-US" dirty="0">
              <a:latin typeface="Corbel" panose="020B0503020204020204" pitchFamily="34" charset="0"/>
            </a:endParaRPr>
          </a:p>
          <a:p>
            <a:pPr marL="800100" lvl="1" indent="-342900">
              <a:buFont typeface="+mj-lt"/>
              <a:buAutoNum type="arabicPeriod"/>
            </a:pPr>
            <a:r>
              <a:rPr lang="en-IN" dirty="0">
                <a:latin typeface="Corbel" panose="020B0503020204020204" pitchFamily="34" charset="0"/>
              </a:rPr>
              <a:t>Partners progress on </a:t>
            </a:r>
            <a:r>
              <a:rPr lang="en-IN"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dirty="0">
                <a:latin typeface="Corbel" panose="020B0503020204020204" pitchFamily="34" charset="0"/>
              </a:rPr>
              <a:t> (</a:t>
            </a:r>
            <a:r>
              <a:rPr lang="en-US" dirty="0">
                <a:latin typeface="Corbel" panose="020B0503020204020204" pitchFamily="34" charset="0"/>
              </a:rPr>
              <a:t>ongoing/planned interventions</a:t>
            </a:r>
            <a:r>
              <a:rPr lang="en-IN" dirty="0">
                <a:latin typeface="Corbel" panose="020B0503020204020204" pitchFamily="34" charset="0"/>
              </a:rPr>
              <a:t>);</a:t>
            </a:r>
          </a:p>
          <a:p>
            <a:pPr lvl="1"/>
            <a:endParaRPr lang="en-US" dirty="0">
              <a:latin typeface="Corbel" panose="020B0503020204020204" pitchFamily="34" charset="0"/>
              <a:cs typeface="Calibri Light" panose="020F0302020204030204" pitchFamily="34" charset="0"/>
            </a:endParaRPr>
          </a:p>
          <a:p>
            <a:pPr marL="342900" indent="-342900">
              <a:buFont typeface="+mj-lt"/>
              <a:buAutoNum type="romanUcPeriod"/>
            </a:pPr>
            <a:r>
              <a:rPr lang="en-US" dirty="0">
                <a:latin typeface="Corbel" panose="020B0503020204020204" pitchFamily="34" charset="0"/>
                <a:cs typeface="Calibri Light" panose="020F0302020204030204" pitchFamily="34" charset="0"/>
              </a:rPr>
              <a:t>AOB</a:t>
            </a:r>
          </a:p>
          <a:p>
            <a:endParaRPr lang="en-US" sz="1600" dirty="0">
              <a:latin typeface="Corbel" panose="020B0503020204020204" pitchFamily="34" charset="0"/>
              <a:cs typeface="Calibri Light" panose="020F0302020204030204" pitchFamily="34" charset="0"/>
            </a:endParaRPr>
          </a:p>
        </p:txBody>
      </p:sp>
    </p:spTree>
    <p:extLst>
      <p:ext uri="{BB962C8B-B14F-4D97-AF65-F5344CB8AC3E}">
        <p14:creationId xmlns:p14="http://schemas.microsoft.com/office/powerpoint/2010/main" val="122833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4</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a:pPr>
            <a:r>
              <a:rPr lang="en-IN" sz="1600" dirty="0">
                <a:latin typeface="Corbel" panose="020B0503020204020204" pitchFamily="34" charset="0"/>
              </a:rPr>
              <a:t>2021 HNO / HRP, </a:t>
            </a:r>
            <a:r>
              <a:rPr lang="en-IN" sz="1600" dirty="0">
                <a:solidFill>
                  <a:schemeClr val="bg1">
                    <a:lumMod val="65000"/>
                  </a:schemeClr>
                </a:solidFill>
                <a:latin typeface="Corbel" panose="020B0503020204020204" pitchFamily="34" charset="0"/>
              </a:rPr>
              <a:t>revised ABC and Vulnerability criteria</a:t>
            </a:r>
            <a:endParaRPr lang="en-IN" sz="1600" b="1" dirty="0">
              <a:solidFill>
                <a:schemeClr val="bg1">
                  <a:lumMod val="65000"/>
                </a:schemeClr>
              </a:solidFill>
              <a:latin typeface="Corbel" panose="020B0503020204020204" pitchFamily="34" charset="0"/>
            </a:endParaRPr>
          </a:p>
        </p:txBody>
      </p:sp>
      <p:sp>
        <p:nvSpPr>
          <p:cNvPr id="11" name="TextBox 10">
            <a:extLst>
              <a:ext uri="{FF2B5EF4-FFF2-40B4-BE49-F238E27FC236}">
                <a16:creationId xmlns:a16="http://schemas.microsoft.com/office/drawing/2014/main" id="{41360D23-5BF0-4C2D-880E-D2ED091DEFF0}"/>
              </a:ext>
            </a:extLst>
          </p:cNvPr>
          <p:cNvSpPr txBox="1"/>
          <p:nvPr/>
        </p:nvSpPr>
        <p:spPr>
          <a:xfrm>
            <a:off x="144504" y="955020"/>
            <a:ext cx="2330963" cy="276999"/>
          </a:xfrm>
          <a:prstGeom prst="rect">
            <a:avLst/>
          </a:prstGeom>
          <a:noFill/>
        </p:spPr>
        <p:txBody>
          <a:bodyPr wrap="square">
            <a:spAutoFit/>
          </a:bodyPr>
          <a:lstStyle/>
          <a:p>
            <a:pPr algn="ctr"/>
            <a:r>
              <a:rPr lang="en-US" sz="1200" dirty="0">
                <a:latin typeface="Corbel" panose="020B0503020204020204" pitchFamily="34" charset="0"/>
              </a:rPr>
              <a:t>PEOPLE IN NEED BY CATEGORY</a:t>
            </a:r>
            <a:endParaRPr lang="en-IN" sz="1200" dirty="0">
              <a:latin typeface="Corbel" panose="020B0503020204020204" pitchFamily="34" charset="0"/>
            </a:endParaRPr>
          </a:p>
        </p:txBody>
      </p:sp>
      <p:graphicFrame>
        <p:nvGraphicFramePr>
          <p:cNvPr id="12" name="Table 11">
            <a:extLst>
              <a:ext uri="{FF2B5EF4-FFF2-40B4-BE49-F238E27FC236}">
                <a16:creationId xmlns:a16="http://schemas.microsoft.com/office/drawing/2014/main" id="{0D7DB803-9FEF-46EE-A50F-C7485489B582}"/>
              </a:ext>
            </a:extLst>
          </p:cNvPr>
          <p:cNvGraphicFramePr>
            <a:graphicFrameLocks noGrp="1"/>
          </p:cNvGraphicFramePr>
          <p:nvPr>
            <p:extLst>
              <p:ext uri="{D42A27DB-BD31-4B8C-83A1-F6EECF244321}">
                <p14:modId xmlns:p14="http://schemas.microsoft.com/office/powerpoint/2010/main" val="2690586824"/>
              </p:ext>
            </p:extLst>
          </p:nvPr>
        </p:nvGraphicFramePr>
        <p:xfrm>
          <a:off x="424454" y="1335739"/>
          <a:ext cx="1740106" cy="49842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IN-CAMP IDPs</a:t>
                      </a: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latin typeface="Corbel" panose="020B0503020204020204" pitchFamily="34" charset="0"/>
                          <a:ea typeface="+mn-ea"/>
                          <a:cs typeface="+mn-cs"/>
                        </a:rPr>
                        <a:t> 256,861 </a:t>
                      </a: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4" name="Table 13">
            <a:extLst>
              <a:ext uri="{FF2B5EF4-FFF2-40B4-BE49-F238E27FC236}">
                <a16:creationId xmlns:a16="http://schemas.microsoft.com/office/drawing/2014/main" id="{FCAD1A87-5589-428F-B0D6-F4887080724A}"/>
              </a:ext>
            </a:extLst>
          </p:cNvPr>
          <p:cNvGraphicFramePr>
            <a:graphicFrameLocks noGrp="1"/>
          </p:cNvGraphicFramePr>
          <p:nvPr>
            <p:extLst>
              <p:ext uri="{D42A27DB-BD31-4B8C-83A1-F6EECF244321}">
                <p14:modId xmlns:p14="http://schemas.microsoft.com/office/powerpoint/2010/main" val="580633589"/>
              </p:ext>
            </p:extLst>
          </p:nvPr>
        </p:nvGraphicFramePr>
        <p:xfrm>
          <a:off x="424454" y="1922147"/>
          <a:ext cx="1740106" cy="49842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OUT OF CAMP IDPs</a:t>
                      </a: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latin typeface="Corbel" panose="020B0503020204020204" pitchFamily="34" charset="0"/>
                          <a:ea typeface="+mn-ea"/>
                          <a:cs typeface="+mn-cs"/>
                        </a:rPr>
                        <a:t>365,741</a:t>
                      </a: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6" name="Table 15">
            <a:extLst>
              <a:ext uri="{FF2B5EF4-FFF2-40B4-BE49-F238E27FC236}">
                <a16:creationId xmlns:a16="http://schemas.microsoft.com/office/drawing/2014/main" id="{F434868F-7073-4B45-8819-FED7D485FF69}"/>
              </a:ext>
            </a:extLst>
          </p:cNvPr>
          <p:cNvGraphicFramePr>
            <a:graphicFrameLocks noGrp="1"/>
          </p:cNvGraphicFramePr>
          <p:nvPr>
            <p:extLst>
              <p:ext uri="{D42A27DB-BD31-4B8C-83A1-F6EECF244321}">
                <p14:modId xmlns:p14="http://schemas.microsoft.com/office/powerpoint/2010/main" val="264755014"/>
              </p:ext>
            </p:extLst>
          </p:nvPr>
        </p:nvGraphicFramePr>
        <p:xfrm>
          <a:off x="424454" y="2512308"/>
          <a:ext cx="1775720" cy="497943"/>
        </p:xfrm>
        <a:graphic>
          <a:graphicData uri="http://schemas.openxmlformats.org/drawingml/2006/table">
            <a:tbl>
              <a:tblPr firstRow="1" bandRow="1">
                <a:tableStyleId>{F5AB1C69-6EDB-4FF4-983F-18BD219EF322}</a:tableStyleId>
              </a:tblPr>
              <a:tblGrid>
                <a:gridCol w="1775720">
                  <a:extLst>
                    <a:ext uri="{9D8B030D-6E8A-4147-A177-3AD203B41FA5}">
                      <a16:colId xmlns:a16="http://schemas.microsoft.com/office/drawing/2014/main" val="3472551312"/>
                    </a:ext>
                  </a:extLst>
                </a:gridCol>
              </a:tblGrid>
              <a:tr h="287107">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RETURNEES</a:t>
                      </a:r>
                    </a:p>
                  </a:txBody>
                  <a:tcPr marL="58435" marR="58435" marT="29218" marB="29218"/>
                </a:tc>
                <a:extLst>
                  <a:ext uri="{0D108BD9-81ED-4DB2-BD59-A6C34878D82A}">
                    <a16:rowId xmlns:a16="http://schemas.microsoft.com/office/drawing/2014/main" val="1855098717"/>
                  </a:ext>
                </a:extLst>
              </a:tr>
              <a:tr h="210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latin typeface="Corbel" panose="020B0503020204020204" pitchFamily="34" charset="0"/>
                          <a:ea typeface="+mn-ea"/>
                          <a:cs typeface="+mn-cs"/>
                        </a:rPr>
                        <a:t>1,939,893</a:t>
                      </a: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20" name="Table 19">
            <a:extLst>
              <a:ext uri="{FF2B5EF4-FFF2-40B4-BE49-F238E27FC236}">
                <a16:creationId xmlns:a16="http://schemas.microsoft.com/office/drawing/2014/main" id="{10CBC189-2845-4711-9113-652B9D0AAE63}"/>
              </a:ext>
            </a:extLst>
          </p:cNvPr>
          <p:cNvGraphicFramePr>
            <a:graphicFrameLocks noGrp="1"/>
          </p:cNvGraphicFramePr>
          <p:nvPr>
            <p:extLst>
              <p:ext uri="{D42A27DB-BD31-4B8C-83A1-F6EECF244321}">
                <p14:modId xmlns:p14="http://schemas.microsoft.com/office/powerpoint/2010/main" val="3707455105"/>
              </p:ext>
            </p:extLst>
          </p:nvPr>
        </p:nvGraphicFramePr>
        <p:xfrm>
          <a:off x="424454" y="3106046"/>
          <a:ext cx="1743970" cy="532504"/>
        </p:xfrm>
        <a:graphic>
          <a:graphicData uri="http://schemas.openxmlformats.org/drawingml/2006/table">
            <a:tbl>
              <a:tblPr firstRow="1" bandRow="1">
                <a:tableStyleId>{F5AB1C69-6EDB-4FF4-983F-18BD219EF322}</a:tableStyleId>
              </a:tblPr>
              <a:tblGrid>
                <a:gridCol w="1743970">
                  <a:extLst>
                    <a:ext uri="{9D8B030D-6E8A-4147-A177-3AD203B41FA5}">
                      <a16:colId xmlns:a16="http://schemas.microsoft.com/office/drawing/2014/main" val="3472551312"/>
                    </a:ext>
                  </a:extLst>
                </a:gridCol>
              </a:tblGrid>
              <a:tr h="266252">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Total PIN</a:t>
                      </a:r>
                    </a:p>
                  </a:txBody>
                  <a:tcPr marL="58435" marR="58435" marT="29218" marB="29218"/>
                </a:tc>
                <a:extLst>
                  <a:ext uri="{0D108BD9-81ED-4DB2-BD59-A6C34878D82A}">
                    <a16:rowId xmlns:a16="http://schemas.microsoft.com/office/drawing/2014/main" val="1855098717"/>
                  </a:ext>
                </a:extLst>
              </a:tr>
              <a:tr h="266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chemeClr val="tx1"/>
                          </a:solidFill>
                          <a:effectLst/>
                          <a:uLnTx/>
                          <a:uFillTx/>
                          <a:latin typeface="Corbel" panose="020B0503020204020204" pitchFamily="34" charset="0"/>
                        </a:rPr>
                        <a:t>2,562,495</a:t>
                      </a:r>
                      <a:endParaRPr kumimoji="0" lang="en-US" sz="10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22" name="Table 21">
            <a:extLst>
              <a:ext uri="{FF2B5EF4-FFF2-40B4-BE49-F238E27FC236}">
                <a16:creationId xmlns:a16="http://schemas.microsoft.com/office/drawing/2014/main" id="{6ACD12A6-5671-4727-97F9-30B88A356F10}"/>
              </a:ext>
            </a:extLst>
          </p:cNvPr>
          <p:cNvGraphicFramePr>
            <a:graphicFrameLocks noGrp="1"/>
          </p:cNvGraphicFramePr>
          <p:nvPr>
            <p:extLst>
              <p:ext uri="{D42A27DB-BD31-4B8C-83A1-F6EECF244321}">
                <p14:modId xmlns:p14="http://schemas.microsoft.com/office/powerpoint/2010/main" val="2694025218"/>
              </p:ext>
            </p:extLst>
          </p:nvPr>
        </p:nvGraphicFramePr>
        <p:xfrm>
          <a:off x="424454" y="3731344"/>
          <a:ext cx="1743970" cy="535856"/>
        </p:xfrm>
        <a:graphic>
          <a:graphicData uri="http://schemas.openxmlformats.org/drawingml/2006/table">
            <a:tbl>
              <a:tblPr firstRow="1" bandRow="1">
                <a:tableStyleId>{F5AB1C69-6EDB-4FF4-983F-18BD219EF322}</a:tableStyleId>
              </a:tblPr>
              <a:tblGrid>
                <a:gridCol w="1743970">
                  <a:extLst>
                    <a:ext uri="{9D8B030D-6E8A-4147-A177-3AD203B41FA5}">
                      <a16:colId xmlns:a16="http://schemas.microsoft.com/office/drawing/2014/main" val="3472551312"/>
                    </a:ext>
                  </a:extLst>
                </a:gridCol>
              </a:tblGrid>
              <a:tr h="267928">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ACUTE PIN</a:t>
                      </a:r>
                    </a:p>
                  </a:txBody>
                  <a:tcPr marL="58435" marR="58435" marT="29218" marB="29218"/>
                </a:tc>
                <a:extLst>
                  <a:ext uri="{0D108BD9-81ED-4DB2-BD59-A6C34878D82A}">
                    <a16:rowId xmlns:a16="http://schemas.microsoft.com/office/drawing/2014/main" val="1855098717"/>
                  </a:ext>
                </a:extLst>
              </a:tr>
              <a:tr h="267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chemeClr val="tx1"/>
                          </a:solidFill>
                          <a:effectLst/>
                          <a:uLnTx/>
                          <a:uFillTx/>
                          <a:latin typeface="Corbel" panose="020B0503020204020204" pitchFamily="34" charset="0"/>
                        </a:rPr>
                        <a:t>934,136</a:t>
                      </a:r>
                      <a:endParaRPr kumimoji="0" lang="en-US" sz="10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sp>
        <p:nvSpPr>
          <p:cNvPr id="13" name="TextBox 12">
            <a:extLst>
              <a:ext uri="{FF2B5EF4-FFF2-40B4-BE49-F238E27FC236}">
                <a16:creationId xmlns:a16="http://schemas.microsoft.com/office/drawing/2014/main" id="{ED3B4944-18A4-426B-838B-7F76FD6D8B56}"/>
              </a:ext>
            </a:extLst>
          </p:cNvPr>
          <p:cNvSpPr txBox="1"/>
          <p:nvPr/>
        </p:nvSpPr>
        <p:spPr>
          <a:xfrm>
            <a:off x="2445930" y="961370"/>
            <a:ext cx="2330963" cy="276999"/>
          </a:xfrm>
          <a:prstGeom prst="rect">
            <a:avLst/>
          </a:prstGeom>
          <a:noFill/>
        </p:spPr>
        <p:txBody>
          <a:bodyPr wrap="square">
            <a:spAutoFit/>
          </a:bodyPr>
          <a:lstStyle/>
          <a:p>
            <a:pPr algn="ctr"/>
            <a:r>
              <a:rPr lang="en-US" sz="1200" dirty="0">
                <a:latin typeface="Corbel" panose="020B0503020204020204" pitchFamily="34" charset="0"/>
              </a:rPr>
              <a:t>TARGET BY CATEGORY</a:t>
            </a:r>
            <a:endParaRPr lang="en-IN" sz="1200" dirty="0">
              <a:latin typeface="Corbel" panose="020B0503020204020204" pitchFamily="34" charset="0"/>
            </a:endParaRPr>
          </a:p>
        </p:txBody>
      </p:sp>
      <p:graphicFrame>
        <p:nvGraphicFramePr>
          <p:cNvPr id="15" name="Table 14">
            <a:extLst>
              <a:ext uri="{FF2B5EF4-FFF2-40B4-BE49-F238E27FC236}">
                <a16:creationId xmlns:a16="http://schemas.microsoft.com/office/drawing/2014/main" id="{F111D36A-0947-46CA-B261-F81B27B38F78}"/>
              </a:ext>
            </a:extLst>
          </p:cNvPr>
          <p:cNvGraphicFramePr>
            <a:graphicFrameLocks noGrp="1"/>
          </p:cNvGraphicFramePr>
          <p:nvPr>
            <p:extLst>
              <p:ext uri="{D42A27DB-BD31-4B8C-83A1-F6EECF244321}">
                <p14:modId xmlns:p14="http://schemas.microsoft.com/office/powerpoint/2010/main" val="3886266546"/>
              </p:ext>
            </p:extLst>
          </p:nvPr>
        </p:nvGraphicFramePr>
        <p:xfrm>
          <a:off x="2725880" y="1342089"/>
          <a:ext cx="1740106" cy="49842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IN-CAMP IDPs</a:t>
                      </a: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latin typeface="Corbel" panose="020B0503020204020204" pitchFamily="34" charset="0"/>
                          <a:ea typeface="+mn-ea"/>
                          <a:cs typeface="+mn-cs"/>
                        </a:rPr>
                        <a:t> 74,000</a:t>
                      </a: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7" name="Table 16">
            <a:extLst>
              <a:ext uri="{FF2B5EF4-FFF2-40B4-BE49-F238E27FC236}">
                <a16:creationId xmlns:a16="http://schemas.microsoft.com/office/drawing/2014/main" id="{2745F52F-C96A-4A48-AC77-03DD54C4624E}"/>
              </a:ext>
            </a:extLst>
          </p:cNvPr>
          <p:cNvGraphicFramePr>
            <a:graphicFrameLocks noGrp="1"/>
          </p:cNvGraphicFramePr>
          <p:nvPr>
            <p:extLst>
              <p:ext uri="{D42A27DB-BD31-4B8C-83A1-F6EECF244321}">
                <p14:modId xmlns:p14="http://schemas.microsoft.com/office/powerpoint/2010/main" val="41080349"/>
              </p:ext>
            </p:extLst>
          </p:nvPr>
        </p:nvGraphicFramePr>
        <p:xfrm>
          <a:off x="2725880" y="1928497"/>
          <a:ext cx="1740106" cy="49842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OUT OF CAMP IDPs</a:t>
                      </a: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latin typeface="Corbel" panose="020B0503020204020204" pitchFamily="34" charset="0"/>
                          <a:ea typeface="+mn-ea"/>
                          <a:cs typeface="+mn-cs"/>
                        </a:rPr>
                        <a:t>90,887</a:t>
                      </a: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8" name="Table 17">
            <a:extLst>
              <a:ext uri="{FF2B5EF4-FFF2-40B4-BE49-F238E27FC236}">
                <a16:creationId xmlns:a16="http://schemas.microsoft.com/office/drawing/2014/main" id="{8101194A-CB8D-4A77-AB5E-0918FD49C8A0}"/>
              </a:ext>
            </a:extLst>
          </p:cNvPr>
          <p:cNvGraphicFramePr>
            <a:graphicFrameLocks noGrp="1"/>
          </p:cNvGraphicFramePr>
          <p:nvPr>
            <p:extLst>
              <p:ext uri="{D42A27DB-BD31-4B8C-83A1-F6EECF244321}">
                <p14:modId xmlns:p14="http://schemas.microsoft.com/office/powerpoint/2010/main" val="134632037"/>
              </p:ext>
            </p:extLst>
          </p:nvPr>
        </p:nvGraphicFramePr>
        <p:xfrm>
          <a:off x="2725880" y="2518658"/>
          <a:ext cx="1775720" cy="497943"/>
        </p:xfrm>
        <a:graphic>
          <a:graphicData uri="http://schemas.openxmlformats.org/drawingml/2006/table">
            <a:tbl>
              <a:tblPr firstRow="1" bandRow="1">
                <a:tableStyleId>{F5AB1C69-6EDB-4FF4-983F-18BD219EF322}</a:tableStyleId>
              </a:tblPr>
              <a:tblGrid>
                <a:gridCol w="1775720">
                  <a:extLst>
                    <a:ext uri="{9D8B030D-6E8A-4147-A177-3AD203B41FA5}">
                      <a16:colId xmlns:a16="http://schemas.microsoft.com/office/drawing/2014/main" val="3472551312"/>
                    </a:ext>
                  </a:extLst>
                </a:gridCol>
              </a:tblGrid>
              <a:tr h="287107">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RETURNEES</a:t>
                      </a:r>
                    </a:p>
                  </a:txBody>
                  <a:tcPr marL="58435" marR="58435" marT="29218" marB="29218"/>
                </a:tc>
                <a:extLst>
                  <a:ext uri="{0D108BD9-81ED-4DB2-BD59-A6C34878D82A}">
                    <a16:rowId xmlns:a16="http://schemas.microsoft.com/office/drawing/2014/main" val="1855098717"/>
                  </a:ext>
                </a:extLst>
              </a:tr>
              <a:tr h="210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tx1"/>
                          </a:solidFill>
                          <a:latin typeface="Corbel" panose="020B0503020204020204" pitchFamily="34" charset="0"/>
                          <a:ea typeface="+mn-ea"/>
                          <a:cs typeface="+mn-cs"/>
                        </a:rPr>
                        <a:t>208,491</a:t>
                      </a: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9" name="Table 18">
            <a:extLst>
              <a:ext uri="{FF2B5EF4-FFF2-40B4-BE49-F238E27FC236}">
                <a16:creationId xmlns:a16="http://schemas.microsoft.com/office/drawing/2014/main" id="{D61B0BE7-6D56-4B15-B44D-17897356BF42}"/>
              </a:ext>
            </a:extLst>
          </p:cNvPr>
          <p:cNvGraphicFramePr>
            <a:graphicFrameLocks noGrp="1"/>
          </p:cNvGraphicFramePr>
          <p:nvPr>
            <p:extLst>
              <p:ext uri="{D42A27DB-BD31-4B8C-83A1-F6EECF244321}">
                <p14:modId xmlns:p14="http://schemas.microsoft.com/office/powerpoint/2010/main" val="1874701577"/>
              </p:ext>
            </p:extLst>
          </p:nvPr>
        </p:nvGraphicFramePr>
        <p:xfrm>
          <a:off x="2725880" y="3112396"/>
          <a:ext cx="1743970" cy="532504"/>
        </p:xfrm>
        <a:graphic>
          <a:graphicData uri="http://schemas.openxmlformats.org/drawingml/2006/table">
            <a:tbl>
              <a:tblPr firstRow="1" bandRow="1">
                <a:tableStyleId>{F5AB1C69-6EDB-4FF4-983F-18BD219EF322}</a:tableStyleId>
              </a:tblPr>
              <a:tblGrid>
                <a:gridCol w="1743970">
                  <a:extLst>
                    <a:ext uri="{9D8B030D-6E8A-4147-A177-3AD203B41FA5}">
                      <a16:colId xmlns:a16="http://schemas.microsoft.com/office/drawing/2014/main" val="3472551312"/>
                    </a:ext>
                  </a:extLst>
                </a:gridCol>
              </a:tblGrid>
              <a:tr h="266252">
                <a:tc>
                  <a:txBody>
                    <a:bodyPr/>
                    <a:lstStyle/>
                    <a:p>
                      <a:pPr marL="0" algn="ctr" defTabSz="914400" rtl="0" eaLnBrk="1" latinLnBrk="0" hangingPunct="1"/>
                      <a:r>
                        <a:rPr lang="en-US" sz="1000" b="1" kern="1200" dirty="0">
                          <a:solidFill>
                            <a:schemeClr val="bg1"/>
                          </a:solidFill>
                          <a:latin typeface="Corbel" panose="020B0503020204020204" pitchFamily="34" charset="0"/>
                          <a:ea typeface="+mn-ea"/>
                          <a:cs typeface="+mn-cs"/>
                        </a:rPr>
                        <a:t>Total Target </a:t>
                      </a:r>
                    </a:p>
                  </a:txBody>
                  <a:tcPr marL="58435" marR="58435" marT="29218" marB="29218"/>
                </a:tc>
                <a:extLst>
                  <a:ext uri="{0D108BD9-81ED-4DB2-BD59-A6C34878D82A}">
                    <a16:rowId xmlns:a16="http://schemas.microsoft.com/office/drawing/2014/main" val="1855098717"/>
                  </a:ext>
                </a:extLst>
              </a:tr>
              <a:tr h="266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chemeClr val="tx1"/>
                          </a:solidFill>
                          <a:effectLst/>
                          <a:uLnTx/>
                          <a:uFillTx/>
                          <a:latin typeface="Corbel" panose="020B0503020204020204" pitchFamily="34" charset="0"/>
                        </a:rPr>
                        <a:t>373,378</a:t>
                      </a:r>
                      <a:endParaRPr kumimoji="0" lang="en-US" sz="10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pic>
        <p:nvPicPr>
          <p:cNvPr id="5" name="Picture 4">
            <a:extLst>
              <a:ext uri="{FF2B5EF4-FFF2-40B4-BE49-F238E27FC236}">
                <a16:creationId xmlns:a16="http://schemas.microsoft.com/office/drawing/2014/main" id="{92B442A2-892B-4C38-B79A-4EB93D01473F}"/>
              </a:ext>
            </a:extLst>
          </p:cNvPr>
          <p:cNvPicPr>
            <a:picLocks noChangeAspect="1"/>
          </p:cNvPicPr>
          <p:nvPr/>
        </p:nvPicPr>
        <p:blipFill>
          <a:blip r:embed="rId3"/>
          <a:stretch>
            <a:fillRect/>
          </a:stretch>
        </p:blipFill>
        <p:spPr>
          <a:xfrm>
            <a:off x="4860061" y="1513191"/>
            <a:ext cx="1971675" cy="1019175"/>
          </a:xfrm>
          <a:prstGeom prst="rect">
            <a:avLst/>
          </a:prstGeom>
        </p:spPr>
      </p:pic>
      <p:pic>
        <p:nvPicPr>
          <p:cNvPr id="6" name="Picture 5">
            <a:extLst>
              <a:ext uri="{FF2B5EF4-FFF2-40B4-BE49-F238E27FC236}">
                <a16:creationId xmlns:a16="http://schemas.microsoft.com/office/drawing/2014/main" id="{ECFD669F-55FF-4E1C-8CFC-219A9E939F9E}"/>
              </a:ext>
            </a:extLst>
          </p:cNvPr>
          <p:cNvPicPr>
            <a:picLocks noChangeAspect="1"/>
          </p:cNvPicPr>
          <p:nvPr/>
        </p:nvPicPr>
        <p:blipFill>
          <a:blip r:embed="rId4"/>
          <a:stretch>
            <a:fillRect/>
          </a:stretch>
        </p:blipFill>
        <p:spPr>
          <a:xfrm>
            <a:off x="7059572" y="2080508"/>
            <a:ext cx="1971675" cy="876300"/>
          </a:xfrm>
          <a:prstGeom prst="rect">
            <a:avLst/>
          </a:prstGeom>
        </p:spPr>
      </p:pic>
      <p:pic>
        <p:nvPicPr>
          <p:cNvPr id="7" name="Picture 6">
            <a:extLst>
              <a:ext uri="{FF2B5EF4-FFF2-40B4-BE49-F238E27FC236}">
                <a16:creationId xmlns:a16="http://schemas.microsoft.com/office/drawing/2014/main" id="{BC45DD43-92B5-492E-97AA-D675BC1A68B9}"/>
              </a:ext>
            </a:extLst>
          </p:cNvPr>
          <p:cNvPicPr>
            <a:picLocks noChangeAspect="1"/>
          </p:cNvPicPr>
          <p:nvPr/>
        </p:nvPicPr>
        <p:blipFill>
          <a:blip r:embed="rId5"/>
          <a:stretch>
            <a:fillRect/>
          </a:stretch>
        </p:blipFill>
        <p:spPr>
          <a:xfrm>
            <a:off x="4860061" y="2916029"/>
            <a:ext cx="1971675" cy="733425"/>
          </a:xfrm>
          <a:prstGeom prst="rect">
            <a:avLst/>
          </a:prstGeom>
        </p:spPr>
      </p:pic>
      <p:pic>
        <p:nvPicPr>
          <p:cNvPr id="9" name="Picture 8">
            <a:extLst>
              <a:ext uri="{FF2B5EF4-FFF2-40B4-BE49-F238E27FC236}">
                <a16:creationId xmlns:a16="http://schemas.microsoft.com/office/drawing/2014/main" id="{639BAC43-3A1D-43DB-BB37-71888938C064}"/>
              </a:ext>
            </a:extLst>
          </p:cNvPr>
          <p:cNvPicPr>
            <a:picLocks noChangeAspect="1"/>
          </p:cNvPicPr>
          <p:nvPr/>
        </p:nvPicPr>
        <p:blipFill>
          <a:blip r:embed="rId6"/>
          <a:stretch>
            <a:fillRect/>
          </a:stretch>
        </p:blipFill>
        <p:spPr>
          <a:xfrm>
            <a:off x="7091323" y="3541075"/>
            <a:ext cx="1971675" cy="1019175"/>
          </a:xfrm>
          <a:prstGeom prst="rect">
            <a:avLst/>
          </a:prstGeom>
        </p:spPr>
      </p:pic>
      <p:sp>
        <p:nvSpPr>
          <p:cNvPr id="23" name="TextBox 22">
            <a:extLst>
              <a:ext uri="{FF2B5EF4-FFF2-40B4-BE49-F238E27FC236}">
                <a16:creationId xmlns:a16="http://schemas.microsoft.com/office/drawing/2014/main" id="{099F8A47-A13D-4DEC-B32F-70F15457B054}"/>
              </a:ext>
            </a:extLst>
          </p:cNvPr>
          <p:cNvSpPr txBox="1"/>
          <p:nvPr/>
        </p:nvSpPr>
        <p:spPr>
          <a:xfrm>
            <a:off x="5291281" y="953002"/>
            <a:ext cx="3581414" cy="276999"/>
          </a:xfrm>
          <a:prstGeom prst="rect">
            <a:avLst/>
          </a:prstGeom>
          <a:noFill/>
        </p:spPr>
        <p:txBody>
          <a:bodyPr wrap="square">
            <a:spAutoFit/>
          </a:bodyPr>
          <a:lstStyle/>
          <a:p>
            <a:pPr algn="ctr"/>
            <a:r>
              <a:rPr lang="en-US" sz="1200" dirty="0">
                <a:latin typeface="Corbel" panose="020B0503020204020204" pitchFamily="34" charset="0"/>
              </a:rPr>
              <a:t>25 Districts have been targeted in Centre and South</a:t>
            </a:r>
            <a:endParaRPr lang="en-IN" sz="1200" dirty="0">
              <a:latin typeface="Corbel" panose="020B0503020204020204" pitchFamily="34" charset="0"/>
            </a:endParaRPr>
          </a:p>
        </p:txBody>
      </p:sp>
    </p:spTree>
    <p:extLst>
      <p:ext uri="{BB962C8B-B14F-4D97-AF65-F5344CB8AC3E}">
        <p14:creationId xmlns:p14="http://schemas.microsoft.com/office/powerpoint/2010/main" val="59207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5</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a:pPr>
            <a:r>
              <a:rPr lang="en-IN" sz="1600" dirty="0">
                <a:solidFill>
                  <a:schemeClr val="bg1">
                    <a:lumMod val="65000"/>
                  </a:schemeClr>
                </a:solidFill>
                <a:latin typeface="Corbel" panose="020B0503020204020204" pitchFamily="34" charset="0"/>
              </a:rPr>
              <a:t>2021 HNO / HRP</a:t>
            </a:r>
            <a:r>
              <a:rPr lang="en-IN" sz="1600" dirty="0">
                <a:latin typeface="Corbel" panose="020B0503020204020204" pitchFamily="34" charset="0"/>
              </a:rPr>
              <a:t>, revised ABC </a:t>
            </a:r>
            <a:r>
              <a:rPr lang="en-IN" sz="1600" dirty="0">
                <a:solidFill>
                  <a:schemeClr val="bg1">
                    <a:lumMod val="65000"/>
                  </a:schemeClr>
                </a:solidFill>
                <a:latin typeface="Corbel" panose="020B0503020204020204" pitchFamily="34" charset="0"/>
              </a:rPr>
              <a:t>and Vulnerability criteria</a:t>
            </a:r>
            <a:endParaRPr lang="en-IN" sz="1600" b="1" dirty="0">
              <a:solidFill>
                <a:schemeClr val="bg1">
                  <a:lumMod val="65000"/>
                </a:schemeClr>
              </a:solidFill>
              <a:latin typeface="Corbel" panose="020B0503020204020204" pitchFamily="34" charset="0"/>
            </a:endParaRPr>
          </a:p>
        </p:txBody>
      </p:sp>
      <p:graphicFrame>
        <p:nvGraphicFramePr>
          <p:cNvPr id="2" name="Table 1">
            <a:extLst>
              <a:ext uri="{FF2B5EF4-FFF2-40B4-BE49-F238E27FC236}">
                <a16:creationId xmlns:a16="http://schemas.microsoft.com/office/drawing/2014/main" id="{63F4450F-FFD8-4210-8D15-33D57D33DEBB}"/>
              </a:ext>
            </a:extLst>
          </p:cNvPr>
          <p:cNvGraphicFramePr>
            <a:graphicFrameLocks noGrp="1"/>
          </p:cNvGraphicFramePr>
          <p:nvPr>
            <p:extLst>
              <p:ext uri="{D42A27DB-BD31-4B8C-83A1-F6EECF244321}">
                <p14:modId xmlns:p14="http://schemas.microsoft.com/office/powerpoint/2010/main" val="3248221295"/>
              </p:ext>
            </p:extLst>
          </p:nvPr>
        </p:nvGraphicFramePr>
        <p:xfrm>
          <a:off x="291401" y="783773"/>
          <a:ext cx="8611438" cy="3617887"/>
        </p:xfrm>
        <a:graphic>
          <a:graphicData uri="http://schemas.openxmlformats.org/drawingml/2006/table">
            <a:tbl>
              <a:tblPr firstRow="1" firstCol="1" bandRow="1"/>
              <a:tblGrid>
                <a:gridCol w="312284">
                  <a:extLst>
                    <a:ext uri="{9D8B030D-6E8A-4147-A177-3AD203B41FA5}">
                      <a16:colId xmlns:a16="http://schemas.microsoft.com/office/drawing/2014/main" val="291894887"/>
                    </a:ext>
                  </a:extLst>
                </a:gridCol>
                <a:gridCol w="1278112">
                  <a:extLst>
                    <a:ext uri="{9D8B030D-6E8A-4147-A177-3AD203B41FA5}">
                      <a16:colId xmlns:a16="http://schemas.microsoft.com/office/drawing/2014/main" val="1594982757"/>
                    </a:ext>
                  </a:extLst>
                </a:gridCol>
                <a:gridCol w="586713">
                  <a:extLst>
                    <a:ext uri="{9D8B030D-6E8A-4147-A177-3AD203B41FA5}">
                      <a16:colId xmlns:a16="http://schemas.microsoft.com/office/drawing/2014/main" val="3986859702"/>
                    </a:ext>
                  </a:extLst>
                </a:gridCol>
                <a:gridCol w="586713">
                  <a:extLst>
                    <a:ext uri="{9D8B030D-6E8A-4147-A177-3AD203B41FA5}">
                      <a16:colId xmlns:a16="http://schemas.microsoft.com/office/drawing/2014/main" val="3347824980"/>
                    </a:ext>
                  </a:extLst>
                </a:gridCol>
                <a:gridCol w="1006048">
                  <a:extLst>
                    <a:ext uri="{9D8B030D-6E8A-4147-A177-3AD203B41FA5}">
                      <a16:colId xmlns:a16="http://schemas.microsoft.com/office/drawing/2014/main" val="2893689296"/>
                    </a:ext>
                  </a:extLst>
                </a:gridCol>
                <a:gridCol w="586713">
                  <a:extLst>
                    <a:ext uri="{9D8B030D-6E8A-4147-A177-3AD203B41FA5}">
                      <a16:colId xmlns:a16="http://schemas.microsoft.com/office/drawing/2014/main" val="3331955781"/>
                    </a:ext>
                  </a:extLst>
                </a:gridCol>
                <a:gridCol w="4254855">
                  <a:extLst>
                    <a:ext uri="{9D8B030D-6E8A-4147-A177-3AD203B41FA5}">
                      <a16:colId xmlns:a16="http://schemas.microsoft.com/office/drawing/2014/main" val="2521661251"/>
                    </a:ext>
                  </a:extLst>
                </a:gridCol>
              </a:tblGrid>
              <a:tr h="282654">
                <a:tc>
                  <a:txBody>
                    <a:bodyPr/>
                    <a:lstStyle/>
                    <a:p>
                      <a:pPr marL="0" marR="0" algn="ctr">
                        <a:lnSpc>
                          <a:spcPct val="107000"/>
                        </a:lnSpc>
                        <a:spcBef>
                          <a:spcPts val="0"/>
                        </a:spcBef>
                        <a:spcAft>
                          <a:spcPts val="0"/>
                        </a:spcAft>
                      </a:pPr>
                      <a:r>
                        <a:rPr lang="en-US" sz="800" kern="1200" dirty="0">
                          <a:solidFill>
                            <a:schemeClr val="tx1"/>
                          </a:solidFill>
                          <a:latin typeface="Corbel" panose="020B0503020204020204" pitchFamily="34" charset="0"/>
                          <a:ea typeface="+mn-ea"/>
                          <a:cs typeface="+mn-cs"/>
                        </a:rPr>
                        <a:t>No.</a:t>
                      </a:r>
                      <a:endParaRPr lang="en-IN" sz="800" kern="1200" dirty="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Activity</a:t>
                      </a:r>
                      <a:endParaRPr lang="en-IN" sz="1000" kern="1200" dirty="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Min Unit Cost</a:t>
                      </a:r>
                      <a:endParaRPr lang="en-IN" sz="1000" kern="1200" dirty="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Max Unit Cost </a:t>
                      </a:r>
                      <a:endParaRPr lang="en-IN" sz="1000" kern="1200" dirty="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kern="1200">
                          <a:solidFill>
                            <a:schemeClr val="tx1"/>
                          </a:solidFill>
                          <a:latin typeface="Corbel" panose="020B0503020204020204" pitchFamily="34" charset="0"/>
                          <a:ea typeface="+mn-ea"/>
                          <a:cs typeface="+mn-cs"/>
                        </a:rPr>
                        <a:t>Most commonly found Unit Cost</a:t>
                      </a:r>
                      <a:endParaRPr lang="en-IN" sz="1000" kern="120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Total Cost </a:t>
                      </a:r>
                      <a:endParaRPr lang="en-IN" sz="1000" kern="1200" dirty="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800" kern="1200" dirty="0">
                          <a:solidFill>
                            <a:schemeClr val="tx1"/>
                          </a:solidFill>
                          <a:latin typeface="Corbel" panose="020B0503020204020204" pitchFamily="34" charset="0"/>
                          <a:ea typeface="+mn-ea"/>
                          <a:cs typeface="+mn-cs"/>
                        </a:rPr>
                        <a:t>Remarks</a:t>
                      </a:r>
                      <a:endParaRPr lang="en-IN" sz="800" kern="1200" dirty="0">
                        <a:solidFill>
                          <a:schemeClr val="tx1"/>
                        </a:solidFill>
                        <a:latin typeface="Corbel" panose="020B0503020204020204" pitchFamily="34" charset="0"/>
                        <a:ea typeface="+mn-ea"/>
                        <a:cs typeface="+mn-cs"/>
                      </a:endParaRPr>
                    </a:p>
                  </a:txBody>
                  <a:tcPr marL="46989" marR="4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62388313"/>
                  </a:ext>
                </a:extLst>
              </a:tr>
              <a:tr h="577548">
                <a:tc>
                  <a:txBody>
                    <a:bodyPr/>
                    <a:lstStyle/>
                    <a:p>
                      <a:pPr marL="0" marR="0" algn="ctr">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1</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Non-Food Item (NFI) Kit Distribution</a:t>
                      </a:r>
                      <a:endParaRPr lang="en-IN" sz="10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dirty="0">
                          <a:solidFill>
                            <a:schemeClr val="tx1"/>
                          </a:solidFill>
                          <a:latin typeface="Corbel" panose="020B0503020204020204" pitchFamily="34" charset="0"/>
                          <a:ea typeface="+mn-ea"/>
                          <a:cs typeface="+mn-cs"/>
                        </a:rPr>
                        <a:t>$250 </a:t>
                      </a:r>
                      <a:endParaRPr lang="en-IN" sz="11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dirty="0">
                          <a:solidFill>
                            <a:schemeClr val="tx1"/>
                          </a:solidFill>
                          <a:latin typeface="Corbel" panose="020B0503020204020204" pitchFamily="34" charset="0"/>
                          <a:ea typeface="+mn-ea"/>
                          <a:cs typeface="+mn-cs"/>
                        </a:rPr>
                        <a:t>$517 </a:t>
                      </a:r>
                      <a:endParaRPr lang="en-IN" sz="11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$310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$403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200" dirty="0">
                          <a:solidFill>
                            <a:schemeClr val="tx1"/>
                          </a:solidFill>
                          <a:latin typeface="Corbel" panose="020B0503020204020204" pitchFamily="34" charset="0"/>
                          <a:ea typeface="+mn-ea"/>
                          <a:cs typeface="+mn-cs"/>
                        </a:rPr>
                        <a:t>The unit cost includes the cost of the NFI + winter kit. The value of the NFI kit is 250 US$, the value of the winter kit ranges from 63 US$ to 200 US$, plus children winter clothing at 67$. The total cost includes the cost of the items as well for the staff required to assess needs and distribute the kits, plus the relevant support costs. This can include both in-kind and cash-based modalities. </a:t>
                      </a:r>
                      <a:endParaRPr lang="en-IN" sz="8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701022"/>
                  </a:ext>
                </a:extLst>
              </a:tr>
              <a:tr h="386347">
                <a:tc>
                  <a:txBody>
                    <a:bodyPr/>
                    <a:lstStyle/>
                    <a:p>
                      <a:pPr marL="0" marR="0" algn="ctr">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2</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Sealing-Off Kit (SOK) Distribution</a:t>
                      </a:r>
                      <a:endParaRPr lang="en-IN" sz="10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dirty="0">
                          <a:solidFill>
                            <a:schemeClr val="tx1"/>
                          </a:solidFill>
                          <a:latin typeface="Corbel" panose="020B0503020204020204" pitchFamily="34" charset="0"/>
                          <a:ea typeface="+mn-ea"/>
                          <a:cs typeface="+mn-cs"/>
                        </a:rPr>
                        <a:t>$210 </a:t>
                      </a:r>
                      <a:endParaRPr lang="en-IN" sz="11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dirty="0">
                          <a:solidFill>
                            <a:schemeClr val="tx1"/>
                          </a:solidFill>
                          <a:latin typeface="Corbel" panose="020B0503020204020204" pitchFamily="34" charset="0"/>
                          <a:ea typeface="+mn-ea"/>
                          <a:cs typeface="+mn-cs"/>
                        </a:rPr>
                        <a:t>$500 </a:t>
                      </a:r>
                      <a:endParaRPr lang="en-IN" sz="11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$500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$650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The total cost includes the cost of the kit as well as the staff required to assess needs and distribute the kits, plus the relevant support costs. This can include both in-kind and cash-based modalities. </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116385"/>
                  </a:ext>
                </a:extLst>
              </a:tr>
              <a:tr h="723402">
                <a:tc>
                  <a:txBody>
                    <a:bodyPr/>
                    <a:lstStyle/>
                    <a:p>
                      <a:pPr marL="0" marR="0" algn="ctr">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3</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Critical Shelter Upgrades</a:t>
                      </a:r>
                      <a:endParaRPr lang="en-IN" sz="10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$1,000 </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dirty="0">
                          <a:solidFill>
                            <a:schemeClr val="tx1"/>
                          </a:solidFill>
                          <a:latin typeface="Corbel" panose="020B0503020204020204" pitchFamily="34" charset="0"/>
                          <a:ea typeface="+mn-ea"/>
                          <a:cs typeface="+mn-cs"/>
                        </a:rPr>
                        <a:t>$1,500 </a:t>
                      </a:r>
                      <a:endParaRPr lang="en-IN" sz="11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$1,200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$1,560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This cost is variable, with a Cluster-set average of $1,200. However, the exact cost is dependent on the status of the structure to be upgraded/repaired, the size of the HH, proximity to specialized markets, availability of skilled labour and what is necessary to reach minimum standards. The total cost includes the staffing necessary to conduct detailed technical assessments and Bills of Quantity preparation, as well as the relevant support costs for the program.</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899255"/>
                  </a:ext>
                </a:extLst>
              </a:tr>
              <a:tr h="793210">
                <a:tc>
                  <a:txBody>
                    <a:bodyPr/>
                    <a:lstStyle/>
                    <a:p>
                      <a:pPr marL="0" marR="0" algn="ctr">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4</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Cash for Rent</a:t>
                      </a:r>
                      <a:endParaRPr lang="en-IN" sz="10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$300 </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$1,200 </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$1,200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$1,560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200" dirty="0">
                          <a:solidFill>
                            <a:schemeClr val="tx1"/>
                          </a:solidFill>
                          <a:latin typeface="Corbel" panose="020B0503020204020204" pitchFamily="34" charset="0"/>
                          <a:ea typeface="+mn-ea"/>
                          <a:cs typeface="+mn-cs"/>
                        </a:rPr>
                        <a:t>This cost is based on a Cluster-set average of $200 per month for 6 months, also in line with the most recent assessment of the SMEB run by the Cash WG. Rental cost covers as well utility costs (water, electricity). However, this should be understood to be an average, as exact prices will depend on the area, the HH size, the quality of the structure, and the length of the program. Total costs include the staff necessary to conduct detailed vulnerability assessments and provide support to HHs and landowners, as well as the necessary support costs.</a:t>
                      </a:r>
                      <a:endParaRPr lang="en-IN" sz="8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265865"/>
                  </a:ext>
                </a:extLst>
              </a:tr>
              <a:tr h="499586">
                <a:tc>
                  <a:txBody>
                    <a:bodyPr/>
                    <a:lstStyle/>
                    <a:p>
                      <a:pPr marL="0" marR="0" algn="ctr">
                        <a:lnSpc>
                          <a:spcPct val="107000"/>
                        </a:lnSpc>
                        <a:spcBef>
                          <a:spcPts val="0"/>
                        </a:spcBef>
                        <a:spcAft>
                          <a:spcPts val="0"/>
                        </a:spcAft>
                      </a:pPr>
                      <a:r>
                        <a:rPr lang="en-US" sz="800" kern="1200">
                          <a:solidFill>
                            <a:schemeClr val="tx1"/>
                          </a:solidFill>
                          <a:latin typeface="Corbel" panose="020B0503020204020204" pitchFamily="34" charset="0"/>
                          <a:ea typeface="+mn-ea"/>
                          <a:cs typeface="+mn-cs"/>
                        </a:rPr>
                        <a:t>5</a:t>
                      </a:r>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In-camp shelter maintenance</a:t>
                      </a:r>
                      <a:endParaRPr lang="en-IN" sz="10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$120 </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$200 </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$140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$182 </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200" dirty="0">
                          <a:solidFill>
                            <a:schemeClr val="tx1"/>
                          </a:solidFill>
                          <a:latin typeface="Corbel" panose="020B0503020204020204" pitchFamily="34" charset="0"/>
                          <a:ea typeface="+mn-ea"/>
                          <a:cs typeface="+mn-cs"/>
                        </a:rPr>
                        <a:t>This cost is based on a Cluster-set guideline and the total cost includes the costs for transport, installation and necessary support costs. It does NOT include the cost of tent procurement (both for tent covers &amp;/or metal frames) or slab replacement, which would require additional costs.</a:t>
                      </a:r>
                      <a:endParaRPr lang="en-IN" sz="8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170776"/>
                  </a:ext>
                </a:extLst>
              </a:tr>
              <a:tr h="296881">
                <a:tc>
                  <a:txBody>
                    <a:bodyPr/>
                    <a:lstStyle/>
                    <a:p>
                      <a:endParaRPr lang="en-IN" sz="8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kern="1200" dirty="0">
                          <a:solidFill>
                            <a:schemeClr val="tx1"/>
                          </a:solidFill>
                          <a:latin typeface="Corbel" panose="020B0503020204020204" pitchFamily="34" charset="0"/>
                          <a:ea typeface="+mn-ea"/>
                          <a:cs typeface="+mn-cs"/>
                        </a:rPr>
                        <a:t>Indirect and Support Cost</a:t>
                      </a:r>
                      <a:endParaRPr lang="en-IN" sz="10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25%</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kern="1200">
                          <a:solidFill>
                            <a:schemeClr val="tx1"/>
                          </a:solidFill>
                          <a:latin typeface="Corbel" panose="020B0503020204020204" pitchFamily="34" charset="0"/>
                          <a:ea typeface="+mn-ea"/>
                          <a:cs typeface="+mn-cs"/>
                        </a:rPr>
                        <a:t>35%</a:t>
                      </a:r>
                      <a:endParaRPr lang="en-IN" sz="1100" kern="120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30%</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kern="1200" dirty="0">
                          <a:solidFill>
                            <a:schemeClr val="tx1"/>
                          </a:solidFill>
                          <a:latin typeface="Corbel" panose="020B0503020204020204" pitchFamily="34" charset="0"/>
                          <a:ea typeface="+mn-ea"/>
                          <a:cs typeface="+mn-cs"/>
                        </a:rPr>
                        <a:t>30%</a:t>
                      </a:r>
                      <a:endParaRPr lang="en-IN" sz="1100" b="1"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kern="1200" dirty="0">
                          <a:solidFill>
                            <a:schemeClr val="tx1"/>
                          </a:solidFill>
                          <a:latin typeface="Corbel" panose="020B0503020204020204" pitchFamily="34" charset="0"/>
                          <a:ea typeface="+mn-ea"/>
                          <a:cs typeface="+mn-cs"/>
                        </a:rPr>
                        <a:t> A higher cost may be considered for stand-alone projects, and/or to establish partners’ presence in new locations</a:t>
                      </a:r>
                      <a:endParaRPr lang="en-IN" sz="800" kern="1200" dirty="0">
                        <a:solidFill>
                          <a:schemeClr val="tx1"/>
                        </a:solidFill>
                        <a:latin typeface="Corbel" panose="020B0503020204020204" pitchFamily="34" charset="0"/>
                        <a:ea typeface="+mn-ea"/>
                        <a:cs typeface="+mn-cs"/>
                      </a:endParaRPr>
                    </a:p>
                  </a:txBody>
                  <a:tcPr marL="46989" marR="4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92395"/>
                  </a:ext>
                </a:extLst>
              </a:tr>
            </a:tbl>
          </a:graphicData>
        </a:graphic>
      </p:graphicFrame>
    </p:spTree>
    <p:extLst>
      <p:ext uri="{BB962C8B-B14F-4D97-AF65-F5344CB8AC3E}">
        <p14:creationId xmlns:p14="http://schemas.microsoft.com/office/powerpoint/2010/main" val="341174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6</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a:pPr>
            <a:r>
              <a:rPr lang="en-IN" sz="1600" dirty="0">
                <a:solidFill>
                  <a:schemeClr val="bg1">
                    <a:lumMod val="65000"/>
                  </a:schemeClr>
                </a:solidFill>
                <a:latin typeface="Corbel" panose="020B0503020204020204" pitchFamily="34" charset="0"/>
              </a:rPr>
              <a:t>2021 HNO / HRP, revised ABC and </a:t>
            </a:r>
            <a:r>
              <a:rPr lang="en-IN" sz="1600" dirty="0">
                <a:latin typeface="Corbel" panose="020B0503020204020204" pitchFamily="34" charset="0"/>
              </a:rPr>
              <a:t>Vulnerability criteria</a:t>
            </a:r>
            <a:endParaRPr lang="en-IN" sz="1600" b="1" dirty="0">
              <a:latin typeface="Corbel" panose="020B0503020204020204" pitchFamily="34" charset="0"/>
            </a:endParaRPr>
          </a:p>
        </p:txBody>
      </p:sp>
      <p:sp>
        <p:nvSpPr>
          <p:cNvPr id="6" name="TextBox 5">
            <a:extLst>
              <a:ext uri="{FF2B5EF4-FFF2-40B4-BE49-F238E27FC236}">
                <a16:creationId xmlns:a16="http://schemas.microsoft.com/office/drawing/2014/main" id="{872BD5F8-BB2B-4412-91C7-3429A13F7350}"/>
              </a:ext>
            </a:extLst>
          </p:cNvPr>
          <p:cNvSpPr txBox="1"/>
          <p:nvPr/>
        </p:nvSpPr>
        <p:spPr>
          <a:xfrm>
            <a:off x="200968" y="767084"/>
            <a:ext cx="8782258" cy="1200329"/>
          </a:xfrm>
          <a:prstGeom prst="rect">
            <a:avLst/>
          </a:prstGeom>
          <a:noFill/>
        </p:spPr>
        <p:txBody>
          <a:bodyPr wrap="square">
            <a:spAutoFit/>
          </a:bodyPr>
          <a:lstStyle/>
          <a:p>
            <a:r>
              <a:rPr lang="en-US" sz="1200" dirty="0">
                <a:latin typeface="Corbel" panose="020B0503020204020204" pitchFamily="34" charset="0"/>
              </a:rPr>
              <a:t>For 2021, the Shelter Cluster still recommends the use of SEVAT to the extent possible. </a:t>
            </a:r>
          </a:p>
          <a:p>
            <a:r>
              <a:rPr lang="en-US" sz="1200" dirty="0">
                <a:latin typeface="Corbel" panose="020B0503020204020204" pitchFamily="34" charset="0"/>
              </a:rPr>
              <a:t>Considering that SEVAT is a household-level face-to-face assessment, in light of the risk of spreading COVID-19, sudden camp closures and the increased movement of people in need, </a:t>
            </a:r>
          </a:p>
          <a:p>
            <a:endParaRPr lang="en-US" sz="1200" dirty="0">
              <a:latin typeface="Corbel" panose="020B0503020204020204" pitchFamily="34" charset="0"/>
            </a:endParaRPr>
          </a:p>
          <a:p>
            <a:r>
              <a:rPr lang="en-US" sz="1200" dirty="0">
                <a:latin typeface="Corbel" panose="020B0503020204020204" pitchFamily="34" charset="0"/>
              </a:rPr>
              <a:t>Shelter Cluster partners can prioritize beneficiaries based on the following criteria, coupled with the specific shelter and NFI needs. Such as families living in sub-standard shelters  </a:t>
            </a:r>
            <a:endParaRPr lang="en-IN" sz="1200" dirty="0">
              <a:latin typeface="Corbel" panose="020B0503020204020204" pitchFamily="34" charset="0"/>
            </a:endParaRPr>
          </a:p>
        </p:txBody>
      </p:sp>
      <p:graphicFrame>
        <p:nvGraphicFramePr>
          <p:cNvPr id="8" name="Table 7">
            <a:extLst>
              <a:ext uri="{FF2B5EF4-FFF2-40B4-BE49-F238E27FC236}">
                <a16:creationId xmlns:a16="http://schemas.microsoft.com/office/drawing/2014/main" id="{B6B7BAFF-0CDD-439E-9F73-EA117CD84ABF}"/>
              </a:ext>
            </a:extLst>
          </p:cNvPr>
          <p:cNvGraphicFramePr>
            <a:graphicFrameLocks noGrp="1"/>
          </p:cNvGraphicFramePr>
          <p:nvPr>
            <p:extLst>
              <p:ext uri="{D42A27DB-BD31-4B8C-83A1-F6EECF244321}">
                <p14:modId xmlns:p14="http://schemas.microsoft.com/office/powerpoint/2010/main" val="2312830769"/>
              </p:ext>
            </p:extLst>
          </p:nvPr>
        </p:nvGraphicFramePr>
        <p:xfrm>
          <a:off x="954593" y="2019723"/>
          <a:ext cx="7244862" cy="2431698"/>
        </p:xfrm>
        <a:graphic>
          <a:graphicData uri="http://schemas.openxmlformats.org/drawingml/2006/table">
            <a:tbl>
              <a:tblPr firstRow="1" firstCol="1" bandRow="1"/>
              <a:tblGrid>
                <a:gridCol w="7244862">
                  <a:extLst>
                    <a:ext uri="{9D8B030D-6E8A-4147-A177-3AD203B41FA5}">
                      <a16:colId xmlns:a16="http://schemas.microsoft.com/office/drawing/2014/main" val="1682738621"/>
                    </a:ext>
                  </a:extLst>
                </a:gridCol>
              </a:tblGrid>
              <a:tr h="219820">
                <a:tc>
                  <a:txBody>
                    <a:bodyPr/>
                    <a:lstStyle/>
                    <a:p>
                      <a:pPr marL="0" marR="0" algn="just">
                        <a:lnSpc>
                          <a:spcPct val="115000"/>
                        </a:lnSpc>
                        <a:spcBef>
                          <a:spcPts val="0"/>
                        </a:spcBef>
                        <a:spcAft>
                          <a:spcPts val="0"/>
                        </a:spcAft>
                      </a:pPr>
                      <a:r>
                        <a:rPr lang="en-US" sz="1200" kern="1200" dirty="0">
                          <a:solidFill>
                            <a:schemeClr val="bg1"/>
                          </a:solidFill>
                          <a:latin typeface="Corbel" panose="020B0503020204020204" pitchFamily="34" charset="0"/>
                          <a:ea typeface="+mn-ea"/>
                          <a:cs typeface="+mn-cs"/>
                        </a:rPr>
                        <a:t>Criteria</a:t>
                      </a:r>
                      <a:endParaRPr lang="en-IN" sz="1200" kern="1200" dirty="0">
                        <a:solidFill>
                          <a:schemeClr val="bg1"/>
                        </a:solidFill>
                        <a:latin typeface="Corbel" panose="020B0503020204020204" pitchFamily="34" charset="0"/>
                        <a:ea typeface="+mn-ea"/>
                        <a:cs typeface="+mn-cs"/>
                      </a:endParaRPr>
                    </a:p>
                  </a:txBody>
                  <a:tcPr marL="68580" marR="68580" marT="0" marB="0">
                    <a:lnL w="12700" cap="flat" cmpd="sng" algn="ctr">
                      <a:solidFill>
                        <a:srgbClr val="994345"/>
                      </a:solidFill>
                      <a:prstDash val="solid"/>
                      <a:round/>
                      <a:headEnd type="none" w="med" len="med"/>
                      <a:tailEnd type="none" w="med" len="med"/>
                    </a:lnL>
                    <a:lnR w="12700" cap="flat" cmpd="sng" algn="ctr">
                      <a:solidFill>
                        <a:srgbClr val="994345"/>
                      </a:solidFill>
                      <a:prstDash val="solid"/>
                      <a:round/>
                      <a:headEnd type="none" w="med" len="med"/>
                      <a:tailEnd type="none" w="med" len="med"/>
                    </a:lnR>
                    <a:lnT w="12700" cap="flat" cmpd="sng" algn="ctr">
                      <a:solidFill>
                        <a:srgbClr val="994345"/>
                      </a:solidFill>
                      <a:prstDash val="solid"/>
                      <a:round/>
                      <a:headEnd type="none" w="med" len="med"/>
                      <a:tailEnd type="none" w="med" len="med"/>
                    </a:lnT>
                    <a:lnB w="12700" cap="flat" cmpd="sng" algn="ctr">
                      <a:solidFill>
                        <a:srgbClr val="994345"/>
                      </a:solidFill>
                      <a:prstDash val="solid"/>
                      <a:round/>
                      <a:headEnd type="none" w="med" len="med"/>
                      <a:tailEnd type="none" w="med" len="med"/>
                    </a:lnB>
                    <a:solidFill>
                      <a:srgbClr val="994345"/>
                    </a:solidFill>
                  </a:tcPr>
                </a:tc>
                <a:extLst>
                  <a:ext uri="{0D108BD9-81ED-4DB2-BD59-A6C34878D82A}">
                    <a16:rowId xmlns:a16="http://schemas.microsoft.com/office/drawing/2014/main" val="3713106154"/>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Families in overcrowded settings</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994345"/>
                      </a:solidFill>
                      <a:prstDash val="solid"/>
                      <a:round/>
                      <a:headEnd type="none" w="med" len="med"/>
                      <a:tailEnd type="none" w="med" len="med"/>
                    </a:lnT>
                    <a:lnB w="12700" cap="flat" cmpd="sng" algn="ctr">
                      <a:solidFill>
                        <a:srgbClr val="CA8587"/>
                      </a:solidFill>
                      <a:prstDash val="solid"/>
                      <a:round/>
                      <a:headEnd type="none" w="med" len="med"/>
                      <a:tailEnd type="none" w="med" len="med"/>
                    </a:lnB>
                    <a:solidFill>
                      <a:srgbClr val="EDD6D6"/>
                    </a:solidFill>
                  </a:tcPr>
                </a:tc>
                <a:extLst>
                  <a:ext uri="{0D108BD9-81ED-4DB2-BD59-A6C34878D82A}">
                    <a16:rowId xmlns:a16="http://schemas.microsoft.com/office/drawing/2014/main" val="364895139"/>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Large families</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tcPr>
                </a:tc>
                <a:extLst>
                  <a:ext uri="{0D108BD9-81ED-4DB2-BD59-A6C34878D82A}">
                    <a16:rowId xmlns:a16="http://schemas.microsoft.com/office/drawing/2014/main" val="3069494949"/>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Female-headed households </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solidFill>
                      <a:srgbClr val="EDD6D6"/>
                    </a:solidFill>
                  </a:tcPr>
                </a:tc>
                <a:extLst>
                  <a:ext uri="{0D108BD9-81ED-4DB2-BD59-A6C34878D82A}">
                    <a16:rowId xmlns:a16="http://schemas.microsoft.com/office/drawing/2014/main" val="3349502138"/>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Families with persons with disabilities</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tcPr>
                </a:tc>
                <a:extLst>
                  <a:ext uri="{0D108BD9-81ED-4DB2-BD59-A6C34878D82A}">
                    <a16:rowId xmlns:a16="http://schemas.microsoft.com/office/drawing/2014/main" val="652728980"/>
                  </a:ext>
                </a:extLst>
              </a:tr>
              <a:tr h="453318">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Families with persons at greater risk of COVID-19 (older persons, those with chronic, cardiovascular and lung diseases, cancer, etc.)</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solidFill>
                      <a:srgbClr val="EDD6D6"/>
                    </a:solidFill>
                  </a:tcPr>
                </a:tc>
                <a:extLst>
                  <a:ext uri="{0D108BD9-81ED-4DB2-BD59-A6C34878D82A}">
                    <a16:rowId xmlns:a16="http://schemas.microsoft.com/office/drawing/2014/main" val="3063278364"/>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Vulnerable families who cannot return to their property due to secondary occupation</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tcPr>
                </a:tc>
                <a:extLst>
                  <a:ext uri="{0D108BD9-81ED-4DB2-BD59-A6C34878D82A}">
                    <a16:rowId xmlns:a16="http://schemas.microsoft.com/office/drawing/2014/main" val="1436205115"/>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Families who cannot afford a rent</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solidFill>
                      <a:srgbClr val="EDD6D6"/>
                    </a:solidFill>
                  </a:tcPr>
                </a:tc>
                <a:extLst>
                  <a:ext uri="{0D108BD9-81ED-4DB2-BD59-A6C34878D82A}">
                    <a16:rowId xmlns:a16="http://schemas.microsoft.com/office/drawing/2014/main" val="482505550"/>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Families at risk of evictions </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tcPr>
                </a:tc>
                <a:extLst>
                  <a:ext uri="{0D108BD9-81ED-4DB2-BD59-A6C34878D82A}">
                    <a16:rowId xmlns:a16="http://schemas.microsoft.com/office/drawing/2014/main" val="1671668776"/>
                  </a:ext>
                </a:extLst>
              </a:tr>
              <a:tr h="219820">
                <a:tc>
                  <a:txBody>
                    <a:bodyPr/>
                    <a:lstStyle/>
                    <a:p>
                      <a:pPr marL="0" marR="0" lvl="0" indent="0" algn="just" rtl="0">
                        <a:lnSpc>
                          <a:spcPct val="115000"/>
                        </a:lnSpc>
                        <a:spcBef>
                          <a:spcPts val="0"/>
                        </a:spcBef>
                        <a:spcAft>
                          <a:spcPts val="0"/>
                        </a:spcAft>
                        <a:buFont typeface="+mj-lt"/>
                        <a:buNone/>
                      </a:pPr>
                      <a:r>
                        <a:rPr lang="en-US" sz="1200" kern="1200" dirty="0">
                          <a:solidFill>
                            <a:schemeClr val="tx1"/>
                          </a:solidFill>
                          <a:latin typeface="Corbel" panose="020B0503020204020204" pitchFamily="34" charset="0"/>
                          <a:ea typeface="+mn-ea"/>
                          <a:cs typeface="+mn-cs"/>
                        </a:rPr>
                        <a:t>Marginalized groups</a:t>
                      </a:r>
                      <a:endParaRPr lang="en-IN" sz="1200" kern="1200" dirty="0">
                        <a:solidFill>
                          <a:schemeClr val="tx1"/>
                        </a:solidFill>
                        <a:latin typeface="Corbel" panose="020B0503020204020204" pitchFamily="34" charset="0"/>
                        <a:ea typeface="+mn-ea"/>
                        <a:cs typeface="+mn-cs"/>
                      </a:endParaRPr>
                    </a:p>
                  </a:txBody>
                  <a:tcPr marL="68580" marR="68580" marT="0" marB="0">
                    <a:lnL w="12700" cap="flat" cmpd="sng" algn="ctr">
                      <a:solidFill>
                        <a:srgbClr val="CA8587"/>
                      </a:solidFill>
                      <a:prstDash val="solid"/>
                      <a:round/>
                      <a:headEnd type="none" w="med" len="med"/>
                      <a:tailEnd type="none" w="med" len="med"/>
                    </a:lnL>
                    <a:lnR w="12700" cap="flat" cmpd="sng" algn="ctr">
                      <a:solidFill>
                        <a:srgbClr val="CA8587"/>
                      </a:solidFill>
                      <a:prstDash val="solid"/>
                      <a:round/>
                      <a:headEnd type="none" w="med" len="med"/>
                      <a:tailEnd type="none" w="med" len="med"/>
                    </a:lnR>
                    <a:lnT w="12700" cap="flat" cmpd="sng" algn="ctr">
                      <a:solidFill>
                        <a:srgbClr val="CA8587"/>
                      </a:solidFill>
                      <a:prstDash val="solid"/>
                      <a:round/>
                      <a:headEnd type="none" w="med" len="med"/>
                      <a:tailEnd type="none" w="med" len="med"/>
                    </a:lnT>
                    <a:lnB w="12700" cap="flat" cmpd="sng" algn="ctr">
                      <a:solidFill>
                        <a:srgbClr val="CA8587"/>
                      </a:solidFill>
                      <a:prstDash val="solid"/>
                      <a:round/>
                      <a:headEnd type="none" w="med" len="med"/>
                      <a:tailEnd type="none" w="med" len="med"/>
                    </a:lnB>
                    <a:solidFill>
                      <a:srgbClr val="EDD6D6"/>
                    </a:solidFill>
                  </a:tcPr>
                </a:tc>
                <a:extLst>
                  <a:ext uri="{0D108BD9-81ED-4DB2-BD59-A6C34878D82A}">
                    <a16:rowId xmlns:a16="http://schemas.microsoft.com/office/drawing/2014/main" val="1655540725"/>
                  </a:ext>
                </a:extLst>
              </a:tr>
            </a:tbl>
          </a:graphicData>
        </a:graphic>
      </p:graphicFrame>
    </p:spTree>
    <p:extLst>
      <p:ext uri="{BB962C8B-B14F-4D97-AF65-F5344CB8AC3E}">
        <p14:creationId xmlns:p14="http://schemas.microsoft.com/office/powerpoint/2010/main" val="262051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7</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2"/>
            </a:pPr>
            <a:r>
              <a:rPr lang="en-IN" sz="1600" dirty="0">
                <a:latin typeface="Corbel" panose="020B0503020204020204" pitchFamily="34" charset="0"/>
              </a:rPr>
              <a:t>2020 IHF: 2nd Reserve Allocation - Shelter component;</a:t>
            </a:r>
            <a:endParaRPr lang="en-US" sz="1600" b="1" dirty="0">
              <a:solidFill>
                <a:srgbClr val="0070C0"/>
              </a:solidFill>
              <a:latin typeface="Corbel" panose="020B0503020204020204" pitchFamily="34" charset="0"/>
              <a:cs typeface="Calibri Light" panose="020F0302020204030204" pitchFamily="34" charset="0"/>
            </a:endParaRPr>
          </a:p>
        </p:txBody>
      </p:sp>
      <p:graphicFrame>
        <p:nvGraphicFramePr>
          <p:cNvPr id="4" name="Table 3">
            <a:extLst>
              <a:ext uri="{FF2B5EF4-FFF2-40B4-BE49-F238E27FC236}">
                <a16:creationId xmlns:a16="http://schemas.microsoft.com/office/drawing/2014/main" id="{78539274-2525-4972-BBAB-DD6FD0776F8B}"/>
              </a:ext>
            </a:extLst>
          </p:cNvPr>
          <p:cNvGraphicFramePr>
            <a:graphicFrameLocks noGrp="1"/>
          </p:cNvGraphicFramePr>
          <p:nvPr>
            <p:extLst>
              <p:ext uri="{D42A27DB-BD31-4B8C-83A1-F6EECF244321}">
                <p14:modId xmlns:p14="http://schemas.microsoft.com/office/powerpoint/2010/main" val="74606480"/>
              </p:ext>
            </p:extLst>
          </p:nvPr>
        </p:nvGraphicFramePr>
        <p:xfrm>
          <a:off x="485775" y="908049"/>
          <a:ext cx="8277225" cy="3216277"/>
        </p:xfrm>
        <a:graphic>
          <a:graphicData uri="http://schemas.openxmlformats.org/drawingml/2006/table">
            <a:tbl>
              <a:tblPr/>
              <a:tblGrid>
                <a:gridCol w="922277">
                  <a:extLst>
                    <a:ext uri="{9D8B030D-6E8A-4147-A177-3AD203B41FA5}">
                      <a16:colId xmlns:a16="http://schemas.microsoft.com/office/drawing/2014/main" val="1803112064"/>
                    </a:ext>
                  </a:extLst>
                </a:gridCol>
                <a:gridCol w="1192598">
                  <a:extLst>
                    <a:ext uri="{9D8B030D-6E8A-4147-A177-3AD203B41FA5}">
                      <a16:colId xmlns:a16="http://schemas.microsoft.com/office/drawing/2014/main" val="3311644512"/>
                    </a:ext>
                  </a:extLst>
                </a:gridCol>
                <a:gridCol w="3482387">
                  <a:extLst>
                    <a:ext uri="{9D8B030D-6E8A-4147-A177-3AD203B41FA5}">
                      <a16:colId xmlns:a16="http://schemas.microsoft.com/office/drawing/2014/main" val="2059600603"/>
                    </a:ext>
                  </a:extLst>
                </a:gridCol>
                <a:gridCol w="1132968">
                  <a:extLst>
                    <a:ext uri="{9D8B030D-6E8A-4147-A177-3AD203B41FA5}">
                      <a16:colId xmlns:a16="http://schemas.microsoft.com/office/drawing/2014/main" val="2600049049"/>
                    </a:ext>
                  </a:extLst>
                </a:gridCol>
                <a:gridCol w="1546995">
                  <a:extLst>
                    <a:ext uri="{9D8B030D-6E8A-4147-A177-3AD203B41FA5}">
                      <a16:colId xmlns:a16="http://schemas.microsoft.com/office/drawing/2014/main" val="2121083386"/>
                    </a:ext>
                  </a:extLst>
                </a:gridCol>
              </a:tblGrid>
              <a:tr h="458141">
                <a:tc>
                  <a:txBody>
                    <a:bodyPr/>
                    <a:lstStyle/>
                    <a:p>
                      <a:pPr algn="l" fontAlgn="ctr"/>
                      <a:r>
                        <a:rPr lang="en-IN" sz="1200" b="0" i="0" u="none" strike="noStrike" dirty="0">
                          <a:solidFill>
                            <a:srgbClr val="FFFFFF"/>
                          </a:solidFill>
                          <a:effectLst/>
                          <a:latin typeface="Corbel" panose="020B0503020204020204" pitchFamily="34" charset="0"/>
                        </a:rPr>
                        <a:t>Partners</a:t>
                      </a: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IN" sz="1200" b="0" i="0" u="none" strike="noStrike" dirty="0">
                          <a:solidFill>
                            <a:srgbClr val="FFFFFF"/>
                          </a:solidFill>
                          <a:effectLst/>
                          <a:latin typeface="Corbel" panose="020B0503020204020204" pitchFamily="34" charset="0"/>
                        </a:rPr>
                        <a:t>Location</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IN" sz="1200" b="0" i="0" u="none" strike="noStrike" dirty="0">
                          <a:solidFill>
                            <a:srgbClr val="FFFFFF"/>
                          </a:solidFill>
                          <a:effectLst/>
                          <a:latin typeface="Corbel" panose="020B0503020204020204" pitchFamily="34" charset="0"/>
                        </a:rPr>
                        <a:t>Activity</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US" sz="1200" b="0" i="0" u="none" strike="noStrike" dirty="0">
                          <a:solidFill>
                            <a:srgbClr val="FFFFFF"/>
                          </a:solidFill>
                          <a:effectLst/>
                          <a:latin typeface="Corbel" panose="020B0503020204020204" pitchFamily="34" charset="0"/>
                        </a:rPr>
                        <a:t>Target (HHs)</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US" sz="1200" b="0" i="0" u="none" strike="noStrike" dirty="0">
                          <a:solidFill>
                            <a:srgbClr val="FFFFFF"/>
                          </a:solidFill>
                          <a:effectLst/>
                          <a:latin typeface="Corbel" panose="020B0503020204020204" pitchFamily="34" charset="0"/>
                        </a:rPr>
                        <a:t>Funding required (USD)</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454624928"/>
                  </a:ext>
                </a:extLst>
              </a:tr>
              <a:tr h="458141">
                <a:tc>
                  <a:txBody>
                    <a:bodyPr/>
                    <a:lstStyle/>
                    <a:p>
                      <a:pPr algn="l" fontAlgn="ctr"/>
                      <a:endParaRPr lang="en-IN" sz="1200" b="0" i="0" u="none" strike="noStrike" dirty="0">
                        <a:solidFill>
                          <a:srgbClr val="000000"/>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IN" sz="1200" b="0" i="0" u="none" strike="noStrike" dirty="0">
                          <a:solidFill>
                            <a:srgbClr val="000000"/>
                          </a:solidFill>
                          <a:effectLst/>
                          <a:latin typeface="Corbel" panose="020B0503020204020204" pitchFamily="34" charset="0"/>
                        </a:rPr>
                        <a:t>Anbar</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200" b="0" i="0" u="none" strike="noStrike" dirty="0">
                          <a:solidFill>
                            <a:srgbClr val="000000"/>
                          </a:solidFill>
                          <a:effectLst/>
                          <a:latin typeface="Corbel" panose="020B0503020204020204" pitchFamily="34" charset="0"/>
                        </a:rPr>
                        <a:t>SOK, Critical shelter upgrades, Rental subsidies and NFI</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en-IN" sz="1200" b="0" i="0" u="none" strike="noStrike" dirty="0">
                          <a:solidFill>
                            <a:srgbClr val="000000"/>
                          </a:solidFill>
                          <a:effectLst/>
                          <a:latin typeface="Corbel" panose="020B0503020204020204" pitchFamily="34" charset="0"/>
                        </a:rPr>
                        <a:t>162</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en-IN" sz="1200" b="0" i="0" u="none" strike="noStrike" dirty="0">
                          <a:solidFill>
                            <a:srgbClr val="000000"/>
                          </a:solidFill>
                          <a:effectLst/>
                          <a:latin typeface="Corbel" panose="020B0503020204020204" pitchFamily="34" charset="0"/>
                        </a:rPr>
                        <a:t>195,286</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3973084"/>
                  </a:ext>
                </a:extLst>
              </a:tr>
              <a:tr h="458141">
                <a:tc>
                  <a:txBody>
                    <a:bodyPr/>
                    <a:lstStyle/>
                    <a:p>
                      <a:pPr algn="l" fontAlgn="ctr"/>
                      <a:endParaRPr lang="en-IN" sz="1200" b="0" i="0" u="none" strike="noStrike" dirty="0">
                        <a:solidFill>
                          <a:srgbClr val="000000"/>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IN" sz="1200" b="0" i="0" u="none" strike="noStrike" dirty="0">
                          <a:solidFill>
                            <a:srgbClr val="000000"/>
                          </a:solidFill>
                          <a:effectLst/>
                          <a:latin typeface="Corbel" panose="020B0503020204020204" pitchFamily="34" charset="0"/>
                        </a:rPr>
                        <a:t>Diyala</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b="0" i="0" u="none" strike="noStrike" dirty="0">
                          <a:solidFill>
                            <a:srgbClr val="000000"/>
                          </a:solidFill>
                          <a:effectLst/>
                          <a:latin typeface="Corbel" panose="020B0503020204020204" pitchFamily="34" charset="0"/>
                        </a:rPr>
                        <a:t>SOK, Critical shelter upgrades, Rental subsidies and NFI</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IN" sz="1200" b="0" i="0" u="none" strike="noStrike" dirty="0">
                          <a:solidFill>
                            <a:srgbClr val="000000"/>
                          </a:solidFill>
                          <a:effectLst/>
                          <a:latin typeface="Corbel" panose="020B0503020204020204" pitchFamily="34" charset="0"/>
                        </a:rPr>
                        <a:t>709</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IN" sz="1200" b="0" i="0" u="none" strike="noStrike" dirty="0">
                          <a:solidFill>
                            <a:srgbClr val="000000"/>
                          </a:solidFill>
                          <a:effectLst/>
                          <a:latin typeface="Corbel" panose="020B0503020204020204" pitchFamily="34" charset="0"/>
                        </a:rPr>
                        <a:t>815,737</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999604"/>
                  </a:ext>
                </a:extLst>
              </a:tr>
              <a:tr h="458141">
                <a:tc>
                  <a:txBody>
                    <a:bodyPr/>
                    <a:lstStyle/>
                    <a:p>
                      <a:pPr algn="l" fontAlgn="ctr"/>
                      <a:endParaRPr lang="en-IN" sz="1200" b="0" i="0" u="none" strike="noStrike" dirty="0">
                        <a:solidFill>
                          <a:srgbClr val="000000"/>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IN" sz="1200" b="0" i="0" u="none" strike="noStrike" dirty="0">
                          <a:solidFill>
                            <a:srgbClr val="000000"/>
                          </a:solidFill>
                          <a:effectLst/>
                          <a:latin typeface="Corbel" panose="020B0503020204020204" pitchFamily="34" charset="0"/>
                        </a:rPr>
                        <a:t>Salah al-Din</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US" sz="1200" b="0" i="0" u="none" strike="noStrike" dirty="0">
                          <a:solidFill>
                            <a:srgbClr val="000000"/>
                          </a:solidFill>
                          <a:effectLst/>
                          <a:latin typeface="Corbel" panose="020B0503020204020204" pitchFamily="34" charset="0"/>
                        </a:rPr>
                        <a:t>SOK, Critical shelter upgrades, Rental subsidies and NFI</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ctr"/>
                      <a:r>
                        <a:rPr lang="en-IN" sz="1200" b="0" i="0" u="none" strike="noStrike" dirty="0">
                          <a:solidFill>
                            <a:srgbClr val="000000"/>
                          </a:solidFill>
                          <a:effectLst/>
                          <a:latin typeface="Corbel" panose="020B0503020204020204" pitchFamily="34" charset="0"/>
                        </a:rPr>
                        <a:t>205</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ctr"/>
                      <a:r>
                        <a:rPr lang="en-IN" sz="1200" b="0" i="0" u="none" strike="noStrike" dirty="0">
                          <a:solidFill>
                            <a:srgbClr val="000000"/>
                          </a:solidFill>
                          <a:effectLst/>
                          <a:latin typeface="Corbel" panose="020B0503020204020204" pitchFamily="34" charset="0"/>
                        </a:rPr>
                        <a:t>251,225</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20406373"/>
                  </a:ext>
                </a:extLst>
              </a:tr>
              <a:tr h="458141">
                <a:tc>
                  <a:txBody>
                    <a:bodyPr/>
                    <a:lstStyle/>
                    <a:p>
                      <a:pPr algn="l" fontAlgn="ctr"/>
                      <a:endParaRPr lang="en-IN" sz="1200" b="0" i="0" u="none" strike="noStrike" dirty="0">
                        <a:solidFill>
                          <a:srgbClr val="000000"/>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IN" sz="1200" b="0" i="0" u="none" strike="noStrike" dirty="0">
                          <a:solidFill>
                            <a:srgbClr val="000000"/>
                          </a:solidFill>
                          <a:effectLst/>
                          <a:latin typeface="Corbel" panose="020B0503020204020204" pitchFamily="34" charset="0"/>
                        </a:rPr>
                        <a:t>Kirkuk</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orbel" panose="020B0503020204020204" pitchFamily="34" charset="0"/>
                        </a:rPr>
                        <a:t>SOK, Critical shelter upgrades, Rental subsidies and NFI</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IN" sz="1200" b="0" i="0" u="none" strike="noStrike" kern="1200" dirty="0">
                          <a:solidFill>
                            <a:srgbClr val="000000"/>
                          </a:solidFill>
                          <a:effectLst/>
                          <a:latin typeface="Corbel" panose="020B0503020204020204" pitchFamily="34" charset="0"/>
                          <a:ea typeface="+mn-ea"/>
                          <a:cs typeface="+mn-cs"/>
                        </a:rPr>
                        <a:t>420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IN" sz="1200" b="0" i="0" u="none" strike="noStrike" kern="1200" dirty="0">
                          <a:solidFill>
                            <a:srgbClr val="000000"/>
                          </a:solidFill>
                          <a:effectLst/>
                          <a:latin typeface="Corbel" panose="020B0503020204020204" pitchFamily="34" charset="0"/>
                          <a:ea typeface="+mn-ea"/>
                          <a:cs typeface="+mn-cs"/>
                        </a:rPr>
                        <a:t>491,010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6244565"/>
                  </a:ext>
                </a:extLst>
              </a:tr>
              <a:tr h="458141">
                <a:tc>
                  <a:txBody>
                    <a:bodyPr/>
                    <a:lstStyle/>
                    <a:p>
                      <a:pPr algn="l" fontAlgn="ctr"/>
                      <a:endParaRPr lang="en-IN" sz="1200" b="0" i="0" u="none" strike="noStrike" dirty="0">
                        <a:solidFill>
                          <a:srgbClr val="000000"/>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n-IN" sz="1200" b="0" i="0" u="none" strike="noStrike" dirty="0">
                          <a:solidFill>
                            <a:srgbClr val="000000"/>
                          </a:solidFill>
                          <a:effectLst/>
                          <a:latin typeface="Corbel" panose="020B0503020204020204" pitchFamily="34" charset="0"/>
                        </a:rPr>
                        <a:t>Ninewa</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orbel" panose="020B0503020204020204" pitchFamily="34" charset="0"/>
                        </a:rPr>
                        <a:t>SOK, Critical shelter upgrades, Rental subsidies and NFI</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ctr"/>
                      <a:r>
                        <a:rPr lang="en-IN" sz="1200" b="0" i="0" u="none" strike="noStrike" kern="1200" dirty="0">
                          <a:solidFill>
                            <a:srgbClr val="000000"/>
                          </a:solidFill>
                          <a:effectLst/>
                          <a:latin typeface="Corbel" panose="020B0503020204020204" pitchFamily="34" charset="0"/>
                          <a:ea typeface="+mn-ea"/>
                          <a:cs typeface="+mn-cs"/>
                        </a:rPr>
                        <a:t>1,337</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ctr"/>
                      <a:r>
                        <a:rPr lang="en-IN" sz="1200" b="0" i="0" u="none" strike="noStrike" kern="1200" dirty="0">
                          <a:solidFill>
                            <a:srgbClr val="000000"/>
                          </a:solidFill>
                          <a:effectLst/>
                          <a:latin typeface="Corbel" panose="020B0503020204020204" pitchFamily="34" charset="0"/>
                          <a:ea typeface="+mn-ea"/>
                          <a:cs typeface="+mn-cs"/>
                        </a:rPr>
                        <a:t>1,496,781</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57531512"/>
                  </a:ext>
                </a:extLst>
              </a:tr>
              <a:tr h="467431">
                <a:tc gridSpan="3">
                  <a:txBody>
                    <a:bodyPr/>
                    <a:lstStyle/>
                    <a:p>
                      <a:pPr algn="ctr" fontAlgn="ctr"/>
                      <a:r>
                        <a:rPr lang="en-IN" sz="1200" b="0" i="0" u="none" strike="noStrike" dirty="0">
                          <a:solidFill>
                            <a:schemeClr val="bg1"/>
                          </a:solidFill>
                          <a:effectLst/>
                          <a:latin typeface="Corbel" panose="020B0503020204020204" pitchFamily="34" charset="0"/>
                        </a:rPr>
                        <a:t>TOTAL</a:t>
                      </a: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algn="l" fontAlgn="ctr"/>
                      <a:endParaRPr lang="en-IN" sz="1100" b="0" i="0" u="none" strike="noStrike" dirty="0">
                        <a:solidFill>
                          <a:schemeClr val="bg1"/>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algn="l" fontAlgn="ctr"/>
                      <a:endParaRPr lang="en-IN" sz="1100" b="0" i="0" u="none" strike="noStrike" dirty="0">
                        <a:solidFill>
                          <a:schemeClr val="bg1"/>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ctr"/>
                      <a:r>
                        <a:rPr lang="en-IN" sz="1200" b="0" i="0" u="none" strike="noStrike" dirty="0">
                          <a:solidFill>
                            <a:schemeClr val="bg1"/>
                          </a:solidFill>
                          <a:effectLst/>
                          <a:latin typeface="Corbel" panose="020B0503020204020204" pitchFamily="34" charset="0"/>
                        </a:rPr>
                        <a:t>2,833</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ctr"/>
                      <a:r>
                        <a:rPr lang="en-IN" sz="1200" b="0" i="0" u="none" strike="noStrike" dirty="0">
                          <a:solidFill>
                            <a:schemeClr val="bg1"/>
                          </a:solidFill>
                          <a:effectLst/>
                          <a:latin typeface="Corbel" panose="020B0503020204020204" pitchFamily="34" charset="0"/>
                        </a:rPr>
                        <a:t>3,250,039</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51767783"/>
                  </a:ext>
                </a:extLst>
              </a:tr>
            </a:tbl>
          </a:graphicData>
        </a:graphic>
      </p:graphicFrame>
    </p:spTree>
    <p:extLst>
      <p:ext uri="{BB962C8B-B14F-4D97-AF65-F5344CB8AC3E}">
        <p14:creationId xmlns:p14="http://schemas.microsoft.com/office/powerpoint/2010/main" val="401670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8</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3"/>
            </a:pPr>
            <a:r>
              <a:rPr lang="en-IN" sz="1600" dirty="0">
                <a:latin typeface="Corbel" panose="020B0503020204020204" pitchFamily="34" charset="0"/>
              </a:rPr>
              <a:t>Partners progress on NFI / Winter responses (ongoing/planned interventions)</a:t>
            </a:r>
            <a:r>
              <a:rPr lang="en-US" sz="1600" dirty="0">
                <a:latin typeface="Corbel" panose="020B0503020204020204" pitchFamily="34" charset="0"/>
              </a:rPr>
              <a:t> -</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4F2DA9F1-D24D-41AF-A4C1-E06FF05C1126}"/>
              </a:ext>
            </a:extLst>
          </p:cNvPr>
          <p:cNvSpPr/>
          <p:nvPr/>
        </p:nvSpPr>
        <p:spPr>
          <a:xfrm>
            <a:off x="914400" y="1089421"/>
            <a:ext cx="7105650" cy="2862322"/>
          </a:xfrm>
          <a:prstGeom prst="rect">
            <a:avLst/>
          </a:prstGeom>
        </p:spPr>
        <p:txBody>
          <a:bodyPr wrap="square">
            <a:spAutoFit/>
          </a:bodyPr>
          <a:lstStyle/>
          <a:p>
            <a:r>
              <a:rPr lang="en-IN" sz="1500" dirty="0">
                <a:latin typeface="Corbel" panose="020B0503020204020204" pitchFamily="34" charset="0"/>
              </a:rPr>
              <a:t>IOM – NFI 2021 planning</a:t>
            </a:r>
          </a:p>
          <a:p>
            <a:endParaRPr lang="en-IN" sz="1500" dirty="0">
              <a:latin typeface="Corbel" panose="020B0503020204020204" pitchFamily="34" charset="0"/>
            </a:endParaRPr>
          </a:p>
          <a:p>
            <a:pPr marL="0" marR="0">
              <a:spcBef>
                <a:spcPts val="0"/>
              </a:spcBef>
              <a:spcAft>
                <a:spcPts val="0"/>
              </a:spcAft>
            </a:pPr>
            <a:r>
              <a:rPr lang="en-US" sz="1500" dirty="0">
                <a:latin typeface="Corbel" panose="020B0503020204020204" pitchFamily="34" charset="0"/>
              </a:rPr>
              <a:t>Targets</a:t>
            </a:r>
          </a:p>
          <a:p>
            <a:pPr marL="285750" marR="0" indent="-285750">
              <a:spcBef>
                <a:spcPts val="0"/>
              </a:spcBef>
              <a:spcAft>
                <a:spcPts val="0"/>
              </a:spcAft>
              <a:buFont typeface="Corbel" panose="020B0503020204020204" pitchFamily="34" charset="0"/>
              <a:buChar char="₋"/>
            </a:pPr>
            <a:r>
              <a:rPr lang="en-US" sz="1500" dirty="0">
                <a:latin typeface="Corbel" panose="020B0503020204020204" pitchFamily="34" charset="0"/>
              </a:rPr>
              <a:t>1,200 in kind basic kits </a:t>
            </a:r>
          </a:p>
          <a:p>
            <a:pPr marL="285750" marR="0" indent="-285750">
              <a:spcBef>
                <a:spcPts val="0"/>
              </a:spcBef>
              <a:spcAft>
                <a:spcPts val="0"/>
              </a:spcAft>
              <a:buFont typeface="Corbel" panose="020B0503020204020204" pitchFamily="34" charset="0"/>
              <a:buChar char="₋"/>
            </a:pPr>
            <a:r>
              <a:rPr lang="en-US" sz="1500" dirty="0">
                <a:latin typeface="Corbel" panose="020B0503020204020204" pitchFamily="34" charset="0"/>
              </a:rPr>
              <a:t>1,800 Cash for NFI basic kits </a:t>
            </a:r>
            <a:endParaRPr lang="en-IN" sz="1500" dirty="0">
              <a:latin typeface="Corbel" panose="020B0503020204020204" pitchFamily="34" charset="0"/>
            </a:endParaRPr>
          </a:p>
          <a:p>
            <a:pPr marL="285750" marR="0" indent="-285750">
              <a:spcBef>
                <a:spcPts val="0"/>
              </a:spcBef>
              <a:spcAft>
                <a:spcPts val="0"/>
              </a:spcAft>
              <a:buFont typeface="Corbel" panose="020B0503020204020204" pitchFamily="34" charset="0"/>
              <a:buChar char="₋"/>
            </a:pPr>
            <a:r>
              <a:rPr lang="en-US" sz="1500" dirty="0">
                <a:latin typeface="Corbel" panose="020B0503020204020204" pitchFamily="34" charset="0"/>
              </a:rPr>
              <a:t>5,000 Cash for NFI replacement items </a:t>
            </a:r>
            <a:endParaRPr lang="en-IN" sz="1500" dirty="0">
              <a:latin typeface="Corbel" panose="020B0503020204020204" pitchFamily="34" charset="0"/>
            </a:endParaRPr>
          </a:p>
          <a:p>
            <a:pPr marR="0">
              <a:spcBef>
                <a:spcPts val="0"/>
              </a:spcBef>
              <a:spcAft>
                <a:spcPts val="0"/>
              </a:spcAft>
            </a:pPr>
            <a:endParaRPr lang="en-IN" sz="1500" dirty="0">
              <a:latin typeface="Corbel" panose="020B0503020204020204" pitchFamily="34" charset="0"/>
            </a:endParaRPr>
          </a:p>
          <a:p>
            <a:pPr marL="0" marR="0">
              <a:spcBef>
                <a:spcPts val="0"/>
              </a:spcBef>
              <a:spcAft>
                <a:spcPts val="0"/>
              </a:spcAft>
            </a:pPr>
            <a:r>
              <a:rPr lang="en-US" sz="1500" dirty="0">
                <a:latin typeface="Corbel" panose="020B0503020204020204" pitchFamily="34" charset="0"/>
              </a:rPr>
              <a:t>Current potential locations </a:t>
            </a:r>
          </a:p>
          <a:p>
            <a:pPr marL="342900" marR="0" indent="-342900">
              <a:spcBef>
                <a:spcPts val="0"/>
              </a:spcBef>
              <a:spcAft>
                <a:spcPts val="0"/>
              </a:spcAft>
              <a:buFont typeface="Corbel" panose="020B0503020204020204" pitchFamily="34" charset="0"/>
              <a:buChar char="₋"/>
            </a:pPr>
            <a:r>
              <a:rPr lang="en-US" sz="1500" dirty="0" err="1">
                <a:latin typeface="Corbel" panose="020B0503020204020204" pitchFamily="34" charset="0"/>
              </a:rPr>
              <a:t>Diyala</a:t>
            </a:r>
            <a:r>
              <a:rPr lang="en-US" sz="1500" dirty="0">
                <a:latin typeface="Corbel" panose="020B0503020204020204" pitchFamily="34" charset="0"/>
              </a:rPr>
              <a:t> – </a:t>
            </a:r>
            <a:r>
              <a:rPr lang="en-US" sz="1500" dirty="0" err="1">
                <a:latin typeface="Corbel" panose="020B0503020204020204" pitchFamily="34" charset="0"/>
              </a:rPr>
              <a:t>Baquba</a:t>
            </a:r>
            <a:r>
              <a:rPr lang="en-US" sz="1500" dirty="0">
                <a:latin typeface="Corbel" panose="020B0503020204020204" pitchFamily="34" charset="0"/>
              </a:rPr>
              <a:t> center and </a:t>
            </a:r>
            <a:r>
              <a:rPr lang="en-US" sz="1500" dirty="0" err="1">
                <a:latin typeface="Corbel" panose="020B0503020204020204" pitchFamily="34" charset="0"/>
              </a:rPr>
              <a:t>Khanaqin</a:t>
            </a:r>
            <a:r>
              <a:rPr lang="en-US" sz="1500" dirty="0">
                <a:latin typeface="Corbel" panose="020B0503020204020204" pitchFamily="34" charset="0"/>
              </a:rPr>
              <a:t> Center</a:t>
            </a:r>
            <a:endParaRPr lang="en-IN" sz="1500" dirty="0">
              <a:latin typeface="Corbel" panose="020B0503020204020204" pitchFamily="34" charset="0"/>
            </a:endParaRPr>
          </a:p>
          <a:p>
            <a:pPr marL="342900" marR="0" indent="-342900">
              <a:spcBef>
                <a:spcPts val="0"/>
              </a:spcBef>
              <a:spcAft>
                <a:spcPts val="0"/>
              </a:spcAft>
              <a:buFont typeface="Corbel" panose="020B0503020204020204" pitchFamily="34" charset="0"/>
              <a:buChar char="₋"/>
            </a:pPr>
            <a:r>
              <a:rPr lang="en-US" sz="1500" dirty="0">
                <a:latin typeface="Corbel" panose="020B0503020204020204" pitchFamily="34" charset="0"/>
              </a:rPr>
              <a:t>Baghdad – </a:t>
            </a:r>
            <a:r>
              <a:rPr lang="en-US" sz="1500" dirty="0" err="1">
                <a:latin typeface="Corbel" panose="020B0503020204020204" pitchFamily="34" charset="0"/>
              </a:rPr>
              <a:t>Latifiya</a:t>
            </a:r>
            <a:r>
              <a:rPr lang="en-US" sz="1500" dirty="0">
                <a:latin typeface="Corbel" panose="020B0503020204020204" pitchFamily="34" charset="0"/>
              </a:rPr>
              <a:t>, Al Rasheed, </a:t>
            </a:r>
            <a:r>
              <a:rPr lang="en-US" sz="1500" dirty="0" err="1">
                <a:latin typeface="Corbel" panose="020B0503020204020204" pitchFamily="34" charset="0"/>
              </a:rPr>
              <a:t>Adhamia</a:t>
            </a:r>
            <a:endParaRPr lang="en-IN" sz="1500" dirty="0">
              <a:latin typeface="Corbel" panose="020B0503020204020204" pitchFamily="34" charset="0"/>
            </a:endParaRPr>
          </a:p>
          <a:p>
            <a:pPr marL="342900" marR="0" indent="-342900">
              <a:spcBef>
                <a:spcPts val="0"/>
              </a:spcBef>
              <a:spcAft>
                <a:spcPts val="0"/>
              </a:spcAft>
              <a:buFont typeface="Corbel" panose="020B0503020204020204" pitchFamily="34" charset="0"/>
              <a:buChar char="₋"/>
            </a:pPr>
            <a:r>
              <a:rPr lang="en-US" sz="1500" dirty="0">
                <a:latin typeface="Corbel" panose="020B0503020204020204" pitchFamily="34" charset="0"/>
              </a:rPr>
              <a:t>Salah Al Din – </a:t>
            </a:r>
            <a:r>
              <a:rPr lang="en-US" sz="1500" dirty="0" err="1">
                <a:latin typeface="Corbel" panose="020B0503020204020204" pitchFamily="34" charset="0"/>
              </a:rPr>
              <a:t>Tuz</a:t>
            </a:r>
            <a:r>
              <a:rPr lang="en-US" sz="1500" dirty="0">
                <a:latin typeface="Corbel" panose="020B0503020204020204" pitchFamily="34" charset="0"/>
              </a:rPr>
              <a:t> </a:t>
            </a:r>
            <a:r>
              <a:rPr lang="en-US" sz="1500" dirty="0" err="1">
                <a:latin typeface="Corbel" panose="020B0503020204020204" pitchFamily="34" charset="0"/>
              </a:rPr>
              <a:t>Khormatu</a:t>
            </a:r>
            <a:endParaRPr lang="en-IN" sz="1500" dirty="0">
              <a:latin typeface="Corbel" panose="020B0503020204020204" pitchFamily="34" charset="0"/>
            </a:endParaRPr>
          </a:p>
          <a:p>
            <a:pPr marL="342900" marR="0" indent="-342900">
              <a:spcBef>
                <a:spcPts val="0"/>
              </a:spcBef>
              <a:spcAft>
                <a:spcPts val="0"/>
              </a:spcAft>
              <a:buFont typeface="Corbel" panose="020B0503020204020204" pitchFamily="34" charset="0"/>
              <a:buChar char="₋"/>
            </a:pPr>
            <a:r>
              <a:rPr lang="en-US" sz="1500" dirty="0">
                <a:latin typeface="Corbel" panose="020B0503020204020204" pitchFamily="34" charset="0"/>
              </a:rPr>
              <a:t>Kirkuk- Kirkuk Center </a:t>
            </a:r>
            <a:endParaRPr lang="en-IN" sz="1500" dirty="0">
              <a:latin typeface="Corbel" panose="020B0503020204020204" pitchFamily="34" charset="0"/>
            </a:endParaRPr>
          </a:p>
        </p:txBody>
      </p:sp>
    </p:spTree>
    <p:extLst>
      <p:ext uri="{BB962C8B-B14F-4D97-AF65-F5344CB8AC3E}">
        <p14:creationId xmlns:p14="http://schemas.microsoft.com/office/powerpoint/2010/main" val="367167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9</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3"/>
            </a:pPr>
            <a:r>
              <a:rPr lang="en-IN" sz="1600" dirty="0">
                <a:latin typeface="Corbel" panose="020B0503020204020204" pitchFamily="34" charset="0"/>
              </a:rPr>
              <a:t>Partners progress on NFI / Winter responses (ongoing/planned interventions)</a:t>
            </a:r>
            <a:r>
              <a:rPr lang="en-US" sz="1600" dirty="0">
                <a:latin typeface="Corbel" panose="020B0503020204020204" pitchFamily="34" charset="0"/>
              </a:rPr>
              <a:t> -</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4F2DA9F1-D24D-41AF-A4C1-E06FF05C1126}"/>
              </a:ext>
            </a:extLst>
          </p:cNvPr>
          <p:cNvSpPr/>
          <p:nvPr/>
        </p:nvSpPr>
        <p:spPr>
          <a:xfrm>
            <a:off x="914400" y="1194196"/>
            <a:ext cx="7277100" cy="2169825"/>
          </a:xfrm>
          <a:prstGeom prst="rect">
            <a:avLst/>
          </a:prstGeom>
        </p:spPr>
        <p:txBody>
          <a:bodyPr wrap="square">
            <a:spAutoFit/>
          </a:bodyPr>
          <a:lstStyle/>
          <a:p>
            <a:r>
              <a:rPr lang="en-IN" sz="1500" dirty="0">
                <a:latin typeface="Corbel" panose="020B0503020204020204" pitchFamily="34" charset="0"/>
              </a:rPr>
              <a:t>UNHCR – NFI</a:t>
            </a:r>
          </a:p>
          <a:p>
            <a:endParaRPr lang="en-IN" sz="1500" dirty="0">
              <a:latin typeface="Corbel" panose="020B0503020204020204" pitchFamily="34" charset="0"/>
            </a:endParaRPr>
          </a:p>
          <a:p>
            <a:pPr marL="342900" marR="0" lvl="0" indent="-342900">
              <a:spcBef>
                <a:spcPts val="0"/>
              </a:spcBef>
              <a:spcAft>
                <a:spcPts val="0"/>
              </a:spcAft>
              <a:buFont typeface="Trebuchet MS" panose="020B0603020202020204" pitchFamily="34" charset="0"/>
              <a:buChar char="-"/>
            </a:pPr>
            <a:r>
              <a:rPr lang="en-US" sz="1500" dirty="0">
                <a:latin typeface="Corbel" panose="020B0503020204020204" pitchFamily="34" charset="0"/>
              </a:rPr>
              <a:t>38 NFI Kits been distributed in Salah al-Din in Balad Train Station - informal IDP settlement.</a:t>
            </a:r>
          </a:p>
          <a:p>
            <a:pPr marL="342900" marR="0" lvl="0" indent="-342900">
              <a:spcBef>
                <a:spcPts val="0"/>
              </a:spcBef>
              <a:spcAft>
                <a:spcPts val="0"/>
              </a:spcAft>
              <a:buFont typeface="Trebuchet MS" panose="020B0603020202020204" pitchFamily="34" charset="0"/>
              <a:buChar char="-"/>
            </a:pPr>
            <a:endParaRPr lang="en-IN" sz="1500" dirty="0">
              <a:latin typeface="Corbel" panose="020B0503020204020204" pitchFamily="34" charset="0"/>
            </a:endParaRPr>
          </a:p>
          <a:p>
            <a:pPr marL="342900" marR="0" lvl="0" indent="-342900">
              <a:spcBef>
                <a:spcPts val="0"/>
              </a:spcBef>
              <a:spcAft>
                <a:spcPts val="0"/>
              </a:spcAft>
              <a:buFont typeface="Trebuchet MS" panose="020B0603020202020204" pitchFamily="34" charset="0"/>
              <a:buChar char="-"/>
            </a:pPr>
            <a:r>
              <a:rPr lang="en-US" sz="1500" dirty="0">
                <a:latin typeface="Corbel" panose="020B0503020204020204" pitchFamily="34" charset="0"/>
              </a:rPr>
              <a:t>190 plastic sheeting been distributed in AAF camp (two sheets per family) </a:t>
            </a:r>
          </a:p>
          <a:p>
            <a:pPr marL="800100" lvl="1" indent="-342900">
              <a:buFont typeface="Trebuchet MS" panose="020B0603020202020204" pitchFamily="34" charset="0"/>
              <a:buChar char="-"/>
            </a:pPr>
            <a:r>
              <a:rPr lang="en-US" sz="1500" dirty="0">
                <a:latin typeface="Corbel" panose="020B0503020204020204" pitchFamily="34" charset="0"/>
              </a:rPr>
              <a:t>65 HHs in AAF19-Al-Matin (RHU) and </a:t>
            </a:r>
          </a:p>
          <a:p>
            <a:pPr marL="800100" lvl="1" indent="-342900">
              <a:buFont typeface="Trebuchet MS" panose="020B0603020202020204" pitchFamily="34" charset="0"/>
              <a:buChar char="-"/>
            </a:pPr>
            <a:r>
              <a:rPr lang="en-US" sz="1500" dirty="0">
                <a:latin typeface="Corbel" panose="020B0503020204020204" pitchFamily="34" charset="0"/>
              </a:rPr>
              <a:t>30 HHs in AAF08-AL-Saada Camp (RHU))</a:t>
            </a:r>
            <a:endParaRPr lang="en-IN" sz="1500" dirty="0">
              <a:latin typeface="Corbel" panose="020B0503020204020204" pitchFamily="34" charset="0"/>
            </a:endParaRPr>
          </a:p>
          <a:p>
            <a:pPr marL="342900" marR="0" indent="-342900">
              <a:spcBef>
                <a:spcPts val="0"/>
              </a:spcBef>
              <a:spcAft>
                <a:spcPts val="0"/>
              </a:spcAft>
              <a:buFont typeface="Corbel" panose="020B0503020204020204" pitchFamily="34" charset="0"/>
              <a:buChar char="₋"/>
            </a:pPr>
            <a:endParaRPr lang="en-IN" sz="1500" dirty="0">
              <a:latin typeface="Corbel" panose="020B0503020204020204" pitchFamily="34" charset="0"/>
            </a:endParaRPr>
          </a:p>
        </p:txBody>
      </p:sp>
    </p:spTree>
    <p:extLst>
      <p:ext uri="{BB962C8B-B14F-4D97-AF65-F5344CB8AC3E}">
        <p14:creationId xmlns:p14="http://schemas.microsoft.com/office/powerpoint/2010/main" val="472160489"/>
      </p:ext>
    </p:extLst>
  </p:cSld>
  <p:clrMapOvr>
    <a:masterClrMapping/>
  </p:clrMapOvr>
</p:sld>
</file>

<file path=ppt/theme/theme1.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2.xml><?xml version="1.0" encoding="utf-8"?>
<ds:datastoreItem xmlns:ds="http://schemas.openxmlformats.org/officeDocument/2006/customXml" ds:itemID="{145E2856-19BA-425F-803A-C89D2B7302B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53202</TotalTime>
  <Words>2070</Words>
  <Application>Microsoft Office PowerPoint</Application>
  <PresentationFormat>On-screen Show (16:9)</PresentationFormat>
  <Paragraphs>325</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Corbel</vt:lpstr>
      <vt:lpstr>Trebuchet MS</vt:lpstr>
      <vt:lpstr>Verdana</vt:lpstr>
      <vt:lpstr>Wingdings</vt:lpstr>
      <vt:lpstr>1_Shelter Cluster Red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TIA Michel</dc:creator>
  <cp:lastModifiedBy>TIA Michel</cp:lastModifiedBy>
  <cp:revision>4315</cp:revision>
  <cp:lastPrinted>2017-10-23T07:30:35Z</cp:lastPrinted>
  <dcterms:created xsi:type="dcterms:W3CDTF">2014-10-08T08:24:30Z</dcterms:created>
  <dcterms:modified xsi:type="dcterms:W3CDTF">2021-02-08T09:29:41Z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2020-06-13T13:59:36Z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1405482e-dbb4-4b08-a0fc-1769f7325df2</vt:lpwstr>
  </property>
  <property fmtid="{D5CDD505-2E9C-101B-9397-08002B2CF9AE}" pid="8" name="MSIP_Label_2059aa38-f392-4105-be92-628035578272_ContentBits">
    <vt:lpwstr>0</vt:lpwstr>
  </property>
</Properties>
</file>