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de Microsoft Office" initials="Office" lastIdx="1" clrIdx="0"/>
  <p:cmAuthor id="2" name="Utilisateur de Microsoft Office" initials="Office [2]" lastIdx="1" clrIdx="1"/>
  <p:cmAuthor id="3" name="Utilisateur de Microsoft Office" initials="Office [3]" lastIdx="1" clrIdx="2"/>
  <p:cmAuthor id="4" name="Utilisateur de Microsoft Office" initials="Office [4]" lastIdx="1" clrIdx="3"/>
  <p:cmAuthor id="5" name="Maria Del Carmen Sancha Maya" initials="MDCSM" lastIdx="1" clrIdx="4">
    <p:extLst>
      <p:ext uri="{19B8F6BF-5375-455C-9EA6-DF929625EA0E}">
        <p15:presenceInfo xmlns:p15="http://schemas.microsoft.com/office/powerpoint/2012/main" userId="S::sanchama@unhcr.org::684d075b-332e-4c3b-8877-bddb3243e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91" autoAdjust="0"/>
    <p:restoredTop sz="93979" autoAdjust="0"/>
  </p:normalViewPr>
  <p:slideViewPr>
    <p:cSldViewPr snapToGrid="0" snapToObjects="1">
      <p:cViewPr varScale="1">
        <p:scale>
          <a:sx n="80" d="100"/>
          <a:sy n="80" d="100"/>
        </p:scale>
        <p:origin x="640"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9375" y="0"/>
            <a:ext cx="2976563" cy="501650"/>
          </a:xfrm>
          <a:prstGeom prst="rect">
            <a:avLst/>
          </a:prstGeom>
        </p:spPr>
        <p:txBody>
          <a:bodyPr vert="horz" lIns="91440" tIns="45720" rIns="91440" bIns="45720" rtlCol="0"/>
          <a:lstStyle>
            <a:lvl1pPr algn="r">
              <a:defRPr sz="1200"/>
            </a:lvl1pPr>
          </a:lstStyle>
          <a:p>
            <a:fld id="{6B34BE0C-4EE7-DA49-8C49-7E8ED42475D7}" type="datetimeFigureOut">
              <a:rPr lang="fr-FR" smtClean="0"/>
              <a:t>28/05/2020</a:t>
            </a:fld>
            <a:endParaRPr lang="fr-FR"/>
          </a:p>
        </p:txBody>
      </p:sp>
      <p:sp>
        <p:nvSpPr>
          <p:cNvPr id="4" name="Espace réservé du pied de page 3"/>
          <p:cNvSpPr>
            <a:spLocks noGrp="1"/>
          </p:cNvSpPr>
          <p:nvPr>
            <p:ph type="ftr" sz="quarter" idx="2"/>
          </p:nvPr>
        </p:nvSpPr>
        <p:spPr>
          <a:xfrm>
            <a:off x="0" y="9493250"/>
            <a:ext cx="2976563"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9375" y="9493250"/>
            <a:ext cx="2976563" cy="501650"/>
          </a:xfrm>
          <a:prstGeom prst="rect">
            <a:avLst/>
          </a:prstGeom>
        </p:spPr>
        <p:txBody>
          <a:bodyPr vert="horz" lIns="91440" tIns="45720" rIns="91440" bIns="45720" rtlCol="0" anchor="b"/>
          <a:lstStyle>
            <a:lvl1pPr algn="r">
              <a:defRPr sz="1200"/>
            </a:lvl1pPr>
          </a:lstStyle>
          <a:p>
            <a:fld id="{49025FFC-2651-AD43-BD86-BE87089EC8F3}" type="slidenum">
              <a:rPr lang="fr-FR" smtClean="0"/>
              <a:t>‹#›</a:t>
            </a:fld>
            <a:endParaRPr lang="fr-FR"/>
          </a:p>
        </p:txBody>
      </p:sp>
    </p:spTree>
    <p:extLst>
      <p:ext uri="{BB962C8B-B14F-4D97-AF65-F5344CB8AC3E}">
        <p14:creationId xmlns:p14="http://schemas.microsoft.com/office/powerpoint/2010/main" val="25855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642051B-1B52-401F-AE1C-323DF4C20EDD}" type="datetimeFigureOut">
              <a:rPr lang="en-GB" smtClean="0"/>
              <a:t>28/05/2020</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839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2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9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2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1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32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65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117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202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3527884" y="6298867"/>
            <a:ext cx="2088232"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Cluster Abris Burkina Faso</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Révision technique solutions abris</a:t>
            </a:r>
          </a:p>
        </p:txBody>
      </p:sp>
      <p:sp>
        <p:nvSpPr>
          <p:cNvPr id="3" name="Subtitle 2"/>
          <p:cNvSpPr>
            <a:spLocks noGrp="1"/>
          </p:cNvSpPr>
          <p:nvPr>
            <p:ph type="subTitle" idx="1"/>
          </p:nvPr>
        </p:nvSpPr>
        <p:spPr/>
        <p:txBody>
          <a:bodyPr/>
          <a:lstStyle/>
          <a:p>
            <a:r>
              <a:rPr lang="fr-FR" dirty="0"/>
              <a:t>25 Mai 2020</a:t>
            </a:r>
          </a:p>
        </p:txBody>
      </p:sp>
    </p:spTree>
    <p:extLst>
      <p:ext uri="{BB962C8B-B14F-4D97-AF65-F5344CB8AC3E}">
        <p14:creationId xmlns:p14="http://schemas.microsoft.com/office/powerpoint/2010/main" val="411134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a:t>
            </a:r>
          </a:p>
        </p:txBody>
      </p:sp>
      <p:pic>
        <p:nvPicPr>
          <p:cNvPr id="5" name="Image 8"/>
          <p:cNvPicPr>
            <a:picLocks noGrp="1"/>
          </p:cNvPicPr>
          <p:nvPr>
            <p:ph idx="1"/>
          </p:nvPr>
        </p:nvPicPr>
        <p:blipFill>
          <a:blip r:embed="rId2"/>
          <a:stretch>
            <a:fillRect/>
          </a:stretch>
        </p:blipFill>
        <p:spPr>
          <a:xfrm>
            <a:off x="1043744" y="1600200"/>
            <a:ext cx="7056511" cy="4525963"/>
          </a:xfrm>
          <a:prstGeom prst="rect">
            <a:avLst/>
          </a:prstGeom>
        </p:spPr>
      </p:pic>
    </p:spTree>
    <p:extLst>
      <p:ext uri="{BB962C8B-B14F-4D97-AF65-F5344CB8AC3E}">
        <p14:creationId xmlns:p14="http://schemas.microsoft.com/office/powerpoint/2010/main" val="412621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a:t>
            </a:r>
          </a:p>
        </p:txBody>
      </p:sp>
      <p:pic>
        <p:nvPicPr>
          <p:cNvPr id="5" name="Image 2"/>
          <p:cNvPicPr>
            <a:picLocks noGrp="1"/>
          </p:cNvPicPr>
          <p:nvPr>
            <p:ph idx="1"/>
          </p:nvPr>
        </p:nvPicPr>
        <p:blipFill>
          <a:blip r:embed="rId2"/>
          <a:stretch>
            <a:fillRect/>
          </a:stretch>
        </p:blipFill>
        <p:spPr>
          <a:xfrm>
            <a:off x="457200" y="1769886"/>
            <a:ext cx="8229600" cy="4186591"/>
          </a:xfrm>
          <a:prstGeom prst="rect">
            <a:avLst/>
          </a:prstGeom>
        </p:spPr>
      </p:pic>
    </p:spTree>
    <p:extLst>
      <p:ext uri="{BB962C8B-B14F-4D97-AF65-F5344CB8AC3E}">
        <p14:creationId xmlns:p14="http://schemas.microsoft.com/office/powerpoint/2010/main" val="123449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a:t>
            </a:r>
          </a:p>
        </p:txBody>
      </p:sp>
      <p:pic>
        <p:nvPicPr>
          <p:cNvPr id="6" name="Image 1"/>
          <p:cNvPicPr>
            <a:picLocks noGrp="1"/>
          </p:cNvPicPr>
          <p:nvPr>
            <p:ph idx="1"/>
          </p:nvPr>
        </p:nvPicPr>
        <p:blipFill>
          <a:blip r:embed="rId2"/>
          <a:stretch>
            <a:fillRect/>
          </a:stretch>
        </p:blipFill>
        <p:spPr>
          <a:xfrm>
            <a:off x="457200" y="1776804"/>
            <a:ext cx="8229600" cy="4172754"/>
          </a:xfrm>
          <a:prstGeom prst="rect">
            <a:avLst/>
          </a:prstGeom>
        </p:spPr>
      </p:pic>
    </p:spTree>
    <p:extLst>
      <p:ext uri="{BB962C8B-B14F-4D97-AF65-F5344CB8AC3E}">
        <p14:creationId xmlns:p14="http://schemas.microsoft.com/office/powerpoint/2010/main" val="63788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9713"/>
          </a:xfrm>
        </p:spPr>
        <p:txBody>
          <a:bodyPr>
            <a:normAutofit/>
          </a:bodyPr>
          <a:lstStyle/>
          <a:p>
            <a:r>
              <a:rPr lang="fr-FR" sz="3200" dirty="0"/>
              <a:t>Présentation / Description </a:t>
            </a:r>
          </a:p>
        </p:txBody>
      </p:sp>
      <p:sp>
        <p:nvSpPr>
          <p:cNvPr id="3" name="Content Placeholder 2"/>
          <p:cNvSpPr>
            <a:spLocks noGrp="1"/>
          </p:cNvSpPr>
          <p:nvPr>
            <p:ph idx="1"/>
          </p:nvPr>
        </p:nvSpPr>
        <p:spPr>
          <a:xfrm>
            <a:off x="457200" y="1297150"/>
            <a:ext cx="8229600" cy="5002050"/>
          </a:xfrm>
        </p:spPr>
        <p:txBody>
          <a:bodyPr>
            <a:normAutofit/>
          </a:bodyPr>
          <a:lstStyle/>
          <a:p>
            <a:pPr marL="0" indent="0" algn="ctr">
              <a:buNone/>
            </a:pPr>
            <a:r>
              <a:rPr lang="fr-FR" b="1" u="sng" dirty="0"/>
              <a:t>Prototypes d’Abris</a:t>
            </a:r>
          </a:p>
          <a:p>
            <a:pPr marL="0" indent="0" algn="ctr">
              <a:buNone/>
            </a:pPr>
            <a:r>
              <a:rPr lang="fr-FR" sz="2400" b="1" dirty="0"/>
              <a:t>1- Abris Traditionnel d’Urgence Type Sahélien</a:t>
            </a:r>
          </a:p>
          <a:p>
            <a:pPr marL="0" indent="0">
              <a:buNone/>
            </a:pPr>
            <a:r>
              <a:rPr lang="fr-FR" dirty="0"/>
              <a:t>   </a:t>
            </a:r>
          </a:p>
          <a:p>
            <a:pPr marL="0" indent="0">
              <a:buNone/>
            </a:pPr>
            <a:endParaRPr lang="fr-FR" dirty="0"/>
          </a:p>
        </p:txBody>
      </p:sp>
      <p:sp>
        <p:nvSpPr>
          <p:cNvPr id="5" name="TextBox 4"/>
          <p:cNvSpPr txBox="1"/>
          <p:nvPr/>
        </p:nvSpPr>
        <p:spPr>
          <a:xfrm>
            <a:off x="840509" y="2484725"/>
            <a:ext cx="3537527" cy="186336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fr-FR" dirty="0"/>
          </a:p>
        </p:txBody>
      </p:sp>
      <p:sp>
        <p:nvSpPr>
          <p:cNvPr id="6" name="TextBox 5"/>
          <p:cNvSpPr txBox="1"/>
          <p:nvPr/>
        </p:nvSpPr>
        <p:spPr>
          <a:xfrm>
            <a:off x="4572000" y="4348090"/>
            <a:ext cx="3537527" cy="18633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fr-FR" dirty="0"/>
          </a:p>
        </p:txBody>
      </p:sp>
      <p:sp>
        <p:nvSpPr>
          <p:cNvPr id="7" name="TextBox 6"/>
          <p:cNvSpPr txBox="1"/>
          <p:nvPr/>
        </p:nvSpPr>
        <p:spPr>
          <a:xfrm>
            <a:off x="4904508" y="2484725"/>
            <a:ext cx="3398983" cy="1846659"/>
          </a:xfrm>
          <a:prstGeom prst="rect">
            <a:avLst/>
          </a:prstGeom>
          <a:noFill/>
        </p:spPr>
        <p:txBody>
          <a:bodyPr wrap="square" rtlCol="0">
            <a:spAutoFit/>
          </a:bodyPr>
          <a:lstStyle/>
          <a:p>
            <a:r>
              <a:rPr lang="fr-FR" b="1" dirty="0"/>
              <a:t>Prototype d’abris composé de : </a:t>
            </a:r>
          </a:p>
          <a:p>
            <a:pPr marL="285750" indent="-285750">
              <a:buFontTx/>
              <a:buChar char="-"/>
            </a:pPr>
            <a:r>
              <a:rPr lang="fr-FR" sz="1600" dirty="0"/>
              <a:t>Filet d’ombrage  surélevé pour réduction thermique</a:t>
            </a:r>
          </a:p>
          <a:p>
            <a:pPr marL="285750" indent="-285750">
              <a:buFontTx/>
              <a:buChar char="-"/>
            </a:pPr>
            <a:r>
              <a:rPr lang="fr-FR" sz="1600" dirty="0"/>
              <a:t>Structure en bois</a:t>
            </a:r>
          </a:p>
          <a:p>
            <a:pPr marL="285750" indent="-285750">
              <a:buFontTx/>
              <a:buChar char="-"/>
            </a:pPr>
            <a:r>
              <a:rPr lang="fr-FR" sz="1600" dirty="0"/>
              <a:t>Couverture en bâches et nattes végétale </a:t>
            </a:r>
          </a:p>
          <a:p>
            <a:pPr marL="285750" indent="-285750">
              <a:buFontTx/>
              <a:buChar char="-"/>
            </a:pPr>
            <a:r>
              <a:rPr lang="fr-FR" sz="1600" dirty="0"/>
              <a:t>Ventilation par le niveau inférieure</a:t>
            </a:r>
          </a:p>
        </p:txBody>
      </p:sp>
      <p:sp>
        <p:nvSpPr>
          <p:cNvPr id="8" name="TextBox 7"/>
          <p:cNvSpPr txBox="1"/>
          <p:nvPr/>
        </p:nvSpPr>
        <p:spPr>
          <a:xfrm>
            <a:off x="789708" y="4646536"/>
            <a:ext cx="3205019" cy="1600438"/>
          </a:xfrm>
          <a:prstGeom prst="rect">
            <a:avLst/>
          </a:prstGeom>
          <a:noFill/>
        </p:spPr>
        <p:txBody>
          <a:bodyPr wrap="square" rtlCol="0">
            <a:spAutoFit/>
          </a:bodyPr>
          <a:lstStyle/>
          <a:p>
            <a:r>
              <a:rPr lang="fr-FR" b="1" dirty="0"/>
              <a:t>Prototype d’abris composé de : </a:t>
            </a:r>
          </a:p>
          <a:p>
            <a:pPr marL="285750" indent="-285750">
              <a:buFontTx/>
              <a:buChar char="-"/>
            </a:pPr>
            <a:r>
              <a:rPr lang="fr-FR" sz="1600" dirty="0"/>
              <a:t>Structure en bois</a:t>
            </a:r>
          </a:p>
          <a:p>
            <a:pPr marL="285750" indent="-285750">
              <a:buFontTx/>
              <a:buChar char="-"/>
            </a:pPr>
            <a:r>
              <a:rPr lang="fr-FR" sz="1600" dirty="0"/>
              <a:t>Couverture en bâches et nattes végétale </a:t>
            </a:r>
          </a:p>
          <a:p>
            <a:pPr marL="285750" indent="-285750">
              <a:buFontTx/>
              <a:buChar char="-"/>
            </a:pPr>
            <a:r>
              <a:rPr lang="fr-FR" sz="1600" dirty="0"/>
              <a:t>Ventilation par le niveau inférieure</a:t>
            </a:r>
          </a:p>
        </p:txBody>
      </p:sp>
      <p:sp>
        <p:nvSpPr>
          <p:cNvPr id="9" name="Right Arrow 8"/>
          <p:cNvSpPr/>
          <p:nvPr/>
        </p:nvSpPr>
        <p:spPr>
          <a:xfrm>
            <a:off x="4498109" y="3218708"/>
            <a:ext cx="406399" cy="378691"/>
          </a:xfrm>
          <a:prstGeom prst="rightArrow">
            <a:avLst>
              <a:gd name="adj1" fmla="val 50000"/>
              <a:gd name="adj2" fmla="val 56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eft Arrow 9"/>
          <p:cNvSpPr/>
          <p:nvPr/>
        </p:nvSpPr>
        <p:spPr>
          <a:xfrm>
            <a:off x="3994727" y="5106590"/>
            <a:ext cx="503382" cy="4341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63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071"/>
          </a:xfrm>
        </p:spPr>
        <p:txBody>
          <a:bodyPr>
            <a:normAutofit/>
          </a:bodyPr>
          <a:lstStyle/>
          <a:p>
            <a:r>
              <a:rPr lang="fr-FR" sz="3200" dirty="0"/>
              <a:t>Présentation / Description </a:t>
            </a:r>
          </a:p>
        </p:txBody>
      </p:sp>
      <p:sp>
        <p:nvSpPr>
          <p:cNvPr id="3" name="Content Placeholder 2"/>
          <p:cNvSpPr>
            <a:spLocks noGrp="1"/>
          </p:cNvSpPr>
          <p:nvPr>
            <p:ph idx="1"/>
          </p:nvPr>
        </p:nvSpPr>
        <p:spPr>
          <a:xfrm>
            <a:off x="457200" y="1043709"/>
            <a:ext cx="8229600" cy="5218546"/>
          </a:xfrm>
        </p:spPr>
        <p:txBody>
          <a:bodyPr>
            <a:normAutofit/>
          </a:bodyPr>
          <a:lstStyle/>
          <a:p>
            <a:pPr marL="0" indent="0" algn="ctr">
              <a:buNone/>
            </a:pPr>
            <a:r>
              <a:rPr lang="fr-FR" sz="2400" b="1" dirty="0"/>
              <a:t>2- Abris Transitionnels d’Urgence Type Sahélien</a:t>
            </a:r>
          </a:p>
          <a:p>
            <a:pPr marL="0" indent="0">
              <a:buNone/>
            </a:pPr>
            <a:endParaRPr lang="fr-FR" sz="2400" b="1" dirty="0"/>
          </a:p>
        </p:txBody>
      </p:sp>
      <p:sp>
        <p:nvSpPr>
          <p:cNvPr id="4" name="TextBox 3"/>
          <p:cNvSpPr txBox="1"/>
          <p:nvPr/>
        </p:nvSpPr>
        <p:spPr>
          <a:xfrm>
            <a:off x="738909" y="1493781"/>
            <a:ext cx="3537527" cy="234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fr-FR" dirty="0"/>
          </a:p>
        </p:txBody>
      </p:sp>
      <p:sp>
        <p:nvSpPr>
          <p:cNvPr id="5" name="TextBox 4"/>
          <p:cNvSpPr txBox="1"/>
          <p:nvPr/>
        </p:nvSpPr>
        <p:spPr>
          <a:xfrm>
            <a:off x="738908" y="3932018"/>
            <a:ext cx="3537527" cy="2232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fr-FR" dirty="0"/>
          </a:p>
        </p:txBody>
      </p:sp>
      <p:sp>
        <p:nvSpPr>
          <p:cNvPr id="6" name="TextBox 5"/>
          <p:cNvSpPr txBox="1"/>
          <p:nvPr/>
        </p:nvSpPr>
        <p:spPr>
          <a:xfrm>
            <a:off x="4879108" y="1493781"/>
            <a:ext cx="3807692" cy="2308324"/>
          </a:xfrm>
          <a:prstGeom prst="rect">
            <a:avLst/>
          </a:prstGeom>
          <a:noFill/>
        </p:spPr>
        <p:txBody>
          <a:bodyPr wrap="square" rtlCol="0">
            <a:spAutoFit/>
          </a:bodyPr>
          <a:lstStyle/>
          <a:p>
            <a:r>
              <a:rPr lang="fr-FR" b="1" dirty="0"/>
              <a:t>Prototype d’abris composé de : </a:t>
            </a:r>
          </a:p>
          <a:p>
            <a:pPr marL="285750" indent="-285750" algn="just">
              <a:buFontTx/>
              <a:buChar char="-"/>
            </a:pPr>
            <a:r>
              <a:rPr lang="fr-FR" sz="1400" dirty="0"/>
              <a:t>Filet d’ombrage  surélevé</a:t>
            </a:r>
          </a:p>
          <a:p>
            <a:pPr marL="285750" indent="-285750" algn="just">
              <a:buFontTx/>
              <a:buChar char="-"/>
            </a:pPr>
            <a:r>
              <a:rPr lang="fr-FR" sz="1400" dirty="0"/>
              <a:t>Ossature mixte en bois et tube rond métallique de </a:t>
            </a:r>
            <a:r>
              <a:rPr lang="fr-FR" sz="1400" dirty="0">
                <a:latin typeface="Calibri" panose="020F0502020204030204" pitchFamily="34" charset="0"/>
                <a:cs typeface="Calibri" panose="020F0502020204030204" pitchFamily="34" charset="0"/>
              </a:rPr>
              <a:t>Ø 60 mm</a:t>
            </a:r>
            <a:endParaRPr lang="fr-FR" sz="1400" dirty="0"/>
          </a:p>
          <a:p>
            <a:pPr marL="285750" indent="-285750" algn="just">
              <a:buFontTx/>
              <a:buChar char="-"/>
            </a:pPr>
            <a:r>
              <a:rPr lang="fr-FR" sz="1400" dirty="0"/>
              <a:t>Toiture couverte en bâches et nattes végétale </a:t>
            </a:r>
          </a:p>
          <a:p>
            <a:pPr marL="285750" indent="-285750" algn="just">
              <a:buFontTx/>
              <a:buChar char="-"/>
            </a:pPr>
            <a:r>
              <a:rPr lang="fr-FR" sz="1400" dirty="0"/>
              <a:t>Paroi en natte Plastique rabattable pour ventilation de jours</a:t>
            </a:r>
          </a:p>
          <a:p>
            <a:pPr marL="285750" indent="-285750" algn="just">
              <a:buFontTx/>
              <a:buChar char="-"/>
            </a:pPr>
            <a:r>
              <a:rPr lang="fr-FR" sz="1400" dirty="0"/>
              <a:t>Soubassement en sac de sable</a:t>
            </a:r>
          </a:p>
          <a:p>
            <a:pPr marL="285750" indent="-285750" algn="just">
              <a:buFontTx/>
              <a:buChar char="-"/>
            </a:pPr>
            <a:r>
              <a:rPr lang="fr-FR" sz="1400" dirty="0"/>
              <a:t>Limite de bâche renforcer en tube pvc et solidarisé à la structure</a:t>
            </a:r>
          </a:p>
        </p:txBody>
      </p:sp>
      <p:sp>
        <p:nvSpPr>
          <p:cNvPr id="7" name="TextBox 6"/>
          <p:cNvSpPr txBox="1"/>
          <p:nvPr/>
        </p:nvSpPr>
        <p:spPr>
          <a:xfrm>
            <a:off x="4879108" y="3773709"/>
            <a:ext cx="3807692" cy="2092881"/>
          </a:xfrm>
          <a:prstGeom prst="rect">
            <a:avLst/>
          </a:prstGeom>
          <a:noFill/>
        </p:spPr>
        <p:txBody>
          <a:bodyPr wrap="square" rtlCol="0">
            <a:spAutoFit/>
          </a:bodyPr>
          <a:lstStyle/>
          <a:p>
            <a:r>
              <a:rPr lang="fr-FR" b="1" dirty="0"/>
              <a:t>Prototype d’abris composé de : </a:t>
            </a:r>
            <a:endParaRPr lang="fr-FR" sz="1600" dirty="0"/>
          </a:p>
          <a:p>
            <a:pPr marL="285750" indent="-285750" algn="just">
              <a:buFontTx/>
              <a:buChar char="-"/>
            </a:pPr>
            <a:r>
              <a:rPr lang="fr-FR" sz="1600" dirty="0"/>
              <a:t>Ossature mixte en bois et tube rond métallique de </a:t>
            </a:r>
            <a:r>
              <a:rPr lang="fr-FR" sz="1600" dirty="0">
                <a:latin typeface="Calibri" panose="020F0502020204030204" pitchFamily="34" charset="0"/>
                <a:cs typeface="Calibri" panose="020F0502020204030204" pitchFamily="34" charset="0"/>
              </a:rPr>
              <a:t>Ø 60 mm</a:t>
            </a:r>
            <a:endParaRPr lang="fr-FR" sz="1600" dirty="0"/>
          </a:p>
          <a:p>
            <a:pPr marL="285750" indent="-285750" algn="just">
              <a:buFontTx/>
              <a:buChar char="-"/>
            </a:pPr>
            <a:r>
              <a:rPr lang="fr-FR" sz="1600" dirty="0"/>
              <a:t>Toiture couverte en bâches et nattes végétale </a:t>
            </a:r>
          </a:p>
          <a:p>
            <a:pPr marL="285750" indent="-285750" algn="just">
              <a:buFontTx/>
              <a:buChar char="-"/>
            </a:pPr>
            <a:r>
              <a:rPr lang="fr-FR" sz="1600" dirty="0"/>
              <a:t>Ventilation par le niveau inferieur</a:t>
            </a:r>
          </a:p>
          <a:p>
            <a:pPr marL="285750" indent="-285750" algn="just">
              <a:buFontTx/>
              <a:buChar char="-"/>
            </a:pPr>
            <a:r>
              <a:rPr lang="fr-FR" sz="1600" dirty="0"/>
              <a:t>Paroi en nattes végétale</a:t>
            </a:r>
          </a:p>
          <a:p>
            <a:pPr marL="285750" indent="-285750" algn="just">
              <a:buFontTx/>
              <a:buChar char="-"/>
            </a:pPr>
            <a:r>
              <a:rPr lang="fr-FR" sz="1600" dirty="0"/>
              <a:t>Soubassement en sac de sable</a:t>
            </a:r>
          </a:p>
        </p:txBody>
      </p:sp>
      <p:sp>
        <p:nvSpPr>
          <p:cNvPr id="8" name="Right Arrow 7"/>
          <p:cNvSpPr/>
          <p:nvPr/>
        </p:nvSpPr>
        <p:spPr>
          <a:xfrm>
            <a:off x="4368800" y="2495543"/>
            <a:ext cx="42487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ight Arrow 8"/>
          <p:cNvSpPr/>
          <p:nvPr/>
        </p:nvSpPr>
        <p:spPr>
          <a:xfrm>
            <a:off x="4368800" y="4895617"/>
            <a:ext cx="42487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465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9835"/>
          </a:xfrm>
        </p:spPr>
        <p:txBody>
          <a:bodyPr>
            <a:normAutofit/>
          </a:bodyPr>
          <a:lstStyle/>
          <a:p>
            <a:r>
              <a:rPr lang="fr-FR" sz="3200" dirty="0"/>
              <a:t>Contraints trouvés</a:t>
            </a:r>
          </a:p>
        </p:txBody>
      </p:sp>
      <p:sp>
        <p:nvSpPr>
          <p:cNvPr id="3" name="Content Placeholder 2"/>
          <p:cNvSpPr>
            <a:spLocks noGrp="1"/>
          </p:cNvSpPr>
          <p:nvPr>
            <p:ph idx="1"/>
          </p:nvPr>
        </p:nvSpPr>
        <p:spPr>
          <a:xfrm>
            <a:off x="457200" y="1034473"/>
            <a:ext cx="8229600" cy="5227782"/>
          </a:xfrm>
        </p:spPr>
        <p:txBody>
          <a:bodyPr>
            <a:normAutofit fontScale="77500" lnSpcReduction="20000"/>
          </a:bodyPr>
          <a:lstStyle/>
          <a:p>
            <a:pPr marL="0" indent="0" algn="ctr">
              <a:buNone/>
            </a:pPr>
            <a:r>
              <a:rPr lang="fr-FR" sz="2400" b="1" dirty="0"/>
              <a:t>Abris Traditionnel &amp; Transitionnel d’Urgence</a:t>
            </a:r>
          </a:p>
          <a:p>
            <a:pPr marL="0" indent="0">
              <a:buNone/>
            </a:pPr>
            <a:r>
              <a:rPr lang="fr-FR" sz="2000" b="1" u="sng" dirty="0"/>
              <a:t>Prototype avec filet d’ombrage</a:t>
            </a:r>
          </a:p>
          <a:p>
            <a:pPr algn="just">
              <a:buFontTx/>
              <a:buChar char="-"/>
            </a:pPr>
            <a:r>
              <a:rPr lang="fr-FR" sz="1600" dirty="0"/>
              <a:t>Filet d’ombrage très fragile en période hivernale et p</a:t>
            </a:r>
            <a:r>
              <a:rPr lang="fr-FR" sz="1500" dirty="0"/>
              <a:t>as disponible localement</a:t>
            </a:r>
          </a:p>
          <a:p>
            <a:pPr algn="just">
              <a:buFontTx/>
              <a:buChar char="-"/>
            </a:pPr>
            <a:r>
              <a:rPr lang="fr-FR" sz="1500" dirty="0"/>
              <a:t>Défaut de sécurisation des biens car paroi fragile et pas de porte solide</a:t>
            </a:r>
          </a:p>
          <a:p>
            <a:pPr algn="just">
              <a:buFontTx/>
              <a:buChar char="-"/>
            </a:pPr>
            <a:r>
              <a:rPr lang="fr-FR" sz="1500" dirty="0"/>
              <a:t>Design ne facilitant pas l’installation des fenêtres pour la ventilation et amélioration du confort intérieur (+lumière)</a:t>
            </a:r>
          </a:p>
          <a:p>
            <a:pPr algn="just">
              <a:buFontTx/>
              <a:buChar char="-"/>
            </a:pPr>
            <a:r>
              <a:rPr lang="fr-FR" sz="1500" dirty="0"/>
              <a:t>Nécessite de soubassement </a:t>
            </a:r>
            <a:r>
              <a:rPr lang="fr-FR" sz="1600" dirty="0"/>
              <a:t>et chape au sol pour contourner les eaux de ruissellements et infiltration des insectes, rongeur et reptiles</a:t>
            </a:r>
          </a:p>
          <a:p>
            <a:pPr algn="just">
              <a:buFontTx/>
              <a:buChar char="-"/>
            </a:pPr>
            <a:r>
              <a:rPr lang="fr-FR" sz="1600" dirty="0"/>
              <a:t>Nécessite des traitement périodique à l’anti termite pour l’entretien de la structure en bois</a:t>
            </a:r>
          </a:p>
          <a:p>
            <a:pPr algn="just">
              <a:buFontTx/>
              <a:buChar char="-"/>
            </a:pPr>
            <a:r>
              <a:rPr lang="fr-FR" sz="1600" dirty="0"/>
              <a:t>Cout très élevé de l’abri suite aux matériaux supplémentaires pour le system d’ombrage et si on inclue la chape en semi-béton au sol et les ouvertures.</a:t>
            </a:r>
          </a:p>
          <a:p>
            <a:pPr algn="just">
              <a:buFontTx/>
              <a:buChar char="-"/>
            </a:pPr>
            <a:r>
              <a:rPr lang="fr-FR" sz="1600" dirty="0"/>
              <a:t>Obligation du ménage à faire la cuisson des repas à l’extérieur pour minimiser les incendies</a:t>
            </a:r>
          </a:p>
          <a:p>
            <a:pPr algn="just">
              <a:buFontTx/>
              <a:buChar char="-"/>
            </a:pPr>
            <a:r>
              <a:rPr lang="fr-FR" sz="1600" dirty="0"/>
              <a:t>Cout d’entretien élever car la bâche doit être remplacer tous les 6 mois</a:t>
            </a:r>
          </a:p>
          <a:p>
            <a:pPr algn="just">
              <a:buFontTx/>
              <a:buChar char="-"/>
            </a:pPr>
            <a:r>
              <a:rPr lang="fr-FR" sz="1600" dirty="0"/>
              <a:t>Pas d’intimité à l’intérieur</a:t>
            </a:r>
          </a:p>
          <a:p>
            <a:pPr marL="0" indent="0">
              <a:buNone/>
            </a:pPr>
            <a:r>
              <a:rPr lang="fr-FR" sz="2000" b="1" u="sng" dirty="0"/>
              <a:t>Prototype sans filet d’ombrage</a:t>
            </a:r>
          </a:p>
          <a:p>
            <a:pPr>
              <a:buFontTx/>
              <a:buChar char="-"/>
            </a:pPr>
            <a:r>
              <a:rPr lang="fr-FR" sz="1600" dirty="0"/>
              <a:t>Couverture en bâches très exposé aux défaits climatiques et les rayons ultra-violets (UV)</a:t>
            </a:r>
          </a:p>
          <a:p>
            <a:pPr>
              <a:buFontTx/>
              <a:buChar char="-"/>
            </a:pPr>
            <a:r>
              <a:rPr lang="fr-FR" sz="1600" dirty="0"/>
              <a:t>Maintenance récurrente des couverture (bâche) tous les six (06) mois</a:t>
            </a:r>
          </a:p>
          <a:p>
            <a:pPr>
              <a:buFontTx/>
              <a:buChar char="-"/>
            </a:pPr>
            <a:r>
              <a:rPr lang="fr-FR" sz="1600" dirty="0"/>
              <a:t>Nécessité de renforcer périodiquement de la structure (poteaux et charpentes)</a:t>
            </a:r>
          </a:p>
          <a:p>
            <a:pPr algn="just">
              <a:buFontTx/>
              <a:buChar char="-"/>
            </a:pPr>
            <a:r>
              <a:rPr lang="fr-FR" sz="1600" dirty="0"/>
              <a:t>Défaut de sécurisation des biens car paroi fragile et pas de porte solide</a:t>
            </a:r>
          </a:p>
          <a:p>
            <a:pPr algn="just">
              <a:buFontTx/>
              <a:buChar char="-"/>
            </a:pPr>
            <a:r>
              <a:rPr lang="fr-FR" sz="1600" dirty="0"/>
              <a:t>Design ne facilitant pas l’installation des fenêtres pour la ventilation et amélioration du confort intérieur (+lumière)</a:t>
            </a:r>
          </a:p>
          <a:p>
            <a:pPr algn="just">
              <a:buFontTx/>
              <a:buChar char="-"/>
            </a:pPr>
            <a:r>
              <a:rPr lang="fr-FR" sz="1500" dirty="0"/>
              <a:t>Nécessite de soubassement </a:t>
            </a:r>
            <a:r>
              <a:rPr lang="fr-FR" sz="1600" dirty="0"/>
              <a:t>et chape au sol pour contourner les eaux de ruissellements et infiltration des insectes, rongeur et reptiles</a:t>
            </a:r>
          </a:p>
          <a:p>
            <a:pPr algn="just">
              <a:buFontTx/>
              <a:buChar char="-"/>
            </a:pPr>
            <a:r>
              <a:rPr lang="fr-FR" sz="1600" dirty="0"/>
              <a:t>Nécessite des traitement périodique à l’anti termite pour l’entretien de la structure en bois</a:t>
            </a:r>
          </a:p>
          <a:p>
            <a:pPr algn="just">
              <a:buFontTx/>
              <a:buChar char="-"/>
            </a:pPr>
            <a:r>
              <a:rPr lang="fr-FR" sz="1600" dirty="0"/>
              <a:t>Cout très élevé de l’abri si on inclue la chape en semi-béton au sol et les ouvertures.</a:t>
            </a:r>
          </a:p>
          <a:p>
            <a:pPr algn="just">
              <a:buFontTx/>
              <a:buChar char="-"/>
            </a:pPr>
            <a:r>
              <a:rPr lang="fr-FR" sz="1600" dirty="0"/>
              <a:t>Obligation du ménage à faire la cuisson des repas à l’extérieur pour minimiser les incendies</a:t>
            </a:r>
          </a:p>
          <a:p>
            <a:pPr algn="just">
              <a:buFontTx/>
              <a:buChar char="-"/>
            </a:pPr>
            <a:r>
              <a:rPr lang="fr-FR" sz="1600" dirty="0"/>
              <a:t>Cout d’entretien élever car la bâche doit être remplacer tous les 6 mois</a:t>
            </a:r>
          </a:p>
          <a:p>
            <a:pPr algn="just">
              <a:buFontTx/>
              <a:buChar char="-"/>
            </a:pPr>
            <a:r>
              <a:rPr lang="fr-FR" sz="1600" dirty="0"/>
              <a:t>Pas d’intimité à l’intérieur</a:t>
            </a:r>
          </a:p>
        </p:txBody>
      </p:sp>
    </p:spTree>
    <p:extLst>
      <p:ext uri="{BB962C8B-B14F-4D97-AF65-F5344CB8AC3E}">
        <p14:creationId xmlns:p14="http://schemas.microsoft.com/office/powerpoint/2010/main" val="79533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166"/>
            <a:ext cx="8229600" cy="575107"/>
          </a:xfrm>
        </p:spPr>
        <p:txBody>
          <a:bodyPr>
            <a:normAutofit fontScale="90000"/>
          </a:bodyPr>
          <a:lstStyle/>
          <a:p>
            <a:r>
              <a:rPr lang="fr-FR" sz="3200" dirty="0"/>
              <a:t>Suggestions / Adaptations </a:t>
            </a:r>
          </a:p>
        </p:txBody>
      </p:sp>
      <p:sp>
        <p:nvSpPr>
          <p:cNvPr id="3" name="Content Placeholder 2"/>
          <p:cNvSpPr>
            <a:spLocks noGrp="1"/>
          </p:cNvSpPr>
          <p:nvPr>
            <p:ph idx="1"/>
          </p:nvPr>
        </p:nvSpPr>
        <p:spPr>
          <a:xfrm>
            <a:off x="457200" y="861291"/>
            <a:ext cx="8229600" cy="5364018"/>
          </a:xfrm>
        </p:spPr>
        <p:txBody>
          <a:bodyPr>
            <a:normAutofit fontScale="40000" lnSpcReduction="20000"/>
          </a:bodyPr>
          <a:lstStyle/>
          <a:p>
            <a:pPr marL="0" indent="0">
              <a:buNone/>
            </a:pPr>
            <a:r>
              <a:rPr lang="fr-FR" sz="4000" b="1" u="sng" dirty="0"/>
              <a:t>Prototype avec filet d’ombrage</a:t>
            </a:r>
          </a:p>
          <a:p>
            <a:pPr algn="just">
              <a:buFontTx/>
              <a:buChar char="-"/>
            </a:pPr>
            <a:r>
              <a:rPr lang="fr-FR" dirty="0"/>
              <a:t>Sensibilisé les ménages à désinstaller le Filet d’ombrage en période hivernale</a:t>
            </a:r>
            <a:endParaRPr lang="fr-FR" b="1" dirty="0"/>
          </a:p>
          <a:p>
            <a:pPr algn="just">
              <a:buFontTx/>
              <a:buChar char="-"/>
            </a:pPr>
            <a:r>
              <a:rPr lang="fr-FR" dirty="0"/>
              <a:t>Inclure une  porte pour sécurisation des biens</a:t>
            </a:r>
          </a:p>
          <a:p>
            <a:pPr algn="just">
              <a:buFontTx/>
              <a:buChar char="-"/>
            </a:pPr>
            <a:r>
              <a:rPr lang="fr-FR" dirty="0"/>
              <a:t>Inclure au moins deux fenêtres pour la ventilation et amélioration du confort intérieur</a:t>
            </a:r>
          </a:p>
          <a:p>
            <a:pPr algn="just">
              <a:buFontTx/>
              <a:buChar char="-"/>
            </a:pPr>
            <a:r>
              <a:rPr lang="fr-FR" dirty="0"/>
              <a:t>Construire un soubassement de 20 cm de hauteur en agglomérer peins de  autour de l’abris et poser une chape au sol à l’intérieur de l’abri pour protéger le ménage des eaux de ruissellements et infiltration des insecte ou rongeur</a:t>
            </a:r>
          </a:p>
          <a:p>
            <a:pPr algn="just">
              <a:buFontTx/>
              <a:buChar char="-"/>
            </a:pPr>
            <a:r>
              <a:rPr lang="fr-FR" dirty="0"/>
              <a:t>Procéder au traitement périodique à l’anti termite pour l’entretien de la structure en bois</a:t>
            </a:r>
          </a:p>
          <a:p>
            <a:pPr algn="just">
              <a:buFontTx/>
              <a:buChar char="-"/>
            </a:pPr>
            <a:r>
              <a:rPr lang="fr-FR" dirty="0"/>
              <a:t>Remplacer les support en bois par les poteaux métalliques</a:t>
            </a:r>
          </a:p>
          <a:p>
            <a:pPr marL="0" indent="0">
              <a:buNone/>
            </a:pPr>
            <a:endParaRPr lang="fr-FR" dirty="0"/>
          </a:p>
          <a:p>
            <a:pPr marL="0" indent="0">
              <a:buNone/>
            </a:pPr>
            <a:r>
              <a:rPr lang="fr-FR" sz="4000" b="1" u="sng" dirty="0"/>
              <a:t>Prototype sans filet d’ombrage</a:t>
            </a:r>
          </a:p>
          <a:p>
            <a:pPr>
              <a:buFontTx/>
              <a:buChar char="-"/>
            </a:pPr>
            <a:r>
              <a:rPr lang="fr-FR" dirty="0"/>
              <a:t>Utilisé des bâches plus approprié( modèle tissu = canevas)</a:t>
            </a:r>
          </a:p>
          <a:p>
            <a:pPr>
              <a:buFontTx/>
              <a:buChar char="-"/>
            </a:pPr>
            <a:r>
              <a:rPr lang="fr-FR" dirty="0"/>
              <a:t>Prévoir des kits de mitigation (Bâches, Nattes en pailles, cordes…) pour couverture tous les six (06) mois</a:t>
            </a:r>
          </a:p>
          <a:p>
            <a:pPr>
              <a:buFontTx/>
              <a:buChar char="-"/>
            </a:pPr>
            <a:r>
              <a:rPr lang="fr-FR" dirty="0"/>
              <a:t>Prévoir de renforcer périodiquement la structure de l’abris (poteaux et charpentes)</a:t>
            </a:r>
          </a:p>
          <a:p>
            <a:pPr algn="just">
              <a:buFontTx/>
              <a:buChar char="-"/>
            </a:pPr>
            <a:r>
              <a:rPr lang="fr-FR" dirty="0"/>
              <a:t>Inclure une  porte pour sécurisation des biens</a:t>
            </a:r>
          </a:p>
          <a:p>
            <a:pPr algn="just">
              <a:buFontTx/>
              <a:buChar char="-"/>
            </a:pPr>
            <a:r>
              <a:rPr lang="fr-FR" dirty="0"/>
              <a:t>Inclure au moins deux fenêtres pour la ventilation et amélioration du confort intérieur</a:t>
            </a:r>
          </a:p>
          <a:p>
            <a:pPr algn="just">
              <a:buFontTx/>
              <a:buChar char="-"/>
            </a:pPr>
            <a:r>
              <a:rPr lang="fr-FR" dirty="0"/>
              <a:t>Construire un soubassement de 20 cm de hauteur en agglomérer peins de  autour de l’abris et poser une chape au sol à l’intérieur de l’abri pour protéger le ménage des eaux de ruissellements et infiltration des insecte ou rongeur</a:t>
            </a:r>
          </a:p>
          <a:p>
            <a:pPr algn="just">
              <a:buFontTx/>
              <a:buChar char="-"/>
            </a:pPr>
            <a:r>
              <a:rPr lang="fr-FR" dirty="0"/>
              <a:t>Procéder au traitement périodique à l’anti termite pour l’entretien de la structure en bois</a:t>
            </a:r>
          </a:p>
          <a:p>
            <a:pPr algn="just">
              <a:buFontTx/>
              <a:buChar char="-"/>
            </a:pPr>
            <a:r>
              <a:rPr lang="fr-FR" dirty="0"/>
              <a:t>Utilisé des moyens de cuisson solaires</a:t>
            </a:r>
          </a:p>
          <a:p>
            <a:pPr algn="just">
              <a:buFontTx/>
              <a:buChar char="-"/>
            </a:pPr>
            <a:r>
              <a:rPr lang="fr-FR" dirty="0"/>
              <a:t>Utilisé des lampes solaires pour l’éclairage intérieur</a:t>
            </a:r>
          </a:p>
          <a:p>
            <a:pPr algn="just">
              <a:buFontTx/>
              <a:buChar char="-"/>
            </a:pPr>
            <a:r>
              <a:rPr lang="fr-FR" dirty="0"/>
              <a:t>Utiliser les poteaux métalliques comme supports en lieu et place du bois</a:t>
            </a:r>
          </a:p>
          <a:p>
            <a:pPr marL="0" indent="0">
              <a:buNone/>
            </a:pPr>
            <a:endParaRPr lang="fr-FR" dirty="0"/>
          </a:p>
        </p:txBody>
      </p:sp>
    </p:spTree>
    <p:extLst>
      <p:ext uri="{BB962C8B-B14F-4D97-AF65-F5344CB8AC3E}">
        <p14:creationId xmlns:p14="http://schemas.microsoft.com/office/powerpoint/2010/main" val="293505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Suggestions / Adaptations  </a:t>
            </a:r>
          </a:p>
        </p:txBody>
      </p:sp>
      <p:sp>
        <p:nvSpPr>
          <p:cNvPr id="3" name="Content Placeholder 2"/>
          <p:cNvSpPr>
            <a:spLocks noGrp="1"/>
          </p:cNvSpPr>
          <p:nvPr>
            <p:ph idx="1"/>
          </p:nvPr>
        </p:nvSpPr>
        <p:spPr>
          <a:xfrm>
            <a:off x="457200" y="1313873"/>
            <a:ext cx="8229600" cy="4525963"/>
          </a:xfrm>
        </p:spPr>
        <p:txBody>
          <a:bodyPr>
            <a:normAutofit fontScale="47500" lnSpcReduction="20000"/>
          </a:bodyPr>
          <a:lstStyle/>
          <a:p>
            <a:r>
              <a:rPr lang="fr-FR" dirty="0"/>
              <a:t>L’abri de type sahel est uniquement adapté pour un contexte d’urgence (déplacement) de coute durée.</a:t>
            </a:r>
          </a:p>
          <a:p>
            <a:r>
              <a:rPr lang="fr-FR" dirty="0"/>
              <a:t>Le contexte du Burkina Faso a montré que le déplacement est prolongé (plus d’un an)</a:t>
            </a:r>
          </a:p>
          <a:p>
            <a:r>
              <a:rPr lang="fr-FR" dirty="0"/>
              <a:t>Le cas des déplacements multiples devrai aussi être pris en compte</a:t>
            </a:r>
          </a:p>
          <a:p>
            <a:pPr marL="0" indent="0">
              <a:buNone/>
            </a:pPr>
            <a:r>
              <a:rPr lang="fr-FR" b="1" u="sng" dirty="0"/>
              <a:t>Option</a:t>
            </a:r>
            <a:r>
              <a:rPr lang="fr-FR" dirty="0"/>
              <a:t>: </a:t>
            </a:r>
          </a:p>
          <a:p>
            <a:pPr marL="0" indent="0">
              <a:buNone/>
            </a:pPr>
            <a:r>
              <a:rPr lang="fr-FR" sz="3200" dirty="0"/>
              <a:t>a) La question de longévité de l’abri se pose. Le design devra permettre de fournir une assistance abri qui serait utilisé pendant toute la période de déplacement (plus de 3 ans)</a:t>
            </a:r>
            <a:endParaRPr lang="fr-FR" dirty="0"/>
          </a:p>
          <a:p>
            <a:pPr marL="0" indent="0">
              <a:buNone/>
            </a:pPr>
            <a:r>
              <a:rPr lang="fr-FR" dirty="0"/>
              <a:t>b) Etudier la question d'accès à la terre (HLP) car elle conditionne le design de l’abri </a:t>
            </a:r>
          </a:p>
          <a:p>
            <a:pPr marL="0" indent="0">
              <a:buNone/>
            </a:pPr>
            <a:r>
              <a:rPr lang="fr-FR" dirty="0"/>
              <a:t>c) Exploiter le design local de type Banco</a:t>
            </a:r>
          </a:p>
          <a:p>
            <a:pPr marL="0" indent="0">
              <a:buNone/>
            </a:pPr>
            <a:r>
              <a:rPr lang="fr-FR" dirty="0"/>
              <a:t>c) Etudier l’option de l’extension de l’abri (maisons) des communautés d’accueil et de opter pour une option de cohabitation (amélioration de la capacité d’accueil là où la construction isolée n’est pas possible) par une location subventionnée par les travaux d’amélioration de l’habitat au niveau du ménage d’accueil.</a:t>
            </a:r>
          </a:p>
          <a:p>
            <a:pPr marL="0" indent="0">
              <a:buNone/>
            </a:pPr>
            <a:endParaRPr lang="fr-FR" dirty="0"/>
          </a:p>
          <a:p>
            <a:pPr marL="0" indent="0">
              <a:buNone/>
            </a:pPr>
            <a:r>
              <a:rPr lang="fr-FR" b="1" dirty="0"/>
              <a:t>Conditions applicables à tout type d’abri</a:t>
            </a:r>
          </a:p>
          <a:p>
            <a:r>
              <a:rPr lang="fr-FR" dirty="0"/>
              <a:t>Le design doit permettre d’installer des dispositifs de ventilation, porte et fenêtres</a:t>
            </a:r>
          </a:p>
          <a:p>
            <a:r>
              <a:rPr lang="fr-FR" dirty="0"/>
              <a:t>Le choix des matériaux devrai permettre d’atténuer la température intérieure</a:t>
            </a:r>
          </a:p>
          <a:p>
            <a:r>
              <a:rPr lang="fr-FR" dirty="0"/>
              <a:t>La taille de l’abri devrai considère la question polygamique et les famille nombreuse</a:t>
            </a:r>
          </a:p>
          <a:p>
            <a:r>
              <a:rPr lang="fr-FR" dirty="0"/>
              <a:t>La question d’intimité devrait dicter la taille de l’abri et l’option de cloisonnement intérieur</a:t>
            </a:r>
          </a:p>
          <a:p>
            <a:pPr marL="0" indent="0">
              <a:buNone/>
            </a:pPr>
            <a:endParaRPr lang="fr-FR" dirty="0"/>
          </a:p>
        </p:txBody>
      </p:sp>
    </p:spTree>
    <p:extLst>
      <p:ext uri="{BB962C8B-B14F-4D97-AF65-F5344CB8AC3E}">
        <p14:creationId xmlns:p14="http://schemas.microsoft.com/office/powerpoint/2010/main" val="305082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 – Model HCR</a:t>
            </a:r>
          </a:p>
        </p:txBody>
      </p:sp>
      <p:pic>
        <p:nvPicPr>
          <p:cNvPr id="4" name="Image 7"/>
          <p:cNvPicPr>
            <a:picLocks noGrp="1"/>
          </p:cNvPicPr>
          <p:nvPr>
            <p:ph idx="1"/>
          </p:nvPr>
        </p:nvPicPr>
        <p:blipFill>
          <a:blip r:embed="rId2"/>
          <a:stretch>
            <a:fillRect/>
          </a:stretch>
        </p:blipFill>
        <p:spPr>
          <a:xfrm>
            <a:off x="2058117" y="1600200"/>
            <a:ext cx="5027765" cy="4525963"/>
          </a:xfrm>
          <a:prstGeom prst="rect">
            <a:avLst/>
          </a:prstGeom>
        </p:spPr>
      </p:pic>
    </p:spTree>
    <p:extLst>
      <p:ext uri="{BB962C8B-B14F-4D97-AF65-F5344CB8AC3E}">
        <p14:creationId xmlns:p14="http://schemas.microsoft.com/office/powerpoint/2010/main" val="86661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a:t>
            </a:r>
          </a:p>
        </p:txBody>
      </p:sp>
      <p:pic>
        <p:nvPicPr>
          <p:cNvPr id="5" name="Image 6"/>
          <p:cNvPicPr>
            <a:picLocks noGrp="1"/>
          </p:cNvPicPr>
          <p:nvPr>
            <p:ph idx="1"/>
          </p:nvPr>
        </p:nvPicPr>
        <p:blipFill>
          <a:blip r:embed="rId2"/>
          <a:stretch>
            <a:fillRect/>
          </a:stretch>
        </p:blipFill>
        <p:spPr>
          <a:xfrm>
            <a:off x="1039833" y="1600200"/>
            <a:ext cx="7064333" cy="4525963"/>
          </a:xfrm>
          <a:prstGeom prst="rect">
            <a:avLst/>
          </a:prstGeom>
        </p:spPr>
      </p:pic>
    </p:spTree>
    <p:extLst>
      <p:ext uri="{BB962C8B-B14F-4D97-AF65-F5344CB8AC3E}">
        <p14:creationId xmlns:p14="http://schemas.microsoft.com/office/powerpoint/2010/main" val="34986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Plans de l’abri 2 pentes</a:t>
            </a:r>
          </a:p>
        </p:txBody>
      </p:sp>
      <p:pic>
        <p:nvPicPr>
          <p:cNvPr id="5" name="Image 3"/>
          <p:cNvPicPr>
            <a:picLocks noGrp="1"/>
          </p:cNvPicPr>
          <p:nvPr>
            <p:ph idx="1"/>
          </p:nvPr>
        </p:nvPicPr>
        <p:blipFill>
          <a:blip r:embed="rId2"/>
          <a:stretch>
            <a:fillRect/>
          </a:stretch>
        </p:blipFill>
        <p:spPr>
          <a:xfrm>
            <a:off x="1591942" y="1600200"/>
            <a:ext cx="5960115" cy="4525963"/>
          </a:xfrm>
          <a:prstGeom prst="rect">
            <a:avLst/>
          </a:prstGeom>
        </p:spPr>
      </p:pic>
    </p:spTree>
    <p:extLst>
      <p:ext uri="{BB962C8B-B14F-4D97-AF65-F5344CB8AC3E}">
        <p14:creationId xmlns:p14="http://schemas.microsoft.com/office/powerpoint/2010/main" val="310698926"/>
      </p:ext>
    </p:extLst>
  </p:cSld>
  <p:clrMapOvr>
    <a:masterClrMapping/>
  </p:clrMapOvr>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976</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Shelter Cluster Powerpoint Template V 1 0 - MYN</vt:lpstr>
      <vt:lpstr>Révision technique solutions abris</vt:lpstr>
      <vt:lpstr>Présentation / Description </vt:lpstr>
      <vt:lpstr>Présentation / Description </vt:lpstr>
      <vt:lpstr>Contraints trouvés</vt:lpstr>
      <vt:lpstr>Suggestions / Adaptations </vt:lpstr>
      <vt:lpstr>Suggestions / Adaptations  </vt:lpstr>
      <vt:lpstr>Plans de l’abri 2 pentes – Model HCR</vt:lpstr>
      <vt:lpstr>Plans de l’abri 2 pentes</vt:lpstr>
      <vt:lpstr>Plans de l’abri 2 pentes</vt:lpstr>
      <vt:lpstr>Plans de l’abri 2 pentes</vt:lpstr>
      <vt:lpstr>Plans de l’abri 2 pentes</vt:lpstr>
      <vt:lpstr>Plans de l’abri 2 pentes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Cluster Abris</dc:title>
  <dc:creator>Maria Del Carmen Sancha Maya</dc:creator>
  <cp:lastModifiedBy>Maria Del Carmen Sancha Maya</cp:lastModifiedBy>
  <cp:revision>63</cp:revision>
  <dcterms:modified xsi:type="dcterms:W3CDTF">2020-05-28T15:39:58Z</dcterms:modified>
</cp:coreProperties>
</file>