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handoutMasterIdLst>
    <p:handoutMasterId r:id="rId12"/>
  </p:handoutMasterIdLst>
  <p:sldIdLst>
    <p:sldId id="256" r:id="rId2"/>
    <p:sldId id="272" r:id="rId3"/>
    <p:sldId id="257" r:id="rId4"/>
    <p:sldId id="287" r:id="rId5"/>
    <p:sldId id="293" r:id="rId6"/>
    <p:sldId id="292" r:id="rId7"/>
    <p:sldId id="284" r:id="rId8"/>
    <p:sldId id="277" r:id="rId9"/>
    <p:sldId id="294" r:id="rId10"/>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8">
          <p15:clr>
            <a:srgbClr val="A4A3A4"/>
          </p15:clr>
        </p15:guide>
        <p15:guide id="2" pos="21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de Microsoft Office" initials="Office" lastIdx="1" clrIdx="0"/>
  <p:cmAuthor id="2" name="Utilisateur de Microsoft Office" initials="Office [2]" lastIdx="1" clrIdx="1"/>
  <p:cmAuthor id="3" name="Utilisateur de Microsoft Office" initials="Office [3]" lastIdx="1" clrIdx="2"/>
  <p:cmAuthor id="4" name="Utilisateur de Microsoft Office" initials="Office [4]" lastIdx="1" clrIdx="3"/>
  <p:cmAuthor id="5" name="Maria Del Carmen Sancha Maya" initials="MDCSM" lastIdx="1" clrIdx="4">
    <p:extLst>
      <p:ext uri="{19B8F6BF-5375-455C-9EA6-DF929625EA0E}">
        <p15:presenceInfo xmlns:p15="http://schemas.microsoft.com/office/powerpoint/2012/main" userId="S::sanchama@unhcr.org::684d075b-332e-4c3b-8877-bddb3243ed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524" autoAdjust="0"/>
  </p:normalViewPr>
  <p:slideViewPr>
    <p:cSldViewPr snapToGrid="0" snapToObjects="1">
      <p:cViewPr>
        <p:scale>
          <a:sx n="80" d="100"/>
          <a:sy n="80" d="100"/>
        </p:scale>
        <p:origin x="780" y="4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9375" y="0"/>
            <a:ext cx="2976563" cy="501650"/>
          </a:xfrm>
          <a:prstGeom prst="rect">
            <a:avLst/>
          </a:prstGeom>
        </p:spPr>
        <p:txBody>
          <a:bodyPr vert="horz" lIns="91440" tIns="45720" rIns="91440" bIns="45720" rtlCol="0"/>
          <a:lstStyle>
            <a:lvl1pPr algn="r">
              <a:defRPr sz="1200"/>
            </a:lvl1pPr>
          </a:lstStyle>
          <a:p>
            <a:fld id="{6B34BE0C-4EE7-DA49-8C49-7E8ED42475D7}" type="datetimeFigureOut">
              <a:rPr lang="fr-FR" smtClean="0"/>
              <a:t>27/07/2020</a:t>
            </a:fld>
            <a:endParaRPr lang="fr-FR"/>
          </a:p>
        </p:txBody>
      </p:sp>
      <p:sp>
        <p:nvSpPr>
          <p:cNvPr id="4" name="Espace réservé du pied de page 3"/>
          <p:cNvSpPr>
            <a:spLocks noGrp="1"/>
          </p:cNvSpPr>
          <p:nvPr>
            <p:ph type="ftr" sz="quarter" idx="2"/>
          </p:nvPr>
        </p:nvSpPr>
        <p:spPr>
          <a:xfrm>
            <a:off x="0" y="9493250"/>
            <a:ext cx="2976563"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9375" y="9493250"/>
            <a:ext cx="2976563" cy="501650"/>
          </a:xfrm>
          <a:prstGeom prst="rect">
            <a:avLst/>
          </a:prstGeom>
        </p:spPr>
        <p:txBody>
          <a:bodyPr vert="horz" lIns="91440" tIns="45720" rIns="91440" bIns="45720" rtlCol="0" anchor="b"/>
          <a:lstStyle>
            <a:lvl1pPr algn="r">
              <a:defRPr sz="1200"/>
            </a:lvl1pPr>
          </a:lstStyle>
          <a:p>
            <a:fld id="{49025FFC-2651-AD43-BD86-BE87089EC8F3}" type="slidenum">
              <a:rPr lang="fr-FR" smtClean="0"/>
              <a:t>‹#›</a:t>
            </a:fld>
            <a:endParaRPr lang="fr-FR"/>
          </a:p>
        </p:txBody>
      </p:sp>
    </p:spTree>
    <p:extLst>
      <p:ext uri="{BB962C8B-B14F-4D97-AF65-F5344CB8AC3E}">
        <p14:creationId xmlns:p14="http://schemas.microsoft.com/office/powerpoint/2010/main" val="25855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vl1pPr>
          </a:lstStyle>
          <a:p>
            <a:fld id="{7642051B-1B52-401F-AE1C-323DF4C20EDD}" type="datetimeFigureOut">
              <a:rPr lang="en-GB" smtClean="0"/>
              <a:t>27/07/2020</a:t>
            </a:fld>
            <a:endParaRPr lang="en-GB"/>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GB"/>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vl1pPr>
          </a:lstStyle>
          <a:p>
            <a:endParaRPr lang="en-GB"/>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vl1pPr>
          </a:lstStyle>
          <a:p>
            <a:fld id="{712D3970-3CF0-432F-B2B8-46278E180B3C}" type="slidenum">
              <a:rPr lang="en-GB" smtClean="0"/>
              <a:t>‹#›</a:t>
            </a:fld>
            <a:endParaRPr lang="en-GB"/>
          </a:p>
        </p:txBody>
      </p:sp>
    </p:spTree>
    <p:extLst>
      <p:ext uri="{BB962C8B-B14F-4D97-AF65-F5344CB8AC3E}">
        <p14:creationId xmlns:p14="http://schemas.microsoft.com/office/powerpoint/2010/main" val="40133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4482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670176"/>
            <a:ext cx="6400800" cy="127099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68394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225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893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606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8826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916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321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1658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4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117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202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1" name="Group 30"/>
          <p:cNvGrpSpPr/>
          <p:nvPr/>
        </p:nvGrpSpPr>
        <p:grpSpPr>
          <a:xfrm>
            <a:off x="3527884" y="6298867"/>
            <a:ext cx="2088232" cy="400110"/>
            <a:chOff x="3671392" y="6341258"/>
            <a:chExt cx="1908720" cy="400110"/>
          </a:xfrm>
        </p:grpSpPr>
        <p:pic>
          <p:nvPicPr>
            <p:cNvPr id="2049" name="Picture 3" descr="Logo-sm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341258"/>
              <a:ext cx="158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Cluster Abris Burkina Faso</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ShelterCluster.org</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595959"/>
                  </a:solidFill>
                  <a:effectLst/>
                  <a:latin typeface="Verdana" pitchFamily="34" charset="0"/>
                  <a:ea typeface="Times New Roman" pitchFamily="18" charset="0"/>
                  <a:cs typeface="Times New Roman" pitchFamily="18" charset="0"/>
                </a:rPr>
                <a:t>Coordinating Humanitarian Shelter</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grpSp>
      <p:sp>
        <p:nvSpPr>
          <p:cNvPr id="11" name="Rectangle 10"/>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5"/>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ectangle 27"/>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481041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nketo.unhcr.org/x/re2l06J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Réunion Cluster Abris</a:t>
            </a:r>
          </a:p>
        </p:txBody>
      </p:sp>
      <p:sp>
        <p:nvSpPr>
          <p:cNvPr id="3" name="Subtitle 2"/>
          <p:cNvSpPr>
            <a:spLocks noGrp="1"/>
          </p:cNvSpPr>
          <p:nvPr>
            <p:ph type="subTitle" idx="1"/>
          </p:nvPr>
        </p:nvSpPr>
        <p:spPr/>
        <p:txBody>
          <a:bodyPr/>
          <a:lstStyle/>
          <a:p>
            <a:r>
              <a:rPr lang="fr-FR" dirty="0"/>
              <a:t>27 juillet 2020</a:t>
            </a:r>
          </a:p>
          <a:p>
            <a:r>
              <a:rPr lang="fr-FR" dirty="0"/>
              <a:t>Réunion de coordination nationale</a:t>
            </a:r>
          </a:p>
        </p:txBody>
      </p:sp>
    </p:spTree>
    <p:extLst>
      <p:ext uri="{BB962C8B-B14F-4D97-AF65-F5344CB8AC3E}">
        <p14:creationId xmlns:p14="http://schemas.microsoft.com/office/powerpoint/2010/main" val="411134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outdoor, grass, object, field&#10;&#10;Description automatically generated">
            <a:extLst>
              <a:ext uri="{FF2B5EF4-FFF2-40B4-BE49-F238E27FC236}">
                <a16:creationId xmlns:a16="http://schemas.microsoft.com/office/drawing/2014/main" id="{3D2C7DCB-4E4C-41A4-8CC0-CF3F6BF72C4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20" y="10"/>
            <a:ext cx="9143980" cy="6857990"/>
          </a:xfrm>
          <a:prstGeom prst="rect">
            <a:avLst/>
          </a:prstGeom>
          <a:noFill/>
        </p:spPr>
      </p:pic>
      <p:sp>
        <p:nvSpPr>
          <p:cNvPr id="6" name="Title 1">
            <a:extLst>
              <a:ext uri="{FF2B5EF4-FFF2-40B4-BE49-F238E27FC236}">
                <a16:creationId xmlns:a16="http://schemas.microsoft.com/office/drawing/2014/main" id="{9C51CD59-589E-4945-9287-09B7D71BF8E1}"/>
              </a:ext>
            </a:extLst>
          </p:cNvPr>
          <p:cNvSpPr>
            <a:spLocks noGrp="1"/>
          </p:cNvSpPr>
          <p:nvPr>
            <p:ph type="title"/>
          </p:nvPr>
        </p:nvSpPr>
        <p:spPr>
          <a:xfrm>
            <a:off x="611560" y="5041127"/>
            <a:ext cx="8229600" cy="1691113"/>
          </a:xfrm>
        </p:spPr>
        <p:txBody>
          <a:bodyPr>
            <a:normAutofit fontScale="90000"/>
          </a:bodyPr>
          <a:lstStyle/>
          <a:p>
            <a:r>
              <a:rPr lang="fr-FR" b="0" dirty="0">
                <a:solidFill>
                  <a:schemeClr val="bg1"/>
                </a:solidFill>
              </a:rPr>
              <a:t>Tour de table: merci de mettre dans le chat vos prénoms et organisations</a:t>
            </a:r>
            <a:br>
              <a:rPr lang="fr-FR" b="0" dirty="0">
                <a:solidFill>
                  <a:schemeClr val="bg1"/>
                </a:solidFill>
              </a:rPr>
            </a:br>
            <a:endParaRPr lang="fr-FR" b="0" dirty="0">
              <a:solidFill>
                <a:schemeClr val="bg1"/>
              </a:solidFill>
            </a:endParaRPr>
          </a:p>
        </p:txBody>
      </p:sp>
    </p:spTree>
    <p:extLst>
      <p:ext uri="{BB962C8B-B14F-4D97-AF65-F5344CB8AC3E}">
        <p14:creationId xmlns:p14="http://schemas.microsoft.com/office/powerpoint/2010/main" val="2506900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a:t>Ordre de Jour</a:t>
            </a:r>
          </a:p>
        </p:txBody>
      </p:sp>
      <p:sp>
        <p:nvSpPr>
          <p:cNvPr id="3" name="Content Placeholder 2"/>
          <p:cNvSpPr>
            <a:spLocks noGrp="1"/>
          </p:cNvSpPr>
          <p:nvPr>
            <p:ph idx="1"/>
          </p:nvPr>
        </p:nvSpPr>
        <p:spPr/>
        <p:txBody>
          <a:bodyPr>
            <a:normAutofit fontScale="92500" lnSpcReduction="20000"/>
          </a:bodyPr>
          <a:lstStyle/>
          <a:p>
            <a:r>
              <a:rPr lang="fr-FR" dirty="0"/>
              <a:t>Revue des points d’action</a:t>
            </a:r>
          </a:p>
          <a:p>
            <a:r>
              <a:rPr lang="fr-FR" dirty="0"/>
              <a:t>Présentation SOPs Acquisition Sécurisée des LTB, Note d’orientation pour les acteurs d’abris et guide de soutien dans le process d’acquisition des LTB</a:t>
            </a:r>
          </a:p>
          <a:p>
            <a:r>
              <a:rPr lang="fr-FR" dirty="0"/>
              <a:t>Mise à jour et défis par les points focaux régionaux: </a:t>
            </a:r>
          </a:p>
          <a:p>
            <a:pPr lvl="1"/>
            <a:r>
              <a:rPr lang="fr-FR" dirty="0"/>
              <a:t>AME</a:t>
            </a:r>
          </a:p>
          <a:p>
            <a:pPr lvl="1"/>
            <a:r>
              <a:rPr lang="fr-FR" dirty="0"/>
              <a:t>Abris</a:t>
            </a:r>
          </a:p>
          <a:p>
            <a:r>
              <a:rPr lang="fr-FR" dirty="0"/>
              <a:t>Divers</a:t>
            </a:r>
          </a:p>
        </p:txBody>
      </p:sp>
    </p:spTree>
    <p:extLst>
      <p:ext uri="{BB962C8B-B14F-4D97-AF65-F5344CB8AC3E}">
        <p14:creationId xmlns:p14="http://schemas.microsoft.com/office/powerpoint/2010/main" val="15763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F51C-B38D-45AF-A40A-B7432E0DF417}"/>
              </a:ext>
            </a:extLst>
          </p:cNvPr>
          <p:cNvSpPr>
            <a:spLocks noGrp="1"/>
          </p:cNvSpPr>
          <p:nvPr>
            <p:ph type="title"/>
          </p:nvPr>
        </p:nvSpPr>
        <p:spPr/>
        <p:txBody>
          <a:bodyPr>
            <a:normAutofit/>
          </a:bodyPr>
          <a:lstStyle/>
          <a:p>
            <a:r>
              <a:rPr lang="fr-FR" sz="3200" dirty="0"/>
              <a:t>1. Revue des points d’action</a:t>
            </a:r>
          </a:p>
        </p:txBody>
      </p:sp>
      <p:graphicFrame>
        <p:nvGraphicFramePr>
          <p:cNvPr id="5" name="Table 5">
            <a:extLst>
              <a:ext uri="{FF2B5EF4-FFF2-40B4-BE49-F238E27FC236}">
                <a16:creationId xmlns:a16="http://schemas.microsoft.com/office/drawing/2014/main" id="{4D023F98-C129-4AF2-A103-47467DE09657}"/>
              </a:ext>
            </a:extLst>
          </p:cNvPr>
          <p:cNvGraphicFramePr>
            <a:graphicFrameLocks noGrp="1"/>
          </p:cNvGraphicFramePr>
          <p:nvPr>
            <p:extLst>
              <p:ext uri="{D42A27DB-BD31-4B8C-83A1-F6EECF244321}">
                <p14:modId xmlns:p14="http://schemas.microsoft.com/office/powerpoint/2010/main" val="2105173197"/>
              </p:ext>
            </p:extLst>
          </p:nvPr>
        </p:nvGraphicFramePr>
        <p:xfrm>
          <a:off x="446856" y="1417638"/>
          <a:ext cx="8239944" cy="5015994"/>
        </p:xfrm>
        <a:graphic>
          <a:graphicData uri="http://schemas.openxmlformats.org/drawingml/2006/table">
            <a:tbl>
              <a:tblPr firstRow="1" bandRow="1">
                <a:tableStyleId>{5C22544A-7EE6-4342-B048-85BDC9FD1C3A}</a:tableStyleId>
              </a:tblPr>
              <a:tblGrid>
                <a:gridCol w="7499176">
                  <a:extLst>
                    <a:ext uri="{9D8B030D-6E8A-4147-A177-3AD203B41FA5}">
                      <a16:colId xmlns:a16="http://schemas.microsoft.com/office/drawing/2014/main" val="3019490242"/>
                    </a:ext>
                  </a:extLst>
                </a:gridCol>
                <a:gridCol w="740768">
                  <a:extLst>
                    <a:ext uri="{9D8B030D-6E8A-4147-A177-3AD203B41FA5}">
                      <a16:colId xmlns:a16="http://schemas.microsoft.com/office/drawing/2014/main" val="531140641"/>
                    </a:ext>
                  </a:extLst>
                </a:gridCol>
              </a:tblGrid>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effectLst/>
                          <a:latin typeface="Calibri" panose="020F0502020204030204" pitchFamily="34" charset="0"/>
                          <a:ea typeface="Times New Roman" panose="02020603050405020304" pitchFamily="18" charset="0"/>
                          <a:cs typeface="Calibri" panose="020F0502020204030204" pitchFamily="34" charset="0"/>
                        </a:rPr>
                        <a:t>Points d’action</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r>
                        <a:rPr lang="en-GB" sz="1600" dirty="0"/>
                        <a:t>État</a:t>
                      </a:r>
                      <a:endParaRPr lang="fr-FR" sz="1600" dirty="0"/>
                    </a:p>
                  </a:txBody>
                  <a:tcPr/>
                </a:tc>
                <a:extLst>
                  <a:ext uri="{0D108BD9-81ED-4DB2-BD59-A6C34878D82A}">
                    <a16:rowId xmlns:a16="http://schemas.microsoft.com/office/drawing/2014/main" val="3191407888"/>
                  </a:ext>
                </a:extLst>
              </a:tr>
              <a:tr h="501000">
                <a:tc>
                  <a:txBody>
                    <a:bodyPr/>
                    <a:lstStyle/>
                    <a:p>
                      <a:r>
                        <a:rPr lang="fr-FR" sz="1600" b="1" kern="1200" dirty="0">
                          <a:solidFill>
                            <a:schemeClr val="dk1"/>
                          </a:solidFill>
                          <a:effectLst/>
                          <a:latin typeface="+mn-lt"/>
                          <a:ea typeface="+mn-ea"/>
                          <a:cs typeface="+mn-cs"/>
                        </a:rPr>
                        <a:t>Équipe Cluster Abris : </a:t>
                      </a:r>
                      <a:r>
                        <a:rPr lang="fr-FR" sz="1600" b="0" kern="1200" dirty="0">
                          <a:solidFill>
                            <a:schemeClr val="dk1"/>
                          </a:solidFill>
                          <a:effectLst/>
                          <a:latin typeface="+mn-lt"/>
                          <a:ea typeface="+mn-ea"/>
                          <a:cs typeface="+mn-cs"/>
                        </a:rPr>
                        <a:t>partager la présentation de la Association Voûte Nubienne</a:t>
                      </a:r>
                      <a:endParaRPr lang="fr-FR" sz="1600" b="0" dirty="0"/>
                    </a:p>
                  </a:txBody>
                  <a:tcPr/>
                </a:tc>
                <a:tc>
                  <a:txBody>
                    <a:bodyPr/>
                    <a:lstStyle/>
                    <a:p>
                      <a:endParaRPr lang="fr-FR" sz="1600" dirty="0"/>
                    </a:p>
                  </a:txBody>
                  <a:tcPr/>
                </a:tc>
                <a:extLst>
                  <a:ext uri="{0D108BD9-81ED-4DB2-BD59-A6C34878D82A}">
                    <a16:rowId xmlns:a16="http://schemas.microsoft.com/office/drawing/2014/main" val="4226724852"/>
                  </a:ext>
                </a:extLst>
              </a:tr>
              <a:tr h="281920">
                <a:tc>
                  <a:txBody>
                    <a:bodyPr/>
                    <a:lstStyle/>
                    <a:p>
                      <a:r>
                        <a:rPr lang="fr-FR" sz="1600" b="1" dirty="0"/>
                        <a:t>Équipe Cluster Abris + sous-groupe CCCM : </a:t>
                      </a:r>
                      <a:r>
                        <a:rPr lang="fr-FR" sz="1600" b="0" dirty="0"/>
                        <a:t>étude du mode de décongestion pour les sites et communautés hôtes avec la densité plus haute.</a:t>
                      </a:r>
                    </a:p>
                  </a:txBody>
                  <a:tcPr/>
                </a:tc>
                <a:tc>
                  <a:txBody>
                    <a:bodyPr/>
                    <a:lstStyle/>
                    <a:p>
                      <a:endParaRPr lang="fr-FR" sz="1600" dirty="0"/>
                    </a:p>
                  </a:txBody>
                  <a:tcPr/>
                </a:tc>
                <a:extLst>
                  <a:ext uri="{0D108BD9-81ED-4DB2-BD59-A6C34878D82A}">
                    <a16:rowId xmlns:a16="http://schemas.microsoft.com/office/drawing/2014/main" val="3537351739"/>
                  </a:ext>
                </a:extLst>
              </a:tr>
              <a:tr h="2594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t>Tous les partenaires du Cluster Abris </a:t>
                      </a:r>
                      <a:r>
                        <a:rPr lang="fr-FR" sz="1600" dirty="0"/>
                        <a:t>: Prévoir une quantité des abris et kits AME de contingence chaque organisation jusqu’au moment où le Cluster Abris ait plus de clarté sur les options d’avoir un pipeline en place</a:t>
                      </a:r>
                    </a:p>
                  </a:txBody>
                  <a:tcPr/>
                </a:tc>
                <a:tc>
                  <a:txBody>
                    <a:bodyPr/>
                    <a:lstStyle/>
                    <a:p>
                      <a:endParaRPr lang="fr-FR" sz="1600" dirty="0"/>
                    </a:p>
                  </a:txBody>
                  <a:tcPr/>
                </a:tc>
                <a:extLst>
                  <a:ext uri="{0D108BD9-81ED-4DB2-BD59-A6C34878D82A}">
                    <a16:rowId xmlns:a16="http://schemas.microsoft.com/office/drawing/2014/main" val="541329898"/>
                  </a:ext>
                </a:extLst>
              </a:tr>
              <a:tr h="321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t>CLUSTER ABRIS </a:t>
                      </a:r>
                      <a:r>
                        <a:rPr lang="fr-FR" sz="1600" b="0" dirty="0"/>
                        <a:t>: continuer avec les évaluations multisectorielles des nouveaux sites pour choisir les meilleures options et planifier des mesures de mitigation dans le cas échéant.</a:t>
                      </a:r>
                    </a:p>
                  </a:txBody>
                  <a:tcPr/>
                </a:tc>
                <a:tc>
                  <a:txBody>
                    <a:bodyPr/>
                    <a:lstStyle/>
                    <a:p>
                      <a:endParaRPr lang="fr-FR" sz="1600" dirty="0"/>
                    </a:p>
                  </a:txBody>
                  <a:tcPr/>
                </a:tc>
                <a:extLst>
                  <a:ext uri="{0D108BD9-81ED-4DB2-BD59-A6C34878D82A}">
                    <a16:rowId xmlns:a16="http://schemas.microsoft.com/office/drawing/2014/main" val="785900869"/>
                  </a:ext>
                </a:extLst>
              </a:tr>
              <a:tr h="375434">
                <a:tc>
                  <a:txBody>
                    <a:bodyPr/>
                    <a:lstStyle/>
                    <a:p>
                      <a:r>
                        <a:rPr lang="fr-FR" sz="1600" b="1" dirty="0"/>
                        <a:t>Équipe Cluster Abris : </a:t>
                      </a:r>
                      <a:r>
                        <a:rPr lang="fr-FR" sz="1600" b="0" dirty="0"/>
                        <a:t>partager les recommandations du COS en relation aux inondations </a:t>
                      </a:r>
                    </a:p>
                  </a:txBody>
                  <a:tcPr/>
                </a:tc>
                <a:tc>
                  <a:txBody>
                    <a:bodyPr/>
                    <a:lstStyle/>
                    <a:p>
                      <a:endParaRPr lang="fr-FR" sz="1600" dirty="0"/>
                    </a:p>
                  </a:txBody>
                  <a:tcPr/>
                </a:tc>
                <a:extLst>
                  <a:ext uri="{0D108BD9-81ED-4DB2-BD59-A6C34878D82A}">
                    <a16:rowId xmlns:a16="http://schemas.microsoft.com/office/drawing/2014/main" val="1975754424"/>
                  </a:ext>
                </a:extLst>
              </a:tr>
              <a:tr h="375434">
                <a:tc>
                  <a:txBody>
                    <a:bodyPr/>
                    <a:lstStyle/>
                    <a:p>
                      <a:r>
                        <a:rPr lang="fr-FR" sz="1600" b="1" dirty="0"/>
                        <a:t>Cluster Abris : </a:t>
                      </a:r>
                      <a:r>
                        <a:rPr lang="fr-FR" sz="1600" b="0" dirty="0"/>
                        <a:t>Dans les 2 prochains mois, augmenter la capacité d’analyse du contexte et la connaissance du contexte pour tous les partenaires.</a:t>
                      </a:r>
                    </a:p>
                    <a:p>
                      <a:r>
                        <a:rPr lang="fr-FR" sz="1600" b="0" dirty="0"/>
                        <a:t>1.	Révision et partage des formulaires d’évaluation rapide</a:t>
                      </a:r>
                    </a:p>
                    <a:p>
                      <a:r>
                        <a:rPr lang="fr-FR" sz="1600" b="0" dirty="0"/>
                        <a:t>2.	Révision et partage des formulaires de PDM (Post Distribution Monitoring)</a:t>
                      </a:r>
                    </a:p>
                    <a:p>
                      <a:r>
                        <a:rPr lang="fr-FR" sz="1600" b="0" dirty="0"/>
                        <a:t>Dans ces deux outils, les indicateurs clés du cluster qui seront parti du MSNA (Multi </a:t>
                      </a:r>
                      <a:r>
                        <a:rPr lang="fr-FR" sz="1600" b="0" dirty="0" err="1"/>
                        <a:t>Sector</a:t>
                      </a:r>
                      <a:r>
                        <a:rPr lang="fr-FR" sz="1600" b="0" dirty="0"/>
                        <a:t> </a:t>
                      </a:r>
                      <a:r>
                        <a:rPr lang="fr-FR" sz="1600" b="0" dirty="0" err="1"/>
                        <a:t>Needs</a:t>
                      </a:r>
                      <a:r>
                        <a:rPr lang="fr-FR" sz="1600" b="0" dirty="0"/>
                        <a:t> </a:t>
                      </a:r>
                      <a:r>
                        <a:rPr lang="fr-FR" sz="1600" b="0" dirty="0" err="1"/>
                        <a:t>Assement</a:t>
                      </a:r>
                      <a:r>
                        <a:rPr lang="fr-FR" sz="1600" b="0" dirty="0"/>
                        <a:t>) devront être compris.</a:t>
                      </a:r>
                    </a:p>
                  </a:txBody>
                  <a:tcPr/>
                </a:tc>
                <a:tc>
                  <a:txBody>
                    <a:bodyPr/>
                    <a:lstStyle/>
                    <a:p>
                      <a:endParaRPr lang="fr-FR" sz="1600" dirty="0"/>
                    </a:p>
                  </a:txBody>
                  <a:tcPr/>
                </a:tc>
                <a:extLst>
                  <a:ext uri="{0D108BD9-81ED-4DB2-BD59-A6C34878D82A}">
                    <a16:rowId xmlns:a16="http://schemas.microsoft.com/office/drawing/2014/main" val="3636947912"/>
                  </a:ext>
                </a:extLst>
              </a:tr>
            </a:tbl>
          </a:graphicData>
        </a:graphic>
      </p:graphicFrame>
      <p:pic>
        <p:nvPicPr>
          <p:cNvPr id="18" name="Graphic 17" descr="Gears">
            <a:extLst>
              <a:ext uri="{FF2B5EF4-FFF2-40B4-BE49-F238E27FC236}">
                <a16:creationId xmlns:a16="http://schemas.microsoft.com/office/drawing/2014/main" id="{690BB999-6C45-4E37-8097-BF625361BC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9264" y="3094876"/>
            <a:ext cx="403313" cy="403313"/>
          </a:xfrm>
          <a:prstGeom prst="rect">
            <a:avLst/>
          </a:prstGeom>
        </p:spPr>
      </p:pic>
      <p:pic>
        <p:nvPicPr>
          <p:cNvPr id="15" name="Graphic 14" descr="Gears">
            <a:extLst>
              <a:ext uri="{FF2B5EF4-FFF2-40B4-BE49-F238E27FC236}">
                <a16:creationId xmlns:a16="http://schemas.microsoft.com/office/drawing/2014/main" id="{6A36DBFC-65F6-440B-ABC8-0B021488D4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9901" y="3854102"/>
            <a:ext cx="403313" cy="403313"/>
          </a:xfrm>
          <a:prstGeom prst="rect">
            <a:avLst/>
          </a:prstGeom>
        </p:spPr>
      </p:pic>
      <p:pic>
        <p:nvPicPr>
          <p:cNvPr id="4" name="Graphic 3" descr="Checkmark">
            <a:extLst>
              <a:ext uri="{FF2B5EF4-FFF2-40B4-BE49-F238E27FC236}">
                <a16:creationId xmlns:a16="http://schemas.microsoft.com/office/drawing/2014/main" id="{E0BBFF42-9614-4925-B54F-3664BEC88A4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37902" y="1870657"/>
            <a:ext cx="306207" cy="306207"/>
          </a:xfrm>
          <a:prstGeom prst="rect">
            <a:avLst/>
          </a:prstGeom>
        </p:spPr>
      </p:pic>
      <p:pic>
        <p:nvPicPr>
          <p:cNvPr id="19" name="Graphic 18" descr="Gears">
            <a:extLst>
              <a:ext uri="{FF2B5EF4-FFF2-40B4-BE49-F238E27FC236}">
                <a16:creationId xmlns:a16="http://schemas.microsoft.com/office/drawing/2014/main" id="{45C3B079-13AD-49E5-8A6D-608411ECD3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9263" y="5646747"/>
            <a:ext cx="403313" cy="403313"/>
          </a:xfrm>
          <a:prstGeom prst="rect">
            <a:avLst/>
          </a:prstGeom>
        </p:spPr>
      </p:pic>
      <p:pic>
        <p:nvPicPr>
          <p:cNvPr id="12" name="Graphic 11" descr="Gears">
            <a:extLst>
              <a:ext uri="{FF2B5EF4-FFF2-40B4-BE49-F238E27FC236}">
                <a16:creationId xmlns:a16="http://schemas.microsoft.com/office/drawing/2014/main" id="{498FD758-A481-47E2-9EA2-4CAA9998BF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9348" y="2401356"/>
            <a:ext cx="403313" cy="403313"/>
          </a:xfrm>
          <a:prstGeom prst="rect">
            <a:avLst/>
          </a:prstGeom>
        </p:spPr>
      </p:pic>
      <p:pic>
        <p:nvPicPr>
          <p:cNvPr id="14" name="Graphic 13" descr="Checkmark">
            <a:extLst>
              <a:ext uri="{FF2B5EF4-FFF2-40B4-BE49-F238E27FC236}">
                <a16:creationId xmlns:a16="http://schemas.microsoft.com/office/drawing/2014/main" id="{62DB20D8-8375-407F-A0A5-56DBB49088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9901" y="4547622"/>
            <a:ext cx="306207" cy="306207"/>
          </a:xfrm>
          <a:prstGeom prst="rect">
            <a:avLst/>
          </a:prstGeom>
        </p:spPr>
      </p:pic>
    </p:spTree>
    <p:extLst>
      <p:ext uri="{BB962C8B-B14F-4D97-AF65-F5344CB8AC3E}">
        <p14:creationId xmlns:p14="http://schemas.microsoft.com/office/powerpoint/2010/main" val="6590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F51C-B38D-45AF-A40A-B7432E0DF417}"/>
              </a:ext>
            </a:extLst>
          </p:cNvPr>
          <p:cNvSpPr>
            <a:spLocks noGrp="1"/>
          </p:cNvSpPr>
          <p:nvPr>
            <p:ph type="title"/>
          </p:nvPr>
        </p:nvSpPr>
        <p:spPr/>
        <p:txBody>
          <a:bodyPr>
            <a:normAutofit/>
          </a:bodyPr>
          <a:lstStyle/>
          <a:p>
            <a:r>
              <a:rPr lang="fr-FR" sz="3200" dirty="0"/>
              <a:t>1. Revue des points d’action</a:t>
            </a:r>
          </a:p>
        </p:txBody>
      </p:sp>
      <p:graphicFrame>
        <p:nvGraphicFramePr>
          <p:cNvPr id="5" name="Table 5">
            <a:extLst>
              <a:ext uri="{FF2B5EF4-FFF2-40B4-BE49-F238E27FC236}">
                <a16:creationId xmlns:a16="http://schemas.microsoft.com/office/drawing/2014/main" id="{4D023F98-C129-4AF2-A103-47467DE09657}"/>
              </a:ext>
            </a:extLst>
          </p:cNvPr>
          <p:cNvGraphicFramePr>
            <a:graphicFrameLocks noGrp="1"/>
          </p:cNvGraphicFramePr>
          <p:nvPr>
            <p:extLst>
              <p:ext uri="{D42A27DB-BD31-4B8C-83A1-F6EECF244321}">
                <p14:modId xmlns:p14="http://schemas.microsoft.com/office/powerpoint/2010/main" val="184919442"/>
              </p:ext>
            </p:extLst>
          </p:nvPr>
        </p:nvGraphicFramePr>
        <p:xfrm>
          <a:off x="446856" y="1417638"/>
          <a:ext cx="8239944" cy="1518280"/>
        </p:xfrm>
        <a:graphic>
          <a:graphicData uri="http://schemas.openxmlformats.org/drawingml/2006/table">
            <a:tbl>
              <a:tblPr firstRow="1" bandRow="1">
                <a:tableStyleId>{5C22544A-7EE6-4342-B048-85BDC9FD1C3A}</a:tableStyleId>
              </a:tblPr>
              <a:tblGrid>
                <a:gridCol w="7499176">
                  <a:extLst>
                    <a:ext uri="{9D8B030D-6E8A-4147-A177-3AD203B41FA5}">
                      <a16:colId xmlns:a16="http://schemas.microsoft.com/office/drawing/2014/main" val="3019490242"/>
                    </a:ext>
                  </a:extLst>
                </a:gridCol>
                <a:gridCol w="740768">
                  <a:extLst>
                    <a:ext uri="{9D8B030D-6E8A-4147-A177-3AD203B41FA5}">
                      <a16:colId xmlns:a16="http://schemas.microsoft.com/office/drawing/2014/main" val="531140641"/>
                    </a:ext>
                  </a:extLst>
                </a:gridCol>
              </a:tblGrid>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effectLst/>
                          <a:latin typeface="Calibri" panose="020F0502020204030204" pitchFamily="34" charset="0"/>
                          <a:ea typeface="Times New Roman" panose="02020603050405020304" pitchFamily="18" charset="0"/>
                          <a:cs typeface="Calibri" panose="020F0502020204030204" pitchFamily="34" charset="0"/>
                        </a:rPr>
                        <a:t>Points d’action</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r>
                        <a:rPr lang="en-GB" sz="1600" dirty="0"/>
                        <a:t>État</a:t>
                      </a:r>
                      <a:endParaRPr lang="fr-FR" sz="1600" dirty="0"/>
                    </a:p>
                  </a:txBody>
                  <a:tcPr/>
                </a:tc>
                <a:extLst>
                  <a:ext uri="{0D108BD9-81ED-4DB2-BD59-A6C34878D82A}">
                    <a16:rowId xmlns:a16="http://schemas.microsoft.com/office/drawing/2014/main" val="3191407888"/>
                  </a:ext>
                </a:extLst>
              </a:tr>
              <a:tr h="501000">
                <a:tc>
                  <a:txBody>
                    <a:bodyPr/>
                    <a:lstStyle/>
                    <a:p>
                      <a:r>
                        <a:rPr lang="fr-FR" sz="1600" b="1" kern="1200" dirty="0">
                          <a:solidFill>
                            <a:schemeClr val="dk1"/>
                          </a:solidFill>
                          <a:effectLst/>
                          <a:latin typeface="+mn-lt"/>
                          <a:ea typeface="+mn-ea"/>
                          <a:cs typeface="+mn-cs"/>
                        </a:rPr>
                        <a:t>Partenaires qui n’ont pas encore rempli le sondage de capacités : </a:t>
                      </a:r>
                      <a:r>
                        <a:rPr lang="fr-FR" sz="1600" b="0" kern="1200" dirty="0">
                          <a:solidFill>
                            <a:schemeClr val="dk1"/>
                          </a:solidFill>
                          <a:effectLst/>
                          <a:latin typeface="+mn-lt"/>
                          <a:ea typeface="+mn-ea"/>
                          <a:cs typeface="+mn-cs"/>
                        </a:rPr>
                        <a:t>le lien est encore actif, merci de remplir le sondage https://enketo.unhcr.org/x/OXe0Wemf </a:t>
                      </a:r>
                      <a:endParaRPr lang="fr-FR" sz="1600" b="0" dirty="0"/>
                    </a:p>
                  </a:txBody>
                  <a:tcPr/>
                </a:tc>
                <a:tc>
                  <a:txBody>
                    <a:bodyPr/>
                    <a:lstStyle/>
                    <a:p>
                      <a:endParaRPr lang="fr-FR" sz="1600" dirty="0"/>
                    </a:p>
                  </a:txBody>
                  <a:tcPr/>
                </a:tc>
                <a:extLst>
                  <a:ext uri="{0D108BD9-81ED-4DB2-BD59-A6C34878D82A}">
                    <a16:rowId xmlns:a16="http://schemas.microsoft.com/office/drawing/2014/main" val="4226724852"/>
                  </a:ext>
                </a:extLst>
              </a:tr>
              <a:tr h="281920">
                <a:tc>
                  <a:txBody>
                    <a:bodyPr/>
                    <a:lstStyle/>
                    <a:p>
                      <a:r>
                        <a:rPr lang="fr-FR" sz="1600" b="1" dirty="0"/>
                        <a:t>Tous les partenaires du Cluster Abris : </a:t>
                      </a:r>
                      <a:r>
                        <a:rPr lang="fr-FR" sz="1600" b="0" dirty="0"/>
                        <a:t>Partager, dans le cas échéant, la situation actuelle des kits de contingence AME et Abris et ses recommandations.</a:t>
                      </a:r>
                    </a:p>
                  </a:txBody>
                  <a:tcPr/>
                </a:tc>
                <a:tc>
                  <a:txBody>
                    <a:bodyPr/>
                    <a:lstStyle/>
                    <a:p>
                      <a:endParaRPr lang="fr-FR" sz="1600" dirty="0"/>
                    </a:p>
                  </a:txBody>
                  <a:tcPr/>
                </a:tc>
                <a:extLst>
                  <a:ext uri="{0D108BD9-81ED-4DB2-BD59-A6C34878D82A}">
                    <a16:rowId xmlns:a16="http://schemas.microsoft.com/office/drawing/2014/main" val="3537351739"/>
                  </a:ext>
                </a:extLst>
              </a:tr>
            </a:tbl>
          </a:graphicData>
        </a:graphic>
      </p:graphicFrame>
      <p:pic>
        <p:nvPicPr>
          <p:cNvPr id="4" name="Graphic 3" descr="Checkmark">
            <a:extLst>
              <a:ext uri="{FF2B5EF4-FFF2-40B4-BE49-F238E27FC236}">
                <a16:creationId xmlns:a16="http://schemas.microsoft.com/office/drawing/2014/main" id="{E0BBFF42-9614-4925-B54F-3664BEC88A4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7902" y="1870657"/>
            <a:ext cx="306207" cy="306207"/>
          </a:xfrm>
          <a:prstGeom prst="rect">
            <a:avLst/>
          </a:prstGeom>
        </p:spPr>
      </p:pic>
      <p:pic>
        <p:nvPicPr>
          <p:cNvPr id="6" name="Graphic 5" descr="Close">
            <a:extLst>
              <a:ext uri="{FF2B5EF4-FFF2-40B4-BE49-F238E27FC236}">
                <a16:creationId xmlns:a16="http://schemas.microsoft.com/office/drawing/2014/main" id="{874F2DAD-BAA3-412E-B2E9-30BF83A7E8E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41620" y="2445026"/>
            <a:ext cx="306207" cy="306207"/>
          </a:xfrm>
          <a:prstGeom prst="rect">
            <a:avLst/>
          </a:prstGeom>
        </p:spPr>
      </p:pic>
    </p:spTree>
    <p:extLst>
      <p:ext uri="{BB962C8B-B14F-4D97-AF65-F5344CB8AC3E}">
        <p14:creationId xmlns:p14="http://schemas.microsoft.com/office/powerpoint/2010/main" val="112340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734D-2796-4D6F-8858-E07C380F8EC3}"/>
              </a:ext>
            </a:extLst>
          </p:cNvPr>
          <p:cNvSpPr>
            <a:spLocks noGrp="1"/>
          </p:cNvSpPr>
          <p:nvPr>
            <p:ph type="title"/>
          </p:nvPr>
        </p:nvSpPr>
        <p:spPr>
          <a:xfrm>
            <a:off x="457200" y="160337"/>
            <a:ext cx="8229600" cy="1143000"/>
          </a:xfrm>
        </p:spPr>
        <p:txBody>
          <a:bodyPr>
            <a:normAutofit fontScale="90000"/>
          </a:bodyPr>
          <a:lstStyle/>
          <a:p>
            <a:pPr algn="l"/>
            <a:br>
              <a:rPr lang="fr-FR" dirty="0"/>
            </a:br>
            <a:br>
              <a:rPr lang="fr-FR" dirty="0"/>
            </a:br>
            <a:br>
              <a:rPr lang="fr-FR" dirty="0"/>
            </a:br>
            <a:br>
              <a:rPr lang="fr-FR" dirty="0"/>
            </a:br>
            <a:r>
              <a:rPr lang="fr-FR" dirty="0"/>
              <a:t>2. Présentation Outils développés par le sous groupe des Droit au Logement, à la Terre et aux Biens (LTB) </a:t>
            </a:r>
            <a:br>
              <a:rPr lang="fr-FR" dirty="0"/>
            </a:br>
            <a:endParaRPr lang="fr-FR" dirty="0"/>
          </a:p>
        </p:txBody>
      </p:sp>
      <p:sp>
        <p:nvSpPr>
          <p:cNvPr id="5" name="Content Placeholder 4">
            <a:extLst>
              <a:ext uri="{FF2B5EF4-FFF2-40B4-BE49-F238E27FC236}">
                <a16:creationId xmlns:a16="http://schemas.microsoft.com/office/drawing/2014/main" id="{DD9282BE-0ADC-4B32-9E74-71384677BB8F}"/>
              </a:ext>
            </a:extLst>
          </p:cNvPr>
          <p:cNvSpPr>
            <a:spLocks noGrp="1"/>
          </p:cNvSpPr>
          <p:nvPr>
            <p:ph idx="1"/>
          </p:nvPr>
        </p:nvSpPr>
        <p:spPr>
          <a:xfrm>
            <a:off x="596348" y="2910177"/>
            <a:ext cx="8090452" cy="3215986"/>
          </a:xfrm>
        </p:spPr>
        <p:txBody>
          <a:bodyPr/>
          <a:lstStyle/>
          <a:p>
            <a:r>
              <a:rPr lang="fr-FR" dirty="0"/>
              <a:t>SOPs Acquisition Sécurisée des LTB</a:t>
            </a:r>
          </a:p>
          <a:p>
            <a:r>
              <a:rPr lang="fr-FR" dirty="0"/>
              <a:t>Note d’orientation pour les acteurs d’abris</a:t>
            </a:r>
          </a:p>
          <a:p>
            <a:r>
              <a:rPr lang="fr-FR" dirty="0"/>
              <a:t>Guide de soutien dans le process d’acquisition des LTB</a:t>
            </a:r>
          </a:p>
        </p:txBody>
      </p:sp>
    </p:spTree>
    <p:extLst>
      <p:ext uri="{BB962C8B-B14F-4D97-AF65-F5344CB8AC3E}">
        <p14:creationId xmlns:p14="http://schemas.microsoft.com/office/powerpoint/2010/main" val="86827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 giraffe, grass, field&#10;&#10;Description automatically generated">
            <a:extLst>
              <a:ext uri="{FF2B5EF4-FFF2-40B4-BE49-F238E27FC236}">
                <a16:creationId xmlns:a16="http://schemas.microsoft.com/office/drawing/2014/main" id="{250F2611-8003-4D69-9B75-FF62625957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2" name="Title 1"/>
          <p:cNvSpPr>
            <a:spLocks noGrp="1"/>
          </p:cNvSpPr>
          <p:nvPr>
            <p:ph type="title"/>
          </p:nvPr>
        </p:nvSpPr>
        <p:spPr/>
        <p:txBody>
          <a:bodyPr>
            <a:normAutofit fontScale="90000"/>
          </a:bodyPr>
          <a:lstStyle/>
          <a:p>
            <a:r>
              <a:rPr lang="fr-FR" dirty="0">
                <a:solidFill>
                  <a:schemeClr val="bg1"/>
                </a:solidFill>
              </a:rPr>
              <a:t>3. Mise à jour et défis par les points focaux régionaux</a:t>
            </a:r>
          </a:p>
        </p:txBody>
      </p:sp>
      <p:sp>
        <p:nvSpPr>
          <p:cNvPr id="4" name="Content Placeholder 4">
            <a:extLst>
              <a:ext uri="{FF2B5EF4-FFF2-40B4-BE49-F238E27FC236}">
                <a16:creationId xmlns:a16="http://schemas.microsoft.com/office/drawing/2014/main" id="{6FA3629F-6657-47B0-8832-975C49DA3039}"/>
              </a:ext>
            </a:extLst>
          </p:cNvPr>
          <p:cNvSpPr txBox="1">
            <a:spLocks/>
          </p:cNvSpPr>
          <p:nvPr/>
        </p:nvSpPr>
        <p:spPr>
          <a:xfrm>
            <a:off x="596348" y="4397071"/>
            <a:ext cx="8090452" cy="172909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solidFill>
                  <a:schemeClr val="bg1"/>
                </a:solidFill>
              </a:rPr>
              <a:t>Situation Inondations et vents violents</a:t>
            </a:r>
          </a:p>
          <a:p>
            <a:r>
              <a:rPr lang="fr-FR" dirty="0">
                <a:solidFill>
                  <a:schemeClr val="bg1"/>
                </a:solidFill>
              </a:rPr>
              <a:t>AME</a:t>
            </a:r>
          </a:p>
          <a:p>
            <a:r>
              <a:rPr lang="fr-FR" dirty="0">
                <a:solidFill>
                  <a:schemeClr val="bg1"/>
                </a:solidFill>
              </a:rPr>
              <a:t>Abris</a:t>
            </a:r>
          </a:p>
          <a:p>
            <a:pPr marL="0" indent="0">
              <a:buNone/>
            </a:pPr>
            <a:endParaRPr lang="fr-FR" dirty="0">
              <a:solidFill>
                <a:schemeClr val="bg1"/>
              </a:solidFill>
            </a:endParaRPr>
          </a:p>
        </p:txBody>
      </p:sp>
    </p:spTree>
    <p:extLst>
      <p:ext uri="{BB962C8B-B14F-4D97-AF65-F5344CB8AC3E}">
        <p14:creationId xmlns:p14="http://schemas.microsoft.com/office/powerpoint/2010/main" val="642290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EC24-9FB6-45AD-B504-3EC500A05CAF}"/>
              </a:ext>
            </a:extLst>
          </p:cNvPr>
          <p:cNvSpPr>
            <a:spLocks noGrp="1"/>
          </p:cNvSpPr>
          <p:nvPr>
            <p:ph type="title"/>
          </p:nvPr>
        </p:nvSpPr>
        <p:spPr>
          <a:xfrm>
            <a:off x="395536" y="0"/>
            <a:ext cx="8229600" cy="1143000"/>
          </a:xfrm>
        </p:spPr>
        <p:txBody>
          <a:bodyPr>
            <a:normAutofit/>
          </a:bodyPr>
          <a:lstStyle/>
          <a:p>
            <a:r>
              <a:rPr lang="en-US" sz="3200" dirty="0"/>
              <a:t>EST</a:t>
            </a:r>
            <a:endParaRPr lang="fr-FR" sz="3200" dirty="0"/>
          </a:p>
        </p:txBody>
      </p:sp>
      <p:sp>
        <p:nvSpPr>
          <p:cNvPr id="3" name="TextBox 2">
            <a:extLst>
              <a:ext uri="{FF2B5EF4-FFF2-40B4-BE49-F238E27FC236}">
                <a16:creationId xmlns:a16="http://schemas.microsoft.com/office/drawing/2014/main" id="{AE117EDE-6C58-4AAC-811F-25A3A22CE6F6}"/>
              </a:ext>
            </a:extLst>
          </p:cNvPr>
          <p:cNvSpPr txBox="1"/>
          <p:nvPr/>
        </p:nvSpPr>
        <p:spPr>
          <a:xfrm>
            <a:off x="993914" y="1142999"/>
            <a:ext cx="7631222" cy="646331"/>
          </a:xfrm>
          <a:prstGeom prst="rect">
            <a:avLst/>
          </a:prstGeom>
          <a:noFill/>
        </p:spPr>
        <p:txBody>
          <a:bodyPr wrap="square" rtlCol="0">
            <a:spAutoFit/>
          </a:bodyPr>
          <a:lstStyle/>
          <a:p>
            <a:endParaRPr lang="fr-FR" dirty="0"/>
          </a:p>
          <a:p>
            <a:endParaRPr lang="fr-FR" dirty="0"/>
          </a:p>
        </p:txBody>
      </p:sp>
      <p:sp>
        <p:nvSpPr>
          <p:cNvPr id="4" name="Content Placeholder 2">
            <a:extLst>
              <a:ext uri="{FF2B5EF4-FFF2-40B4-BE49-F238E27FC236}">
                <a16:creationId xmlns:a16="http://schemas.microsoft.com/office/drawing/2014/main" id="{97DBF337-ED85-448F-9F48-4D7718F50C5E}"/>
              </a:ext>
            </a:extLst>
          </p:cNvPr>
          <p:cNvSpPr>
            <a:spLocks noGrp="1"/>
          </p:cNvSpPr>
          <p:nvPr>
            <p:ph idx="1"/>
          </p:nvPr>
        </p:nvSpPr>
        <p:spPr>
          <a:xfrm>
            <a:off x="457200" y="1143000"/>
            <a:ext cx="8229600" cy="4983163"/>
          </a:xfrm>
        </p:spPr>
        <p:txBody>
          <a:bodyPr>
            <a:normAutofit fontScale="77500" lnSpcReduction="20000"/>
          </a:bodyPr>
          <a:lstStyle/>
          <a:p>
            <a:r>
              <a:rPr lang="fr-FR" sz="2800" dirty="0"/>
              <a:t>Le chiffre actualisé de personnes affectées par les inondations et des vents violents est environs 100 personnes </a:t>
            </a:r>
          </a:p>
          <a:p>
            <a:endParaRPr lang="fr-FR" sz="2800" dirty="0"/>
          </a:p>
          <a:p>
            <a:r>
              <a:rPr lang="fr-FR" sz="2800" dirty="0"/>
              <a:t>Les ménages atteints sont 535 au total dans la commune de Fada soient 5350 personnes environ touchées par le projet UNHCR/ Plan Burkina   et le gap dans la région de l’EST est 4119 ménages </a:t>
            </a:r>
          </a:p>
          <a:p>
            <a:pPr marL="0" indent="0">
              <a:buNone/>
            </a:pPr>
            <a:endParaRPr lang="fr-FR" sz="2800" dirty="0"/>
          </a:p>
          <a:p>
            <a:r>
              <a:rPr lang="fr-FR" sz="2800" dirty="0"/>
              <a:t>La sécurité, l’accessibilité de certains sites, difficultés en approvisionnement de matériels, </a:t>
            </a:r>
            <a:r>
              <a:rPr lang="fr-FR" sz="2800" dirty="0" err="1"/>
              <a:t>PDIs</a:t>
            </a:r>
            <a:r>
              <a:rPr lang="fr-FR" sz="2800" dirty="0"/>
              <a:t> dans des famille hôtes et non dans un camp, COVID 19 avec ses restrictions, non respect des consignes d’entretien des abris de certains PDI, démotivation des menuisiers vue la baisse du cout de la main d’œuvre.  </a:t>
            </a:r>
          </a:p>
          <a:p>
            <a:pPr marL="0" indent="0">
              <a:buNone/>
            </a:pPr>
            <a:r>
              <a:rPr lang="fr-FR" sz="2800" dirty="0"/>
              <a:t> </a:t>
            </a:r>
          </a:p>
          <a:p>
            <a:r>
              <a:rPr lang="fr-FR" sz="2800" dirty="0"/>
              <a:t>Un nouveau choc dans la commune de Matiacoali(Boulgou et </a:t>
            </a:r>
            <a:r>
              <a:rPr lang="fr-FR" sz="2800" dirty="0" err="1"/>
              <a:t>Diabatou</a:t>
            </a:r>
            <a:r>
              <a:rPr lang="fr-FR" sz="2800" dirty="0"/>
              <a:t>)  ces </a:t>
            </a:r>
            <a:r>
              <a:rPr lang="fr-FR" sz="2800" dirty="0" err="1"/>
              <a:t>PDIs</a:t>
            </a:r>
            <a:r>
              <a:rPr lang="fr-FR" sz="2800" dirty="0"/>
              <a:t> sont accueillis dans des ménages hôtes a Fada et a Matiacoali dans des écoles également.</a:t>
            </a:r>
          </a:p>
          <a:p>
            <a:endParaRPr lang="fr-FR" sz="2800" dirty="0"/>
          </a:p>
        </p:txBody>
      </p:sp>
    </p:spTree>
    <p:extLst>
      <p:ext uri="{BB962C8B-B14F-4D97-AF65-F5344CB8AC3E}">
        <p14:creationId xmlns:p14="http://schemas.microsoft.com/office/powerpoint/2010/main" val="310610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EC24-9FB6-45AD-B504-3EC500A05CAF}"/>
              </a:ext>
            </a:extLst>
          </p:cNvPr>
          <p:cNvSpPr>
            <a:spLocks noGrp="1"/>
          </p:cNvSpPr>
          <p:nvPr>
            <p:ph type="title"/>
          </p:nvPr>
        </p:nvSpPr>
        <p:spPr>
          <a:xfrm>
            <a:off x="395536" y="0"/>
            <a:ext cx="8229600" cy="1143000"/>
          </a:xfrm>
        </p:spPr>
        <p:txBody>
          <a:bodyPr>
            <a:normAutofit/>
          </a:bodyPr>
          <a:lstStyle/>
          <a:p>
            <a:r>
              <a:rPr lang="en-US" sz="3200" dirty="0"/>
              <a:t>4. Divers</a:t>
            </a:r>
            <a:endParaRPr lang="fr-FR" sz="3200" dirty="0"/>
          </a:p>
        </p:txBody>
      </p:sp>
      <p:sp>
        <p:nvSpPr>
          <p:cNvPr id="3" name="TextBox 2">
            <a:extLst>
              <a:ext uri="{FF2B5EF4-FFF2-40B4-BE49-F238E27FC236}">
                <a16:creationId xmlns:a16="http://schemas.microsoft.com/office/drawing/2014/main" id="{AE117EDE-6C58-4AAC-811F-25A3A22CE6F6}"/>
              </a:ext>
            </a:extLst>
          </p:cNvPr>
          <p:cNvSpPr txBox="1"/>
          <p:nvPr/>
        </p:nvSpPr>
        <p:spPr>
          <a:xfrm>
            <a:off x="993914" y="1142999"/>
            <a:ext cx="7631222" cy="646331"/>
          </a:xfrm>
          <a:prstGeom prst="rect">
            <a:avLst/>
          </a:prstGeom>
          <a:noFill/>
        </p:spPr>
        <p:txBody>
          <a:bodyPr wrap="square" rtlCol="0">
            <a:spAutoFit/>
          </a:bodyPr>
          <a:lstStyle/>
          <a:p>
            <a:endParaRPr lang="fr-FR" dirty="0"/>
          </a:p>
          <a:p>
            <a:endParaRPr lang="fr-FR" dirty="0"/>
          </a:p>
        </p:txBody>
      </p:sp>
      <p:sp>
        <p:nvSpPr>
          <p:cNvPr id="4" name="Content Placeholder 2">
            <a:extLst>
              <a:ext uri="{FF2B5EF4-FFF2-40B4-BE49-F238E27FC236}">
                <a16:creationId xmlns:a16="http://schemas.microsoft.com/office/drawing/2014/main" id="{97DBF337-ED85-448F-9F48-4D7718F50C5E}"/>
              </a:ext>
            </a:extLst>
          </p:cNvPr>
          <p:cNvSpPr>
            <a:spLocks noGrp="1"/>
          </p:cNvSpPr>
          <p:nvPr>
            <p:ph idx="1"/>
          </p:nvPr>
        </p:nvSpPr>
        <p:spPr>
          <a:xfrm>
            <a:off x="457200" y="1600200"/>
            <a:ext cx="8229600" cy="4525963"/>
          </a:xfrm>
        </p:spPr>
        <p:txBody>
          <a:bodyPr>
            <a:normAutofit fontScale="92500" lnSpcReduction="10000"/>
          </a:bodyPr>
          <a:lstStyle/>
          <a:p>
            <a:endParaRPr lang="fr-FR" sz="2800" u="sng" dirty="0">
              <a:hlinkClick r:id="rId2"/>
            </a:endParaRPr>
          </a:p>
          <a:p>
            <a:r>
              <a:rPr lang="fr-FR" sz="2800" dirty="0"/>
              <a:t>Date pour la réunion de révision technique de validation</a:t>
            </a:r>
          </a:p>
          <a:p>
            <a:r>
              <a:rPr lang="fr-FR" sz="2800" dirty="0"/>
              <a:t>Dernière actualisation d’enregistrement des personnes déplacées internes par CONASUR, 09 juillet 2020: 978 744 personnes déplacées (augmentation de 6,22% par rapport à la situation du mois de juin)</a:t>
            </a:r>
          </a:p>
          <a:p>
            <a:r>
              <a:rPr lang="fr-FR" sz="2800" dirty="0"/>
              <a:t>20.000 ménages atteints en matière d’abris (40% de la cible HRP 2020) et 37.000 avec des AME (74.22%)</a:t>
            </a:r>
          </a:p>
          <a:p>
            <a:r>
              <a:rPr lang="fr-FR" sz="2800" dirty="0"/>
              <a:t>Réalisations reportées dans le mois de Juin : construction de 2.180 abris et distribution des 1.400 kits AME.</a:t>
            </a:r>
          </a:p>
          <a:p>
            <a:r>
              <a:rPr lang="fr-FR" sz="2800" dirty="0"/>
              <a:t>Rappel envoie des 5W le 25 de chaque mois</a:t>
            </a:r>
          </a:p>
          <a:p>
            <a:endParaRPr lang="fr-FR" sz="2800" dirty="0"/>
          </a:p>
        </p:txBody>
      </p:sp>
    </p:spTree>
    <p:extLst>
      <p:ext uri="{BB962C8B-B14F-4D97-AF65-F5344CB8AC3E}">
        <p14:creationId xmlns:p14="http://schemas.microsoft.com/office/powerpoint/2010/main" val="2729101181"/>
      </p:ext>
    </p:extLst>
  </p:cSld>
  <p:clrMapOvr>
    <a:masterClrMapping/>
  </p:clrMapOvr>
</p:sld>
</file>

<file path=ppt/theme/theme1.xml><?xml version="1.0" encoding="utf-8"?>
<a:theme xmlns:a="http://schemas.openxmlformats.org/drawingml/2006/main" name="Shelter Cluster Powerpoint Template V 1 0 - MYN">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639</Words>
  <Application>Microsoft Office PowerPoint</Application>
  <PresentationFormat>On-screen Show (4:3)</PresentationFormat>
  <Paragraphs>51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Verdana</vt:lpstr>
      <vt:lpstr>Wingdings</vt:lpstr>
      <vt:lpstr>Shelter Cluster Powerpoint Template V 1 0 - MYN</vt:lpstr>
      <vt:lpstr>Réunion Cluster Abris</vt:lpstr>
      <vt:lpstr>Tour de table: merci de mettre dans le chat vos prénoms et organisations </vt:lpstr>
      <vt:lpstr>Ordre de Jour</vt:lpstr>
      <vt:lpstr>1. Revue des points d’action</vt:lpstr>
      <vt:lpstr>1. Revue des points d’action</vt:lpstr>
      <vt:lpstr>    2. Présentation Outils développés par le sous groupe des Droit au Logement, à la Terre et aux Biens (LTB)  </vt:lpstr>
      <vt:lpstr>3. Mise à jour et défis par les points focaux régionaux</vt:lpstr>
      <vt:lpstr>EST</vt:lpstr>
      <vt:lpstr>4. Divers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Cluster Abris</dc:title>
  <dc:creator>Maria Del Carmen Sancha Maya</dc:creator>
  <cp:lastModifiedBy>Maria Del Carmen Sancha Maya</cp:lastModifiedBy>
  <cp:revision>101</cp:revision>
  <dcterms:modified xsi:type="dcterms:W3CDTF">2020-07-27T17:05:35Z</dcterms:modified>
</cp:coreProperties>
</file>