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8"/>
  </p:notesMasterIdLst>
  <p:handoutMasterIdLst>
    <p:handoutMasterId r:id="rId39"/>
  </p:handoutMasterIdLst>
  <p:sldIdLst>
    <p:sldId id="349" r:id="rId5"/>
    <p:sldId id="343" r:id="rId6"/>
    <p:sldId id="350" r:id="rId7"/>
    <p:sldId id="358" r:id="rId8"/>
    <p:sldId id="357" r:id="rId9"/>
    <p:sldId id="322" r:id="rId10"/>
    <p:sldId id="342" r:id="rId11"/>
    <p:sldId id="359" r:id="rId12"/>
    <p:sldId id="317" r:id="rId13"/>
    <p:sldId id="345" r:id="rId14"/>
    <p:sldId id="367" r:id="rId15"/>
    <p:sldId id="368" r:id="rId16"/>
    <p:sldId id="366" r:id="rId17"/>
    <p:sldId id="361" r:id="rId18"/>
    <p:sldId id="362" r:id="rId19"/>
    <p:sldId id="369" r:id="rId20"/>
    <p:sldId id="372" r:id="rId21"/>
    <p:sldId id="363" r:id="rId22"/>
    <p:sldId id="370" r:id="rId23"/>
    <p:sldId id="371" r:id="rId24"/>
    <p:sldId id="348" r:id="rId25"/>
    <p:sldId id="373" r:id="rId26"/>
    <p:sldId id="379" r:id="rId27"/>
    <p:sldId id="380" r:id="rId28"/>
    <p:sldId id="378" r:id="rId29"/>
    <p:sldId id="355" r:id="rId30"/>
    <p:sldId id="374" r:id="rId31"/>
    <p:sldId id="346" r:id="rId32"/>
    <p:sldId id="347" r:id="rId33"/>
    <p:sldId id="375" r:id="rId34"/>
    <p:sldId id="344" r:id="rId35"/>
    <p:sldId id="324" r:id="rId36"/>
    <p:sldId id="376" r:id="rId37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/>
  <p:cmAuthor id="2" name="Utilisateur de Microsoft Office" initials="Office [2]" lastIdx="1" clrIdx="1"/>
  <p:cmAuthor id="3" name="Utilisateur de Microsoft Office" initials="Office [3]" lastIdx="1" clrIdx="2"/>
  <p:cmAuthor id="4" name="Utilisateur de Microsoft Office" initials="Office [4]" lastIdx="1" clrIdx="3"/>
  <p:cmAuthor id="5" name="Maria Del Carmen Sancha Maya" initials="MDCSM" lastIdx="2" clrIdx="4">
    <p:extLst>
      <p:ext uri="{19B8F6BF-5375-455C-9EA6-DF929625EA0E}">
        <p15:presenceInfo xmlns:p15="http://schemas.microsoft.com/office/powerpoint/2012/main" userId="S::sanchama@unhcr.org::684d075b-332e-4c3b-8877-bddb3243ed5e" providerId="AD"/>
      </p:ext>
    </p:extLst>
  </p:cmAuthor>
  <p:cmAuthor id="6" name="Renee Wynveen" initials="RW" lastIdx="1" clrIdx="5">
    <p:extLst>
      <p:ext uri="{19B8F6BF-5375-455C-9EA6-DF929625EA0E}">
        <p15:presenceInfo xmlns:p15="http://schemas.microsoft.com/office/powerpoint/2012/main" userId="S::wynveen@unhcr.org::aa63adf7-1bc0-42db-a45a-4059068a13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24" autoAdjust="0"/>
  </p:normalViewPr>
  <p:slideViewPr>
    <p:cSldViewPr snapToGrid="0" snapToObjects="1"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BE0C-4EE7-DA49-8C49-7E8ED42475D7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325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375" y="949325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25FFC-2651-AD43-BD86-BE87089EC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5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527884" y="6298867"/>
            <a:ext cx="2088232" cy="400110"/>
            <a:chOff x="3671392" y="6341258"/>
            <a:chExt cx="1908720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Cluster Abris Burkina Faso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ZWU1NzIyNjMtOGFmMS00NjMyLTgzMTUtYmNkNWQyOTljYjI5IiwidCI6ImRiNTQzZjk3LWMwZjEtNGY5Ny04YzI0LWJjMmZlOWFhMWE2MyIsImMiOjh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ZWU1NzIyNjMtOGFmMS00NjMyLTgzMTUtYmNkNWQyOTljYjI5IiwidCI6ImRiNTQzZjk3LWMwZjEtNGY5Ny04YzI0LWJjMmZlOWFhMWE2MyIsImMiOjh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ZWU1NzIyNjMtOGFmMS00NjMyLTgzMTUtYmNkNWQyOTljYjI5IiwidCI6ImRiNTQzZjk3LWMwZjEtNGY5Ny04YzI0LWJjMmZlOWFhMWE2MyIsImMiOjh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ZWU1NzIyNjMtOGFmMS00NjMyLTgzMTUtYmNkNWQyOTljYjI5IiwidCI6ImRiNTQzZjk3LWMwZjEtNGY5Ny04YzI0LWJjMmZlOWFhMWE2MyIsImMiOjh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ZWU1NzIyNjMtOGFmMS00NjMyLTgzMTUtYmNkNWQyOTljYjI5IiwidCI6ImRiNTQzZjk3LWMwZjEtNGY5Ny04YzI0LWJjMmZlOWFhMWE2MyIsImMiOjh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ZWU1NzIyNjMtOGFmMS00NjMyLTgzMTUtYmNkNWQyOTljYjI5IiwidCI6ImRiNTQzZjk3LWMwZjEtNGY5Ny04YzI0LWJjMmZlOWFhMWE2MyIsImMiOjh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91FED9-DE2A-4D7A-ACB1-C20E77E73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366" y="-184762"/>
            <a:ext cx="3607266" cy="9144002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DF04E0-F753-42C7-B87F-4405EF510B3C}"/>
              </a:ext>
            </a:extLst>
          </p:cNvPr>
          <p:cNvSpPr txBox="1">
            <a:spLocks/>
          </p:cNvSpPr>
          <p:nvPr/>
        </p:nvSpPr>
        <p:spPr>
          <a:xfrm>
            <a:off x="1238250" y="384473"/>
            <a:ext cx="7772400" cy="223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fr-FR" dirty="0"/>
              <a:t>Shelter Cluster Burkina Faso</a:t>
            </a:r>
            <a:br>
              <a:rPr lang="fr-FR" dirty="0"/>
            </a:br>
            <a:br>
              <a:rPr lang="en-US" dirty="0"/>
            </a:b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Shelter Cluster. Annual Meeting.</a:t>
            </a:r>
            <a:br>
              <a:rPr lang="en-US" sz="2100" dirty="0"/>
            </a:br>
            <a:endParaRPr lang="en-US" sz="2100" dirty="0"/>
          </a:p>
          <a:p>
            <a:pPr algn="r"/>
            <a:r>
              <a:rPr lang="fr-FR" sz="2100" dirty="0" err="1"/>
              <a:t>October</a:t>
            </a:r>
            <a:r>
              <a:rPr lang="fr-FR" sz="2100" dirty="0"/>
              <a:t> 12, 2020</a:t>
            </a:r>
          </a:p>
          <a:p>
            <a:pPr algn="r"/>
            <a:br>
              <a:rPr lang="en-US" dirty="0"/>
            </a:br>
            <a:endParaRPr lang="fr-FR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BDEE0E-119F-47C9-A840-1012F5F6F92B}"/>
              </a:ext>
            </a:extLst>
          </p:cNvPr>
          <p:cNvSpPr txBox="1">
            <a:spLocks/>
          </p:cNvSpPr>
          <p:nvPr/>
        </p:nvSpPr>
        <p:spPr>
          <a:xfrm>
            <a:off x="3707185" y="1698501"/>
            <a:ext cx="6400800" cy="127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31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top of a dirt field&#10;&#10;Description automatically generated">
            <a:extLst>
              <a:ext uri="{FF2B5EF4-FFF2-40B4-BE49-F238E27FC236}">
                <a16:creationId xmlns:a16="http://schemas.microsoft.com/office/drawing/2014/main" id="{16A1A245-DA8C-4182-8468-B59B00916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6099E5-DA40-47B9-9FD0-6A4DECC3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8270"/>
            <a:ext cx="8229600" cy="1143000"/>
          </a:xfrm>
          <a:solidFill>
            <a:schemeClr val="bg1">
              <a:alpha val="44000"/>
            </a:schemeClr>
          </a:solidFill>
        </p:spPr>
        <p:txBody>
          <a:bodyPr>
            <a:normAutofit fontScale="90000"/>
          </a:bodyPr>
          <a:lstStyle/>
          <a:p>
            <a:pPr algn="r"/>
            <a:br>
              <a:rPr lang="en-US" dirty="0"/>
            </a:br>
            <a:br>
              <a:rPr lang="en-US" dirty="0"/>
            </a:br>
            <a:r>
              <a:rPr lang="en-US" dirty="0"/>
              <a:t>3. </a:t>
            </a:r>
            <a:r>
              <a:rPr lang="fr-FR" dirty="0"/>
              <a:t>Challenges</a:t>
            </a:r>
            <a:br>
              <a:rPr lang="fr-FR" dirty="0"/>
            </a:b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48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976B-D3CB-4152-8B8B-AF579489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Dealing with the challenges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8447-AA2C-44B5-8065-93A8A021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/>
              <a:t>Strengthen</a:t>
            </a:r>
            <a:r>
              <a:rPr lang="fr-FR" dirty="0"/>
              <a:t> of the </a:t>
            </a:r>
            <a:r>
              <a:rPr lang="fr-FR" dirty="0" err="1"/>
              <a:t>level</a:t>
            </a:r>
            <a:r>
              <a:rPr lang="fr-FR" dirty="0"/>
              <a:t> of </a:t>
            </a:r>
            <a:r>
              <a:rPr lang="fr-FR" dirty="0" err="1"/>
              <a:t>regional</a:t>
            </a:r>
            <a:r>
              <a:rPr lang="fr-FR" dirty="0"/>
              <a:t> coordination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partners</a:t>
            </a:r>
            <a:r>
              <a:rPr lang="fr-FR" dirty="0"/>
              <a:t> in place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act</a:t>
            </a:r>
            <a:r>
              <a:rPr lang="fr-FR" dirty="0"/>
              <a:t> as Shelter Cluster Focal Points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Sahel regional synergies: Regular communication with the Shelter Clusters from the region: Mali and Niger and exchange of updates and tools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Capacity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u="sng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https://app.powerbi.com/view?r=eyJrIjoiZWU1NzIyNjMtOGFmMS00NjMyLTgzMTUtYmNkNWQyOTljYjI5IiwidCI6ImRiNTQzZjk3LWMwZjEtNGY5Ny04YzI0LWJjMmZlOWFhMWE2MyIsImMiOjh9</a:t>
            </a:r>
            <a:endParaRPr lang="en-US" sz="2200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Technical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revision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typologies in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shelter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response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to the national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beneficiary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prioritization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criteria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based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vulnerability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Rapid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Needs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and Post Distribution Monitoring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91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976B-D3CB-4152-8B8B-AF579489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Dealing with the challenges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8447-AA2C-44B5-8065-93A8A021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Strengthen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coordination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through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in place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that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act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as Shelter Cluster Focal Points</a:t>
            </a:r>
          </a:p>
          <a:p>
            <a:r>
              <a:rPr lang="en-GB" dirty="0"/>
              <a:t>Sahel regional synergies: Regular communication with the Shelter Clusters from the region: Mali and Niger and exchange of updates and tools </a:t>
            </a:r>
            <a:endParaRPr lang="fr-FR" dirty="0"/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Capacity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u="sng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https://app.powerbi.com/view?r=eyJrIjoiZWU1NzIyNjMtOGFmMS00NjMyLTgzMTUtYmNkNWQyOTljYjI5IiwidCI6ImRiNTQzZjk3LWMwZjEtNGY5Ny04YzI0LWJjMmZlOWFhMWE2MyIsImMiOjh9</a:t>
            </a:r>
            <a:endParaRPr lang="en-US" sz="2200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Technical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revision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typologies in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shelter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response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to the national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beneficiary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prioritization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criteria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based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vulnerability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Rapid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Needs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and Post Distribution Monitoring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85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976B-D3CB-4152-8B8B-AF579489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Dealing with the challenges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8447-AA2C-44B5-8065-93A8A021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Strengthen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coordination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through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in place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that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act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as Shelter Cluster Focal Points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Sahel regional synergies: Regular communication with the Shelter Clusters from the region: Mali and Niger and exchange of updates and tools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/>
              <a:t>Partners</a:t>
            </a:r>
            <a:r>
              <a:rPr lang="fr-FR" dirty="0"/>
              <a:t> </a:t>
            </a:r>
            <a:r>
              <a:rPr lang="fr-FR" dirty="0" err="1"/>
              <a:t>Capacity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en-US" sz="2200" u="sng" dirty="0">
                <a:hlinkClick r:id="rId2"/>
              </a:rPr>
              <a:t>https://app.powerbi.com/view?r=eyJrIjoiZWU1NzIyNjMtOGFmMS00NjMyLTgzMTUtYmNkNWQyOTljYjI5IiwidCI6ImRiNTQzZjk3LWMwZjEtNGY5Ny04YzI0LWJjMmZlOWFhMWE2MyIsImMiOjh9</a:t>
            </a:r>
            <a:endParaRPr lang="en-US" sz="2200" u="sng" dirty="0"/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Technical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revision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typologies in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shelter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response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to the national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beneficiary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prioritization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criteria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based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vulnerability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Rapid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Needs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and Post Distribution Monitoring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76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06F10F-0B2E-485F-A4BB-CC010F34C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5" r="2130" b="6872"/>
          <a:stretch/>
        </p:blipFill>
        <p:spPr>
          <a:xfrm>
            <a:off x="97366" y="143933"/>
            <a:ext cx="8949267" cy="4174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893AB-8A22-4688-B206-C442A9549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10" r="2130" b="46873"/>
          <a:stretch/>
        </p:blipFill>
        <p:spPr>
          <a:xfrm>
            <a:off x="0" y="4318000"/>
            <a:ext cx="8949267" cy="21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8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0FFAF-4713-4B92-8645-2305CB870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0" t="12963" r="19074" b="6049"/>
          <a:stretch/>
        </p:blipFill>
        <p:spPr>
          <a:xfrm>
            <a:off x="152399" y="194733"/>
            <a:ext cx="8737775" cy="64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3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976B-D3CB-4152-8B8B-AF579489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Dealing with the challenges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8447-AA2C-44B5-8065-93A8A021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Strengthen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coordination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through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in place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that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act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as Shelter Cluster Focal Points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Sahel regional synergies: Regular communication with the Shelter Clusters from the region: Mali and Niger and exchange of updates and tools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Capacity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u="sng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https://app.powerbi.com/view?r=eyJrIjoiZWU1NzIyNjMtOGFmMS00NjMyLTgzMTUtYmNkNWQyOTljYjI5IiwidCI6ImRiNTQzZjk3LWMwZjEtNGY5Ny04YzI0LWJjMmZlOWFhMWE2MyIsImMiOjh9</a:t>
            </a:r>
            <a:endParaRPr lang="en-US" sz="2200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revision</a:t>
            </a:r>
            <a:r>
              <a:rPr lang="fr-FR" dirty="0"/>
              <a:t> of typologies in the </a:t>
            </a:r>
            <a:r>
              <a:rPr lang="fr-FR" dirty="0" err="1"/>
              <a:t>shelter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.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regional</a:t>
            </a:r>
            <a:r>
              <a:rPr lang="fr-FR" dirty="0"/>
              <a:t> to the national </a:t>
            </a:r>
            <a:r>
              <a:rPr lang="fr-FR" dirty="0" err="1"/>
              <a:t>level</a:t>
            </a:r>
            <a:endParaRPr lang="fr-FR" dirty="0"/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beneficiary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prioritization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criteria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based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vulnerability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Rapid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Needs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and Post Distribution Monitoring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4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788A-A369-49A7-94D7-D6FCFF1A8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397934"/>
            <a:ext cx="8348133" cy="572823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Consultations with the population conducted by the SC regional focal points in the 5 regions </a:t>
            </a:r>
            <a:r>
              <a:rPr lang="fr-FR" sz="2800" dirty="0"/>
              <a:t>on the </a:t>
            </a:r>
            <a:r>
              <a:rPr lang="fr-FR" sz="2800" dirty="0" err="1"/>
              <a:t>level</a:t>
            </a:r>
            <a:r>
              <a:rPr lang="fr-FR" sz="2800" dirty="0"/>
              <a:t> of acceptance, </a:t>
            </a:r>
            <a:r>
              <a:rPr lang="fr-FR" sz="2800" dirty="0" err="1"/>
              <a:t>problems</a:t>
            </a:r>
            <a:r>
              <a:rPr lang="fr-FR" sz="2800" dirty="0"/>
              <a:t> </a:t>
            </a:r>
            <a:r>
              <a:rPr lang="fr-FR" sz="2800" dirty="0" err="1"/>
              <a:t>observed</a:t>
            </a:r>
            <a:r>
              <a:rPr lang="fr-FR" sz="2800" dirty="0"/>
              <a:t>, </a:t>
            </a:r>
            <a:r>
              <a:rPr lang="fr-FR" sz="2800" dirty="0" err="1"/>
              <a:t>recommendations</a:t>
            </a:r>
            <a:r>
              <a:rPr lang="fr-FR" sz="2800" dirty="0"/>
              <a:t> for the typologies </a:t>
            </a:r>
            <a:r>
              <a:rPr lang="fr-FR" sz="2800" dirty="0" err="1"/>
              <a:t>they</a:t>
            </a:r>
            <a:r>
              <a:rPr lang="fr-FR" sz="2800" dirty="0"/>
              <a:t> </a:t>
            </a:r>
            <a:r>
              <a:rPr lang="fr-FR" sz="2800" dirty="0" err="1"/>
              <a:t>had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fr-FR" sz="2800" dirty="0" err="1"/>
              <a:t>Technical</a:t>
            </a:r>
            <a:r>
              <a:rPr lang="fr-FR" sz="2800" dirty="0"/>
              <a:t> </a:t>
            </a:r>
            <a:r>
              <a:rPr lang="fr-FR" sz="2800" dirty="0" err="1"/>
              <a:t>reflections</a:t>
            </a:r>
            <a:r>
              <a:rPr lang="fr-FR" sz="2800" dirty="0"/>
              <a:t> on a </a:t>
            </a:r>
            <a:r>
              <a:rPr lang="fr-FR" sz="2800" dirty="0" err="1"/>
              <a:t>parallel</a:t>
            </a:r>
            <a:r>
              <a:rPr lang="fr-FR" sz="2800" dirty="0"/>
              <a:t> </a:t>
            </a:r>
            <a:r>
              <a:rPr lang="fr-FR" sz="2800" dirty="0" err="1"/>
              <a:t>level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the </a:t>
            </a:r>
            <a:r>
              <a:rPr lang="fr-FR" sz="2800" dirty="0" err="1"/>
              <a:t>shelter</a:t>
            </a:r>
            <a:r>
              <a:rPr lang="fr-FR" sz="2800" dirty="0"/>
              <a:t> </a:t>
            </a:r>
            <a:r>
              <a:rPr lang="fr-FR" sz="2800" dirty="0" err="1"/>
              <a:t>technical</a:t>
            </a:r>
            <a:r>
              <a:rPr lang="fr-FR" sz="2800" dirty="0"/>
              <a:t> </a:t>
            </a:r>
            <a:r>
              <a:rPr lang="fr-FR" sz="2800" dirty="0" err="1"/>
              <a:t>working</a:t>
            </a:r>
            <a:r>
              <a:rPr lang="fr-FR" sz="2800" dirty="0"/>
              <a:t> group in </a:t>
            </a:r>
            <a:r>
              <a:rPr lang="fr-FR" sz="2800" dirty="0" err="1"/>
              <a:t>order</a:t>
            </a:r>
            <a:r>
              <a:rPr lang="fr-FR" sz="2800" dirty="0"/>
              <a:t> to </a:t>
            </a:r>
            <a:r>
              <a:rPr lang="fr-FR" sz="2800" dirty="0" err="1"/>
              <a:t>improve</a:t>
            </a:r>
            <a:r>
              <a:rPr lang="fr-FR" sz="2800" dirty="0"/>
              <a:t> the design </a:t>
            </a:r>
            <a:r>
              <a:rPr lang="fr-FR" sz="2800" dirty="0" err="1"/>
              <a:t>currently</a:t>
            </a:r>
            <a:r>
              <a:rPr lang="fr-FR" sz="2800" dirty="0"/>
              <a:t> in use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Information sheet of each type summarizing the most relevant aspects to be considered for each typology</a:t>
            </a:r>
          </a:p>
        </p:txBody>
      </p:sp>
    </p:spTree>
    <p:extLst>
      <p:ext uri="{BB962C8B-B14F-4D97-AF65-F5344CB8AC3E}">
        <p14:creationId xmlns:p14="http://schemas.microsoft.com/office/powerpoint/2010/main" val="21734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A0AB36-844F-425D-AAE7-59177A29F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1" t="17901" r="43704" b="7860"/>
          <a:stretch/>
        </p:blipFill>
        <p:spPr>
          <a:xfrm>
            <a:off x="609597" y="541868"/>
            <a:ext cx="2376955" cy="3107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FC4D8-9807-4FAD-8603-4DA9E479B6D5}"/>
              </a:ext>
            </a:extLst>
          </p:cNvPr>
          <p:cNvSpPr/>
          <p:nvPr/>
        </p:nvSpPr>
        <p:spPr>
          <a:xfrm>
            <a:off x="5046134" y="263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https://www.sheltercluster.org/burkina-faso/documents/typologie-des-abris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D482E-0C0A-42FD-9B60-2F9E36FB0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4" t="20371" r="44815" b="9506"/>
          <a:stretch/>
        </p:blipFill>
        <p:spPr>
          <a:xfrm>
            <a:off x="2493430" y="986988"/>
            <a:ext cx="3979334" cy="51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4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976B-D3CB-4152-8B8B-AF579489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Dealing with the challenges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8447-AA2C-44B5-8065-93A8A021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Strengthen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coordination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through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in place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that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act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as Shelter Cluster Focal Points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Sahel regional synergies: Regular communication with the Shelter Clusters from the region: Mali and Niger and exchange of updates and tools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Capacity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u="sng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https://app.powerbi.com/view?r=eyJrIjoiZWU1NzIyNjMtOGFmMS00NjMyLTgzMTUtYmNkNWQyOTljYjI5IiwidCI6ImRiNTQzZjk3LWMwZjEtNGY5Ny04YzI0LWJjMmZlOWFhMWE2MyIsImMiOjh9</a:t>
            </a:r>
            <a:endParaRPr lang="en-US" sz="2200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Technical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revision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typologies in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shelter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response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to the national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/>
              <a:t>Harmonisation of the </a:t>
            </a:r>
            <a:r>
              <a:rPr lang="fr-FR" dirty="0" err="1"/>
              <a:t>beneficiary</a:t>
            </a:r>
            <a:r>
              <a:rPr lang="fr-FR" dirty="0"/>
              <a:t> </a:t>
            </a:r>
            <a:r>
              <a:rPr lang="fr-FR" dirty="0" err="1"/>
              <a:t>prioritization</a:t>
            </a:r>
            <a:r>
              <a:rPr lang="fr-FR" dirty="0"/>
              <a:t> </a:t>
            </a:r>
            <a:r>
              <a:rPr lang="fr-FR" dirty="0" err="1"/>
              <a:t>criteria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vulnerability</a:t>
            </a:r>
            <a:endParaRPr lang="fr-FR" dirty="0"/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Rapid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Needs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and Post Distribution Monitoring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35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053614-E3E3-467D-82CE-2B39CDADFA1C}"/>
              </a:ext>
            </a:extLst>
          </p:cNvPr>
          <p:cNvSpPr/>
          <p:nvPr/>
        </p:nvSpPr>
        <p:spPr>
          <a:xfrm>
            <a:off x="3638550" y="5880100"/>
            <a:ext cx="245745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 descr="A picture containing outdoor, person, table, standing&#10;&#10;Description automatically generated">
            <a:extLst>
              <a:ext uri="{FF2B5EF4-FFF2-40B4-BE49-F238E27FC236}">
                <a16:creationId xmlns:a16="http://schemas.microsoft.com/office/drawing/2014/main" id="{229AA45D-9EAE-4D8C-B694-822BE2876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52400"/>
            <a:ext cx="3276600" cy="655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D46E6-F048-4ED9-B46B-3E3B5600C7E9}"/>
              </a:ext>
            </a:extLst>
          </p:cNvPr>
          <p:cNvSpPr txBox="1"/>
          <p:nvPr/>
        </p:nvSpPr>
        <p:spPr>
          <a:xfrm>
            <a:off x="4391025" y="1817386"/>
            <a:ext cx="46196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Context characteristics</a:t>
            </a:r>
          </a:p>
          <a:p>
            <a:pPr marL="342900" indent="-342900"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Shelter &amp; NFIs response</a:t>
            </a:r>
          </a:p>
          <a:p>
            <a:pPr marL="342900" indent="-342900"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Challenges</a:t>
            </a:r>
          </a:p>
          <a:p>
            <a:pPr marL="342900" indent="-342900">
              <a:buAutoNum type="arabicPeriod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Emergency inside the emergency</a:t>
            </a:r>
          </a:p>
          <a:p>
            <a:pPr marL="342900" indent="-342900">
              <a:buFontTx/>
              <a:buAutoNum type="arabicPeriod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5. Next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steps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and key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priorities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98A989-4444-455C-8A60-0DAFE4CF688C}"/>
              </a:ext>
            </a:extLst>
          </p:cNvPr>
          <p:cNvSpPr txBox="1">
            <a:spLocks/>
          </p:cNvSpPr>
          <p:nvPr/>
        </p:nvSpPr>
        <p:spPr>
          <a:xfrm>
            <a:off x="5915026" y="476250"/>
            <a:ext cx="3095624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31646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976B-D3CB-4152-8B8B-AF579489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Dealing with the challenges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8447-AA2C-44B5-8065-93A8A021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Strengthen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coordination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through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in place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that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act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as Shelter Cluster Focal Points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Sahel regional synergies: Regular communication with the Shelter Clusters from the region: Mali and Niger and exchange of updates and tools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Partners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Capacity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u="sng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https://app.powerbi.com/view?r=eyJrIjoiZWU1NzIyNjMtOGFmMS00NjMyLTgzMTUtYmNkNWQyOTljYjI5IiwidCI6ImRiNTQzZjk3LWMwZjEtNGY5Ny04YzI0LWJjMmZlOWFhMWE2MyIsImMiOjh9</a:t>
            </a:r>
            <a:endParaRPr lang="en-US" sz="2200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Technical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revision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of typologies in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shelter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response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regional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to the national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level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Harmonisation of the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beneficiary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prioritization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criteria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based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vulnerability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/>
              <a:t>Harmonisation of Rapid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Assessment</a:t>
            </a:r>
            <a:r>
              <a:rPr lang="fr-FR" dirty="0"/>
              <a:t> and Post Distribution Monitoring </a:t>
            </a:r>
            <a:r>
              <a:rPr lang="fr-FR" dirty="0" err="1"/>
              <a:t>tools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59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BAF23968-DE9F-48E9-A0AF-E9368B59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8329"/>
            <a:ext cx="9149853" cy="382091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EE1210-2EB3-4EF6-8BA4-C5ABA751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" y="318270"/>
            <a:ext cx="8980371" cy="1143000"/>
          </a:xfrm>
        </p:spPr>
        <p:txBody>
          <a:bodyPr>
            <a:normAutofit fontScale="90000"/>
          </a:bodyPr>
          <a:lstStyle/>
          <a:p>
            <a:pPr algn="r"/>
            <a:br>
              <a:rPr lang="fr-FR" sz="3100" dirty="0"/>
            </a:br>
            <a:r>
              <a:rPr lang="en-US" sz="3200" dirty="0"/>
              <a:t>4. Emergency inside the emergency</a:t>
            </a:r>
            <a:br>
              <a:rPr lang="en-US" sz="3100" dirty="0"/>
            </a:br>
            <a:r>
              <a:rPr lang="en-US" sz="3100" dirty="0"/>
              <a:t>COVID-19 &amp; Floods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331198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66449-10B3-46C4-8D63-CE3D6764C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866"/>
            <a:ext cx="8229600" cy="456829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COVID-19: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fr-FR" dirty="0"/>
              <a:t>Data from 07 Octobre 2020 du Ministère de la Santé:  </a:t>
            </a:r>
          </a:p>
          <a:p>
            <a:pPr algn="just"/>
            <a:r>
              <a:rPr lang="en-GB" dirty="0"/>
              <a:t>19 new cases, 28 healed et  01 death; for a cumulative of 2,241 confirmed cases, 1,506 healed et 60 deaths since the start of the pandemic. </a:t>
            </a:r>
          </a:p>
          <a:p>
            <a:pPr algn="just"/>
            <a:r>
              <a:rPr lang="en-US" dirty="0"/>
              <a:t>The pandemic situation also hampered the capacity and speed of response of partners in the sector, leaving the affected population more exposed to the weather than usual.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lvl="1" algn="just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FA01F1-A026-4920-95F6-35FA6B61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Impact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55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FA01F1-A026-4920-95F6-35FA6B61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Impact</a:t>
            </a:r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505C1-4FE2-408D-AD12-88EA4215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4" t="16482" r="34583" b="27778"/>
          <a:stretch/>
        </p:blipFill>
        <p:spPr>
          <a:xfrm>
            <a:off x="-188934" y="419100"/>
            <a:ext cx="9332934" cy="56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66449-10B3-46C4-8D63-CE3D6764C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926"/>
            <a:ext cx="8229600" cy="48212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/>
              <a:t>FLOODS: 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dirty="0"/>
              <a:t>Households and shelters affected by floods and high winds until September 2020, in the 5 regions prioritized in the humanitarian response: </a:t>
            </a:r>
          </a:p>
          <a:p>
            <a:pPr marL="0" indent="0" algn="just">
              <a:buNone/>
            </a:pPr>
            <a:endParaRPr lang="en-US" dirty="0"/>
          </a:p>
          <a:p>
            <a:pPr lvl="1" algn="just"/>
            <a:r>
              <a:rPr lang="en-US" b="1" dirty="0"/>
              <a:t>Central North: </a:t>
            </a:r>
            <a:r>
              <a:rPr lang="en-US" dirty="0"/>
              <a:t>more than 400 displaced and host households affected by the rains of September 5 and 7, in addition to more than 520 affected in June among 8,369 households identified as being settled in flood-prone areas (10 communes, June 2020).</a:t>
            </a:r>
          </a:p>
          <a:p>
            <a:pPr marL="457200" lvl="1" indent="0" algn="just">
              <a:buNone/>
            </a:pPr>
            <a:endParaRPr lang="en-US" dirty="0"/>
          </a:p>
          <a:p>
            <a:pPr lvl="1" algn="just"/>
            <a:r>
              <a:rPr lang="en-US" b="1" dirty="0"/>
              <a:t>Sahel: </a:t>
            </a:r>
            <a:r>
              <a:rPr lang="en-US" dirty="0"/>
              <a:t>462 households affected by high winds and 22 shelters destroyed by the last rains in September, and 200 households in June, among 1,593 households identified as living in flood-prone areas (7 communes, June 2020).</a:t>
            </a:r>
          </a:p>
          <a:p>
            <a:pPr lvl="1" algn="just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FA01F1-A026-4920-95F6-35FA6B61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Impact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02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FA01F1-A026-4920-95F6-35FA6B61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Impact</a:t>
            </a:r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92922B-4540-42E3-978A-B06F2807F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n-US" sz="2200" b="1" dirty="0"/>
              <a:t>North: </a:t>
            </a:r>
            <a:r>
              <a:rPr lang="en-US" sz="2200" dirty="0"/>
              <a:t>31 households affected by the last rains in September, but the majority of the displaced households are hosted by host households in </a:t>
            </a:r>
            <a:r>
              <a:rPr lang="en-US" sz="2200" dirty="0" err="1"/>
              <a:t>Yatenga</a:t>
            </a:r>
            <a:r>
              <a:rPr lang="en-US" sz="2200" dirty="0"/>
              <a:t> and </a:t>
            </a:r>
            <a:r>
              <a:rPr lang="en-US" sz="2200" dirty="0" err="1"/>
              <a:t>Loroum</a:t>
            </a:r>
            <a:r>
              <a:rPr lang="en-US" sz="2200" dirty="0"/>
              <a:t>, which so far have not been heavily affected by heavy flooding.</a:t>
            </a:r>
          </a:p>
          <a:p>
            <a:pPr lvl="1" algn="just"/>
            <a:endParaRPr lang="en-US" sz="2200" dirty="0"/>
          </a:p>
          <a:p>
            <a:pPr lvl="1" algn="just"/>
            <a:r>
              <a:rPr lang="en-US" sz="2200" b="1" dirty="0"/>
              <a:t>Boucle de </a:t>
            </a:r>
            <a:r>
              <a:rPr lang="en-US" sz="2200" b="1" dirty="0" err="1"/>
              <a:t>Mouhoun</a:t>
            </a:r>
            <a:r>
              <a:rPr lang="en-US" sz="2200" b="1" dirty="0"/>
              <a:t>: </a:t>
            </a:r>
            <a:r>
              <a:rPr lang="en-US" sz="2200" dirty="0"/>
              <a:t>Some damage was reported to emergency shelters and also to host communities’ homes by the mostly high winds.  It is estimated that 2/5 of the shelters were affected by the bad weather. </a:t>
            </a:r>
          </a:p>
          <a:p>
            <a:pPr lvl="1" algn="just"/>
            <a:endParaRPr lang="en-US" sz="2200" dirty="0"/>
          </a:p>
          <a:p>
            <a:pPr lvl="1" algn="just"/>
            <a:r>
              <a:rPr lang="en-US" sz="2200" b="1" dirty="0"/>
              <a:t>East: </a:t>
            </a:r>
            <a:r>
              <a:rPr lang="en-US" sz="2200" dirty="0"/>
              <a:t>857 households affected by the rains of September 5. Strong concern about the low presence of shelter actors in the region.</a:t>
            </a:r>
            <a:endParaRPr lang="fr-FR" sz="2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56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5043C8-8BF9-4B41-B0A6-853E44FD8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9" t="17963" r="27604" b="5741"/>
          <a:stretch/>
        </p:blipFill>
        <p:spPr>
          <a:xfrm>
            <a:off x="-66235" y="185737"/>
            <a:ext cx="9210235" cy="64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9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47D0-1220-4719-AF11-48062D2E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Preparedness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CA0F-04D7-45B5-BD4E-56C58014C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Humanitarian community and the authorities in the Sahel region have prepared a very relevant contingency plan.</a:t>
            </a:r>
          </a:p>
          <a:p>
            <a:pPr algn="just"/>
            <a:r>
              <a:rPr lang="en-US" sz="2800" dirty="0"/>
              <a:t>Sites outside flood-prone areas were gradually identified for the relocation of affected households.</a:t>
            </a:r>
          </a:p>
          <a:p>
            <a:pPr algn="just"/>
            <a:r>
              <a:rPr lang="en-US" sz="2800" dirty="0"/>
              <a:t>Typologies of emergency shelters less adapted to these bad weather conditions have been reviewed and reinforcement measures have been added to avoid its damage.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3299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sitting, blue, old&#10;&#10;Description automatically generated">
            <a:extLst>
              <a:ext uri="{FF2B5EF4-FFF2-40B4-BE49-F238E27FC236}">
                <a16:creationId xmlns:a16="http://schemas.microsoft.com/office/drawing/2014/main" id="{D091974B-938A-4E05-A252-CDC0F6699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30" y="186266"/>
            <a:ext cx="6493934" cy="64939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29DE4-2982-40A6-9A04-434DCCCA11F6}"/>
              </a:ext>
            </a:extLst>
          </p:cNvPr>
          <p:cNvSpPr txBox="1"/>
          <p:nvPr/>
        </p:nvSpPr>
        <p:spPr>
          <a:xfrm flipH="1">
            <a:off x="181185" y="6081806"/>
            <a:ext cx="258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Solidarité</a:t>
            </a:r>
            <a:r>
              <a:rPr lang="en-US" sz="1600" dirty="0"/>
              <a:t> International, North region, sept 2020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24919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outdoor, building, parked, standing&#10;&#10;Description automatically generated">
            <a:extLst>
              <a:ext uri="{FF2B5EF4-FFF2-40B4-BE49-F238E27FC236}">
                <a16:creationId xmlns:a16="http://schemas.microsoft.com/office/drawing/2014/main" id="{80F0393C-896D-4113-811D-2D3CD6839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1"/>
          <a:stretch/>
        </p:blipFill>
        <p:spPr>
          <a:xfrm>
            <a:off x="75872" y="1811867"/>
            <a:ext cx="9004440" cy="48937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B1C41-47BD-42CC-9283-9CDC64F6FEA1}"/>
              </a:ext>
            </a:extLst>
          </p:cNvPr>
          <p:cNvSpPr txBox="1"/>
          <p:nvPr/>
        </p:nvSpPr>
        <p:spPr>
          <a:xfrm flipH="1">
            <a:off x="75872" y="1473313"/>
            <a:ext cx="324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UNHCR, North region, sept 2020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1803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A7D5B-C682-48F5-B47B-D8B5D08181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1"/>
            <a:ext cx="9144000" cy="6874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B14329-2A81-4BB3-8BB1-C02F2000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  <a:solidFill>
            <a:schemeClr val="accent1">
              <a:alpha val="4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GB" sz="3200" dirty="0"/>
              <a:t>1. Context characteristics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85434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BE53-7BDE-40E6-BCB0-9A8B357B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Response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B831E-943E-4213-94D2-11AE753A8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7668"/>
            <a:ext cx="8229600" cy="4898496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 relocation and construction of the new shelters took place in the two regions most affected by the rains and high winds, the Sahel and Central North regions:</a:t>
            </a:r>
          </a:p>
          <a:p>
            <a:pPr lvl="1" algn="just"/>
            <a:r>
              <a:rPr lang="en-US" sz="2000" dirty="0"/>
              <a:t>Sahel:</a:t>
            </a:r>
          </a:p>
          <a:p>
            <a:pPr lvl="2" algn="just"/>
            <a:r>
              <a:rPr lang="en-US" sz="2000" dirty="0"/>
              <a:t> 977 shelters have already been finalized for household relocation, in a planned response for 1,000 households. </a:t>
            </a:r>
          </a:p>
          <a:p>
            <a:pPr lvl="2" algn="just"/>
            <a:r>
              <a:rPr lang="en-US" sz="2000" dirty="0"/>
              <a:t>46 households have already been relocated.</a:t>
            </a:r>
          </a:p>
          <a:p>
            <a:pPr lvl="1" algn="just"/>
            <a:r>
              <a:rPr lang="en-US" sz="2000" dirty="0"/>
              <a:t>Central North</a:t>
            </a:r>
          </a:p>
          <a:p>
            <a:pPr lvl="2" algn="just"/>
            <a:r>
              <a:rPr lang="en-US" sz="2000" dirty="0"/>
              <a:t>More than 520 households have been relocated.</a:t>
            </a:r>
          </a:p>
          <a:p>
            <a:pPr marL="342900" lvl="2" indent="-342900" algn="just">
              <a:buFont typeface="Wingdings" pitchFamily="2" charset="2"/>
              <a:buChar char="§"/>
            </a:pPr>
            <a:r>
              <a:rPr lang="en-US" sz="2000" dirty="0"/>
              <a:t>Additional distributions of NFIs have been done to replace those families that lost these items (more than 300 households in CN and 280 households in the East).</a:t>
            </a:r>
          </a:p>
          <a:p>
            <a:pPr marL="342900" lvl="2" indent="-342900" algn="just">
              <a:buFont typeface="Wingdings" pitchFamily="2" charset="2"/>
              <a:buChar char="§"/>
            </a:pPr>
            <a:r>
              <a:rPr lang="en-US" sz="2000" dirty="0"/>
              <a:t>Initial creation of a humanitarian cell to strengthen operational coordination across sectors and with local authorities in Boucle de </a:t>
            </a:r>
            <a:r>
              <a:rPr lang="en-US" sz="2000" dirty="0" err="1"/>
              <a:t>Mouhoun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44039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top of a dirt field&#10;&#10;Description automatically generated">
            <a:extLst>
              <a:ext uri="{FF2B5EF4-FFF2-40B4-BE49-F238E27FC236}">
                <a16:creationId xmlns:a16="http://schemas.microsoft.com/office/drawing/2014/main" id="{9E19B50F-18FF-451D-80DB-B96765EF9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>
          <a:xfrm>
            <a:off x="57752" y="1461270"/>
            <a:ext cx="9028496" cy="52379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FA01C5-5367-4C06-91EC-8D7C0116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1" y="318270"/>
            <a:ext cx="8229600" cy="1143000"/>
          </a:xfrm>
          <a:solidFill>
            <a:schemeClr val="bg1">
              <a:alpha val="56000"/>
            </a:schemeClr>
          </a:solidFill>
        </p:spPr>
        <p:txBody>
          <a:bodyPr>
            <a:normAutofit fontScale="90000"/>
          </a:bodyPr>
          <a:lstStyle/>
          <a:p>
            <a:pPr algn="r"/>
            <a:br>
              <a:rPr lang="en-US" dirty="0"/>
            </a:br>
            <a:br>
              <a:rPr lang="en-US" dirty="0"/>
            </a:br>
            <a:r>
              <a:rPr lang="en-US" dirty="0"/>
              <a:t>6. Next steps and key priorities</a:t>
            </a:r>
            <a:br>
              <a:rPr lang="fr-FR" dirty="0"/>
            </a:b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543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4954-A6C3-4E85-87C3-FF1E4251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43"/>
            <a:ext cx="8496300" cy="611293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8400" dirty="0"/>
              <a:t>Transition from current emergency shelter responses to </a:t>
            </a:r>
            <a:r>
              <a:rPr lang="en-US" sz="8400" u="sng" dirty="0"/>
              <a:t>more durable shelter solutions</a:t>
            </a:r>
          </a:p>
          <a:p>
            <a:pPr algn="just">
              <a:lnSpc>
                <a:spcPct val="170000"/>
              </a:lnSpc>
            </a:pPr>
            <a:r>
              <a:rPr lang="en-US" sz="8400" dirty="0"/>
              <a:t>Advocacy for </a:t>
            </a:r>
            <a:r>
              <a:rPr lang="en-US" sz="8400" u="sng" dirty="0"/>
              <a:t>securing land for the displaced population </a:t>
            </a:r>
          </a:p>
          <a:p>
            <a:pPr algn="just">
              <a:lnSpc>
                <a:spcPct val="170000"/>
              </a:lnSpc>
            </a:pPr>
            <a:r>
              <a:rPr lang="en-US" sz="8400" dirty="0"/>
              <a:t>Continuation on the </a:t>
            </a:r>
            <a:r>
              <a:rPr lang="en-US" sz="8400" u="sng" dirty="0"/>
              <a:t>identification</a:t>
            </a:r>
            <a:r>
              <a:rPr lang="en-US" sz="8400" dirty="0"/>
              <a:t> of adequate areas for </a:t>
            </a:r>
            <a:r>
              <a:rPr lang="en-US" sz="8400" u="sng" dirty="0"/>
              <a:t>new sites </a:t>
            </a:r>
          </a:p>
          <a:p>
            <a:pPr algn="just">
              <a:lnSpc>
                <a:spcPct val="170000"/>
              </a:lnSpc>
            </a:pPr>
            <a:r>
              <a:rPr lang="en-US" sz="8400" dirty="0"/>
              <a:t>Improvement of the </a:t>
            </a:r>
            <a:r>
              <a:rPr lang="en-US" sz="8400" u="sng" dirty="0"/>
              <a:t>site planning</a:t>
            </a:r>
          </a:p>
          <a:p>
            <a:pPr algn="just">
              <a:lnSpc>
                <a:spcPct val="170000"/>
              </a:lnSpc>
            </a:pPr>
            <a:r>
              <a:rPr lang="en-US" sz="8400" dirty="0"/>
              <a:t>Reinforcement of the emergency </a:t>
            </a:r>
            <a:r>
              <a:rPr lang="en-US" sz="8400" u="sng" dirty="0"/>
              <a:t>shelter contingency stock</a:t>
            </a:r>
          </a:p>
          <a:p>
            <a:pPr algn="just">
              <a:lnSpc>
                <a:spcPct val="170000"/>
              </a:lnSpc>
            </a:pPr>
            <a:r>
              <a:rPr lang="en-US" sz="8400" dirty="0"/>
              <a:t>Reinforcement of the </a:t>
            </a:r>
            <a:r>
              <a:rPr lang="en-US" sz="8400" u="sng" dirty="0"/>
              <a:t>regional</a:t>
            </a:r>
            <a:r>
              <a:rPr lang="en-US" sz="8400" dirty="0"/>
              <a:t> shelter cluster </a:t>
            </a:r>
            <a:r>
              <a:rPr lang="en-US" sz="8400" u="sng" dirty="0"/>
              <a:t>coordination</a:t>
            </a:r>
            <a:endParaRPr lang="en-US" sz="8400" dirty="0"/>
          </a:p>
          <a:p>
            <a:pPr algn="just">
              <a:lnSpc>
                <a:spcPct val="170000"/>
              </a:lnSpc>
            </a:pPr>
            <a:r>
              <a:rPr lang="en-US" sz="8400" dirty="0"/>
              <a:t>Advocacy for additional support to the shelter response</a:t>
            </a:r>
          </a:p>
          <a:p>
            <a:pPr algn="just">
              <a:lnSpc>
                <a:spcPct val="170000"/>
              </a:lnSpc>
            </a:pPr>
            <a:r>
              <a:rPr lang="en-US" sz="8400" dirty="0"/>
              <a:t>Continuation with the sensitization of beneficiaries to ensure regular maintenance of shelters and sites</a:t>
            </a:r>
          </a:p>
          <a:p>
            <a:pPr algn="just">
              <a:lnSpc>
                <a:spcPct val="170000"/>
              </a:lnSpc>
            </a:pPr>
            <a:r>
              <a:rPr lang="en-US" sz="8400" dirty="0"/>
              <a:t>Reinforcement of the monitoring of the implementation of the shelter response</a:t>
            </a:r>
          </a:p>
          <a:p>
            <a:endParaRPr lang="en-US" sz="8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88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1C68-BD2C-4671-BC7C-23FF8ED0D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Questions ?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2299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DB5F-38C9-4F3C-B36C-37DDF35A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38664"/>
            <a:ext cx="8102601" cy="5626631"/>
          </a:xfrm>
        </p:spPr>
        <p:txBody>
          <a:bodyPr>
            <a:noAutofit/>
          </a:bodyPr>
          <a:lstStyle/>
          <a:p>
            <a:pPr algn="just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 humanitarian situation continues to deteriorate rapidly. </a:t>
            </a:r>
          </a:p>
          <a:p>
            <a:pPr algn="just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Growing insecurity and climate shocks have led to the worst food crisis in a decade, with 15 percent of the population in phase 3 to 5 according to the July 2020 Harmonized Framework data.</a:t>
            </a:r>
          </a:p>
          <a:p>
            <a:pPr marL="0" indent="0" algn="just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974D7-8F07-4714-BBDD-2021B3709190}"/>
              </a:ext>
            </a:extLst>
          </p:cNvPr>
          <p:cNvSpPr txBox="1">
            <a:spLocks/>
          </p:cNvSpPr>
          <p:nvPr/>
        </p:nvSpPr>
        <p:spPr>
          <a:xfrm>
            <a:off x="346261" y="5213392"/>
            <a:ext cx="8332266" cy="1503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Strong progressive increase of the displaced population due to a worsening of the security situation, from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81.000 people in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January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2019 to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1.034.609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September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2020 (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almost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12 times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folded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91F6A-EDAA-4504-9A54-9B63C0C55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86" t="28458" r="35061" b="49444"/>
          <a:stretch/>
        </p:blipFill>
        <p:spPr>
          <a:xfrm>
            <a:off x="518777" y="1548975"/>
            <a:ext cx="8225173" cy="3519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CC636-78F4-4B23-AFC1-E27FA91476B7}"/>
              </a:ext>
            </a:extLst>
          </p:cNvPr>
          <p:cNvSpPr txBox="1"/>
          <p:nvPr/>
        </p:nvSpPr>
        <p:spPr>
          <a:xfrm>
            <a:off x="7122695" y="5028765"/>
            <a:ext cx="180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OCHA BF, 2020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4175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F4247-5617-4CA5-9D0A-2C66D943F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244040"/>
            <a:ext cx="8201025" cy="287804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Originally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  <a:r>
              <a:rPr lang="fr-FR" sz="26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regions</a:t>
            </a: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were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most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affected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 by the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displacements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 but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currently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fr-FR" sz="2600" b="1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fr-FR" sz="2600" b="1" dirty="0" err="1">
                <a:latin typeface="Verdana" panose="020B0604030504040204" pitchFamily="34" charset="0"/>
                <a:ea typeface="Verdana" panose="020B0604030504040204" pitchFamily="34" charset="0"/>
              </a:rPr>
              <a:t>displaced</a:t>
            </a: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</a:rPr>
              <a:t> population </a:t>
            </a:r>
            <a:r>
              <a:rPr lang="fr-FR" sz="26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registered</a:t>
            </a: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fr-FR" sz="2600" b="1" dirty="0" err="1">
                <a:latin typeface="Verdana" panose="020B0604030504040204" pitchFamily="34" charset="0"/>
                <a:ea typeface="Verdana" panose="020B0604030504040204" pitchFamily="34" charset="0"/>
              </a:rPr>
              <a:t>other</a:t>
            </a: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6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regions</a:t>
            </a: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600" b="1" dirty="0" err="1"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fr-FR" sz="2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6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increasing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Currently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there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internally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displaced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 people in 13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regions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</a:rPr>
              <a:t>, 45 provinces, 251 </a:t>
            </a:r>
            <a:r>
              <a:rPr lang="fr-FR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municipalities</a:t>
            </a:r>
            <a:endParaRPr lang="fr-F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0F633-2532-4A0F-8C01-4C2EA0B0E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50742" r="33333" b="17725"/>
          <a:stretch/>
        </p:blipFill>
        <p:spPr>
          <a:xfrm>
            <a:off x="166601" y="3122084"/>
            <a:ext cx="8977399" cy="3033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EA7F-AAB1-404E-9228-747348505AE9}"/>
              </a:ext>
            </a:extLst>
          </p:cNvPr>
          <p:cNvSpPr txBox="1"/>
          <p:nvPr/>
        </p:nvSpPr>
        <p:spPr>
          <a:xfrm>
            <a:off x="317634" y="6381549"/>
            <a:ext cx="180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OCHA BF, 2020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7875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1E8EAF-64D7-423D-AC77-4D79CAE6576A}"/>
              </a:ext>
            </a:extLst>
          </p:cNvPr>
          <p:cNvSpPr txBox="1"/>
          <p:nvPr/>
        </p:nvSpPr>
        <p:spPr>
          <a:xfrm>
            <a:off x="524933" y="1419226"/>
            <a:ext cx="8255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Humanitarian Response Plan (revision August 2020)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Shelter Response: 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required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$30.3 M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, funded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$4.8 M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, coverage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16.0 %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(FTS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HRP 2020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Planned to be funded in 2020: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max 40 %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according to the partners survey, including response out of the HRP)</a:t>
            </a: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Shelter response COVID-19: 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Required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$4 M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, funded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$0.1 M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, coverage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1.4 %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(FTS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COVID-19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/>
              <a:t> </a:t>
            </a:r>
            <a:endParaRPr lang="fr-FR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3B2A9D-A890-4388-B8D3-96D648D9BD96}"/>
              </a:ext>
            </a:extLst>
          </p:cNvPr>
          <p:cNvSpPr txBox="1">
            <a:spLocks/>
          </p:cNvSpPr>
          <p:nvPr/>
        </p:nvSpPr>
        <p:spPr>
          <a:xfrm>
            <a:off x="2819400" y="476250"/>
            <a:ext cx="619125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Funding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situation</a:t>
            </a:r>
          </a:p>
        </p:txBody>
      </p:sp>
    </p:spTree>
    <p:extLst>
      <p:ext uri="{BB962C8B-B14F-4D97-AF65-F5344CB8AC3E}">
        <p14:creationId xmlns:p14="http://schemas.microsoft.com/office/powerpoint/2010/main" val="347014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50193D-1C42-4653-B87C-AC792F83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827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br>
              <a:rPr lang="en-US" dirty="0"/>
            </a:br>
            <a:r>
              <a:rPr lang="en-US" dirty="0"/>
              <a:t>2. Shelter &amp; NFIs response</a:t>
            </a:r>
            <a:br>
              <a:rPr lang="en-US" dirty="0"/>
            </a:br>
            <a:endParaRPr lang="fr-FR" dirty="0"/>
          </a:p>
        </p:txBody>
      </p:sp>
      <p:pic>
        <p:nvPicPr>
          <p:cNvPr id="7" name="Picture 6" descr="A close up of a tent&#10;&#10;Description automatically generated">
            <a:extLst>
              <a:ext uri="{FF2B5EF4-FFF2-40B4-BE49-F238E27FC236}">
                <a16:creationId xmlns:a16="http://schemas.microsoft.com/office/drawing/2014/main" id="{3557A7A7-A2F8-4FEA-A3B4-497CD641F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270"/>
            <a:ext cx="9144000" cy="53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5EF49-06EE-4DC2-8DBA-22B2E7726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3" t="17766" r="22049" b="5650"/>
          <a:stretch/>
        </p:blipFill>
        <p:spPr>
          <a:xfrm>
            <a:off x="0" y="389719"/>
            <a:ext cx="9144000" cy="64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8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0E12-0E47-4B6F-8A73-6F1E0356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8" y="-77002"/>
            <a:ext cx="8157411" cy="89514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Geographical presence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427C-0D9C-4730-BDF5-9994CCD7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66491-C2C0-456F-B6CE-DEF60DA4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837"/>
            <a:ext cx="9143999" cy="60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15154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7D25836F67646A98C66F1CDD61673" ma:contentTypeVersion="13" ma:contentTypeDescription="Create a new document." ma:contentTypeScope="" ma:versionID="ac86a000fabe1cd588c8302a481b1f33">
  <xsd:schema xmlns:xsd="http://www.w3.org/2001/XMLSchema" xmlns:xs="http://www.w3.org/2001/XMLSchema" xmlns:p="http://schemas.microsoft.com/office/2006/metadata/properties" xmlns:ns3="6df68d03-0d94-44b1-a9a2-765e7690f201" xmlns:ns4="1d8ebf77-cd33-4f18-bb2b-d077fe339d9a" targetNamespace="http://schemas.microsoft.com/office/2006/metadata/properties" ma:root="true" ma:fieldsID="c6debc5de8c98d67ad87a41679987d52" ns3:_="" ns4:_="">
    <xsd:import namespace="6df68d03-0d94-44b1-a9a2-765e7690f201"/>
    <xsd:import namespace="1d8ebf77-cd33-4f18-bb2b-d077fe339d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8d03-0d94-44b1-a9a2-765e7690f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ebf77-cd33-4f18-bb2b-d077fe339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56DD5-6E03-4FB7-8CA8-133D3D48D9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F85F3F-2348-436C-B7C3-5F3618DD05C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8ebf77-cd33-4f18-bb2b-d077fe339d9a"/>
    <ds:schemaRef ds:uri="http://purl.org/dc/elements/1.1/"/>
    <ds:schemaRef ds:uri="http://schemas.microsoft.com/office/2006/metadata/properties"/>
    <ds:schemaRef ds:uri="6df68d03-0d94-44b1-a9a2-765e7690f201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019472-7302-44E8-8CC3-533F70222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f68d03-0d94-44b1-a9a2-765e7690f201"/>
    <ds:schemaRef ds:uri="1d8ebf77-cd33-4f18-bb2b-d077fe339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25456</TotalTime>
  <Words>1509</Words>
  <Application>Microsoft Office PowerPoint</Application>
  <PresentationFormat>On-screen Show (4:3)</PresentationFormat>
  <Paragraphs>145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Shelter Cluster Powerpoint Template V 1 0 - MYN</vt:lpstr>
      <vt:lpstr>PowerPoint Presentation</vt:lpstr>
      <vt:lpstr>PowerPoint Presentation</vt:lpstr>
      <vt:lpstr>1. Context characteristics</vt:lpstr>
      <vt:lpstr>PowerPoint Presentation</vt:lpstr>
      <vt:lpstr>PowerPoint Presentation</vt:lpstr>
      <vt:lpstr>PowerPoint Presentation</vt:lpstr>
      <vt:lpstr> 2. Shelter &amp; NFIs response </vt:lpstr>
      <vt:lpstr>PowerPoint Presentation</vt:lpstr>
      <vt:lpstr>Geographical presence</vt:lpstr>
      <vt:lpstr>  3. Challenges  </vt:lpstr>
      <vt:lpstr>Dealing with the challenges</vt:lpstr>
      <vt:lpstr>Dealing with the challenges</vt:lpstr>
      <vt:lpstr>Dealing with the challenges</vt:lpstr>
      <vt:lpstr>PowerPoint Presentation</vt:lpstr>
      <vt:lpstr>PowerPoint Presentation</vt:lpstr>
      <vt:lpstr>Dealing with the challenges</vt:lpstr>
      <vt:lpstr>PowerPoint Presentation</vt:lpstr>
      <vt:lpstr>PowerPoint Presentation</vt:lpstr>
      <vt:lpstr>Dealing with the challenges</vt:lpstr>
      <vt:lpstr>Dealing with the challenges</vt:lpstr>
      <vt:lpstr> 4. Emergency inside the emergency COVID-19 &amp; Floods</vt:lpstr>
      <vt:lpstr>Impact</vt:lpstr>
      <vt:lpstr>Impact</vt:lpstr>
      <vt:lpstr>Impact</vt:lpstr>
      <vt:lpstr>Impact</vt:lpstr>
      <vt:lpstr>PowerPoint Presentation</vt:lpstr>
      <vt:lpstr>Preparedness</vt:lpstr>
      <vt:lpstr>PowerPoint Presentation</vt:lpstr>
      <vt:lpstr>PowerPoint Presentation</vt:lpstr>
      <vt:lpstr>Response</vt:lpstr>
      <vt:lpstr>  6. Next steps and key priorities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Cluster Abris</dc:title>
  <dc:creator>Brice Degla</dc:creator>
  <cp:lastModifiedBy>Renee Wynveen</cp:lastModifiedBy>
  <cp:revision>244</cp:revision>
  <dcterms:modified xsi:type="dcterms:W3CDTF">2020-12-28T14:33:00Z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0x010100C6B7D25836F67646A98C66F1CDD61673</vt:lpwstr>
  </property>
</Properties>
</file>