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6" r:id="rId4"/>
  </p:sldMasterIdLst>
  <p:notesMasterIdLst>
    <p:notesMasterId r:id="rId19"/>
  </p:notesMasterIdLst>
  <p:handoutMasterIdLst>
    <p:handoutMasterId r:id="rId20"/>
  </p:handoutMasterIdLst>
  <p:sldIdLst>
    <p:sldId id="592" r:id="rId5"/>
    <p:sldId id="593" r:id="rId6"/>
    <p:sldId id="596" r:id="rId7"/>
    <p:sldId id="597" r:id="rId8"/>
    <p:sldId id="601" r:id="rId9"/>
    <p:sldId id="417" r:id="rId10"/>
    <p:sldId id="602" r:id="rId11"/>
    <p:sldId id="605" r:id="rId12"/>
    <p:sldId id="606" r:id="rId13"/>
    <p:sldId id="603" r:id="rId14"/>
    <p:sldId id="604" r:id="rId15"/>
    <p:sldId id="595" r:id="rId16"/>
    <p:sldId id="599" r:id="rId17"/>
    <p:sldId id="287" r:id="rId18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912E14-581E-469E-1560-0A79B569EF00}" name="Laschoni Soki" initials="LS" userId="S::coord2.rdc@sheltercluster.org::fc2bfba6-3f45-4f8d-8725-e4298eed101b" providerId="AD"/>
  <p188:author id="{5BF2F51B-B7B2-325F-D017-713526DA0043}" name="Guest User" initials="GU" userId="S::urn:spo:anon#03a003d6e0b82531c3da33c2498557052d5361c7520f5151f58d4515ab50f43b::" providerId="AD"/>
  <p188:author id="{8AC6FF54-52D9-2203-3F82-528ACFBABA29}" name="Utilisateur invité" initials="Ui" userId="S::urn:spo:anon#1caf9adec917f37fc7b0d974b98ca044acb87fd46202e3516ae7f84d8b5afb18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emy Kalombo" initials="RK" lastIdx="1" clrIdx="6">
    <p:extLst>
      <p:ext uri="{19B8F6BF-5375-455C-9EA6-DF929625EA0E}">
        <p15:presenceInfo xmlns:p15="http://schemas.microsoft.com/office/powerpoint/2012/main" userId="Remy Kalombo" providerId="None"/>
      </p:ext>
    </p:extLst>
  </p:cmAuthor>
  <p:cmAuthor id="1" name="Caroline Dewast" initials="CD" lastIdx="5" clrIdx="0"/>
  <p:cmAuthor id="8" name="Guest User" initials="GU" lastIdx="11" clrIdx="7">
    <p:extLst>
      <p:ext uri="{19B8F6BF-5375-455C-9EA6-DF929625EA0E}">
        <p15:presenceInfo xmlns:p15="http://schemas.microsoft.com/office/powerpoint/2012/main" userId="S::urn:spo:anon#7af598bc41737b6a2d4bc70444f560faae267632f416a79bad12f54b9b5ed04c::" providerId="AD"/>
      </p:ext>
    </p:extLst>
  </p:cmAuthor>
  <p:cmAuthor id="2" name="Serge Aganze" initials="SA" lastIdx="4" clrIdx="1"/>
  <p:cmAuthor id="9" name="Guest User" initials="GU [2]" lastIdx="1" clrIdx="8">
    <p:extLst>
      <p:ext uri="{19B8F6BF-5375-455C-9EA6-DF929625EA0E}">
        <p15:presenceInfo xmlns:p15="http://schemas.microsoft.com/office/powerpoint/2012/main" userId="S::urn:spo:anon#081dedf0b34a0758ed93fd27187352608950c0f4ce83eb0ccdc1a534642bd297::" providerId="AD"/>
      </p:ext>
    </p:extLst>
  </p:cmAuthor>
  <p:cmAuthor id="3" name="Laschoni Soki" initials="LS" lastIdx="4" clrIdx="2"/>
  <p:cmAuthor id="4" name="Julie La Roche" initials="JLR" lastIdx="4" clrIdx="3"/>
  <p:cmAuthor id="5" name="inconnu" initials="Inc" lastIdx="1" clrIdx="4"/>
  <p:cmAuthor id="6" name="Laschoni" initials="Ls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A80000"/>
    <a:srgbClr val="04314C"/>
    <a:srgbClr val="65B630"/>
    <a:srgbClr val="45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52950-F0F9-2B93-6AA7-C681ADF4766D}" v="336" dt="2022-10-27T12:59:13.653"/>
    <p1510:client id="{67028487-B18D-4D42-EEE9-623A08E44048}" v="369" dt="2022-10-27T12:15:42.326"/>
    <p1510:client id="{953489D1-24FD-4310-81E6-8C70144A72B2}" vWet="2" dt="2022-10-27T11:47:54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4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48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1f95bf949cef8c074ed2349a07c0677837cbe613eb2ac9001bdcbe11279eb7f7::" providerId="AD" clId="Web-{43252950-F0F9-2B93-6AA7-C681ADF4766D}"/>
    <pc:docChg chg="modSld">
      <pc:chgData name="Guest User" userId="S::urn:spo:anon#1f95bf949cef8c074ed2349a07c0677837cbe613eb2ac9001bdcbe11279eb7f7::" providerId="AD" clId="Web-{43252950-F0F9-2B93-6AA7-C681ADF4766D}" dt="2022-10-27T12:59:13.653" v="196" actId="20577"/>
      <pc:docMkLst>
        <pc:docMk/>
      </pc:docMkLst>
      <pc:sldChg chg="modSp">
        <pc:chgData name="Guest User" userId="S::urn:spo:anon#1f95bf949cef8c074ed2349a07c0677837cbe613eb2ac9001bdcbe11279eb7f7::" providerId="AD" clId="Web-{43252950-F0F9-2B93-6AA7-C681ADF4766D}" dt="2022-10-27T12:43:02.288" v="190" actId="1076"/>
        <pc:sldMkLst>
          <pc:docMk/>
          <pc:sldMk cId="0" sldId="287"/>
        </pc:sldMkLst>
        <pc:spChg chg="mod">
          <ac:chgData name="Guest User" userId="S::urn:spo:anon#1f95bf949cef8c074ed2349a07c0677837cbe613eb2ac9001bdcbe11279eb7f7::" providerId="AD" clId="Web-{43252950-F0F9-2B93-6AA7-C681ADF4766D}" dt="2022-10-27T12:43:02.288" v="190" actId="1076"/>
          <ac:spMkLst>
            <pc:docMk/>
            <pc:sldMk cId="0" sldId="287"/>
            <ac:spMk id="2" creationId="{00000000-0000-0000-0000-000000000000}"/>
          </ac:spMkLst>
        </pc:spChg>
      </pc:sldChg>
      <pc:sldChg chg="modSp">
        <pc:chgData name="Guest User" userId="S::urn:spo:anon#1f95bf949cef8c074ed2349a07c0677837cbe613eb2ac9001bdcbe11279eb7f7::" providerId="AD" clId="Web-{43252950-F0F9-2B93-6AA7-C681ADF4766D}" dt="2022-10-27T12:59:13.653" v="196" actId="20577"/>
        <pc:sldMkLst>
          <pc:docMk/>
          <pc:sldMk cId="272862736" sldId="599"/>
        </pc:sldMkLst>
        <pc:spChg chg="mod">
          <ac:chgData name="Guest User" userId="S::urn:spo:anon#1f95bf949cef8c074ed2349a07c0677837cbe613eb2ac9001bdcbe11279eb7f7::" providerId="AD" clId="Web-{43252950-F0F9-2B93-6AA7-C681ADF4766D}" dt="2022-10-27T12:59:13.653" v="196" actId="20577"/>
          <ac:spMkLst>
            <pc:docMk/>
            <pc:sldMk cId="272862736" sldId="599"/>
            <ac:spMk id="5" creationId="{7A625BA8-F287-F955-6DC7-8DA99BD92675}"/>
          </ac:spMkLst>
        </pc:spChg>
      </pc:sldChg>
      <pc:sldChg chg="modSp">
        <pc:chgData name="Guest User" userId="S::urn:spo:anon#1f95bf949cef8c074ed2349a07c0677837cbe613eb2ac9001bdcbe11279eb7f7::" providerId="AD" clId="Web-{43252950-F0F9-2B93-6AA7-C681ADF4766D}" dt="2022-10-27T12:17:27.668" v="1" actId="20577"/>
        <pc:sldMkLst>
          <pc:docMk/>
          <pc:sldMk cId="116130288" sldId="602"/>
        </pc:sldMkLst>
        <pc:spChg chg="mod">
          <ac:chgData name="Guest User" userId="S::urn:spo:anon#1f95bf949cef8c074ed2349a07c0677837cbe613eb2ac9001bdcbe11279eb7f7::" providerId="AD" clId="Web-{43252950-F0F9-2B93-6AA7-C681ADF4766D}" dt="2022-10-27T12:17:27.668" v="1" actId="20577"/>
          <ac:spMkLst>
            <pc:docMk/>
            <pc:sldMk cId="116130288" sldId="602"/>
            <ac:spMk id="3" creationId="{417387F5-E738-4CAA-9698-F5DDB7747A29}"/>
          </ac:spMkLst>
        </pc:spChg>
      </pc:sldChg>
    </pc:docChg>
  </pc:docChgLst>
  <pc:docChgLst>
    <pc:chgData name="Utilisateur invité" userId="S::urn:spo:anon#1f95bf949cef8c074ed2349a07c0677837cbe613eb2ac9001bdcbe11279eb7f7::" providerId="AD" clId="Web-{67028487-B18D-4D42-EEE9-623A08E44048}"/>
    <pc:docChg chg="addSld delSld modSld sldOrd">
      <pc:chgData name="Utilisateur invité" userId="S::urn:spo:anon#1f95bf949cef8c074ed2349a07c0677837cbe613eb2ac9001bdcbe11279eb7f7::" providerId="AD" clId="Web-{67028487-B18D-4D42-EEE9-623A08E44048}" dt="2022-10-27T12:15:39.701" v="325" actId="20577"/>
      <pc:docMkLst>
        <pc:docMk/>
      </pc:docMkLst>
      <pc:sldChg chg="modSp">
        <pc:chgData name="Utilisateur invité" userId="S::urn:spo:anon#1f95bf949cef8c074ed2349a07c0677837cbe613eb2ac9001bdcbe11279eb7f7::" providerId="AD" clId="Web-{67028487-B18D-4D42-EEE9-623A08E44048}" dt="2022-10-27T12:15:39.701" v="325" actId="20577"/>
        <pc:sldMkLst>
          <pc:docMk/>
          <pc:sldMk cId="0" sldId="287"/>
        </pc:sldMkLst>
        <pc:spChg chg="mod">
          <ac:chgData name="Utilisateur invité" userId="S::urn:spo:anon#1f95bf949cef8c074ed2349a07c0677837cbe613eb2ac9001bdcbe11279eb7f7::" providerId="AD" clId="Web-{67028487-B18D-4D42-EEE9-623A08E44048}" dt="2022-10-27T12:15:39.701" v="325" actId="20577"/>
          <ac:spMkLst>
            <pc:docMk/>
            <pc:sldMk cId="0" sldId="287"/>
            <ac:spMk id="2" creationId="{00000000-0000-0000-0000-000000000000}"/>
          </ac:spMkLst>
        </pc:spChg>
      </pc:sldChg>
      <pc:sldChg chg="modSp">
        <pc:chgData name="Utilisateur invité" userId="S::urn:spo:anon#1f95bf949cef8c074ed2349a07c0677837cbe613eb2ac9001bdcbe11279eb7f7::" providerId="AD" clId="Web-{67028487-B18D-4D42-EEE9-623A08E44048}" dt="2022-10-27T12:08:45.303" v="300" actId="20577"/>
        <pc:sldMkLst>
          <pc:docMk/>
          <pc:sldMk cId="3659082038" sldId="593"/>
        </pc:sldMkLst>
        <pc:spChg chg="mod">
          <ac:chgData name="Utilisateur invité" userId="S::urn:spo:anon#1f95bf949cef8c074ed2349a07c0677837cbe613eb2ac9001bdcbe11279eb7f7::" providerId="AD" clId="Web-{67028487-B18D-4D42-EEE9-623A08E44048}" dt="2022-10-27T12:08:45.303" v="300" actId="20577"/>
          <ac:spMkLst>
            <pc:docMk/>
            <pc:sldMk cId="3659082038" sldId="593"/>
            <ac:spMk id="7" creationId="{4D34343E-4B0F-33BF-8089-DAB0D00CF2D0}"/>
          </ac:spMkLst>
        </pc:spChg>
      </pc:sldChg>
      <pc:sldChg chg="modSp">
        <pc:chgData name="Utilisateur invité" userId="S::urn:spo:anon#1f95bf949cef8c074ed2349a07c0677837cbe613eb2ac9001bdcbe11279eb7f7::" providerId="AD" clId="Web-{67028487-B18D-4D42-EEE9-623A08E44048}" dt="2022-10-27T12:01:05.777" v="284" actId="20577"/>
        <pc:sldMkLst>
          <pc:docMk/>
          <pc:sldMk cId="133909533" sldId="595"/>
        </pc:sldMkLst>
        <pc:spChg chg="mod">
          <ac:chgData name="Utilisateur invité" userId="S::urn:spo:anon#1f95bf949cef8c074ed2349a07c0677837cbe613eb2ac9001bdcbe11279eb7f7::" providerId="AD" clId="Web-{67028487-B18D-4D42-EEE9-623A08E44048}" dt="2022-10-27T12:01:05.777" v="284" actId="20577"/>
          <ac:spMkLst>
            <pc:docMk/>
            <pc:sldMk cId="133909533" sldId="595"/>
            <ac:spMk id="4" creationId="{892C41DC-8C59-84CA-49AA-F4FDAF83DD80}"/>
          </ac:spMkLst>
        </pc:spChg>
      </pc:sldChg>
      <pc:sldChg chg="addSp delSp modSp">
        <pc:chgData name="Utilisateur invité" userId="S::urn:spo:anon#1f95bf949cef8c074ed2349a07c0677837cbe613eb2ac9001bdcbe11279eb7f7::" providerId="AD" clId="Web-{67028487-B18D-4D42-EEE9-623A08E44048}" dt="2022-10-27T12:09:52.947" v="308" actId="20577"/>
        <pc:sldMkLst>
          <pc:docMk/>
          <pc:sldMk cId="272862736" sldId="599"/>
        </pc:sldMkLst>
        <pc:spChg chg="del mod">
          <ac:chgData name="Utilisateur invité" userId="S::urn:spo:anon#1f95bf949cef8c074ed2349a07c0677837cbe613eb2ac9001bdcbe11279eb7f7::" providerId="AD" clId="Web-{67028487-B18D-4D42-EEE9-623A08E44048}" dt="2022-10-27T12:09:26.977" v="303"/>
          <ac:spMkLst>
            <pc:docMk/>
            <pc:sldMk cId="272862736" sldId="599"/>
            <ac:spMk id="3" creationId="{15D93A49-8B09-6285-4C3B-EE06E8172E46}"/>
          </ac:spMkLst>
        </pc:spChg>
        <pc:spChg chg="add mod">
          <ac:chgData name="Utilisateur invité" userId="S::urn:spo:anon#1f95bf949cef8c074ed2349a07c0677837cbe613eb2ac9001bdcbe11279eb7f7::" providerId="AD" clId="Web-{67028487-B18D-4D42-EEE9-623A08E44048}" dt="2022-10-27T12:09:52.947" v="308" actId="20577"/>
          <ac:spMkLst>
            <pc:docMk/>
            <pc:sldMk cId="272862736" sldId="599"/>
            <ac:spMk id="5" creationId="{7A625BA8-F287-F955-6DC7-8DA99BD92675}"/>
          </ac:spMkLst>
        </pc:spChg>
      </pc:sldChg>
      <pc:sldChg chg="del">
        <pc:chgData name="Utilisateur invité" userId="S::urn:spo:anon#1f95bf949cef8c074ed2349a07c0677837cbe613eb2ac9001bdcbe11279eb7f7::" providerId="AD" clId="Web-{67028487-B18D-4D42-EEE9-623A08E44048}" dt="2022-10-27T11:48:18.219" v="2"/>
        <pc:sldMkLst>
          <pc:docMk/>
          <pc:sldMk cId="2259996564" sldId="600"/>
        </pc:sldMkLst>
      </pc:sldChg>
      <pc:sldChg chg="modSp">
        <pc:chgData name="Utilisateur invité" userId="S::urn:spo:anon#1f95bf949cef8c074ed2349a07c0677837cbe613eb2ac9001bdcbe11279eb7f7::" providerId="AD" clId="Web-{67028487-B18D-4D42-EEE9-623A08E44048}" dt="2022-10-27T12:14:58.995" v="324" actId="20577"/>
        <pc:sldMkLst>
          <pc:docMk/>
          <pc:sldMk cId="116130288" sldId="602"/>
        </pc:sldMkLst>
        <pc:spChg chg="mod">
          <ac:chgData name="Utilisateur invité" userId="S::urn:spo:anon#1f95bf949cef8c074ed2349a07c0677837cbe613eb2ac9001bdcbe11279eb7f7::" providerId="AD" clId="Web-{67028487-B18D-4D42-EEE9-623A08E44048}" dt="2022-10-27T12:14:58.995" v="324" actId="20577"/>
          <ac:spMkLst>
            <pc:docMk/>
            <pc:sldMk cId="116130288" sldId="602"/>
            <ac:spMk id="3" creationId="{417387F5-E738-4CAA-9698-F5DDB7747A29}"/>
          </ac:spMkLst>
        </pc:spChg>
        <pc:graphicFrameChg chg="modGraphic">
          <ac:chgData name="Utilisateur invité" userId="S::urn:spo:anon#1f95bf949cef8c074ed2349a07c0677837cbe613eb2ac9001bdcbe11279eb7f7::" providerId="AD" clId="Web-{67028487-B18D-4D42-EEE9-623A08E44048}" dt="2022-10-27T12:13:41.601" v="312"/>
          <ac:graphicFrameMkLst>
            <pc:docMk/>
            <pc:sldMk cId="116130288" sldId="602"/>
            <ac:graphicFrameMk id="6" creationId="{63B621CF-5919-9568-AD6C-749BF5FD7F2F}"/>
          </ac:graphicFrameMkLst>
        </pc:graphicFrameChg>
      </pc:sldChg>
      <pc:sldChg chg="addSp modSp">
        <pc:chgData name="Utilisateur invité" userId="S::urn:spo:anon#1f95bf949cef8c074ed2349a07c0677837cbe613eb2ac9001bdcbe11279eb7f7::" providerId="AD" clId="Web-{67028487-B18D-4D42-EEE9-623A08E44048}" dt="2022-10-27T12:01:59.140" v="291" actId="14100"/>
        <pc:sldMkLst>
          <pc:docMk/>
          <pc:sldMk cId="2723915803" sldId="603"/>
        </pc:sldMkLst>
        <pc:spChg chg="add mod">
          <ac:chgData name="Utilisateur invité" userId="S::urn:spo:anon#1f95bf949cef8c074ed2349a07c0677837cbe613eb2ac9001bdcbe11279eb7f7::" providerId="AD" clId="Web-{67028487-B18D-4D42-EEE9-623A08E44048}" dt="2022-10-27T12:01:51.655" v="290" actId="20577"/>
          <ac:spMkLst>
            <pc:docMk/>
            <pc:sldMk cId="2723915803" sldId="603"/>
            <ac:spMk id="3" creationId="{E3F3B77A-502F-9C08-BC15-E878B4C110BF}"/>
          </ac:spMkLst>
        </pc:spChg>
        <pc:picChg chg="mod">
          <ac:chgData name="Utilisateur invité" userId="S::urn:spo:anon#1f95bf949cef8c074ed2349a07c0677837cbe613eb2ac9001bdcbe11279eb7f7::" providerId="AD" clId="Web-{67028487-B18D-4D42-EEE9-623A08E44048}" dt="2022-10-27T12:01:59.140" v="291" actId="14100"/>
          <ac:picMkLst>
            <pc:docMk/>
            <pc:sldMk cId="2723915803" sldId="603"/>
            <ac:picMk id="4" creationId="{94F82A84-56D8-4139-BAF6-DCDE53B8716C}"/>
          </ac:picMkLst>
        </pc:picChg>
      </pc:sldChg>
      <pc:sldChg chg="modSp">
        <pc:chgData name="Utilisateur invité" userId="S::urn:spo:anon#1f95bf949cef8c074ed2349a07c0677837cbe613eb2ac9001bdcbe11279eb7f7::" providerId="AD" clId="Web-{67028487-B18D-4D42-EEE9-623A08E44048}" dt="2022-10-27T12:02:28.313" v="296" actId="14100"/>
        <pc:sldMkLst>
          <pc:docMk/>
          <pc:sldMk cId="3125849654" sldId="604"/>
        </pc:sldMkLst>
        <pc:picChg chg="mod">
          <ac:chgData name="Utilisateur invité" userId="S::urn:spo:anon#1f95bf949cef8c074ed2349a07c0677837cbe613eb2ac9001bdcbe11279eb7f7::" providerId="AD" clId="Web-{67028487-B18D-4D42-EEE9-623A08E44048}" dt="2022-10-27T12:02:28.313" v="296" actId="14100"/>
          <ac:picMkLst>
            <pc:docMk/>
            <pc:sldMk cId="3125849654" sldId="604"/>
            <ac:picMk id="4" creationId="{59596967-9CC6-4079-9A6C-6C38553BED91}"/>
          </ac:picMkLst>
        </pc:picChg>
      </pc:sldChg>
      <pc:sldChg chg="addSp delSp modSp add replId">
        <pc:chgData name="Utilisateur invité" userId="S::urn:spo:anon#1f95bf949cef8c074ed2349a07c0677837cbe613eb2ac9001bdcbe11279eb7f7::" providerId="AD" clId="Web-{67028487-B18D-4D42-EEE9-623A08E44048}" dt="2022-10-27T11:58:13.877" v="248"/>
        <pc:sldMkLst>
          <pc:docMk/>
          <pc:sldMk cId="2590750367" sldId="605"/>
        </pc:sldMkLst>
        <pc:graphicFrameChg chg="add mod modGraphic">
          <ac:chgData name="Utilisateur invité" userId="S::urn:spo:anon#1f95bf949cef8c074ed2349a07c0677837cbe613eb2ac9001bdcbe11279eb7f7::" providerId="AD" clId="Web-{67028487-B18D-4D42-EEE9-623A08E44048}" dt="2022-10-27T11:58:13.877" v="248"/>
          <ac:graphicFrameMkLst>
            <pc:docMk/>
            <pc:sldMk cId="2590750367" sldId="605"/>
            <ac:graphicFrameMk id="3" creationId="{8362ADD5-C3CE-86E5-4DFB-760B2CAFF6D8}"/>
          </ac:graphicFrameMkLst>
        </pc:graphicFrameChg>
        <pc:graphicFrameChg chg="mod modGraphic">
          <ac:chgData name="Utilisateur invité" userId="S::urn:spo:anon#1f95bf949cef8c074ed2349a07c0677837cbe613eb2ac9001bdcbe11279eb7f7::" providerId="AD" clId="Web-{67028487-B18D-4D42-EEE9-623A08E44048}" dt="2022-10-27T11:54:29.958" v="161"/>
          <ac:graphicFrameMkLst>
            <pc:docMk/>
            <pc:sldMk cId="2590750367" sldId="605"/>
            <ac:graphicFrameMk id="11" creationId="{B831CC1D-7BE9-4193-8DFD-00A8BD63BD83}"/>
          </ac:graphicFrameMkLst>
        </pc:graphicFrameChg>
        <pc:graphicFrameChg chg="del mod modGraphic">
          <ac:chgData name="Utilisateur invité" userId="S::urn:spo:anon#1f95bf949cef8c074ed2349a07c0677837cbe613eb2ac9001bdcbe11279eb7f7::" providerId="AD" clId="Web-{67028487-B18D-4D42-EEE9-623A08E44048}" dt="2022-10-27T11:54:54.975" v="164"/>
          <ac:graphicFrameMkLst>
            <pc:docMk/>
            <pc:sldMk cId="2590750367" sldId="605"/>
            <ac:graphicFrameMk id="16" creationId="{76BFC72B-E2CF-43DC-92E3-82F8C363F2DC}"/>
          </ac:graphicFrameMkLst>
        </pc:graphicFrameChg>
      </pc:sldChg>
      <pc:sldChg chg="modSp add ord replId">
        <pc:chgData name="Utilisateur invité" userId="S::urn:spo:anon#1f95bf949cef8c074ed2349a07c0677837cbe613eb2ac9001bdcbe11279eb7f7::" providerId="AD" clId="Web-{67028487-B18D-4D42-EEE9-623A08E44048}" dt="2022-10-27T11:59:58.461" v="276" actId="14100"/>
        <pc:sldMkLst>
          <pc:docMk/>
          <pc:sldMk cId="2132768588" sldId="606"/>
        </pc:sldMkLst>
        <pc:spChg chg="mod">
          <ac:chgData name="Utilisateur invité" userId="S::urn:spo:anon#1f95bf949cef8c074ed2349a07c0677837cbe613eb2ac9001bdcbe11279eb7f7::" providerId="AD" clId="Web-{67028487-B18D-4D42-EEE9-623A08E44048}" dt="2022-10-27T11:59:58.461" v="276" actId="14100"/>
          <ac:spMkLst>
            <pc:docMk/>
            <pc:sldMk cId="2132768588" sldId="606"/>
            <ac:spMk id="2" creationId="{5B49DD9C-6CD2-6EB2-9278-F6BDB18B2BE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9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4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Option A : Kwilu, Mai </a:t>
            </a:r>
            <a:r>
              <a:rPr lang="fr-FR" err="1"/>
              <a:t>Ndombe</a:t>
            </a:r>
            <a:r>
              <a:rPr lang="fr-FR"/>
              <a:t>, </a:t>
            </a:r>
            <a:r>
              <a:rPr lang="fr-FR" err="1"/>
              <a:t>Tshopo</a:t>
            </a:r>
            <a:r>
              <a:rPr lang="fr-FR"/>
              <a:t>, Ituri, Nord Kivu, Sud Kivu, Maniema, Haut Katanga, Tanganyika, Kasaï</a:t>
            </a:r>
          </a:p>
          <a:p>
            <a:endParaRPr lang="fr-FR"/>
          </a:p>
          <a:p>
            <a:r>
              <a:rPr lang="fr-FR"/>
              <a:t>Option B : Ituri, Nord Kivu, Sud Kivu, Maniema, Tanganyika, Kasaï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E9D16-9F72-47A1-BD7F-7DE675AC87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2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E9D16-9F72-47A1-BD7F-7DE675AC87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E9D16-9F72-47A1-BD7F-7DE675AC87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11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E9D16-9F72-47A1-BD7F-7DE675AC87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94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CC34742-97A1-4EE9-9A79-2E31DA592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50425B-3E85-4B7D-B69C-3D9296437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0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7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16205"/>
          </a:xfrm>
          <a:custGeom>
            <a:avLst/>
            <a:gdLst/>
            <a:ahLst/>
            <a:cxnLst/>
            <a:rect l="l" t="t" r="r" b="b"/>
            <a:pathLst>
              <a:path w="9144000" h="116205">
                <a:moveTo>
                  <a:pt x="9144000" y="0"/>
                </a:moveTo>
                <a:lnTo>
                  <a:pt x="0" y="0"/>
                </a:lnTo>
                <a:lnTo>
                  <a:pt x="0" y="115824"/>
                </a:lnTo>
                <a:lnTo>
                  <a:pt x="9144000" y="115824"/>
                </a:lnTo>
                <a:lnTo>
                  <a:pt x="9144000" y="0"/>
                </a:lnTo>
                <a:close/>
              </a:path>
            </a:pathLst>
          </a:custGeom>
          <a:solidFill>
            <a:srgbClr val="7E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742175"/>
            <a:ext cx="1835150" cy="116205"/>
          </a:xfrm>
          <a:custGeom>
            <a:avLst/>
            <a:gdLst/>
            <a:ahLst/>
            <a:cxnLst/>
            <a:rect l="l" t="t" r="r" b="b"/>
            <a:pathLst>
              <a:path w="1835150" h="116204">
                <a:moveTo>
                  <a:pt x="1834895" y="0"/>
                </a:moveTo>
                <a:lnTo>
                  <a:pt x="0" y="0"/>
                </a:lnTo>
                <a:lnTo>
                  <a:pt x="0" y="115824"/>
                </a:lnTo>
                <a:lnTo>
                  <a:pt x="1834895" y="115824"/>
                </a:lnTo>
                <a:lnTo>
                  <a:pt x="1834895" y="0"/>
                </a:lnTo>
                <a:close/>
              </a:path>
            </a:pathLst>
          </a:custGeom>
          <a:solidFill>
            <a:srgbClr val="043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4895" y="6742175"/>
            <a:ext cx="1838325" cy="116205"/>
          </a:xfrm>
          <a:custGeom>
            <a:avLst/>
            <a:gdLst/>
            <a:ahLst/>
            <a:cxnLst/>
            <a:rect l="l" t="t" r="r" b="b"/>
            <a:pathLst>
              <a:path w="1838325" h="116204">
                <a:moveTo>
                  <a:pt x="1837944" y="0"/>
                </a:moveTo>
                <a:lnTo>
                  <a:pt x="0" y="0"/>
                </a:lnTo>
                <a:lnTo>
                  <a:pt x="0" y="115824"/>
                </a:lnTo>
                <a:lnTo>
                  <a:pt x="1837944" y="115824"/>
                </a:lnTo>
                <a:lnTo>
                  <a:pt x="1837944" y="0"/>
                </a:lnTo>
                <a:close/>
              </a:path>
            </a:pathLst>
          </a:custGeom>
          <a:solidFill>
            <a:srgbClr val="459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672840" y="6742175"/>
            <a:ext cx="1835150" cy="116205"/>
          </a:xfrm>
          <a:custGeom>
            <a:avLst/>
            <a:gdLst/>
            <a:ahLst/>
            <a:cxnLst/>
            <a:rect l="l" t="t" r="r" b="b"/>
            <a:pathLst>
              <a:path w="1835150" h="116204">
                <a:moveTo>
                  <a:pt x="1834895" y="0"/>
                </a:moveTo>
                <a:lnTo>
                  <a:pt x="0" y="0"/>
                </a:lnTo>
                <a:lnTo>
                  <a:pt x="0" y="115824"/>
                </a:lnTo>
                <a:lnTo>
                  <a:pt x="1834895" y="115824"/>
                </a:lnTo>
                <a:lnTo>
                  <a:pt x="1834895" y="0"/>
                </a:lnTo>
                <a:close/>
              </a:path>
            </a:pathLst>
          </a:custGeom>
          <a:solidFill>
            <a:srgbClr val="7E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07735" y="6742175"/>
            <a:ext cx="1835150" cy="116205"/>
          </a:xfrm>
          <a:custGeom>
            <a:avLst/>
            <a:gdLst/>
            <a:ahLst/>
            <a:cxnLst/>
            <a:rect l="l" t="t" r="r" b="b"/>
            <a:pathLst>
              <a:path w="1835150" h="116204">
                <a:moveTo>
                  <a:pt x="1834895" y="0"/>
                </a:moveTo>
                <a:lnTo>
                  <a:pt x="0" y="0"/>
                </a:lnTo>
                <a:lnTo>
                  <a:pt x="0" y="115824"/>
                </a:lnTo>
                <a:lnTo>
                  <a:pt x="1834895" y="115824"/>
                </a:lnTo>
                <a:lnTo>
                  <a:pt x="1834895" y="0"/>
                </a:lnTo>
                <a:close/>
              </a:path>
            </a:pathLst>
          </a:custGeom>
          <a:solidFill>
            <a:srgbClr val="459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27392" y="6742175"/>
            <a:ext cx="1816735" cy="116205"/>
          </a:xfrm>
          <a:custGeom>
            <a:avLst/>
            <a:gdLst/>
            <a:ahLst/>
            <a:cxnLst/>
            <a:rect l="l" t="t" r="r" b="b"/>
            <a:pathLst>
              <a:path w="1816734" h="116204">
                <a:moveTo>
                  <a:pt x="1816607" y="0"/>
                </a:moveTo>
                <a:lnTo>
                  <a:pt x="0" y="0"/>
                </a:lnTo>
                <a:lnTo>
                  <a:pt x="0" y="115821"/>
                </a:lnTo>
                <a:lnTo>
                  <a:pt x="1816607" y="115821"/>
                </a:lnTo>
                <a:lnTo>
                  <a:pt x="1816607" y="0"/>
                </a:lnTo>
                <a:close/>
              </a:path>
            </a:pathLst>
          </a:custGeom>
          <a:solidFill>
            <a:srgbClr val="043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912864" y="6309359"/>
            <a:ext cx="2014727" cy="329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7542" y="1562300"/>
            <a:ext cx="3665854" cy="357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540" y="1562300"/>
            <a:ext cx="3799840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250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0021A2-CDA0-4DB9-B116-F8A330FEAD1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6A2FC0-ADBB-4EFD-A083-52719129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8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1F796-E3EC-48B9-8D9D-BC0DC064E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392465-3558-42D7-95C3-EE854F0CA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C54B22-C7BE-4143-A27C-AD7A6C03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01D4CE-74BE-4008-BC13-31C8F009D604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C17ABC-ADDA-49EE-B1AF-0FB11C45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645831-4EB2-4A89-A59C-C4213577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7B96CE-507E-48D7-9202-555657E4C1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90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5023BD-AB8D-4DBA-A328-7813D5178DF3}"/>
              </a:ext>
            </a:extLst>
          </p:cNvPr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C4D6B50-EA1C-43FF-824F-79557913D5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4F440A-7E8B-44B1-8B3C-1FA882675E48}"/>
              </a:ext>
            </a:extLst>
          </p:cNvPr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E11B987-ED07-4654-86A0-0E26129A68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A03B9D-2C6F-4C75-8CFA-8993CD8E5CEC}"/>
              </a:ext>
            </a:extLst>
          </p:cNvPr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D43C7E-98F8-48DD-BA37-1D8A373DF576}"/>
              </a:ext>
            </a:extLst>
          </p:cNvPr>
          <p:cNvSpPr/>
          <p:nvPr userDrawn="1"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CC09B8-33BC-4376-A729-D61260F963C7}"/>
              </a:ext>
            </a:extLst>
          </p:cNvPr>
          <p:cNvSpPr/>
          <p:nvPr userDrawn="1"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F7DE42-7140-44F6-A67A-11E2C5356615}"/>
              </a:ext>
            </a:extLst>
          </p:cNvPr>
          <p:cNvSpPr/>
          <p:nvPr userDrawn="1"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81D87A-FBBE-406C-A16B-979C6DB57E2E}"/>
              </a:ext>
            </a:extLst>
          </p:cNvPr>
          <p:cNvSpPr/>
          <p:nvPr userDrawn="1"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94A2F4-1940-4823-A714-19A018B233BD}"/>
              </a:ext>
            </a:extLst>
          </p:cNvPr>
          <p:cNvSpPr/>
          <p:nvPr userDrawn="1"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02A3027-09E6-46CE-A476-4BBCA0F42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47" y="6308725"/>
            <a:ext cx="2015333" cy="329944"/>
          </a:xfrm>
          <a:prstGeom prst="rect">
            <a:avLst/>
          </a:prstGeom>
        </p:spPr>
      </p:pic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C4153492-399F-4FBF-88B4-716D2AA1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F06F419-4E88-447D-988C-4E4F9BF223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7F1416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7F1416"/>
              </a:buClr>
              <a:buFont typeface="Calibri" panose="020F0502020204030204" pitchFamily="34" charset="0"/>
              <a:buChar char="―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2114550" indent="-28575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- 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3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5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3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8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0B8597B-711A-48C2-9A7C-F7FB96A7B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83ED33F-C300-492B-A901-F1246D66C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C9F3DB1-60C2-45D0-BAAD-C81C37DCD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A6F2CD-8DD3-4986-990A-35BAF628BE6D}"/>
              </a:ext>
            </a:extLst>
          </p:cNvPr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A381360-0A08-4702-BCBF-85E2C13032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25A84-A03D-401C-999D-F7080C603896}"/>
              </a:ext>
            </a:extLst>
          </p:cNvPr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62E1B0-E80D-4B3F-BC3A-6DCCE6CF9E7A}"/>
              </a:ext>
            </a:extLst>
          </p:cNvPr>
          <p:cNvSpPr/>
          <p:nvPr userDrawn="1"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750B64-B652-4F78-A7B8-B4F2CD573A5B}"/>
              </a:ext>
            </a:extLst>
          </p:cNvPr>
          <p:cNvSpPr/>
          <p:nvPr userDrawn="1"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FD794C-31E3-452A-B5E0-AE65545AB1AD}"/>
              </a:ext>
            </a:extLst>
          </p:cNvPr>
          <p:cNvSpPr/>
          <p:nvPr userDrawn="1"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02D04C-605D-4FED-9275-CDF6FFD4C38D}"/>
              </a:ext>
            </a:extLst>
          </p:cNvPr>
          <p:cNvSpPr/>
          <p:nvPr userDrawn="1"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0B49F-0E55-4FA2-BFA4-9C69E0640535}"/>
              </a:ext>
            </a:extLst>
          </p:cNvPr>
          <p:cNvSpPr/>
          <p:nvPr userDrawn="1"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58CF82F-DA4C-4CB8-99C5-123E16A8F9A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47" y="6308725"/>
            <a:ext cx="2015333" cy="3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090" y="269144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Verdana"/>
                <a:ea typeface="Verdana"/>
              </a:rPr>
              <a:t>Réunion Nationale</a:t>
            </a:r>
            <a:br>
              <a:rPr lang="en-US">
                <a:latin typeface="Verdana"/>
                <a:ea typeface="Verdana"/>
              </a:rPr>
            </a:br>
            <a:br>
              <a:rPr lang="en-US">
                <a:latin typeface="Verdana"/>
                <a:ea typeface="Verdana"/>
              </a:rPr>
            </a:br>
            <a:r>
              <a:rPr lang="en-US">
                <a:latin typeface="Verdana"/>
                <a:ea typeface="Verdana"/>
              </a:rPr>
              <a:t>Cluster Abris et GT AME</a:t>
            </a:r>
            <a:br>
              <a:rPr lang="en-US"/>
            </a:br>
            <a:endParaRPr lang="en-GB" sz="3200" b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79134" y="5183886"/>
            <a:ext cx="6400800" cy="1270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FR" b="1"/>
              <a:t>27 octobre 2022</a:t>
            </a:r>
            <a:endParaRPr lang="en-US"/>
          </a:p>
          <a:p>
            <a:pPr marL="0" indent="0" algn="just">
              <a:buNone/>
            </a:pPr>
            <a:r>
              <a:rPr lang="fr-FR"/>
              <a:t>En ligne-Teams</a:t>
            </a:r>
            <a:endParaRPr lang="fr-FR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F82A84-56D8-4139-BAF6-DCDE53B8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76" y="684411"/>
            <a:ext cx="8457796" cy="5549417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E3F3B77A-502F-9C08-BC15-E878B4C110BF}"/>
              </a:ext>
            </a:extLst>
          </p:cNvPr>
          <p:cNvSpPr txBox="1">
            <a:spLocks/>
          </p:cNvSpPr>
          <p:nvPr/>
        </p:nvSpPr>
        <p:spPr>
          <a:xfrm>
            <a:off x="737744" y="198666"/>
            <a:ext cx="7670800" cy="44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l"/>
            <a:r>
              <a:rPr lang="en-US" sz="2800">
                <a:latin typeface="Verdana"/>
                <a:ea typeface="Verdana"/>
              </a:rPr>
              <a:t>Cluster Abris</a:t>
            </a:r>
            <a:r>
              <a:rPr lang="en-US" sz="3600">
                <a:latin typeface="Verdana"/>
                <a:ea typeface="Verdana"/>
              </a:rPr>
              <a:t>  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2391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596967-9CC6-4079-9A6C-6C38553BE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69" y="196915"/>
            <a:ext cx="8384613" cy="60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4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2C41DC-8C59-84CA-49AA-F4FDAF83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11" y="190200"/>
            <a:ext cx="8229600" cy="617838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GT AME  </a:t>
            </a:r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47950B2-9AF0-68CB-7D87-AC04EEDAC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5592" y="755822"/>
            <a:ext cx="9134590" cy="5905800"/>
          </a:xfrm>
        </p:spPr>
      </p:pic>
    </p:spTree>
    <p:extLst>
      <p:ext uri="{BB962C8B-B14F-4D97-AF65-F5344CB8AC3E}">
        <p14:creationId xmlns:p14="http://schemas.microsoft.com/office/powerpoint/2010/main" val="133909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6679-6627-9C00-D4D5-20F593D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Divers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25BA8-F287-F955-6DC7-8DA99BD92675}"/>
              </a:ext>
            </a:extLst>
          </p:cNvPr>
          <p:cNvSpPr txBox="1"/>
          <p:nvPr/>
        </p:nvSpPr>
        <p:spPr>
          <a:xfrm>
            <a:off x="363410" y="1667809"/>
            <a:ext cx="8412218" cy="37010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750" b="1">
              <a:solidFill>
                <a:srgbClr val="7F1416"/>
              </a:solidFill>
              <a:latin typeface="+mj-lt"/>
              <a:cs typeface="Calibri Light"/>
            </a:endParaRPr>
          </a:p>
          <a:p>
            <a:pPr algn="just"/>
            <a:endParaRPr lang="en-US" sz="800" b="1">
              <a:solidFill>
                <a:srgbClr val="7F1416"/>
              </a:solidFill>
              <a:latin typeface="+mj-lt"/>
            </a:endParaRPr>
          </a:p>
          <a:p>
            <a:pPr marL="342900" indent="-342900">
              <a:buClr>
                <a:srgbClr val="7F1416"/>
              </a:buClr>
              <a:buFont typeface="+mj-lt"/>
              <a:buAutoNum type="arabicPeriod"/>
            </a:pPr>
            <a:r>
              <a:rPr lang="fr-FR">
                <a:latin typeface="Calibri"/>
                <a:cs typeface="Calibri"/>
              </a:rPr>
              <a:t>Formations AAP+VBG (présentiel)</a:t>
            </a:r>
          </a:p>
          <a:p>
            <a:pPr marL="742950" lvl="1" indent="-285750">
              <a:buClr>
                <a:srgbClr val="7F1416"/>
              </a:buClr>
              <a:buFont typeface="Arial"/>
              <a:buChar char="•"/>
            </a:pPr>
            <a:r>
              <a:rPr lang="fr-FR">
                <a:latin typeface="Calibri"/>
                <a:cs typeface="Calibri"/>
              </a:rPr>
              <a:t>Bukavu : 07-08 novembre 2022</a:t>
            </a:r>
          </a:p>
          <a:p>
            <a:pPr marL="742950" lvl="1" indent="-285750">
              <a:buClr>
                <a:srgbClr val="7F1416"/>
              </a:buClr>
              <a:buFont typeface="Arial"/>
              <a:buChar char="•"/>
            </a:pPr>
            <a:r>
              <a:rPr lang="fr-FR">
                <a:latin typeface="Calibri"/>
                <a:ea typeface="Times New Roman" panose="02020603050405020304" pitchFamily="18" charset="0"/>
                <a:cs typeface="Calibri"/>
              </a:rPr>
              <a:t>Bunia: 10-11 novembre 2022</a:t>
            </a:r>
          </a:p>
          <a:p>
            <a:pPr marL="342900" indent="-342900">
              <a:buClr>
                <a:srgbClr val="7F1416"/>
              </a:buClr>
              <a:buFontTx/>
              <a:buAutoNum type="arabicPeriod"/>
            </a:pPr>
            <a:r>
              <a:rPr lang="fr-FR">
                <a:latin typeface="Calibri"/>
                <a:ea typeface="Times New Roman" panose="02020603050405020304" pitchFamily="18" charset="0"/>
                <a:cs typeface="Calibri"/>
              </a:rPr>
              <a:t>Atelier sur les capacités en Abris &amp; AME pour les pays d’Afrique de l’Ouest et du </a:t>
            </a:r>
            <a:r>
              <a:rPr lang="fr-FR">
                <a:latin typeface="Calibri"/>
                <a:cs typeface="Calibri"/>
              </a:rPr>
              <a:t>Centre :</a:t>
            </a:r>
          </a:p>
          <a:p>
            <a:pPr marL="457200" indent="-457200">
              <a:buClr>
                <a:srgbClr val="7F1416"/>
              </a:buClr>
              <a:buFont typeface="Arial"/>
              <a:buChar char="•"/>
            </a:pPr>
            <a:r>
              <a:rPr lang="fr-FR" sz="1600">
                <a:latin typeface="Calibri"/>
                <a:ea typeface="+mn-lt"/>
                <a:cs typeface="Calibri"/>
              </a:rPr>
              <a:t>17 nove</a:t>
            </a:r>
            <a:r>
              <a:rPr lang="fr-FR" sz="1400">
                <a:latin typeface="Calibri"/>
                <a:ea typeface="+mn-lt"/>
                <a:cs typeface="Calibri"/>
              </a:rPr>
              <a:t>mbre</a:t>
            </a:r>
            <a:r>
              <a:rPr lang="fr-FR" sz="1600">
                <a:latin typeface="Calibri"/>
                <a:ea typeface="+mn-lt"/>
                <a:cs typeface="Calibri"/>
              </a:rPr>
              <a:t>–jour 1</a:t>
            </a:r>
          </a:p>
          <a:p>
            <a:pPr marL="457200" indent="-457200">
              <a:buClr>
                <a:srgbClr val="7F1416"/>
              </a:buClr>
              <a:buFont typeface="Arial"/>
              <a:buChar char="•"/>
            </a:pPr>
            <a:r>
              <a:rPr lang="fr-FR" sz="1600">
                <a:latin typeface="Calibri"/>
                <a:ea typeface="+mn-lt"/>
                <a:cs typeface="Calibri"/>
              </a:rPr>
              <a:t>24 novembre</a:t>
            </a:r>
            <a:r>
              <a:rPr lang="fr-FR" sz="1600">
                <a:ea typeface="+mn-lt"/>
                <a:cs typeface="+mn-lt"/>
              </a:rPr>
              <a:t>–</a:t>
            </a:r>
            <a:r>
              <a:rPr lang="fr-FR" sz="1600">
                <a:latin typeface="Calibri"/>
                <a:ea typeface="+mn-lt"/>
                <a:cs typeface="Calibri"/>
              </a:rPr>
              <a:t>jour 2</a:t>
            </a:r>
          </a:p>
          <a:p>
            <a:pPr marL="457200" indent="-457200">
              <a:buClr>
                <a:srgbClr val="7F1416"/>
              </a:buClr>
              <a:buFont typeface="Arial"/>
              <a:buChar char="•"/>
            </a:pPr>
            <a:r>
              <a:rPr lang="fr-FR" sz="1600">
                <a:latin typeface="Calibri"/>
                <a:cs typeface="Calibri"/>
              </a:rPr>
              <a:t>01 décembre–Jour 3</a:t>
            </a:r>
          </a:p>
          <a:p>
            <a:pPr>
              <a:buClr>
                <a:srgbClr val="7F1416"/>
              </a:buClr>
            </a:pPr>
            <a:r>
              <a:rPr lang="fr-FR" sz="1600">
                <a:latin typeface="Calibri"/>
                <a:cs typeface="Calibri"/>
              </a:rPr>
              <a:t>Mission ICN &amp; PDS dans l'Ituri:</a:t>
            </a:r>
          </a:p>
          <a:p>
            <a:pPr>
              <a:buClr>
                <a:srgbClr val="7F1416"/>
              </a:buClr>
            </a:pPr>
            <a:r>
              <a:rPr lang="fr-FR" sz="1600">
                <a:latin typeface="Calibri"/>
                <a:cs typeface="Calibri"/>
              </a:rPr>
              <a:t>- du 21 – 28 novembre 2022</a:t>
            </a:r>
          </a:p>
          <a:p>
            <a:pPr marL="342900" indent="-342900">
              <a:buClr>
                <a:srgbClr val="7F1416"/>
              </a:buClr>
              <a:buAutoNum type="arabicPeriod"/>
            </a:pPr>
            <a:endParaRPr lang="fr-FR" sz="175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7F1416"/>
              </a:buClr>
              <a:buFont typeface="Symbol" panose="05050102010706020507" pitchFamily="18" charset="2"/>
              <a:buChar char=""/>
            </a:pPr>
            <a:endParaRPr lang="fr-FR" sz="175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53" y="1831365"/>
            <a:ext cx="8333123" cy="281155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3600">
                <a:solidFill>
                  <a:srgbClr val="04314C"/>
                </a:solidFill>
                <a:latin typeface="+mj-lt"/>
                <a:ea typeface="+mj-ea"/>
              </a:rPr>
              <a:t>Prochaines réunion</a:t>
            </a:r>
            <a:br>
              <a:rPr lang="fr-FR" sz="3600">
                <a:solidFill>
                  <a:srgbClr val="04314C"/>
                </a:solidFill>
                <a:latin typeface="+mj-lt"/>
                <a:ea typeface="+mj-ea"/>
                <a:cs typeface="Calibri Light"/>
              </a:rPr>
            </a:br>
            <a:br>
              <a:rPr lang="fr-FR" sz="3600">
                <a:latin typeface="+mj-lt"/>
                <a:ea typeface="+mj-ea"/>
                <a:cs typeface="Calibri Light"/>
              </a:rPr>
            </a:br>
            <a:r>
              <a:rPr lang="fr-FR" sz="2400">
                <a:solidFill>
                  <a:srgbClr val="7F1416"/>
                </a:solidFill>
                <a:latin typeface="+mj-lt"/>
                <a:ea typeface="+mj-ea"/>
                <a:cs typeface="Calibri Light"/>
              </a:rPr>
              <a:t>24 novembre : Réunion Nationale Cluster Abris et GT AME</a:t>
            </a:r>
            <a:r>
              <a:rPr lang="fr-FR" sz="2400">
                <a:latin typeface="+mj-lt"/>
                <a:ea typeface="+mj-ea"/>
                <a:cs typeface="Calibri Light"/>
              </a:rPr>
              <a:t> </a:t>
            </a:r>
            <a:br>
              <a:rPr lang="fr-FR" sz="2800">
                <a:latin typeface="+mj-lt"/>
                <a:ea typeface="+mj-ea"/>
              </a:rPr>
            </a:br>
            <a:br>
              <a:rPr lang="fr-FR" sz="2800">
                <a:latin typeface="+mj-lt"/>
                <a:ea typeface="+mj-ea"/>
              </a:rPr>
            </a:br>
            <a:br>
              <a:rPr lang="fr-FR" sz="2800">
                <a:latin typeface="+mj-lt"/>
                <a:ea typeface="+mj-ea"/>
              </a:rPr>
            </a:br>
            <a:endParaRPr lang="fr-FR" sz="2800">
              <a:solidFill>
                <a:srgbClr val="04314C"/>
              </a:solidFill>
              <a:latin typeface="+mj-lt"/>
              <a:ea typeface="+mj-ea"/>
              <a:cs typeface="Calibri Light" panose="020F0302020204030204"/>
            </a:endParaRPr>
          </a:p>
          <a:p>
            <a:endParaRPr lang="fr-FR" sz="2800">
              <a:solidFill>
                <a:srgbClr val="04314C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FDE1-1F02-BD3E-4C5F-A29FA637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9" y="21525"/>
            <a:ext cx="6765268" cy="7792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3200">
                <a:latin typeface="verd"/>
                <a:ea typeface="+mj-ea"/>
              </a:rPr>
              <a:t>Ordre du jour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4343E-4B0F-33BF-8089-DAB0D00CF2D0}"/>
              </a:ext>
            </a:extLst>
          </p:cNvPr>
          <p:cNvSpPr txBox="1"/>
          <p:nvPr/>
        </p:nvSpPr>
        <p:spPr>
          <a:xfrm>
            <a:off x="248060" y="3481331"/>
            <a:ext cx="8979484" cy="18312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750" b="1">
                <a:solidFill>
                  <a:srgbClr val="7F1416"/>
                </a:solidFill>
                <a:latin typeface="+mj-lt"/>
              </a:rPr>
              <a:t>II. Divers</a:t>
            </a:r>
          </a:p>
          <a:p>
            <a:pPr algn="just"/>
            <a:endParaRPr lang="en-US" sz="800" b="1">
              <a:solidFill>
                <a:srgbClr val="7F1416"/>
              </a:solidFill>
              <a:latin typeface="+mj-lt"/>
            </a:endParaRPr>
          </a:p>
          <a:p>
            <a:pPr marL="342900" indent="-342900">
              <a:buClr>
                <a:srgbClr val="7F1416"/>
              </a:buClr>
              <a:buFont typeface="+mj-lt"/>
              <a:buAutoNum type="arabicPeriod"/>
            </a:pPr>
            <a:r>
              <a:rPr lang="fr-FR" sz="1750">
                <a:latin typeface="Calibri"/>
                <a:ea typeface="Times New Roman" panose="02020603050405020304" pitchFamily="18" charset="0"/>
                <a:cs typeface="Calibri"/>
              </a:rPr>
              <a:t>Formations AAP+VBG </a:t>
            </a:r>
            <a:endParaRPr lang="fr-FR" sz="175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7F1416"/>
              </a:buClr>
              <a:buFontTx/>
              <a:buAutoNum type="arabicPeriod"/>
            </a:pPr>
            <a:r>
              <a:rPr lang="fr-FR" sz="1750">
                <a:latin typeface="Calibri"/>
                <a:ea typeface="Times New Roman" panose="02020603050405020304" pitchFamily="18" charset="0"/>
                <a:cs typeface="Calibri"/>
              </a:rPr>
              <a:t>Atelier sur les capacités en Abris &amp; AME pour les pays d’Afrique de l’Ouest et du Centre </a:t>
            </a:r>
          </a:p>
          <a:p>
            <a:pPr marL="342900" indent="-342900">
              <a:buClr>
                <a:srgbClr val="7F1416"/>
              </a:buClr>
              <a:buFontTx/>
              <a:buAutoNum type="arabicPeriod"/>
            </a:pPr>
            <a:r>
              <a:rPr lang="fr-FR" sz="1750">
                <a:latin typeface="Calibri"/>
                <a:ea typeface="+mn-lt"/>
                <a:cs typeface="Calibri"/>
              </a:rPr>
              <a:t>Mission ICN &amp; PDS dans l'Ituri</a:t>
            </a:r>
          </a:p>
          <a:p>
            <a:pPr>
              <a:buClr>
                <a:srgbClr val="7F1416"/>
              </a:buClr>
            </a:pPr>
            <a:endParaRPr lang="fr-FR" sz="175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7F1416"/>
              </a:buClr>
              <a:buFont typeface="Symbol" panose="05050102010706020507" pitchFamily="18" charset="2"/>
              <a:buChar char=""/>
            </a:pPr>
            <a:endParaRPr lang="fr-FR" sz="175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C926A2-7EED-4526-AE44-E30026AF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60" y="1427915"/>
            <a:ext cx="8956169" cy="2220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fr-FR" sz="1750" b="1" kern="1200">
                <a:solidFill>
                  <a:srgbClr val="7F1416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I. Points principaux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fr-FR" sz="1750">
                <a:latin typeface="Calibri"/>
                <a:cs typeface="Calibri"/>
              </a:rPr>
              <a:t>Projet d’évaluation de l’impact de la réponse abri sur l’environnement 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fr-FR" sz="1750">
                <a:latin typeface="Calibri"/>
                <a:cs typeface="Calibri"/>
              </a:rPr>
              <a:t>Processus HPC 2023-2024 : Chiffres clés Cluster Abris &amp; GT AME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fr-FR" sz="1750">
                <a:latin typeface="Calibri"/>
                <a:cs typeface="Calibri"/>
              </a:rPr>
              <a:t>Infographies sectorielles du troisième trimestre 2022</a:t>
            </a:r>
          </a:p>
          <a:p>
            <a:pPr marL="342900" indent="-342900">
              <a:lnSpc>
                <a:spcPct val="100000"/>
              </a:lnSpc>
              <a:buAutoNum type="arabicPeriod"/>
              <a:tabLst>
                <a:tab pos="457200" algn="l"/>
              </a:tabLst>
            </a:pPr>
            <a:endParaRPr lang="fr-FR" sz="1750">
              <a:cs typeface="Calibri"/>
            </a:endParaRPr>
          </a:p>
          <a:p>
            <a:pPr marL="342900" indent="-342900">
              <a:lnSpc>
                <a:spcPct val="100000"/>
              </a:lnSpc>
              <a:buAutoNum type="arabicPeriod"/>
              <a:tabLst>
                <a:tab pos="457200" algn="l"/>
              </a:tabLst>
            </a:pPr>
            <a:endParaRPr lang="fr-FR" sz="1750">
              <a:cs typeface="Calibri"/>
            </a:endParaRPr>
          </a:p>
          <a:p>
            <a:pPr marL="342900" indent="-342900">
              <a:lnSpc>
                <a:spcPct val="100000"/>
              </a:lnSpc>
              <a:buAutoNum type="arabicPeriod"/>
              <a:tabLst>
                <a:tab pos="457200" algn="l"/>
              </a:tabLst>
            </a:pPr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082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9DD9C-6CD2-6EB2-9278-F6BDB18B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59" y="586822"/>
            <a:ext cx="2670189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>
                <a:latin typeface="Verdana"/>
                <a:ea typeface="Verdana"/>
              </a:rPr>
              <a:t>I. </a:t>
            </a:r>
            <a:r>
              <a:rPr lang="en-US" sz="1600" err="1">
                <a:latin typeface="Verdana"/>
                <a:ea typeface="Verdana"/>
              </a:rPr>
              <a:t>Projet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d’évaluation</a:t>
            </a:r>
            <a:r>
              <a:rPr lang="en-US" sz="1600">
                <a:latin typeface="Verdana"/>
                <a:ea typeface="Verdana"/>
              </a:rPr>
              <a:t> de </a:t>
            </a:r>
            <a:r>
              <a:rPr lang="en-US" sz="1600" err="1">
                <a:latin typeface="Verdana"/>
                <a:ea typeface="Verdana"/>
              </a:rPr>
              <a:t>l’impact</a:t>
            </a:r>
            <a:r>
              <a:rPr lang="en-US" sz="1600">
                <a:latin typeface="Verdana"/>
                <a:ea typeface="Verdana"/>
              </a:rPr>
              <a:t> de la </a:t>
            </a:r>
            <a:r>
              <a:rPr lang="en-US" sz="1600" err="1">
                <a:latin typeface="Verdana"/>
                <a:ea typeface="Verdana"/>
              </a:rPr>
              <a:t>réponse</a:t>
            </a:r>
            <a:r>
              <a:rPr lang="en-US" sz="1600">
                <a:latin typeface="Verdana"/>
                <a:ea typeface="Verdana"/>
              </a:rPr>
              <a:t> abri sur </a:t>
            </a:r>
            <a:r>
              <a:rPr lang="en-US" sz="1600" err="1">
                <a:latin typeface="Verdana"/>
                <a:ea typeface="Verdana"/>
              </a:rPr>
              <a:t>l’environnement</a:t>
            </a: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BF4E-3013-92B9-C462-D16A8971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373" y="586822"/>
            <a:ext cx="4501977" cy="164592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algn="just">
              <a:buNone/>
            </a:pPr>
            <a:endParaRPr lang="en-US" sz="1600" b="1"/>
          </a:p>
          <a:p>
            <a:pPr marL="0" indent="0" algn="just">
              <a:buNone/>
            </a:pPr>
            <a:r>
              <a:rPr lang="en-US" sz="1600" b="1"/>
              <a:t>Objectif:</a:t>
            </a:r>
            <a:r>
              <a:rPr lang="en-US" sz="1600"/>
              <a:t>  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sz="1600" err="1"/>
              <a:t>Mettre</a:t>
            </a:r>
            <a:r>
              <a:rPr lang="en-US" sz="1600"/>
              <a:t> à la disposition des </a:t>
            </a:r>
            <a:r>
              <a:rPr lang="en-US" sz="1600" err="1"/>
              <a:t>acteurs</a:t>
            </a:r>
            <a:r>
              <a:rPr lang="en-US" sz="1600"/>
              <a:t> abris des </a:t>
            </a:r>
            <a:r>
              <a:rPr lang="en-US" sz="1600" err="1"/>
              <a:t>informations</a:t>
            </a:r>
            <a:r>
              <a:rPr lang="en-US" sz="1600"/>
              <a:t> </a:t>
            </a:r>
            <a:r>
              <a:rPr lang="en-US" sz="1600" err="1"/>
              <a:t>ou</a:t>
            </a:r>
            <a:r>
              <a:rPr lang="en-US" sz="1600"/>
              <a:t> </a:t>
            </a:r>
            <a:r>
              <a:rPr lang="en-US" sz="1600" err="1"/>
              <a:t>données</a:t>
            </a:r>
            <a:r>
              <a:rPr lang="en-US" sz="1600"/>
              <a:t> </a:t>
            </a:r>
            <a:r>
              <a:rPr lang="en-US" sz="1600" err="1"/>
              <a:t>pertinentes</a:t>
            </a:r>
            <a:r>
              <a:rPr lang="en-US" sz="1600"/>
              <a:t> </a:t>
            </a:r>
            <a:r>
              <a:rPr lang="en-US" sz="1600" err="1"/>
              <a:t>permettant</a:t>
            </a:r>
            <a:r>
              <a:rPr lang="en-US" sz="1600"/>
              <a:t> </a:t>
            </a:r>
            <a:r>
              <a:rPr lang="en-US" sz="1600" err="1"/>
              <a:t>une</a:t>
            </a:r>
            <a:r>
              <a:rPr lang="en-US" sz="1600"/>
              <a:t> </a:t>
            </a:r>
            <a:r>
              <a:rPr lang="en-US" sz="1600" err="1"/>
              <a:t>meilleure</a:t>
            </a:r>
            <a:r>
              <a:rPr lang="en-US" sz="1600"/>
              <a:t> </a:t>
            </a:r>
            <a:r>
              <a:rPr lang="en-US" sz="1600" err="1"/>
              <a:t>compréhension</a:t>
            </a:r>
            <a:r>
              <a:rPr lang="en-US" sz="1600"/>
              <a:t> des impacts de </a:t>
            </a:r>
            <a:r>
              <a:rPr lang="en-US" sz="1600" err="1"/>
              <a:t>leurs</a:t>
            </a:r>
            <a:r>
              <a:rPr lang="en-US" sz="1600"/>
              <a:t> interventions sur Environnement.</a:t>
            </a:r>
            <a:endParaRPr lang="en-US">
              <a:cs typeface="Calibri" panose="020F0502020204030204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600">
              <a:cs typeface="Calibri" panose="020F0502020204030204"/>
            </a:endParaRPr>
          </a:p>
        </p:txBody>
      </p: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EF3914FF-E6A6-3B5B-29C8-7640C2925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8" y="2734056"/>
            <a:ext cx="7873138" cy="3483864"/>
          </a:xfrm>
          <a:prstGeom prst="rect">
            <a:avLst/>
          </a:prstGeom>
        </p:spPr>
      </p:pic>
      <p:pic>
        <p:nvPicPr>
          <p:cNvPr id="6" name="Picture 6" descr="A picture containing text, clipart, vector graphics, sign&#10;&#10;Description automatically generated">
            <a:extLst>
              <a:ext uri="{FF2B5EF4-FFF2-40B4-BE49-F238E27FC236}">
                <a16:creationId xmlns:a16="http://schemas.microsoft.com/office/drawing/2014/main" id="{EE734FB7-FF98-0F14-070A-11EE0C0E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74" y="6224597"/>
            <a:ext cx="560329" cy="596478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DAF9B5FD-26E5-495B-555F-765B948FC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475" y="6494188"/>
            <a:ext cx="1591607" cy="254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1691F-F9F8-0F28-660E-7FE6DB90DC32}"/>
              </a:ext>
            </a:extLst>
          </p:cNvPr>
          <p:cNvSpPr txBox="1"/>
          <p:nvPr/>
        </p:nvSpPr>
        <p:spPr>
          <a:xfrm>
            <a:off x="1133036" y="6492875"/>
            <a:ext cx="2709499" cy="307777"/>
          </a:xfrm>
          <a:prstGeom prst="rect">
            <a:avLst/>
          </a:prstGeom>
          <a:noFill/>
          <a:ln w="63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cs typeface="Calibri"/>
              </a:rPr>
              <a:t>Groupe de Travail Environnement</a:t>
            </a:r>
          </a:p>
        </p:txBody>
      </p:sp>
    </p:spTree>
    <p:extLst>
      <p:ext uri="{BB962C8B-B14F-4D97-AF65-F5344CB8AC3E}">
        <p14:creationId xmlns:p14="http://schemas.microsoft.com/office/powerpoint/2010/main" val="207350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DD9C-6CD2-6EB2-9278-F6BDB18B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35" y="5110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Verdana"/>
                <a:ea typeface="Verdana"/>
              </a:rPr>
              <a:t>II. HPC 2023-2024 : Chiffres </a:t>
            </a:r>
            <a:r>
              <a:rPr lang="en-US" sz="3200" err="1">
                <a:latin typeface="Verdana"/>
                <a:ea typeface="Verdana"/>
              </a:rPr>
              <a:t>clés</a:t>
            </a:r>
            <a:r>
              <a:rPr lang="en-US" sz="3200">
                <a:latin typeface="Verdana"/>
                <a:ea typeface="Verdana"/>
              </a:rPr>
              <a:t> Cluster Abris &amp; GT AME </a:t>
            </a:r>
          </a:p>
        </p:txBody>
      </p:sp>
    </p:spTree>
    <p:extLst>
      <p:ext uri="{BB962C8B-B14F-4D97-AF65-F5344CB8AC3E}">
        <p14:creationId xmlns:p14="http://schemas.microsoft.com/office/powerpoint/2010/main" val="354621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54F2D-54A0-4A9F-ABF3-B65A04AA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755792"/>
          </a:xfrm>
          <a:solidFill>
            <a:srgbClr val="7F1416"/>
          </a:solidFill>
        </p:spPr>
        <p:txBody>
          <a:bodyPr>
            <a:norm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Chiffres clés 2023</a:t>
            </a:r>
            <a:endParaRPr lang="fr-FR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E25B23-1602-4261-99C2-8FFFB67E2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00295"/>
              </p:ext>
            </p:extLst>
          </p:nvPr>
        </p:nvGraphicFramePr>
        <p:xfrm>
          <a:off x="223783" y="2502669"/>
          <a:ext cx="8696434" cy="129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048">
                  <a:extLst>
                    <a:ext uri="{9D8B030D-6E8A-4147-A177-3AD203B41FA5}">
                      <a16:colId xmlns:a16="http://schemas.microsoft.com/office/drawing/2014/main" val="1190095142"/>
                    </a:ext>
                  </a:extLst>
                </a:gridCol>
                <a:gridCol w="2569193">
                  <a:extLst>
                    <a:ext uri="{9D8B030D-6E8A-4147-A177-3AD203B41FA5}">
                      <a16:colId xmlns:a16="http://schemas.microsoft.com/office/drawing/2014/main" val="136591807"/>
                    </a:ext>
                  </a:extLst>
                </a:gridCol>
                <a:gridCol w="2569193">
                  <a:extLst>
                    <a:ext uri="{9D8B030D-6E8A-4147-A177-3AD203B41FA5}">
                      <a16:colId xmlns:a16="http://schemas.microsoft.com/office/drawing/2014/main" val="1010199714"/>
                    </a:ext>
                  </a:extLst>
                </a:gridCol>
              </a:tblGrid>
              <a:tr h="57083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Personnes dans le besoin  </a:t>
                      </a:r>
                    </a:p>
                  </a:txBody>
                  <a:tcPr marL="68580" marR="68580" marT="34290" marB="34290">
                    <a:solidFill>
                      <a:srgbClr val="7F14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Personnes ciblées </a:t>
                      </a:r>
                    </a:p>
                  </a:txBody>
                  <a:tcPr marL="68580" marR="68580" marT="34290" marB="34290">
                    <a:solidFill>
                      <a:srgbClr val="7F14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Budget total</a:t>
                      </a:r>
                    </a:p>
                  </a:txBody>
                  <a:tcPr marL="68580" marR="68580" marT="34290" marB="34290">
                    <a:solidFill>
                      <a:srgbClr val="7F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19430"/>
                  </a:ext>
                </a:extLst>
              </a:tr>
              <a:tr h="7279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100" kern="120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+mn-cs"/>
                        </a:rPr>
                        <a:t>3 341 349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>
                          <a:solidFill>
                            <a:schemeClr val="tx1"/>
                          </a:solidFill>
                          <a:latin typeface="Roboto"/>
                          <a:ea typeface="Roboto"/>
                        </a:rPr>
                        <a:t>935 127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>
                          <a:solidFill>
                            <a:schemeClr val="tx1"/>
                          </a:solidFill>
                          <a:latin typeface="Roboto"/>
                          <a:ea typeface="Roboto"/>
                        </a:rPr>
                        <a:t>84 442 498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625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51FEC4-9210-4CA5-A7AC-102020D1EC5B}"/>
              </a:ext>
            </a:extLst>
          </p:cNvPr>
          <p:cNvSpPr txBox="1"/>
          <p:nvPr/>
        </p:nvSpPr>
        <p:spPr>
          <a:xfrm>
            <a:off x="376183" y="2053119"/>
            <a:ext cx="228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Cluster Abris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2610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C4263-1A25-4F98-8C2A-2EE48F2B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4" y="538751"/>
            <a:ext cx="9144000" cy="434567"/>
          </a:xfrm>
          <a:solidFill>
            <a:srgbClr val="7F1416"/>
          </a:solidFill>
        </p:spPr>
        <p:txBody>
          <a:bodyPr>
            <a:no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</a:rPr>
              <a:t>Ratios de ciblage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B831CC1D-7BE9-4193-8DFD-00A8BD63B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34985"/>
              </p:ext>
            </p:extLst>
          </p:nvPr>
        </p:nvGraphicFramePr>
        <p:xfrm>
          <a:off x="852755" y="1633592"/>
          <a:ext cx="7202183" cy="1785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8355">
                  <a:extLst>
                    <a:ext uri="{9D8B030D-6E8A-4147-A177-3AD203B41FA5}">
                      <a16:colId xmlns:a16="http://schemas.microsoft.com/office/drawing/2014/main" val="536301514"/>
                    </a:ext>
                  </a:extLst>
                </a:gridCol>
                <a:gridCol w="4344333">
                  <a:extLst>
                    <a:ext uri="{9D8B030D-6E8A-4147-A177-3AD203B41FA5}">
                      <a16:colId xmlns:a16="http://schemas.microsoft.com/office/drawing/2014/main" val="527797729"/>
                    </a:ext>
                  </a:extLst>
                </a:gridCol>
                <a:gridCol w="664994">
                  <a:extLst>
                    <a:ext uri="{9D8B030D-6E8A-4147-A177-3AD203B41FA5}">
                      <a16:colId xmlns:a16="http://schemas.microsoft.com/office/drawing/2014/main" val="1623800821"/>
                    </a:ext>
                  </a:extLst>
                </a:gridCol>
                <a:gridCol w="784501">
                  <a:extLst>
                    <a:ext uri="{9D8B030D-6E8A-4147-A177-3AD203B41FA5}">
                      <a16:colId xmlns:a16="http://schemas.microsoft.com/office/drawing/2014/main" val="3233778754"/>
                    </a:ext>
                  </a:extLst>
                </a:gridCol>
              </a:tblGrid>
              <a:tr h="414409">
                <a:tc gridSpan="2">
                  <a:txBody>
                    <a:bodyPr/>
                    <a:lstStyle/>
                    <a:p>
                      <a:r>
                        <a:rPr lang="fr-FR" sz="1400" noProof="0">
                          <a:solidFill>
                            <a:schemeClr val="tx1"/>
                          </a:solidFill>
                        </a:rPr>
                        <a:t>Conséquence 1: Risque de Vie (mouvement de population de moins de 6 mois)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solidFill>
                            <a:schemeClr val="bg1"/>
                          </a:solidFill>
                        </a:rPr>
                        <a:t>PIN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>
                          <a:solidFill>
                            <a:schemeClr val="bg1"/>
                          </a:solidFill>
                        </a:rPr>
                        <a:t>Cible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75565"/>
                  </a:ext>
                </a:extLst>
              </a:tr>
              <a:tr h="239921">
                <a:tc>
                  <a:txBody>
                    <a:bodyPr/>
                    <a:lstStyle/>
                    <a:p>
                      <a:r>
                        <a:rPr lang="fr-FR" sz="1400" noProof="0"/>
                        <a:t>PDI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FAMAC 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90%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>
                          <a:solidFill>
                            <a:schemeClr val="bg1"/>
                          </a:solidFill>
                        </a:rPr>
                        <a:t>30%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29752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r>
                        <a:rPr lang="en-US" sz="1400" noProof="0"/>
                        <a:t>PDI</a:t>
                      </a:r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SITE</a:t>
                      </a:r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25%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99574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r>
                        <a:rPr lang="fr-FR" sz="1400" noProof="0"/>
                        <a:t>Retournées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Maison endommagée ou occupation secondaire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85%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4109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endParaRPr lang="fr-FR" sz="1000" noProof="0"/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noProof="0"/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60821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r>
                        <a:rPr lang="fr-FR" sz="1400" noProof="0"/>
                        <a:t>Com. hôtes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Ménages très vulnérables en besoins d’abris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fr-FR" sz="14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fr-FR" sz="14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66553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76BFC72B-E2CF-43DC-92E3-82F8C363F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12572"/>
              </p:ext>
            </p:extLst>
          </p:nvPr>
        </p:nvGraphicFramePr>
        <p:xfrm>
          <a:off x="852755" y="3749128"/>
          <a:ext cx="7202184" cy="1741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2674">
                  <a:extLst>
                    <a:ext uri="{9D8B030D-6E8A-4147-A177-3AD203B41FA5}">
                      <a16:colId xmlns:a16="http://schemas.microsoft.com/office/drawing/2014/main" val="536301514"/>
                    </a:ext>
                  </a:extLst>
                </a:gridCol>
                <a:gridCol w="4325223">
                  <a:extLst>
                    <a:ext uri="{9D8B030D-6E8A-4147-A177-3AD203B41FA5}">
                      <a16:colId xmlns:a16="http://schemas.microsoft.com/office/drawing/2014/main" val="527797729"/>
                    </a:ext>
                  </a:extLst>
                </a:gridCol>
                <a:gridCol w="677382">
                  <a:extLst>
                    <a:ext uri="{9D8B030D-6E8A-4147-A177-3AD203B41FA5}">
                      <a16:colId xmlns:a16="http://schemas.microsoft.com/office/drawing/2014/main" val="1623800821"/>
                    </a:ext>
                  </a:extLst>
                </a:gridCol>
                <a:gridCol w="786905">
                  <a:extLst>
                    <a:ext uri="{9D8B030D-6E8A-4147-A177-3AD203B41FA5}">
                      <a16:colId xmlns:a16="http://schemas.microsoft.com/office/drawing/2014/main" val="3233778754"/>
                    </a:ext>
                  </a:extLst>
                </a:gridCol>
              </a:tblGrid>
              <a:tr h="259797">
                <a:tc gridSpan="2"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Conséquence 2: Condition de vie (mouvement de population de plus de 6 mois)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solidFill>
                            <a:schemeClr val="bg1"/>
                          </a:solidFill>
                        </a:rPr>
                        <a:t>PIN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>
                          <a:solidFill>
                            <a:schemeClr val="bg1"/>
                          </a:solidFill>
                        </a:rPr>
                        <a:t>Cible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75565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r>
                        <a:rPr lang="fr-FR" sz="1400" noProof="0"/>
                        <a:t>PDI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FAMAC 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70%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>
                          <a:solidFill>
                            <a:schemeClr val="bg1"/>
                          </a:solidFill>
                        </a:rPr>
                        <a:t>30%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29752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r>
                        <a:rPr lang="en-US" sz="1400" noProof="0"/>
                        <a:t>PDI</a:t>
                      </a:r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SITE</a:t>
                      </a:r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25%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99574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r>
                        <a:rPr lang="fr-FR" sz="1400" noProof="0"/>
                        <a:t>Retournées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Divers situation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41097"/>
                  </a:ext>
                </a:extLst>
              </a:tr>
              <a:tr h="171000">
                <a:tc>
                  <a:txBody>
                    <a:bodyPr/>
                    <a:lstStyle/>
                    <a:p>
                      <a:endParaRPr lang="fr-FR" sz="1000" noProof="0"/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noProof="0"/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60821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r>
                        <a:rPr lang="fr-FR" sz="1400" noProof="0"/>
                        <a:t>Com. hôtes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Ménages très vulnérables en besoins d’abris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fr-FR" sz="14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fr-FR" sz="14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6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4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54F2D-54A0-4A9F-ABF3-B65A04AA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994172"/>
          </a:xfrm>
          <a:solidFill>
            <a:srgbClr val="7F1416"/>
          </a:solidFill>
        </p:spPr>
        <p:txBody>
          <a:bodyPr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Chiffres clés 2023</a:t>
            </a:r>
            <a:endParaRPr lang="fr-FR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3B621CF-5919-9568-AD6C-749BF5FD7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21380"/>
              </p:ext>
            </p:extLst>
          </p:nvPr>
        </p:nvGraphicFramePr>
        <p:xfrm>
          <a:off x="233095" y="2619964"/>
          <a:ext cx="870308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713">
                  <a:extLst>
                    <a:ext uri="{9D8B030D-6E8A-4147-A177-3AD203B41FA5}">
                      <a16:colId xmlns:a16="http://schemas.microsoft.com/office/drawing/2014/main" val="4120734033"/>
                    </a:ext>
                  </a:extLst>
                </a:gridCol>
                <a:gridCol w="1984789">
                  <a:extLst>
                    <a:ext uri="{9D8B030D-6E8A-4147-A177-3AD203B41FA5}">
                      <a16:colId xmlns:a16="http://schemas.microsoft.com/office/drawing/2014/main" val="3675729854"/>
                    </a:ext>
                  </a:extLst>
                </a:gridCol>
                <a:gridCol w="1984789">
                  <a:extLst>
                    <a:ext uri="{9D8B030D-6E8A-4147-A177-3AD203B41FA5}">
                      <a16:colId xmlns:a16="http://schemas.microsoft.com/office/drawing/2014/main" val="1934508"/>
                    </a:ext>
                  </a:extLst>
                </a:gridCol>
                <a:gridCol w="1984789">
                  <a:extLst>
                    <a:ext uri="{9D8B030D-6E8A-4147-A177-3AD203B41FA5}">
                      <a16:colId xmlns:a16="http://schemas.microsoft.com/office/drawing/2014/main" val="2298983070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Personnes dans le besoin  </a:t>
                      </a:r>
                    </a:p>
                  </a:txBody>
                  <a:tcPr marL="68580" marR="68580" marT="34290" marB="34290">
                    <a:solidFill>
                      <a:srgbClr val="7F14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Personnes ciblées </a:t>
                      </a:r>
                    </a:p>
                  </a:txBody>
                  <a:tcPr marL="68580" marR="68580" marT="34290" marB="34290">
                    <a:solidFill>
                      <a:srgbClr val="7F14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Budget total</a:t>
                      </a:r>
                    </a:p>
                  </a:txBody>
                  <a:tcPr marL="68580" marR="68580" marT="34290" marB="34290">
                    <a:solidFill>
                      <a:srgbClr val="7F14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%</a:t>
                      </a:r>
                      <a:r>
                        <a:rPr lang="fr-FR" sz="24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fr-FR" sz="18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d’évolution du budget par rapport à 2022</a:t>
                      </a:r>
                      <a:endParaRPr lang="fr-FR" sz="24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34290" marB="34290">
                    <a:solidFill>
                      <a:srgbClr val="7F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3944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fr-FR" sz="15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2,911,290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1,763,416 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49,821,691 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9.2%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532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7387F5-E738-4CAA-9698-F5DDB7747A29}"/>
              </a:ext>
            </a:extLst>
          </p:cNvPr>
          <p:cNvSpPr txBox="1"/>
          <p:nvPr/>
        </p:nvSpPr>
        <p:spPr>
          <a:xfrm>
            <a:off x="224628" y="4352943"/>
            <a:ext cx="8573309" cy="14542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350" b="1" u="sng"/>
              <a:t>Justification des variations</a:t>
            </a:r>
          </a:p>
          <a:p>
            <a:pPr marL="213995" indent="-213995">
              <a:buFont typeface="Wingdings" panose="05000000000000000000" pitchFamily="2" charset="2"/>
              <a:buChar char="§"/>
            </a:pPr>
            <a:r>
              <a:rPr lang="fr-FR" sz="1500"/>
              <a:t>Capacité et présences opérationnelles des partenaires du GT AME;</a:t>
            </a:r>
            <a:endParaRPr lang="fr-FR" sz="1500">
              <a:cs typeface="Calibri"/>
            </a:endParaRPr>
          </a:p>
          <a:p>
            <a:pPr marL="213995" indent="-213995">
              <a:buFont typeface="Wingdings" panose="05000000000000000000" pitchFamily="2" charset="2"/>
              <a:buChar char="§"/>
            </a:pPr>
            <a:r>
              <a:rPr lang="fr-FR" sz="1500"/>
              <a:t>Résultats sur les personnes atteintes en croissance au fur des années: au 3ième trimestre 2022 , 91% de la cible HRP 2022 pour un budget GT AME approx US$ 60 million mobilisé en 2022 (inclus 40M multi annuel 2022-2024);</a:t>
            </a:r>
            <a:endParaRPr lang="fr-FR" sz="1500">
              <a:cs typeface="Calibri"/>
            </a:endParaRPr>
          </a:p>
          <a:p>
            <a:pPr marL="213995" indent="-213995">
              <a:buFont typeface="Wingdings" panose="05000000000000000000" pitchFamily="2" charset="2"/>
              <a:buChar char="§"/>
            </a:pPr>
            <a:r>
              <a:rPr lang="fr-FR" sz="1500"/>
              <a:t>Détérioration de la situation humanitaire à l’est avec la crise de Rutshuru, ADF et opérations militaires;</a:t>
            </a:r>
            <a:endParaRPr lang="fr-FR" sz="15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AC477-5874-4E8B-ACCF-8D990E60FACE}"/>
              </a:ext>
            </a:extLst>
          </p:cNvPr>
          <p:cNvSpPr txBox="1"/>
          <p:nvPr/>
        </p:nvSpPr>
        <p:spPr>
          <a:xfrm>
            <a:off x="376183" y="2053119"/>
            <a:ext cx="228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GT AME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613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C4263-1A25-4F98-8C2A-2EE48F2B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4" y="538751"/>
            <a:ext cx="9144000" cy="434567"/>
          </a:xfrm>
          <a:solidFill>
            <a:srgbClr val="7F1416"/>
          </a:solidFill>
        </p:spPr>
        <p:txBody>
          <a:bodyPr>
            <a:no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</a:rPr>
              <a:t>Ratios de ciblage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B831CC1D-7BE9-4193-8DFD-00A8BD63B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26092"/>
              </p:ext>
            </p:extLst>
          </p:nvPr>
        </p:nvGraphicFramePr>
        <p:xfrm>
          <a:off x="852755" y="1633592"/>
          <a:ext cx="7202182" cy="18464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8354">
                  <a:extLst>
                    <a:ext uri="{9D8B030D-6E8A-4147-A177-3AD203B41FA5}">
                      <a16:colId xmlns:a16="http://schemas.microsoft.com/office/drawing/2014/main" val="536301514"/>
                    </a:ext>
                  </a:extLst>
                </a:gridCol>
                <a:gridCol w="4344333">
                  <a:extLst>
                    <a:ext uri="{9D8B030D-6E8A-4147-A177-3AD203B41FA5}">
                      <a16:colId xmlns:a16="http://schemas.microsoft.com/office/drawing/2014/main" val="527797729"/>
                    </a:ext>
                  </a:extLst>
                </a:gridCol>
                <a:gridCol w="664994">
                  <a:extLst>
                    <a:ext uri="{9D8B030D-6E8A-4147-A177-3AD203B41FA5}">
                      <a16:colId xmlns:a16="http://schemas.microsoft.com/office/drawing/2014/main" val="1623800821"/>
                    </a:ext>
                  </a:extLst>
                </a:gridCol>
                <a:gridCol w="784501">
                  <a:extLst>
                    <a:ext uri="{9D8B030D-6E8A-4147-A177-3AD203B41FA5}">
                      <a16:colId xmlns:a16="http://schemas.microsoft.com/office/drawing/2014/main" val="3233778754"/>
                    </a:ext>
                  </a:extLst>
                </a:gridCol>
              </a:tblGrid>
              <a:tr h="414409">
                <a:tc gridSpan="2">
                  <a:txBody>
                    <a:bodyPr/>
                    <a:lstStyle/>
                    <a:p>
                      <a:r>
                        <a:rPr lang="fr-FR" sz="1400" noProof="0">
                          <a:solidFill>
                            <a:schemeClr val="tx1"/>
                          </a:solidFill>
                        </a:rPr>
                        <a:t>Conséquence 1: Besoins vitaux (mouvement de population de moins de 6 mois)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solidFill>
                            <a:schemeClr val="bg1"/>
                          </a:solidFill>
                        </a:rPr>
                        <a:t>PIN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>
                          <a:solidFill>
                            <a:schemeClr val="bg1"/>
                          </a:solidFill>
                        </a:rPr>
                        <a:t>Cible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75565"/>
                  </a:ext>
                </a:extLst>
              </a:tr>
              <a:tr h="239921">
                <a:tc>
                  <a:txBody>
                    <a:bodyPr/>
                    <a:lstStyle/>
                    <a:p>
                      <a:r>
                        <a:rPr lang="fr-FR" sz="1400" noProof="0"/>
                        <a:t>PDI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FAMAC 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80%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>
                          <a:solidFill>
                            <a:schemeClr val="bg1"/>
                          </a:solidFill>
                        </a:rPr>
                        <a:t>70%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29752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r>
                        <a:rPr lang="en-US" sz="1400" noProof="0"/>
                        <a:t>PDI</a:t>
                      </a:r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SITE</a:t>
                      </a:r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86%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99574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r>
                        <a:rPr lang="fr-FR" sz="1400" noProof="0"/>
                        <a:t>Retournées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85%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4109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r>
                        <a:rPr lang="fr-FR" sz="1400" noProof="0"/>
                        <a:t>Familles d'accueil </a:t>
                      </a: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60821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r>
                        <a:rPr lang="fr-FR" sz="1400" noProof="0"/>
                        <a:t>Com. hôtes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fr-FR" sz="14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lang="fr-FR" sz="14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66553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8362ADD5-C3CE-86E5-4DFB-760B2CAFF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09350"/>
              </p:ext>
            </p:extLst>
          </p:nvPr>
        </p:nvGraphicFramePr>
        <p:xfrm>
          <a:off x="852754" y="3862082"/>
          <a:ext cx="7202182" cy="18464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8354">
                  <a:extLst>
                    <a:ext uri="{9D8B030D-6E8A-4147-A177-3AD203B41FA5}">
                      <a16:colId xmlns:a16="http://schemas.microsoft.com/office/drawing/2014/main" val="536301514"/>
                    </a:ext>
                  </a:extLst>
                </a:gridCol>
                <a:gridCol w="4344333">
                  <a:extLst>
                    <a:ext uri="{9D8B030D-6E8A-4147-A177-3AD203B41FA5}">
                      <a16:colId xmlns:a16="http://schemas.microsoft.com/office/drawing/2014/main" val="527797729"/>
                    </a:ext>
                  </a:extLst>
                </a:gridCol>
                <a:gridCol w="664994">
                  <a:extLst>
                    <a:ext uri="{9D8B030D-6E8A-4147-A177-3AD203B41FA5}">
                      <a16:colId xmlns:a16="http://schemas.microsoft.com/office/drawing/2014/main" val="1623800821"/>
                    </a:ext>
                  </a:extLst>
                </a:gridCol>
                <a:gridCol w="784501">
                  <a:extLst>
                    <a:ext uri="{9D8B030D-6E8A-4147-A177-3AD203B41FA5}">
                      <a16:colId xmlns:a16="http://schemas.microsoft.com/office/drawing/2014/main" val="3233778754"/>
                    </a:ext>
                  </a:extLst>
                </a:gridCol>
              </a:tblGrid>
              <a:tr h="414409">
                <a:tc gridSpan="2">
                  <a:txBody>
                    <a:bodyPr/>
                    <a:lstStyle/>
                    <a:p>
                      <a:r>
                        <a:rPr lang="fr-FR" sz="1400" noProof="0">
                          <a:solidFill>
                            <a:schemeClr val="tx1"/>
                          </a:solidFill>
                        </a:rPr>
                        <a:t>Conséquence 2: Conditions de vie (mouvement de population de plus de 6 mois)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solidFill>
                            <a:schemeClr val="bg1"/>
                          </a:solidFill>
                        </a:rPr>
                        <a:t>PIN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>
                          <a:solidFill>
                            <a:schemeClr val="bg1"/>
                          </a:solidFill>
                        </a:rPr>
                        <a:t>Cible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75565"/>
                  </a:ext>
                </a:extLst>
              </a:tr>
              <a:tr h="239921">
                <a:tc>
                  <a:txBody>
                    <a:bodyPr/>
                    <a:lstStyle/>
                    <a:p>
                      <a:r>
                        <a:rPr lang="fr-FR" sz="1400" noProof="0"/>
                        <a:t>PDI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FAMAC 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>
                          <a:solidFill>
                            <a:schemeClr val="bg1"/>
                          </a:solidFill>
                        </a:rPr>
                        <a:t>35%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29752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r>
                        <a:rPr lang="en-US" sz="1400" noProof="0"/>
                        <a:t>PDI</a:t>
                      </a:r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SITE</a:t>
                      </a:r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99574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r>
                        <a:rPr lang="fr-FR" sz="1400" noProof="0"/>
                        <a:t>Retournées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fr-FR" sz="1400" noProof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>
                          <a:solidFill>
                            <a:schemeClr val="bg1"/>
                          </a:solidFill>
                        </a:rPr>
                        <a:t>50%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41097"/>
                  </a:ext>
                </a:extLst>
              </a:tr>
              <a:tr h="167216">
                <a:tc>
                  <a:txBody>
                    <a:bodyPr/>
                    <a:lstStyle/>
                    <a:p>
                      <a:r>
                        <a:rPr lang="fr-FR" sz="1400" noProof="0"/>
                        <a:t>Familles d'accueil </a:t>
                      </a: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60821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r>
                        <a:rPr lang="fr-FR" sz="1400" noProof="0"/>
                        <a:t>Com. hôtes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fr-FR" sz="14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fr-FR" sz="1400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6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7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DD9C-6CD2-6EB2-9278-F6BDB18B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35" y="5110760"/>
            <a:ext cx="8804694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Verdana"/>
                <a:ea typeface="Verdana"/>
              </a:rPr>
              <a:t>III. </a:t>
            </a:r>
            <a:r>
              <a:rPr lang="en-US" sz="3200" err="1">
                <a:latin typeface="Verdana"/>
                <a:ea typeface="Verdana"/>
              </a:rPr>
              <a:t>Infographies</a:t>
            </a:r>
            <a:r>
              <a:rPr lang="en-US" sz="3200">
                <a:latin typeface="Verdana"/>
                <a:ea typeface="Verdana"/>
              </a:rPr>
              <a:t> </a:t>
            </a:r>
            <a:r>
              <a:rPr lang="en-US" sz="3200" err="1">
                <a:latin typeface="Verdana"/>
                <a:ea typeface="Verdana"/>
              </a:rPr>
              <a:t>sectorielles</a:t>
            </a:r>
            <a:r>
              <a:rPr lang="en-US" sz="3200">
                <a:latin typeface="Verdana"/>
                <a:ea typeface="Verdana"/>
              </a:rPr>
              <a:t> T3/2022</a:t>
            </a:r>
          </a:p>
        </p:txBody>
      </p:sp>
    </p:spTree>
    <p:extLst>
      <p:ext uri="{BB962C8B-B14F-4D97-AF65-F5344CB8AC3E}">
        <p14:creationId xmlns:p14="http://schemas.microsoft.com/office/powerpoint/2010/main" val="213276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8de294-b132-45aa-ab38-4d11538b2f73" xsi:nil="true"/>
    <lcf76f155ced4ddcb4097134ff3c332f xmlns="19c76be7-c9ff-4e24-aa53-e3279a9ae93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FB59FD9500642AA3E40853AA9A972" ma:contentTypeVersion="16" ma:contentTypeDescription="Create a new document." ma:contentTypeScope="" ma:versionID="273874f3ae34b8c0560ddee554a3319e">
  <xsd:schema xmlns:xsd="http://www.w3.org/2001/XMLSchema" xmlns:xs="http://www.w3.org/2001/XMLSchema" xmlns:p="http://schemas.microsoft.com/office/2006/metadata/properties" xmlns:ns2="19c76be7-c9ff-4e24-aa53-e3279a9ae933" xmlns:ns3="ec8de294-b132-45aa-ab38-4d11538b2f73" targetNamespace="http://schemas.microsoft.com/office/2006/metadata/properties" ma:root="true" ma:fieldsID="7085a2b6e32631f534f5c12c40070a62" ns2:_="" ns3:_="">
    <xsd:import namespace="19c76be7-c9ff-4e24-aa53-e3279a9ae933"/>
    <xsd:import namespace="ec8de294-b132-45aa-ab38-4d11538b2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76be7-c9ff-4e24-aa53-e3279a9ae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075169-e743-4e67-92e4-1780b43d7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de294-b132-45aa-ab38-4d11538b2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2b3a4c-b7eb-4183-91f2-7ae53d2cdf49}" ma:internalName="TaxCatchAll" ma:showField="CatchAllData" ma:web="ec8de294-b132-45aa-ab38-4d11538b2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D1B3EC-07A4-411C-9B9A-F56C9A828DFF}">
  <ds:schemaRefs>
    <ds:schemaRef ds:uri="19c76be7-c9ff-4e24-aa53-e3279a9ae933"/>
    <ds:schemaRef ds:uri="ec8de294-b132-45aa-ab38-4d11538b2f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AA60BA-AF7A-4975-9B13-75752CFB8A95}">
  <ds:schemaRefs>
    <ds:schemaRef ds:uri="19c76be7-c9ff-4e24-aa53-e3279a9ae933"/>
    <ds:schemaRef ds:uri="ec8de294-b132-45aa-ab38-4d11538b2f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97FD24-3EEA-4BA0-817F-204AB80497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14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Réunion Nationale  Cluster Abris et GT AME </vt:lpstr>
      <vt:lpstr>Ordre du jour</vt:lpstr>
      <vt:lpstr>I. Projet d’évaluation de l’impact de la réponse abri sur l’environnement  </vt:lpstr>
      <vt:lpstr>II. HPC 2023-2024 : Chiffres clés Cluster Abris &amp; GT AME </vt:lpstr>
      <vt:lpstr>Chiffres clés 2023</vt:lpstr>
      <vt:lpstr>Ratios de ciblage</vt:lpstr>
      <vt:lpstr>Chiffres clés 2023</vt:lpstr>
      <vt:lpstr>Ratios de ciblage</vt:lpstr>
      <vt:lpstr>III. Infographies sectorielles T3/2022</vt:lpstr>
      <vt:lpstr>PowerPoint Presentation</vt:lpstr>
      <vt:lpstr>PowerPoint Presentation</vt:lpstr>
      <vt:lpstr>GT AME  </vt:lpstr>
      <vt:lpstr>Divers</vt:lpstr>
      <vt:lpstr>Prochaines réunion  24 novembre : Réunion Nationale Cluster Abris et GT AME 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Abris et GT AME Réunion nationale</dc:title>
  <dc:creator>Caroline Dewast</dc:creator>
  <cp:revision>1</cp:revision>
  <dcterms:created xsi:type="dcterms:W3CDTF">2021-03-25T11:05:00Z</dcterms:created>
  <dcterms:modified xsi:type="dcterms:W3CDTF">2022-10-27T12:59:15Z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0x0101000B9FB59FD9500642AA3E40853AA9A972</vt:lpwstr>
  </property>
  <property fmtid="{D5CDD505-2E9C-101B-9397-08002B2CF9AE}" pid="3" name="KSOProductBuildVer">
    <vt:lpwstr>1036-11.2.0.10223</vt:lpwstr>
  </property>
  <property fmtid="{D5CDD505-2E9C-101B-9397-08002B2CF9AE}" pid="4" name="MediaServiceImageTags">
    <vt:lpwstr/>
  </property>
</Properties>
</file>