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0"/>
  </p:notesMasterIdLst>
  <p:handoutMasterIdLst>
    <p:handoutMasterId r:id="rId31"/>
  </p:handoutMasterIdLst>
  <p:sldIdLst>
    <p:sldId id="266" r:id="rId5"/>
    <p:sldId id="414" r:id="rId6"/>
    <p:sldId id="500" r:id="rId7"/>
    <p:sldId id="503" r:id="rId8"/>
    <p:sldId id="504" r:id="rId9"/>
    <p:sldId id="501" r:id="rId10"/>
    <p:sldId id="481" r:id="rId11"/>
    <p:sldId id="454" r:id="rId12"/>
    <p:sldId id="471" r:id="rId13"/>
    <p:sldId id="480" r:id="rId14"/>
    <p:sldId id="492" r:id="rId15"/>
    <p:sldId id="499" r:id="rId16"/>
    <p:sldId id="482" r:id="rId17"/>
    <p:sldId id="487" r:id="rId18"/>
    <p:sldId id="488" r:id="rId19"/>
    <p:sldId id="489" r:id="rId20"/>
    <p:sldId id="486" r:id="rId21"/>
    <p:sldId id="498" r:id="rId22"/>
    <p:sldId id="485" r:id="rId23"/>
    <p:sldId id="496" r:id="rId24"/>
    <p:sldId id="493" r:id="rId25"/>
    <p:sldId id="495" r:id="rId26"/>
    <p:sldId id="497" r:id="rId27"/>
    <p:sldId id="494" r:id="rId28"/>
    <p:sldId id="478" r:id="rId29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MDCSM" lastIdx="1" clrIdx="0">
    <p:extLst>
      <p:ext uri="{19B8F6BF-5375-455C-9EA6-DF929625EA0E}">
        <p15:presenceInfo xmlns:p15="http://schemas.microsoft.com/office/powerpoint/2012/main" userId="S::sanchama@unhcr.org::05323fdf-eaed-4c23-8705-0255d1e7ed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04314C"/>
    <a:srgbClr val="65B630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B96B3-7C21-4FF7-81CF-EDE1B928DF97}" v="404" dt="2023-02-08T08:42:45.837"/>
    <p1510:client id="{284A9424-CA49-929C-0842-92A9D98D5E7C}" v="1" dt="2023-02-08T08:21:11.294"/>
    <p1510:client id="{4BE6B138-0318-72FB-0B1E-7CB3E1D513F0}" v="407" dt="2023-02-07T19:30:36.802"/>
    <p1510:client id="{8E8CB4B6-6DEA-1D7C-BB67-D178B66F49A8}" v="52" vWet="53" dt="2023-02-08T08:40:00.631"/>
    <p1510:client id="{976056A6-A2E7-4710-89E3-DC33E87EFE23}" v="38" dt="2023-02-08T08:04:17.997"/>
    <p1510:client id="{9C0BEDC4-BB96-A77A-4964-6FDAF433AE63}" v="15" dt="2023-02-08T10:06:17.500"/>
    <p1510:client id="{F8A79ED6-1C15-9F30-4C3F-9ADA043558DD}" v="72" dt="2023-02-07T18:34:03.207"/>
    <p1510:client id="{FB67DA5D-07E1-4C45-6A0E-646F2E29B2ED}" v="157" dt="2023-02-07T14:00:19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8"/>
        <p:guide pos="21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4C67A-8FDD-433A-9DE7-192DBA46B27E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FC3C32B-335A-448F-836C-9EFC8022BCA3}">
      <dgm:prSet/>
      <dgm:spPr/>
      <dgm:t>
        <a:bodyPr/>
        <a:lstStyle/>
        <a:p>
          <a:r>
            <a:rPr lang="en-US"/>
            <a:t>Introduction and 2022 CCPM remarks</a:t>
          </a:r>
        </a:p>
      </dgm:t>
    </dgm:pt>
    <dgm:pt modelId="{946791C9-2B3B-484B-82EA-C4A104F0B013}" type="parTrans" cxnId="{E0849050-E6F4-4272-883A-CFC63A327B82}">
      <dgm:prSet/>
      <dgm:spPr/>
      <dgm:t>
        <a:bodyPr/>
        <a:lstStyle/>
        <a:p>
          <a:endParaRPr lang="en-US"/>
        </a:p>
      </dgm:t>
    </dgm:pt>
    <dgm:pt modelId="{C8705296-6745-4B23-B6B4-04B752C21270}" type="sibTrans" cxnId="{E0849050-E6F4-4272-883A-CFC63A327B82}">
      <dgm:prSet/>
      <dgm:spPr/>
      <dgm:t>
        <a:bodyPr/>
        <a:lstStyle/>
        <a:p>
          <a:endParaRPr lang="en-US"/>
        </a:p>
      </dgm:t>
    </dgm:pt>
    <dgm:pt modelId="{20CD5AE1-D10D-43FD-A016-72F49DCDABC0}">
      <dgm:prSet/>
      <dgm:spPr/>
      <dgm:t>
        <a:bodyPr/>
        <a:lstStyle/>
        <a:p>
          <a:r>
            <a:rPr lang="en-US"/>
            <a:t>Timelines for the new CCPM cycle 	</a:t>
          </a:r>
        </a:p>
      </dgm:t>
    </dgm:pt>
    <dgm:pt modelId="{337E3AC4-9159-41C8-A154-01D9F41BCDFE}" type="parTrans" cxnId="{8ED0D2BB-5850-4576-91AE-664C50EB6282}">
      <dgm:prSet/>
      <dgm:spPr/>
      <dgm:t>
        <a:bodyPr/>
        <a:lstStyle/>
        <a:p>
          <a:endParaRPr lang="en-US"/>
        </a:p>
      </dgm:t>
    </dgm:pt>
    <dgm:pt modelId="{01A79325-167C-431B-B3A5-8B09533E3209}" type="sibTrans" cxnId="{8ED0D2BB-5850-4576-91AE-664C50EB6282}">
      <dgm:prSet/>
      <dgm:spPr/>
      <dgm:t>
        <a:bodyPr/>
        <a:lstStyle/>
        <a:p>
          <a:endParaRPr lang="en-US"/>
        </a:p>
      </dgm:t>
    </dgm:pt>
    <dgm:pt modelId="{C98200A6-EF7B-422D-B681-B99CF23B76B3}">
      <dgm:prSet/>
      <dgm:spPr/>
      <dgm:t>
        <a:bodyPr/>
        <a:lstStyle/>
        <a:p>
          <a:r>
            <a:rPr lang="en-US"/>
            <a:t>Particularities in CCPM for disaster related clusters			</a:t>
          </a:r>
        </a:p>
      </dgm:t>
    </dgm:pt>
    <dgm:pt modelId="{A830B0B4-27A0-4ED9-B7FF-F2F7F87D427A}" type="parTrans" cxnId="{146EA5EA-03FE-47D5-ACE6-79B375AEF14B}">
      <dgm:prSet/>
      <dgm:spPr/>
      <dgm:t>
        <a:bodyPr/>
        <a:lstStyle/>
        <a:p>
          <a:endParaRPr lang="en-US"/>
        </a:p>
      </dgm:t>
    </dgm:pt>
    <dgm:pt modelId="{388A44FE-9B11-4518-BE05-0BF145FAE3F0}" type="sibTrans" cxnId="{146EA5EA-03FE-47D5-ACE6-79B375AEF14B}">
      <dgm:prSet/>
      <dgm:spPr/>
      <dgm:t>
        <a:bodyPr/>
        <a:lstStyle/>
        <a:p>
          <a:endParaRPr lang="en-US"/>
        </a:p>
      </dgm:t>
    </dgm:pt>
    <dgm:pt modelId="{8D35F572-18D6-4B14-97DB-5B248D72B9B3}">
      <dgm:prSet/>
      <dgm:spPr/>
      <dgm:t>
        <a:bodyPr/>
        <a:lstStyle/>
        <a:p>
          <a:r>
            <a:rPr lang="en-US"/>
            <a:t>Updates for this new CCPM exercise 	</a:t>
          </a:r>
        </a:p>
      </dgm:t>
    </dgm:pt>
    <dgm:pt modelId="{E67D7014-F7A2-4136-9B96-F94C74D70A0A}" type="parTrans" cxnId="{24BBAF3C-6159-44DD-82D2-DC0611E9D273}">
      <dgm:prSet/>
      <dgm:spPr/>
      <dgm:t>
        <a:bodyPr/>
        <a:lstStyle/>
        <a:p>
          <a:endParaRPr lang="en-US"/>
        </a:p>
      </dgm:t>
    </dgm:pt>
    <dgm:pt modelId="{638208D0-CB74-4E70-9A82-E773F244AB2E}" type="sibTrans" cxnId="{24BBAF3C-6159-44DD-82D2-DC0611E9D273}">
      <dgm:prSet/>
      <dgm:spPr/>
      <dgm:t>
        <a:bodyPr/>
        <a:lstStyle/>
        <a:p>
          <a:endParaRPr lang="en-US"/>
        </a:p>
      </dgm:t>
    </dgm:pt>
    <dgm:pt modelId="{701EE845-65FD-4C6F-9C76-316AE32D32BE}">
      <dgm:prSet/>
      <dgm:spPr/>
      <dgm:t>
        <a:bodyPr/>
        <a:lstStyle/>
        <a:p>
          <a:r>
            <a:rPr lang="en-US"/>
            <a:t>Data analysis update				</a:t>
          </a:r>
        </a:p>
      </dgm:t>
    </dgm:pt>
    <dgm:pt modelId="{721E9890-8836-4DF0-B7CA-72196C3D8EDC}" type="parTrans" cxnId="{C35F31B7-2E50-44F5-A780-5C4A0D38F37A}">
      <dgm:prSet/>
      <dgm:spPr/>
      <dgm:t>
        <a:bodyPr/>
        <a:lstStyle/>
        <a:p>
          <a:endParaRPr lang="en-US"/>
        </a:p>
      </dgm:t>
    </dgm:pt>
    <dgm:pt modelId="{15973192-F3BE-4F74-90B8-D30106045972}" type="sibTrans" cxnId="{C35F31B7-2E50-44F5-A780-5C4A0D38F37A}">
      <dgm:prSet/>
      <dgm:spPr/>
      <dgm:t>
        <a:bodyPr/>
        <a:lstStyle/>
        <a:p>
          <a:endParaRPr lang="en-US"/>
        </a:p>
      </dgm:t>
    </dgm:pt>
    <dgm:pt modelId="{945E543F-CEE4-481B-885A-34C395191517}">
      <dgm:prSet/>
      <dgm:spPr/>
      <dgm:t>
        <a:bodyPr/>
        <a:lstStyle/>
        <a:p>
          <a:r>
            <a:rPr lang="en-US"/>
            <a:t>Q&amp;A 						</a:t>
          </a:r>
        </a:p>
      </dgm:t>
    </dgm:pt>
    <dgm:pt modelId="{AB7B94DB-3EB4-489A-AF69-B0725C937A96}" type="parTrans" cxnId="{6150905E-EA2F-48C0-8D34-E63BB6BACBEE}">
      <dgm:prSet/>
      <dgm:spPr/>
      <dgm:t>
        <a:bodyPr/>
        <a:lstStyle/>
        <a:p>
          <a:endParaRPr lang="en-US"/>
        </a:p>
      </dgm:t>
    </dgm:pt>
    <dgm:pt modelId="{8D59226F-4050-41A8-AEBE-112775D98C47}" type="sibTrans" cxnId="{6150905E-EA2F-48C0-8D34-E63BB6BACBEE}">
      <dgm:prSet/>
      <dgm:spPr/>
      <dgm:t>
        <a:bodyPr/>
        <a:lstStyle/>
        <a:p>
          <a:endParaRPr lang="en-US"/>
        </a:p>
      </dgm:t>
    </dgm:pt>
    <dgm:pt modelId="{4BF3BF59-3B85-46D0-AD10-7AE3A05F9682}">
      <dgm:prSet/>
      <dgm:spPr/>
      <dgm:t>
        <a:bodyPr/>
        <a:lstStyle/>
        <a:p>
          <a:r>
            <a:rPr lang="en-US"/>
            <a:t>Case study: Sudan Shelter Cluster	</a:t>
          </a:r>
        </a:p>
      </dgm:t>
    </dgm:pt>
    <dgm:pt modelId="{C33AB270-2FF1-4339-A10B-725988FDEE03}" type="parTrans" cxnId="{144BDC39-475A-41EC-BFE8-EE968091175F}">
      <dgm:prSet/>
      <dgm:spPr/>
      <dgm:t>
        <a:bodyPr/>
        <a:lstStyle/>
        <a:p>
          <a:endParaRPr lang="en-US"/>
        </a:p>
      </dgm:t>
    </dgm:pt>
    <dgm:pt modelId="{5BBF1582-9EC2-4D58-92F6-A5CC63DF3E50}" type="sibTrans" cxnId="{144BDC39-475A-41EC-BFE8-EE968091175F}">
      <dgm:prSet/>
      <dgm:spPr/>
      <dgm:t>
        <a:bodyPr/>
        <a:lstStyle/>
        <a:p>
          <a:endParaRPr lang="en-US"/>
        </a:p>
      </dgm:t>
    </dgm:pt>
    <dgm:pt modelId="{91614ABE-89E6-458B-A75B-C49BB4E15143}">
      <dgm:prSet/>
      <dgm:spPr/>
      <dgm:t>
        <a:bodyPr/>
        <a:lstStyle/>
        <a:p>
          <a:r>
            <a:rPr lang="en-US"/>
            <a:t>Case Study Q&amp;A   </a:t>
          </a:r>
        </a:p>
      </dgm:t>
    </dgm:pt>
    <dgm:pt modelId="{FAB95B9A-D490-4466-8F71-21F44FD8D174}" type="parTrans" cxnId="{4FDC7E32-592F-477D-9CD1-93B930A16215}">
      <dgm:prSet/>
      <dgm:spPr/>
      <dgm:t>
        <a:bodyPr/>
        <a:lstStyle/>
        <a:p>
          <a:endParaRPr lang="en-US"/>
        </a:p>
      </dgm:t>
    </dgm:pt>
    <dgm:pt modelId="{58487F39-45EC-4BEC-833A-093C877C11F6}" type="sibTrans" cxnId="{4FDC7E32-592F-477D-9CD1-93B930A16215}">
      <dgm:prSet/>
      <dgm:spPr/>
      <dgm:t>
        <a:bodyPr/>
        <a:lstStyle/>
        <a:p>
          <a:endParaRPr lang="en-US"/>
        </a:p>
      </dgm:t>
    </dgm:pt>
    <dgm:pt modelId="{883863B7-AD87-42C8-BEAA-219C11A7FF3D}" type="pres">
      <dgm:prSet presAssocID="{77E4C67A-8FDD-433A-9DE7-192DBA46B27E}" presName="vert0" presStyleCnt="0">
        <dgm:presLayoutVars>
          <dgm:dir/>
          <dgm:animOne val="branch"/>
          <dgm:animLvl val="lvl"/>
        </dgm:presLayoutVars>
      </dgm:prSet>
      <dgm:spPr/>
    </dgm:pt>
    <dgm:pt modelId="{D82E2251-29E0-4C3E-BFBE-98329B7D8FBD}" type="pres">
      <dgm:prSet presAssocID="{5FC3C32B-335A-448F-836C-9EFC8022BCA3}" presName="thickLine" presStyleLbl="alignNode1" presStyleIdx="0" presStyleCnt="8"/>
      <dgm:spPr/>
    </dgm:pt>
    <dgm:pt modelId="{565ACCAC-8D30-4BA8-8EF6-D50823AFEF4F}" type="pres">
      <dgm:prSet presAssocID="{5FC3C32B-335A-448F-836C-9EFC8022BCA3}" presName="horz1" presStyleCnt="0"/>
      <dgm:spPr/>
    </dgm:pt>
    <dgm:pt modelId="{91977D53-99E6-47AE-90C7-46D256E9C58B}" type="pres">
      <dgm:prSet presAssocID="{5FC3C32B-335A-448F-836C-9EFC8022BCA3}" presName="tx1" presStyleLbl="revTx" presStyleIdx="0" presStyleCnt="8"/>
      <dgm:spPr/>
    </dgm:pt>
    <dgm:pt modelId="{4DEF5299-AE02-478B-ABEC-F07855746364}" type="pres">
      <dgm:prSet presAssocID="{5FC3C32B-335A-448F-836C-9EFC8022BCA3}" presName="vert1" presStyleCnt="0"/>
      <dgm:spPr/>
    </dgm:pt>
    <dgm:pt modelId="{ADEE0D45-FC4D-4036-8940-8115428851BE}" type="pres">
      <dgm:prSet presAssocID="{20CD5AE1-D10D-43FD-A016-72F49DCDABC0}" presName="thickLine" presStyleLbl="alignNode1" presStyleIdx="1" presStyleCnt="8"/>
      <dgm:spPr/>
    </dgm:pt>
    <dgm:pt modelId="{00276DB5-4A0C-4ADB-825A-55052957F7FB}" type="pres">
      <dgm:prSet presAssocID="{20CD5AE1-D10D-43FD-A016-72F49DCDABC0}" presName="horz1" presStyleCnt="0"/>
      <dgm:spPr/>
    </dgm:pt>
    <dgm:pt modelId="{240BE4D8-DEFB-4436-818B-71EC9BA0F132}" type="pres">
      <dgm:prSet presAssocID="{20CD5AE1-D10D-43FD-A016-72F49DCDABC0}" presName="tx1" presStyleLbl="revTx" presStyleIdx="1" presStyleCnt="8"/>
      <dgm:spPr/>
    </dgm:pt>
    <dgm:pt modelId="{0CC1BF74-23FD-4253-8C6C-002ED6503692}" type="pres">
      <dgm:prSet presAssocID="{20CD5AE1-D10D-43FD-A016-72F49DCDABC0}" presName="vert1" presStyleCnt="0"/>
      <dgm:spPr/>
    </dgm:pt>
    <dgm:pt modelId="{5E8A4953-398B-48DD-9BAA-9A2337A5C6A4}" type="pres">
      <dgm:prSet presAssocID="{C98200A6-EF7B-422D-B681-B99CF23B76B3}" presName="thickLine" presStyleLbl="alignNode1" presStyleIdx="2" presStyleCnt="8"/>
      <dgm:spPr/>
    </dgm:pt>
    <dgm:pt modelId="{EDAF3ECD-BEF3-4D22-BBBD-4B367576284E}" type="pres">
      <dgm:prSet presAssocID="{C98200A6-EF7B-422D-B681-B99CF23B76B3}" presName="horz1" presStyleCnt="0"/>
      <dgm:spPr/>
    </dgm:pt>
    <dgm:pt modelId="{1649B656-FC6B-4C0F-BC50-4E09A45270E6}" type="pres">
      <dgm:prSet presAssocID="{C98200A6-EF7B-422D-B681-B99CF23B76B3}" presName="tx1" presStyleLbl="revTx" presStyleIdx="2" presStyleCnt="8"/>
      <dgm:spPr/>
    </dgm:pt>
    <dgm:pt modelId="{EE9E3083-CA74-4FC5-B7A6-810C88EAC3A6}" type="pres">
      <dgm:prSet presAssocID="{C98200A6-EF7B-422D-B681-B99CF23B76B3}" presName="vert1" presStyleCnt="0"/>
      <dgm:spPr/>
    </dgm:pt>
    <dgm:pt modelId="{200CC65A-DC9C-414B-B87E-924D499C3D0E}" type="pres">
      <dgm:prSet presAssocID="{8D35F572-18D6-4B14-97DB-5B248D72B9B3}" presName="thickLine" presStyleLbl="alignNode1" presStyleIdx="3" presStyleCnt="8"/>
      <dgm:spPr/>
    </dgm:pt>
    <dgm:pt modelId="{C6A6ADDD-C815-4EF3-9C51-92D9BD391A45}" type="pres">
      <dgm:prSet presAssocID="{8D35F572-18D6-4B14-97DB-5B248D72B9B3}" presName="horz1" presStyleCnt="0"/>
      <dgm:spPr/>
    </dgm:pt>
    <dgm:pt modelId="{DB6975CE-FC8A-4F31-A8C5-8DBDB6282C41}" type="pres">
      <dgm:prSet presAssocID="{8D35F572-18D6-4B14-97DB-5B248D72B9B3}" presName="tx1" presStyleLbl="revTx" presStyleIdx="3" presStyleCnt="8"/>
      <dgm:spPr/>
    </dgm:pt>
    <dgm:pt modelId="{F9B87A2D-100A-4BC6-885D-8FB4F8855FD4}" type="pres">
      <dgm:prSet presAssocID="{8D35F572-18D6-4B14-97DB-5B248D72B9B3}" presName="vert1" presStyleCnt="0"/>
      <dgm:spPr/>
    </dgm:pt>
    <dgm:pt modelId="{88986070-853E-49C7-ABA1-F969FA69F546}" type="pres">
      <dgm:prSet presAssocID="{701EE845-65FD-4C6F-9C76-316AE32D32BE}" presName="thickLine" presStyleLbl="alignNode1" presStyleIdx="4" presStyleCnt="8"/>
      <dgm:spPr/>
    </dgm:pt>
    <dgm:pt modelId="{53D787DD-F5C1-444A-BF03-CDF0E4BF2E10}" type="pres">
      <dgm:prSet presAssocID="{701EE845-65FD-4C6F-9C76-316AE32D32BE}" presName="horz1" presStyleCnt="0"/>
      <dgm:spPr/>
    </dgm:pt>
    <dgm:pt modelId="{68C16C0D-1C53-4B9E-92C0-93E63BD87C08}" type="pres">
      <dgm:prSet presAssocID="{701EE845-65FD-4C6F-9C76-316AE32D32BE}" presName="tx1" presStyleLbl="revTx" presStyleIdx="4" presStyleCnt="8"/>
      <dgm:spPr/>
    </dgm:pt>
    <dgm:pt modelId="{61C7C299-2DEA-42AB-9CC9-F4572AAA5FED}" type="pres">
      <dgm:prSet presAssocID="{701EE845-65FD-4C6F-9C76-316AE32D32BE}" presName="vert1" presStyleCnt="0"/>
      <dgm:spPr/>
    </dgm:pt>
    <dgm:pt modelId="{678C32F4-DF3C-49BE-9183-C7EB19B1950F}" type="pres">
      <dgm:prSet presAssocID="{945E543F-CEE4-481B-885A-34C395191517}" presName="thickLine" presStyleLbl="alignNode1" presStyleIdx="5" presStyleCnt="8"/>
      <dgm:spPr/>
    </dgm:pt>
    <dgm:pt modelId="{6ED991FE-60BD-4897-99A2-4B2C29911C76}" type="pres">
      <dgm:prSet presAssocID="{945E543F-CEE4-481B-885A-34C395191517}" presName="horz1" presStyleCnt="0"/>
      <dgm:spPr/>
    </dgm:pt>
    <dgm:pt modelId="{A28792C3-E314-422D-8472-D3E351B3EB9A}" type="pres">
      <dgm:prSet presAssocID="{945E543F-CEE4-481B-885A-34C395191517}" presName="tx1" presStyleLbl="revTx" presStyleIdx="5" presStyleCnt="8"/>
      <dgm:spPr/>
    </dgm:pt>
    <dgm:pt modelId="{077B6F37-ABC4-49D9-AE45-44FED5D93FBA}" type="pres">
      <dgm:prSet presAssocID="{945E543F-CEE4-481B-885A-34C395191517}" presName="vert1" presStyleCnt="0"/>
      <dgm:spPr/>
    </dgm:pt>
    <dgm:pt modelId="{3737BC6E-D800-4762-8528-F243948CFC77}" type="pres">
      <dgm:prSet presAssocID="{4BF3BF59-3B85-46D0-AD10-7AE3A05F9682}" presName="thickLine" presStyleLbl="alignNode1" presStyleIdx="6" presStyleCnt="8"/>
      <dgm:spPr/>
    </dgm:pt>
    <dgm:pt modelId="{CEDD5E57-43AD-47BB-9C46-76ACA72F2367}" type="pres">
      <dgm:prSet presAssocID="{4BF3BF59-3B85-46D0-AD10-7AE3A05F9682}" presName="horz1" presStyleCnt="0"/>
      <dgm:spPr/>
    </dgm:pt>
    <dgm:pt modelId="{447118FC-BC73-47FC-A38D-36D4EFCA0CB9}" type="pres">
      <dgm:prSet presAssocID="{4BF3BF59-3B85-46D0-AD10-7AE3A05F9682}" presName="tx1" presStyleLbl="revTx" presStyleIdx="6" presStyleCnt="8"/>
      <dgm:spPr/>
    </dgm:pt>
    <dgm:pt modelId="{021EE728-F6F1-4709-93EF-030E47234CE9}" type="pres">
      <dgm:prSet presAssocID="{4BF3BF59-3B85-46D0-AD10-7AE3A05F9682}" presName="vert1" presStyleCnt="0"/>
      <dgm:spPr/>
    </dgm:pt>
    <dgm:pt modelId="{7D633D04-1FA3-4B35-89A3-E752987E9278}" type="pres">
      <dgm:prSet presAssocID="{91614ABE-89E6-458B-A75B-C49BB4E15143}" presName="thickLine" presStyleLbl="alignNode1" presStyleIdx="7" presStyleCnt="8"/>
      <dgm:spPr/>
    </dgm:pt>
    <dgm:pt modelId="{F0ADC75B-1BF0-4423-A9F5-2FF2928D6731}" type="pres">
      <dgm:prSet presAssocID="{91614ABE-89E6-458B-A75B-C49BB4E15143}" presName="horz1" presStyleCnt="0"/>
      <dgm:spPr/>
    </dgm:pt>
    <dgm:pt modelId="{9783AC81-693F-4B39-AE4A-7E39F3B71751}" type="pres">
      <dgm:prSet presAssocID="{91614ABE-89E6-458B-A75B-C49BB4E15143}" presName="tx1" presStyleLbl="revTx" presStyleIdx="7" presStyleCnt="8"/>
      <dgm:spPr/>
    </dgm:pt>
    <dgm:pt modelId="{5743C7B5-B90E-45EB-A237-10F8E1AEEBC5}" type="pres">
      <dgm:prSet presAssocID="{91614ABE-89E6-458B-A75B-C49BB4E15143}" presName="vert1" presStyleCnt="0"/>
      <dgm:spPr/>
    </dgm:pt>
  </dgm:ptLst>
  <dgm:cxnLst>
    <dgm:cxn modelId="{7ECF100C-B4C5-4363-9136-DD5B88339C7E}" type="presOf" srcId="{5FC3C32B-335A-448F-836C-9EFC8022BCA3}" destId="{91977D53-99E6-47AE-90C7-46D256E9C58B}" srcOrd="0" destOrd="0" presId="urn:microsoft.com/office/officeart/2008/layout/LinedList"/>
    <dgm:cxn modelId="{AD66E121-5D96-4FFD-B747-21778060A80C}" type="presOf" srcId="{8D35F572-18D6-4B14-97DB-5B248D72B9B3}" destId="{DB6975CE-FC8A-4F31-A8C5-8DBDB6282C41}" srcOrd="0" destOrd="0" presId="urn:microsoft.com/office/officeart/2008/layout/LinedList"/>
    <dgm:cxn modelId="{4FDC7E32-592F-477D-9CD1-93B930A16215}" srcId="{77E4C67A-8FDD-433A-9DE7-192DBA46B27E}" destId="{91614ABE-89E6-458B-A75B-C49BB4E15143}" srcOrd="7" destOrd="0" parTransId="{FAB95B9A-D490-4466-8F71-21F44FD8D174}" sibTransId="{58487F39-45EC-4BEC-833A-093C877C11F6}"/>
    <dgm:cxn modelId="{144BDC39-475A-41EC-BFE8-EE968091175F}" srcId="{77E4C67A-8FDD-433A-9DE7-192DBA46B27E}" destId="{4BF3BF59-3B85-46D0-AD10-7AE3A05F9682}" srcOrd="6" destOrd="0" parTransId="{C33AB270-2FF1-4339-A10B-725988FDEE03}" sibTransId="{5BBF1582-9EC2-4D58-92F6-A5CC63DF3E50}"/>
    <dgm:cxn modelId="{24BBAF3C-6159-44DD-82D2-DC0611E9D273}" srcId="{77E4C67A-8FDD-433A-9DE7-192DBA46B27E}" destId="{8D35F572-18D6-4B14-97DB-5B248D72B9B3}" srcOrd="3" destOrd="0" parTransId="{E67D7014-F7A2-4136-9B96-F94C74D70A0A}" sibTransId="{638208D0-CB74-4E70-9A82-E773F244AB2E}"/>
    <dgm:cxn modelId="{6150905E-EA2F-48C0-8D34-E63BB6BACBEE}" srcId="{77E4C67A-8FDD-433A-9DE7-192DBA46B27E}" destId="{945E543F-CEE4-481B-885A-34C395191517}" srcOrd="5" destOrd="0" parTransId="{AB7B94DB-3EB4-489A-AF69-B0725C937A96}" sibTransId="{8D59226F-4050-41A8-AEBE-112775D98C47}"/>
    <dgm:cxn modelId="{514FBE66-D634-404B-97C7-E122C4C5FA1F}" type="presOf" srcId="{20CD5AE1-D10D-43FD-A016-72F49DCDABC0}" destId="{240BE4D8-DEFB-4436-818B-71EC9BA0F132}" srcOrd="0" destOrd="0" presId="urn:microsoft.com/office/officeart/2008/layout/LinedList"/>
    <dgm:cxn modelId="{E0849050-E6F4-4272-883A-CFC63A327B82}" srcId="{77E4C67A-8FDD-433A-9DE7-192DBA46B27E}" destId="{5FC3C32B-335A-448F-836C-9EFC8022BCA3}" srcOrd="0" destOrd="0" parTransId="{946791C9-2B3B-484B-82EA-C4A104F0B013}" sibTransId="{C8705296-6745-4B23-B6B4-04B752C21270}"/>
    <dgm:cxn modelId="{92373951-B178-45F7-8333-98EE94778A6E}" type="presOf" srcId="{77E4C67A-8FDD-433A-9DE7-192DBA46B27E}" destId="{883863B7-AD87-42C8-BEAA-219C11A7FF3D}" srcOrd="0" destOrd="0" presId="urn:microsoft.com/office/officeart/2008/layout/LinedList"/>
    <dgm:cxn modelId="{4CD3A278-6D47-40FC-A2E7-57FFF302BF5C}" type="presOf" srcId="{945E543F-CEE4-481B-885A-34C395191517}" destId="{A28792C3-E314-422D-8472-D3E351B3EB9A}" srcOrd="0" destOrd="0" presId="urn:microsoft.com/office/officeart/2008/layout/LinedList"/>
    <dgm:cxn modelId="{1C4FEB7A-B20B-4F8C-9991-60B5C9CC2DE8}" type="presOf" srcId="{701EE845-65FD-4C6F-9C76-316AE32D32BE}" destId="{68C16C0D-1C53-4B9E-92C0-93E63BD87C08}" srcOrd="0" destOrd="0" presId="urn:microsoft.com/office/officeart/2008/layout/LinedList"/>
    <dgm:cxn modelId="{BD9E218C-96CF-444B-B49C-DCD4BCFB5F88}" type="presOf" srcId="{91614ABE-89E6-458B-A75B-C49BB4E15143}" destId="{9783AC81-693F-4B39-AE4A-7E39F3B71751}" srcOrd="0" destOrd="0" presId="urn:microsoft.com/office/officeart/2008/layout/LinedList"/>
    <dgm:cxn modelId="{C35F31B7-2E50-44F5-A780-5C4A0D38F37A}" srcId="{77E4C67A-8FDD-433A-9DE7-192DBA46B27E}" destId="{701EE845-65FD-4C6F-9C76-316AE32D32BE}" srcOrd="4" destOrd="0" parTransId="{721E9890-8836-4DF0-B7CA-72196C3D8EDC}" sibTransId="{15973192-F3BE-4F74-90B8-D30106045972}"/>
    <dgm:cxn modelId="{8ED0D2BB-5850-4576-91AE-664C50EB6282}" srcId="{77E4C67A-8FDD-433A-9DE7-192DBA46B27E}" destId="{20CD5AE1-D10D-43FD-A016-72F49DCDABC0}" srcOrd="1" destOrd="0" parTransId="{337E3AC4-9159-41C8-A154-01D9F41BCDFE}" sibTransId="{01A79325-167C-431B-B3A5-8B09533E3209}"/>
    <dgm:cxn modelId="{BBCF0EE8-3A83-4531-BCA4-470ADFB20314}" type="presOf" srcId="{C98200A6-EF7B-422D-B681-B99CF23B76B3}" destId="{1649B656-FC6B-4C0F-BC50-4E09A45270E6}" srcOrd="0" destOrd="0" presId="urn:microsoft.com/office/officeart/2008/layout/LinedList"/>
    <dgm:cxn modelId="{146EA5EA-03FE-47D5-ACE6-79B375AEF14B}" srcId="{77E4C67A-8FDD-433A-9DE7-192DBA46B27E}" destId="{C98200A6-EF7B-422D-B681-B99CF23B76B3}" srcOrd="2" destOrd="0" parTransId="{A830B0B4-27A0-4ED9-B7FF-F2F7F87D427A}" sibTransId="{388A44FE-9B11-4518-BE05-0BF145FAE3F0}"/>
    <dgm:cxn modelId="{D3288BF2-A08A-42F2-9340-70AC92C51950}" type="presOf" srcId="{4BF3BF59-3B85-46D0-AD10-7AE3A05F9682}" destId="{447118FC-BC73-47FC-A38D-36D4EFCA0CB9}" srcOrd="0" destOrd="0" presId="urn:microsoft.com/office/officeart/2008/layout/LinedList"/>
    <dgm:cxn modelId="{4427E722-D7AB-48FE-8132-0BF5B337F381}" type="presParOf" srcId="{883863B7-AD87-42C8-BEAA-219C11A7FF3D}" destId="{D82E2251-29E0-4C3E-BFBE-98329B7D8FBD}" srcOrd="0" destOrd="0" presId="urn:microsoft.com/office/officeart/2008/layout/LinedList"/>
    <dgm:cxn modelId="{9C6EC1AA-3B23-41F6-B2B8-581B2501506A}" type="presParOf" srcId="{883863B7-AD87-42C8-BEAA-219C11A7FF3D}" destId="{565ACCAC-8D30-4BA8-8EF6-D50823AFEF4F}" srcOrd="1" destOrd="0" presId="urn:microsoft.com/office/officeart/2008/layout/LinedList"/>
    <dgm:cxn modelId="{86DEA0F6-E1C0-4384-993A-250D159E0222}" type="presParOf" srcId="{565ACCAC-8D30-4BA8-8EF6-D50823AFEF4F}" destId="{91977D53-99E6-47AE-90C7-46D256E9C58B}" srcOrd="0" destOrd="0" presId="urn:microsoft.com/office/officeart/2008/layout/LinedList"/>
    <dgm:cxn modelId="{E81E77CC-09AA-4B26-9BF8-A814BAD38B69}" type="presParOf" srcId="{565ACCAC-8D30-4BA8-8EF6-D50823AFEF4F}" destId="{4DEF5299-AE02-478B-ABEC-F07855746364}" srcOrd="1" destOrd="0" presId="urn:microsoft.com/office/officeart/2008/layout/LinedList"/>
    <dgm:cxn modelId="{B64B8E11-9ED1-4DA5-B443-7E9E702C504C}" type="presParOf" srcId="{883863B7-AD87-42C8-BEAA-219C11A7FF3D}" destId="{ADEE0D45-FC4D-4036-8940-8115428851BE}" srcOrd="2" destOrd="0" presId="urn:microsoft.com/office/officeart/2008/layout/LinedList"/>
    <dgm:cxn modelId="{078000D6-5BE6-42DE-8DE1-731B9F36C9D8}" type="presParOf" srcId="{883863B7-AD87-42C8-BEAA-219C11A7FF3D}" destId="{00276DB5-4A0C-4ADB-825A-55052957F7FB}" srcOrd="3" destOrd="0" presId="urn:microsoft.com/office/officeart/2008/layout/LinedList"/>
    <dgm:cxn modelId="{C1EA618F-4E82-4EE4-B258-05C41266CA89}" type="presParOf" srcId="{00276DB5-4A0C-4ADB-825A-55052957F7FB}" destId="{240BE4D8-DEFB-4436-818B-71EC9BA0F132}" srcOrd="0" destOrd="0" presId="urn:microsoft.com/office/officeart/2008/layout/LinedList"/>
    <dgm:cxn modelId="{DB2B9659-9C3A-462B-B549-B1EFD676F0F8}" type="presParOf" srcId="{00276DB5-4A0C-4ADB-825A-55052957F7FB}" destId="{0CC1BF74-23FD-4253-8C6C-002ED6503692}" srcOrd="1" destOrd="0" presId="urn:microsoft.com/office/officeart/2008/layout/LinedList"/>
    <dgm:cxn modelId="{DE9EF2A5-D0F4-4FA9-954A-3D278A4CF46C}" type="presParOf" srcId="{883863B7-AD87-42C8-BEAA-219C11A7FF3D}" destId="{5E8A4953-398B-48DD-9BAA-9A2337A5C6A4}" srcOrd="4" destOrd="0" presId="urn:microsoft.com/office/officeart/2008/layout/LinedList"/>
    <dgm:cxn modelId="{9EE1BD1A-81EF-45BC-A17A-E0116423F104}" type="presParOf" srcId="{883863B7-AD87-42C8-BEAA-219C11A7FF3D}" destId="{EDAF3ECD-BEF3-4D22-BBBD-4B367576284E}" srcOrd="5" destOrd="0" presId="urn:microsoft.com/office/officeart/2008/layout/LinedList"/>
    <dgm:cxn modelId="{CCD1690F-8A2B-4A19-9A57-EF8E30D02A07}" type="presParOf" srcId="{EDAF3ECD-BEF3-4D22-BBBD-4B367576284E}" destId="{1649B656-FC6B-4C0F-BC50-4E09A45270E6}" srcOrd="0" destOrd="0" presId="urn:microsoft.com/office/officeart/2008/layout/LinedList"/>
    <dgm:cxn modelId="{33DAE68E-D9EB-4236-99C0-B047627B18AA}" type="presParOf" srcId="{EDAF3ECD-BEF3-4D22-BBBD-4B367576284E}" destId="{EE9E3083-CA74-4FC5-B7A6-810C88EAC3A6}" srcOrd="1" destOrd="0" presId="urn:microsoft.com/office/officeart/2008/layout/LinedList"/>
    <dgm:cxn modelId="{E665D1CD-8B96-448F-BB48-82D4569ABBF1}" type="presParOf" srcId="{883863B7-AD87-42C8-BEAA-219C11A7FF3D}" destId="{200CC65A-DC9C-414B-B87E-924D499C3D0E}" srcOrd="6" destOrd="0" presId="urn:microsoft.com/office/officeart/2008/layout/LinedList"/>
    <dgm:cxn modelId="{FF79B331-393A-42BC-9BE1-2816AA6A4095}" type="presParOf" srcId="{883863B7-AD87-42C8-BEAA-219C11A7FF3D}" destId="{C6A6ADDD-C815-4EF3-9C51-92D9BD391A45}" srcOrd="7" destOrd="0" presId="urn:microsoft.com/office/officeart/2008/layout/LinedList"/>
    <dgm:cxn modelId="{65964B6D-3A3D-46B5-AED9-EFC847C2DB0C}" type="presParOf" srcId="{C6A6ADDD-C815-4EF3-9C51-92D9BD391A45}" destId="{DB6975CE-FC8A-4F31-A8C5-8DBDB6282C41}" srcOrd="0" destOrd="0" presId="urn:microsoft.com/office/officeart/2008/layout/LinedList"/>
    <dgm:cxn modelId="{ACF6EE1B-B00F-4237-867C-AA11A90D398D}" type="presParOf" srcId="{C6A6ADDD-C815-4EF3-9C51-92D9BD391A45}" destId="{F9B87A2D-100A-4BC6-885D-8FB4F8855FD4}" srcOrd="1" destOrd="0" presId="urn:microsoft.com/office/officeart/2008/layout/LinedList"/>
    <dgm:cxn modelId="{4B75199A-9BB3-4FA7-93A5-40A82F8E03BB}" type="presParOf" srcId="{883863B7-AD87-42C8-BEAA-219C11A7FF3D}" destId="{88986070-853E-49C7-ABA1-F969FA69F546}" srcOrd="8" destOrd="0" presId="urn:microsoft.com/office/officeart/2008/layout/LinedList"/>
    <dgm:cxn modelId="{5D8FC34E-0D77-4C67-BCFC-91A35AC17664}" type="presParOf" srcId="{883863B7-AD87-42C8-BEAA-219C11A7FF3D}" destId="{53D787DD-F5C1-444A-BF03-CDF0E4BF2E10}" srcOrd="9" destOrd="0" presId="urn:microsoft.com/office/officeart/2008/layout/LinedList"/>
    <dgm:cxn modelId="{AAC46430-71E2-4855-B27F-1B3CB17B5BF0}" type="presParOf" srcId="{53D787DD-F5C1-444A-BF03-CDF0E4BF2E10}" destId="{68C16C0D-1C53-4B9E-92C0-93E63BD87C08}" srcOrd="0" destOrd="0" presId="urn:microsoft.com/office/officeart/2008/layout/LinedList"/>
    <dgm:cxn modelId="{22FE7DB1-2A57-4A7D-92D9-6862A455BAAA}" type="presParOf" srcId="{53D787DD-F5C1-444A-BF03-CDF0E4BF2E10}" destId="{61C7C299-2DEA-42AB-9CC9-F4572AAA5FED}" srcOrd="1" destOrd="0" presId="urn:microsoft.com/office/officeart/2008/layout/LinedList"/>
    <dgm:cxn modelId="{078A7B50-1E1B-49EE-B1C3-9486B20F2658}" type="presParOf" srcId="{883863B7-AD87-42C8-BEAA-219C11A7FF3D}" destId="{678C32F4-DF3C-49BE-9183-C7EB19B1950F}" srcOrd="10" destOrd="0" presId="urn:microsoft.com/office/officeart/2008/layout/LinedList"/>
    <dgm:cxn modelId="{E9D40340-7B8A-4F76-8E39-470DDFF2EAB5}" type="presParOf" srcId="{883863B7-AD87-42C8-BEAA-219C11A7FF3D}" destId="{6ED991FE-60BD-4897-99A2-4B2C29911C76}" srcOrd="11" destOrd="0" presId="urn:microsoft.com/office/officeart/2008/layout/LinedList"/>
    <dgm:cxn modelId="{F9B5E142-B426-42BF-9B6B-DF28A6C1B2D4}" type="presParOf" srcId="{6ED991FE-60BD-4897-99A2-4B2C29911C76}" destId="{A28792C3-E314-422D-8472-D3E351B3EB9A}" srcOrd="0" destOrd="0" presId="urn:microsoft.com/office/officeart/2008/layout/LinedList"/>
    <dgm:cxn modelId="{3171503B-C39C-4473-AB43-17A55F6028BC}" type="presParOf" srcId="{6ED991FE-60BD-4897-99A2-4B2C29911C76}" destId="{077B6F37-ABC4-49D9-AE45-44FED5D93FBA}" srcOrd="1" destOrd="0" presId="urn:microsoft.com/office/officeart/2008/layout/LinedList"/>
    <dgm:cxn modelId="{F57D46C6-5DDE-41FB-A4F0-0E6661041E7B}" type="presParOf" srcId="{883863B7-AD87-42C8-BEAA-219C11A7FF3D}" destId="{3737BC6E-D800-4762-8528-F243948CFC77}" srcOrd="12" destOrd="0" presId="urn:microsoft.com/office/officeart/2008/layout/LinedList"/>
    <dgm:cxn modelId="{E01C3867-BD96-43A9-853B-96849F3C06B3}" type="presParOf" srcId="{883863B7-AD87-42C8-BEAA-219C11A7FF3D}" destId="{CEDD5E57-43AD-47BB-9C46-76ACA72F2367}" srcOrd="13" destOrd="0" presId="urn:microsoft.com/office/officeart/2008/layout/LinedList"/>
    <dgm:cxn modelId="{F552C4B8-13FD-4C0F-AC3B-3D7C8402480D}" type="presParOf" srcId="{CEDD5E57-43AD-47BB-9C46-76ACA72F2367}" destId="{447118FC-BC73-47FC-A38D-36D4EFCA0CB9}" srcOrd="0" destOrd="0" presId="urn:microsoft.com/office/officeart/2008/layout/LinedList"/>
    <dgm:cxn modelId="{317A120A-6427-45E7-8D63-09A9600B14AD}" type="presParOf" srcId="{CEDD5E57-43AD-47BB-9C46-76ACA72F2367}" destId="{021EE728-F6F1-4709-93EF-030E47234CE9}" srcOrd="1" destOrd="0" presId="urn:microsoft.com/office/officeart/2008/layout/LinedList"/>
    <dgm:cxn modelId="{D8081A53-AC38-4649-8F74-121F6C26D184}" type="presParOf" srcId="{883863B7-AD87-42C8-BEAA-219C11A7FF3D}" destId="{7D633D04-1FA3-4B35-89A3-E752987E9278}" srcOrd="14" destOrd="0" presId="urn:microsoft.com/office/officeart/2008/layout/LinedList"/>
    <dgm:cxn modelId="{3FBDE695-A875-4A7A-BF99-213EA8B608EF}" type="presParOf" srcId="{883863B7-AD87-42C8-BEAA-219C11A7FF3D}" destId="{F0ADC75B-1BF0-4423-A9F5-2FF2928D6731}" srcOrd="15" destOrd="0" presId="urn:microsoft.com/office/officeart/2008/layout/LinedList"/>
    <dgm:cxn modelId="{A40037A8-2C08-4ABE-A06D-D07DF9077C8A}" type="presParOf" srcId="{F0ADC75B-1BF0-4423-A9F5-2FF2928D6731}" destId="{9783AC81-693F-4B39-AE4A-7E39F3B71751}" srcOrd="0" destOrd="0" presId="urn:microsoft.com/office/officeart/2008/layout/LinedList"/>
    <dgm:cxn modelId="{11245107-4EF4-44E8-8C39-E364073A842D}" type="presParOf" srcId="{F0ADC75B-1BF0-4423-A9F5-2FF2928D6731}" destId="{5743C7B5-B90E-45EB-A237-10F8E1AEEB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8B800-7E5F-45EF-B25A-9D3DEA3A033B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E03B53-DB19-4EFF-B594-B5050234720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/>
            <a:t>General case</a:t>
          </a:r>
        </a:p>
      </dgm:t>
    </dgm:pt>
    <dgm:pt modelId="{3DB0F6AE-E24C-4DF8-81D7-41F043A40BC3}" type="parTrans" cxnId="{FE8F127D-108A-4108-AE22-01C10F13C7C0}">
      <dgm:prSet/>
      <dgm:spPr/>
      <dgm:t>
        <a:bodyPr/>
        <a:lstStyle/>
        <a:p>
          <a:endParaRPr lang="en-US"/>
        </a:p>
      </dgm:t>
    </dgm:pt>
    <dgm:pt modelId="{9FA88E39-2B5A-49B9-9F23-64448EBF1416}" type="sibTrans" cxnId="{FE8F127D-108A-4108-AE22-01C10F13C7C0}">
      <dgm:prSet/>
      <dgm:spPr/>
      <dgm:t>
        <a:bodyPr/>
        <a:lstStyle/>
        <a:p>
          <a:endParaRPr lang="en-US"/>
        </a:p>
      </dgm:t>
    </dgm:pt>
    <dgm:pt modelId="{E591342E-2C18-4046-BEDE-6446D6E2ED0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/>
            <a:t>Clusters activated </a:t>
          </a:r>
          <a:r>
            <a:rPr lang="en-US">
              <a:latin typeface="Calibri"/>
            </a:rPr>
            <a:t>due to disasters</a:t>
          </a:r>
          <a:endParaRPr lang="en-US"/>
        </a:p>
      </dgm:t>
    </dgm:pt>
    <dgm:pt modelId="{0DCBF352-2DBB-4C6F-BD0C-4808E5C85AE3}" type="parTrans" cxnId="{6C78020D-0744-4358-B91B-80DF0779F77D}">
      <dgm:prSet/>
      <dgm:spPr/>
      <dgm:t>
        <a:bodyPr/>
        <a:lstStyle/>
        <a:p>
          <a:endParaRPr lang="en-US"/>
        </a:p>
      </dgm:t>
    </dgm:pt>
    <dgm:pt modelId="{404F41B9-5F41-4CDC-BA40-30329FFF6A97}" type="sibTrans" cxnId="{6C78020D-0744-4358-B91B-80DF0779F77D}">
      <dgm:prSet/>
      <dgm:spPr/>
      <dgm:t>
        <a:bodyPr/>
        <a:lstStyle/>
        <a:p>
          <a:endParaRPr lang="en-US"/>
        </a:p>
      </dgm:t>
    </dgm:pt>
    <dgm:pt modelId="{4BCBA52B-221A-465C-9D9E-5B7939446F4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>
              <a:latin typeface="Calibri"/>
            </a:rPr>
            <a:t>Clusters</a:t>
          </a:r>
          <a:r>
            <a:rPr lang="en-US"/>
            <a:t> that </a:t>
          </a:r>
          <a:r>
            <a:rPr lang="en-US">
              <a:latin typeface="Calibri"/>
            </a:rPr>
            <a:t>finished  CCPM Oct-Dec 2022</a:t>
          </a:r>
          <a:endParaRPr lang="en-US"/>
        </a:p>
      </dgm:t>
    </dgm:pt>
    <dgm:pt modelId="{6AA18E13-2C57-4CBB-9766-04BF9B80B836}" type="parTrans" cxnId="{CB4D0E62-1907-4C23-90BA-C6871DBF790D}">
      <dgm:prSet/>
      <dgm:spPr/>
      <dgm:t>
        <a:bodyPr/>
        <a:lstStyle/>
        <a:p>
          <a:endParaRPr lang="en-US"/>
        </a:p>
      </dgm:t>
    </dgm:pt>
    <dgm:pt modelId="{D04F9D93-1DD5-4770-B0F5-D7746EADF171}" type="sibTrans" cxnId="{CB4D0E62-1907-4C23-90BA-C6871DBF790D}">
      <dgm:prSet/>
      <dgm:spPr/>
      <dgm:t>
        <a:bodyPr/>
        <a:lstStyle/>
        <a:p>
          <a:endParaRPr lang="en-US"/>
        </a:p>
      </dgm:t>
    </dgm:pt>
    <dgm:pt modelId="{4FA876A7-5791-4A59-A57C-984252A3FC28}" type="pres">
      <dgm:prSet presAssocID="{4738B800-7E5F-45EF-B25A-9D3DEA3A033B}" presName="diagram" presStyleCnt="0">
        <dgm:presLayoutVars>
          <dgm:dir/>
          <dgm:resizeHandles val="exact"/>
        </dgm:presLayoutVars>
      </dgm:prSet>
      <dgm:spPr/>
    </dgm:pt>
    <dgm:pt modelId="{B8B49F39-F5E3-4163-9E6F-BEAB62B13D5D}" type="pres">
      <dgm:prSet presAssocID="{29E03B53-DB19-4EFF-B594-B50502347208}" presName="node" presStyleLbl="node1" presStyleIdx="0" presStyleCnt="3">
        <dgm:presLayoutVars>
          <dgm:bulletEnabled val="1"/>
        </dgm:presLayoutVars>
      </dgm:prSet>
      <dgm:spPr/>
    </dgm:pt>
    <dgm:pt modelId="{82379A49-FCCD-43E0-8BC7-844C330827C3}" type="pres">
      <dgm:prSet presAssocID="{9FA88E39-2B5A-49B9-9F23-64448EBF1416}" presName="sibTrans" presStyleCnt="0"/>
      <dgm:spPr/>
    </dgm:pt>
    <dgm:pt modelId="{FEB2ECD5-4F71-4622-BF7B-8C303873FFE2}" type="pres">
      <dgm:prSet presAssocID="{E591342E-2C18-4046-BEDE-6446D6E2ED0F}" presName="node" presStyleLbl="node1" presStyleIdx="1" presStyleCnt="3">
        <dgm:presLayoutVars>
          <dgm:bulletEnabled val="1"/>
        </dgm:presLayoutVars>
      </dgm:prSet>
      <dgm:spPr/>
    </dgm:pt>
    <dgm:pt modelId="{8C858A0D-E4F9-4217-B6C4-13FDB1EB0E6F}" type="pres">
      <dgm:prSet presAssocID="{404F41B9-5F41-4CDC-BA40-30329FFF6A97}" presName="sibTrans" presStyleCnt="0"/>
      <dgm:spPr/>
    </dgm:pt>
    <dgm:pt modelId="{1DF3BB67-1D54-4A1C-AAE2-5E4FC3222C0E}" type="pres">
      <dgm:prSet presAssocID="{4BCBA52B-221A-465C-9D9E-5B7939446F4F}" presName="node" presStyleLbl="node1" presStyleIdx="2" presStyleCnt="3">
        <dgm:presLayoutVars>
          <dgm:bulletEnabled val="1"/>
        </dgm:presLayoutVars>
      </dgm:prSet>
      <dgm:spPr/>
    </dgm:pt>
  </dgm:ptLst>
  <dgm:cxnLst>
    <dgm:cxn modelId="{6C78020D-0744-4358-B91B-80DF0779F77D}" srcId="{4738B800-7E5F-45EF-B25A-9D3DEA3A033B}" destId="{E591342E-2C18-4046-BEDE-6446D6E2ED0F}" srcOrd="1" destOrd="0" parTransId="{0DCBF352-2DBB-4C6F-BD0C-4808E5C85AE3}" sibTransId="{404F41B9-5F41-4CDC-BA40-30329FFF6A97}"/>
    <dgm:cxn modelId="{47411434-D3B2-4C8F-B18A-271F26E47B96}" type="presOf" srcId="{29E03B53-DB19-4EFF-B594-B50502347208}" destId="{B8B49F39-F5E3-4163-9E6F-BEAB62B13D5D}" srcOrd="0" destOrd="0" presId="urn:microsoft.com/office/officeart/2005/8/layout/default"/>
    <dgm:cxn modelId="{CB4D0E62-1907-4C23-90BA-C6871DBF790D}" srcId="{4738B800-7E5F-45EF-B25A-9D3DEA3A033B}" destId="{4BCBA52B-221A-465C-9D9E-5B7939446F4F}" srcOrd="2" destOrd="0" parTransId="{6AA18E13-2C57-4CBB-9766-04BF9B80B836}" sibTransId="{D04F9D93-1DD5-4770-B0F5-D7746EADF171}"/>
    <dgm:cxn modelId="{E53EBE72-648E-485C-AD7E-9E697B2692E7}" type="presOf" srcId="{4BCBA52B-221A-465C-9D9E-5B7939446F4F}" destId="{1DF3BB67-1D54-4A1C-AAE2-5E4FC3222C0E}" srcOrd="0" destOrd="0" presId="urn:microsoft.com/office/officeart/2005/8/layout/default"/>
    <dgm:cxn modelId="{FE8F127D-108A-4108-AE22-01C10F13C7C0}" srcId="{4738B800-7E5F-45EF-B25A-9D3DEA3A033B}" destId="{29E03B53-DB19-4EFF-B594-B50502347208}" srcOrd="0" destOrd="0" parTransId="{3DB0F6AE-E24C-4DF8-81D7-41F043A40BC3}" sibTransId="{9FA88E39-2B5A-49B9-9F23-64448EBF1416}"/>
    <dgm:cxn modelId="{1F6BE782-B28C-4F71-A5FF-CA723C9B9275}" type="presOf" srcId="{E591342E-2C18-4046-BEDE-6446D6E2ED0F}" destId="{FEB2ECD5-4F71-4622-BF7B-8C303873FFE2}" srcOrd="0" destOrd="0" presId="urn:microsoft.com/office/officeart/2005/8/layout/default"/>
    <dgm:cxn modelId="{BF25ADB8-5F28-4FFE-A0D2-A499A572D268}" type="presOf" srcId="{4738B800-7E5F-45EF-B25A-9D3DEA3A033B}" destId="{4FA876A7-5791-4A59-A57C-984252A3FC28}" srcOrd="0" destOrd="0" presId="urn:microsoft.com/office/officeart/2005/8/layout/default"/>
    <dgm:cxn modelId="{7C63EB5E-B767-401F-BF02-256CDAB227DC}" type="presParOf" srcId="{4FA876A7-5791-4A59-A57C-984252A3FC28}" destId="{B8B49F39-F5E3-4163-9E6F-BEAB62B13D5D}" srcOrd="0" destOrd="0" presId="urn:microsoft.com/office/officeart/2005/8/layout/default"/>
    <dgm:cxn modelId="{2E211903-DA47-4033-9086-1B991E4639C6}" type="presParOf" srcId="{4FA876A7-5791-4A59-A57C-984252A3FC28}" destId="{82379A49-FCCD-43E0-8BC7-844C330827C3}" srcOrd="1" destOrd="0" presId="urn:microsoft.com/office/officeart/2005/8/layout/default"/>
    <dgm:cxn modelId="{94F52147-EE79-48BE-967D-21FD1A93D8DF}" type="presParOf" srcId="{4FA876A7-5791-4A59-A57C-984252A3FC28}" destId="{FEB2ECD5-4F71-4622-BF7B-8C303873FFE2}" srcOrd="2" destOrd="0" presId="urn:microsoft.com/office/officeart/2005/8/layout/default"/>
    <dgm:cxn modelId="{42405D43-D24F-4116-80DB-F77F0AE605FB}" type="presParOf" srcId="{4FA876A7-5791-4A59-A57C-984252A3FC28}" destId="{8C858A0D-E4F9-4217-B6C4-13FDB1EB0E6F}" srcOrd="3" destOrd="0" presId="urn:microsoft.com/office/officeart/2005/8/layout/default"/>
    <dgm:cxn modelId="{DECA2DCE-4100-4478-A28D-1EAE6BC2E069}" type="presParOf" srcId="{4FA876A7-5791-4A59-A57C-984252A3FC28}" destId="{1DF3BB67-1D54-4A1C-AAE2-5E4FC3222C0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6483A-FE54-4427-BB5F-8F9F968BB8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9B11427-8D2C-4495-9131-964A01B7EB50}">
      <dgm:prSet phldrT="[Text]"/>
      <dgm:spPr>
        <a:solidFill>
          <a:srgbClr val="800000"/>
        </a:solidFill>
      </dgm:spPr>
      <dgm:t>
        <a:bodyPr/>
        <a:lstStyle/>
        <a:p>
          <a:r>
            <a:rPr lang="en-US"/>
            <a:t>CCPM Explanation to </a:t>
          </a:r>
        </a:p>
        <a:p>
          <a:r>
            <a:rPr lang="en-US"/>
            <a:t>SC Partners </a:t>
          </a:r>
        </a:p>
      </dgm:t>
    </dgm:pt>
    <dgm:pt modelId="{1C067CD7-2563-4091-B261-27B15E652AD4}" type="parTrans" cxnId="{8604510E-0169-4EB2-9D04-80FE8C469483}">
      <dgm:prSet/>
      <dgm:spPr/>
      <dgm:t>
        <a:bodyPr/>
        <a:lstStyle/>
        <a:p>
          <a:endParaRPr lang="en-US"/>
        </a:p>
      </dgm:t>
    </dgm:pt>
    <dgm:pt modelId="{713C040A-6222-410F-B9EE-39F5347CB298}" type="sibTrans" cxnId="{8604510E-0169-4EB2-9D04-80FE8C469483}">
      <dgm:prSet/>
      <dgm:spPr/>
      <dgm:t>
        <a:bodyPr/>
        <a:lstStyle/>
        <a:p>
          <a:endParaRPr lang="en-US"/>
        </a:p>
      </dgm:t>
    </dgm:pt>
    <dgm:pt modelId="{88C20403-D438-4823-9AA9-02FFD8FE5BE4}">
      <dgm:prSet phldrT="[Text]"/>
      <dgm:spPr>
        <a:solidFill>
          <a:srgbClr val="800000"/>
        </a:solidFill>
      </dgm:spPr>
      <dgm:t>
        <a:bodyPr/>
        <a:lstStyle/>
        <a:p>
          <a:r>
            <a:rPr lang="en-GB"/>
            <a:t>Introductory Email and Online Survey</a:t>
          </a:r>
        </a:p>
      </dgm:t>
    </dgm:pt>
    <dgm:pt modelId="{A0727D62-AE45-4B0C-B27E-530E0AB73EC9}" type="parTrans" cxnId="{7B042599-355D-4953-B401-FEC8CF56C408}">
      <dgm:prSet/>
      <dgm:spPr/>
      <dgm:t>
        <a:bodyPr/>
        <a:lstStyle/>
        <a:p>
          <a:endParaRPr lang="en-US"/>
        </a:p>
      </dgm:t>
    </dgm:pt>
    <dgm:pt modelId="{CD6C02DA-46E0-4386-9034-E2C6D3CAAE01}" type="sibTrans" cxnId="{7B042599-355D-4953-B401-FEC8CF56C408}">
      <dgm:prSet/>
      <dgm:spPr/>
      <dgm:t>
        <a:bodyPr/>
        <a:lstStyle/>
        <a:p>
          <a:endParaRPr lang="en-US"/>
        </a:p>
      </dgm:t>
    </dgm:pt>
    <dgm:pt modelId="{0F5EEA12-83B3-4B27-930A-F37DF49B0040}">
      <dgm:prSet phldrT="[Text]"/>
      <dgm:spPr>
        <a:solidFill>
          <a:srgbClr val="800000"/>
        </a:solidFill>
      </dgm:spPr>
      <dgm:t>
        <a:bodyPr/>
        <a:lstStyle/>
        <a:p>
          <a:r>
            <a:rPr lang="en-US"/>
            <a:t>Sharing of the results and action plan</a:t>
          </a:r>
          <a:endParaRPr lang="en-GB"/>
        </a:p>
      </dgm:t>
    </dgm:pt>
    <dgm:pt modelId="{698EA03A-1B59-4B18-8223-856EC93153A7}" type="parTrans" cxnId="{99F424F1-E4F0-43CF-B4A0-404B50DE846E}">
      <dgm:prSet/>
      <dgm:spPr/>
      <dgm:t>
        <a:bodyPr/>
        <a:lstStyle/>
        <a:p>
          <a:endParaRPr lang="en-US"/>
        </a:p>
      </dgm:t>
    </dgm:pt>
    <dgm:pt modelId="{A202F182-6E6F-4031-A00E-C5B94B44C98B}" type="sibTrans" cxnId="{99F424F1-E4F0-43CF-B4A0-404B50DE846E}">
      <dgm:prSet/>
      <dgm:spPr/>
      <dgm:t>
        <a:bodyPr/>
        <a:lstStyle/>
        <a:p>
          <a:endParaRPr lang="en-US"/>
        </a:p>
      </dgm:t>
    </dgm:pt>
    <dgm:pt modelId="{0FE088CB-C0A9-4392-B2F7-70255CD16D9E}">
      <dgm:prSet phldrT="[Text]"/>
      <dgm:spPr>
        <a:solidFill>
          <a:srgbClr val="800000"/>
        </a:solidFill>
      </dgm:spPr>
      <dgm:t>
        <a:bodyPr/>
        <a:lstStyle/>
        <a:p>
          <a:r>
            <a:rPr lang="en-GB"/>
            <a:t>Results revision meeting and action plan</a:t>
          </a:r>
        </a:p>
      </dgm:t>
    </dgm:pt>
    <dgm:pt modelId="{46018ADB-378F-45BE-8D7F-1BA090ACE2EB}" type="parTrans" cxnId="{3321DA0F-C9D1-44CE-A495-1BE865CAFB6D}">
      <dgm:prSet/>
      <dgm:spPr/>
      <dgm:t>
        <a:bodyPr/>
        <a:lstStyle/>
        <a:p>
          <a:endParaRPr lang="en-US"/>
        </a:p>
      </dgm:t>
    </dgm:pt>
    <dgm:pt modelId="{B421896E-7833-4D5E-982B-13136E412499}" type="sibTrans" cxnId="{3321DA0F-C9D1-44CE-A495-1BE865CAFB6D}">
      <dgm:prSet/>
      <dgm:spPr/>
      <dgm:t>
        <a:bodyPr/>
        <a:lstStyle/>
        <a:p>
          <a:endParaRPr lang="en-US"/>
        </a:p>
      </dgm:t>
    </dgm:pt>
    <dgm:pt modelId="{EE2489AE-F7FB-4CB9-92EC-F546A4B219CD}">
      <dgm:prSet phldrT="[Text]"/>
      <dgm:spPr>
        <a:solidFill>
          <a:srgbClr val="800000"/>
        </a:solidFill>
      </dgm:spPr>
      <dgm:t>
        <a:bodyPr/>
        <a:lstStyle/>
        <a:p>
          <a:r>
            <a:rPr lang="en-GB"/>
            <a:t>Follow-up and Monitoring of the action plan</a:t>
          </a:r>
        </a:p>
      </dgm:t>
    </dgm:pt>
    <dgm:pt modelId="{712D4C3B-0D0D-41F6-BDF7-194CD7A5F052}" type="parTrans" cxnId="{4A4CF2F2-DC5F-48E2-AD52-BBB5CB679D36}">
      <dgm:prSet/>
      <dgm:spPr/>
      <dgm:t>
        <a:bodyPr/>
        <a:lstStyle/>
        <a:p>
          <a:endParaRPr lang="en-US"/>
        </a:p>
      </dgm:t>
    </dgm:pt>
    <dgm:pt modelId="{14366BD5-6E48-4E56-A7B2-055324A4466A}" type="sibTrans" cxnId="{4A4CF2F2-DC5F-48E2-AD52-BBB5CB679D36}">
      <dgm:prSet/>
      <dgm:spPr/>
      <dgm:t>
        <a:bodyPr/>
        <a:lstStyle/>
        <a:p>
          <a:endParaRPr lang="en-US"/>
        </a:p>
      </dgm:t>
    </dgm:pt>
    <dgm:pt modelId="{B1ABB5DF-71AC-4420-9214-39BE1D8F4404}" type="pres">
      <dgm:prSet presAssocID="{ABF6483A-FE54-4427-BB5F-8F9F968BB832}" presName="Name0" presStyleCnt="0">
        <dgm:presLayoutVars>
          <dgm:dir/>
          <dgm:animLvl val="lvl"/>
          <dgm:resizeHandles val="exact"/>
        </dgm:presLayoutVars>
      </dgm:prSet>
      <dgm:spPr/>
    </dgm:pt>
    <dgm:pt modelId="{04DFAEB4-CC96-428D-8725-B1CD7E262A81}" type="pres">
      <dgm:prSet presAssocID="{C9B11427-8D2C-4495-9131-964A01B7EB5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4AEE2A-2D81-42EC-A225-767FD8589885}" type="pres">
      <dgm:prSet presAssocID="{713C040A-6222-410F-B9EE-39F5347CB298}" presName="parTxOnlySpace" presStyleCnt="0"/>
      <dgm:spPr/>
    </dgm:pt>
    <dgm:pt modelId="{F1909752-5FCF-42E9-8A1B-3B63AD08B1AE}" type="pres">
      <dgm:prSet presAssocID="{88C20403-D438-4823-9AA9-02FFD8FE5BE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F41F3DB-390C-428A-B0A2-90154C6A36C0}" type="pres">
      <dgm:prSet presAssocID="{CD6C02DA-46E0-4386-9034-E2C6D3CAAE01}" presName="parTxOnlySpace" presStyleCnt="0"/>
      <dgm:spPr/>
    </dgm:pt>
    <dgm:pt modelId="{5C97B5B2-3942-427D-A094-9BE66A9853FD}" type="pres">
      <dgm:prSet presAssocID="{0FE088CB-C0A9-4392-B2F7-70255CD16D9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508776-25EC-4BF5-AD35-DE4CC8D97B15}" type="pres">
      <dgm:prSet presAssocID="{B421896E-7833-4D5E-982B-13136E412499}" presName="parTxOnlySpace" presStyleCnt="0"/>
      <dgm:spPr/>
    </dgm:pt>
    <dgm:pt modelId="{C5A7DB48-F1ED-4EDE-B60A-2B30B3D46BB8}" type="pres">
      <dgm:prSet presAssocID="{0F5EEA12-83B3-4B27-930A-F37DF49B004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A10F843-C80A-48F9-8016-2CA6460A4E5F}" type="pres">
      <dgm:prSet presAssocID="{A202F182-6E6F-4031-A00E-C5B94B44C98B}" presName="parTxOnlySpace" presStyleCnt="0"/>
      <dgm:spPr/>
    </dgm:pt>
    <dgm:pt modelId="{A6202057-0257-4C70-8212-288C843A5F61}" type="pres">
      <dgm:prSet presAssocID="{EE2489AE-F7FB-4CB9-92EC-F546A4B219C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604510E-0169-4EB2-9D04-80FE8C469483}" srcId="{ABF6483A-FE54-4427-BB5F-8F9F968BB832}" destId="{C9B11427-8D2C-4495-9131-964A01B7EB50}" srcOrd="0" destOrd="0" parTransId="{1C067CD7-2563-4091-B261-27B15E652AD4}" sibTransId="{713C040A-6222-410F-B9EE-39F5347CB298}"/>
    <dgm:cxn modelId="{3321DA0F-C9D1-44CE-A495-1BE865CAFB6D}" srcId="{ABF6483A-FE54-4427-BB5F-8F9F968BB832}" destId="{0FE088CB-C0A9-4392-B2F7-70255CD16D9E}" srcOrd="2" destOrd="0" parTransId="{46018ADB-378F-45BE-8D7F-1BA090ACE2EB}" sibTransId="{B421896E-7833-4D5E-982B-13136E412499}"/>
    <dgm:cxn modelId="{49EB3F2A-E0F9-4A99-A508-6CF2ED8FF658}" type="presOf" srcId="{EE2489AE-F7FB-4CB9-92EC-F546A4B219CD}" destId="{A6202057-0257-4C70-8212-288C843A5F61}" srcOrd="0" destOrd="0" presId="urn:microsoft.com/office/officeart/2005/8/layout/chevron1"/>
    <dgm:cxn modelId="{98E7375F-914C-438F-A9F1-747C2DEA1D0A}" type="presOf" srcId="{88C20403-D438-4823-9AA9-02FFD8FE5BE4}" destId="{F1909752-5FCF-42E9-8A1B-3B63AD08B1AE}" srcOrd="0" destOrd="0" presId="urn:microsoft.com/office/officeart/2005/8/layout/chevron1"/>
    <dgm:cxn modelId="{2DEAD869-44C3-4A59-9404-DF99212AC979}" type="presOf" srcId="{ABF6483A-FE54-4427-BB5F-8F9F968BB832}" destId="{B1ABB5DF-71AC-4420-9214-39BE1D8F4404}" srcOrd="0" destOrd="0" presId="urn:microsoft.com/office/officeart/2005/8/layout/chevron1"/>
    <dgm:cxn modelId="{394E5D5A-F76F-43D7-8416-8C6EAE4D45DF}" type="presOf" srcId="{0F5EEA12-83B3-4B27-930A-F37DF49B0040}" destId="{C5A7DB48-F1ED-4EDE-B60A-2B30B3D46BB8}" srcOrd="0" destOrd="0" presId="urn:microsoft.com/office/officeart/2005/8/layout/chevron1"/>
    <dgm:cxn modelId="{7B042599-355D-4953-B401-FEC8CF56C408}" srcId="{ABF6483A-FE54-4427-BB5F-8F9F968BB832}" destId="{88C20403-D438-4823-9AA9-02FFD8FE5BE4}" srcOrd="1" destOrd="0" parTransId="{A0727D62-AE45-4B0C-B27E-530E0AB73EC9}" sibTransId="{CD6C02DA-46E0-4386-9034-E2C6D3CAAE01}"/>
    <dgm:cxn modelId="{9608D2CD-C15A-4584-B12F-429B0956BF29}" type="presOf" srcId="{C9B11427-8D2C-4495-9131-964A01B7EB50}" destId="{04DFAEB4-CC96-428D-8725-B1CD7E262A81}" srcOrd="0" destOrd="0" presId="urn:microsoft.com/office/officeart/2005/8/layout/chevron1"/>
    <dgm:cxn modelId="{99F424F1-E4F0-43CF-B4A0-404B50DE846E}" srcId="{ABF6483A-FE54-4427-BB5F-8F9F968BB832}" destId="{0F5EEA12-83B3-4B27-930A-F37DF49B0040}" srcOrd="3" destOrd="0" parTransId="{698EA03A-1B59-4B18-8223-856EC93153A7}" sibTransId="{A202F182-6E6F-4031-A00E-C5B94B44C98B}"/>
    <dgm:cxn modelId="{4A4CF2F2-DC5F-48E2-AD52-BBB5CB679D36}" srcId="{ABF6483A-FE54-4427-BB5F-8F9F968BB832}" destId="{EE2489AE-F7FB-4CB9-92EC-F546A4B219CD}" srcOrd="4" destOrd="0" parTransId="{712D4C3B-0D0D-41F6-BDF7-194CD7A5F052}" sibTransId="{14366BD5-6E48-4E56-A7B2-055324A4466A}"/>
    <dgm:cxn modelId="{382DEDFA-C81E-4DFE-A819-8E9C6D3F16D3}" type="presOf" srcId="{0FE088CB-C0A9-4392-B2F7-70255CD16D9E}" destId="{5C97B5B2-3942-427D-A094-9BE66A9853FD}" srcOrd="0" destOrd="0" presId="urn:microsoft.com/office/officeart/2005/8/layout/chevron1"/>
    <dgm:cxn modelId="{2A68C0A4-E5FE-474E-B295-146921F4C05E}" type="presParOf" srcId="{B1ABB5DF-71AC-4420-9214-39BE1D8F4404}" destId="{04DFAEB4-CC96-428D-8725-B1CD7E262A81}" srcOrd="0" destOrd="0" presId="urn:microsoft.com/office/officeart/2005/8/layout/chevron1"/>
    <dgm:cxn modelId="{0198DC1C-C59E-4529-81AB-822C9850AE91}" type="presParOf" srcId="{B1ABB5DF-71AC-4420-9214-39BE1D8F4404}" destId="{EB4AEE2A-2D81-42EC-A225-767FD8589885}" srcOrd="1" destOrd="0" presId="urn:microsoft.com/office/officeart/2005/8/layout/chevron1"/>
    <dgm:cxn modelId="{CA2F9002-868C-4C1F-82F0-B8E416A0C461}" type="presParOf" srcId="{B1ABB5DF-71AC-4420-9214-39BE1D8F4404}" destId="{F1909752-5FCF-42E9-8A1B-3B63AD08B1AE}" srcOrd="2" destOrd="0" presId="urn:microsoft.com/office/officeart/2005/8/layout/chevron1"/>
    <dgm:cxn modelId="{8F01A711-5198-4D70-AF53-D7BBF9311DC0}" type="presParOf" srcId="{B1ABB5DF-71AC-4420-9214-39BE1D8F4404}" destId="{DF41F3DB-390C-428A-B0A2-90154C6A36C0}" srcOrd="3" destOrd="0" presId="urn:microsoft.com/office/officeart/2005/8/layout/chevron1"/>
    <dgm:cxn modelId="{3FFC14CC-F83F-47B9-AFA6-13D038895A1B}" type="presParOf" srcId="{B1ABB5DF-71AC-4420-9214-39BE1D8F4404}" destId="{5C97B5B2-3942-427D-A094-9BE66A9853FD}" srcOrd="4" destOrd="0" presId="urn:microsoft.com/office/officeart/2005/8/layout/chevron1"/>
    <dgm:cxn modelId="{FC878F52-37E6-464B-88D6-8A8486C95499}" type="presParOf" srcId="{B1ABB5DF-71AC-4420-9214-39BE1D8F4404}" destId="{21508776-25EC-4BF5-AD35-DE4CC8D97B15}" srcOrd="5" destOrd="0" presId="urn:microsoft.com/office/officeart/2005/8/layout/chevron1"/>
    <dgm:cxn modelId="{313CD025-9E3F-4BA5-A985-6F9B02A87FBD}" type="presParOf" srcId="{B1ABB5DF-71AC-4420-9214-39BE1D8F4404}" destId="{C5A7DB48-F1ED-4EDE-B60A-2B30B3D46BB8}" srcOrd="6" destOrd="0" presId="urn:microsoft.com/office/officeart/2005/8/layout/chevron1"/>
    <dgm:cxn modelId="{7696D111-BE17-4168-BB3B-E5EAAE4CF018}" type="presParOf" srcId="{B1ABB5DF-71AC-4420-9214-39BE1D8F4404}" destId="{1A10F843-C80A-48F9-8016-2CA6460A4E5F}" srcOrd="7" destOrd="0" presId="urn:microsoft.com/office/officeart/2005/8/layout/chevron1"/>
    <dgm:cxn modelId="{E2596A59-0912-4756-A5DE-A1EC2803E78B}" type="presParOf" srcId="{B1ABB5DF-71AC-4420-9214-39BE1D8F4404}" destId="{A6202057-0257-4C70-8212-288C843A5F6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6483A-FE54-4427-BB5F-8F9F968BB8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9B11427-8D2C-4495-9131-964A01B7EB50}">
      <dgm:prSet phldrT="[Text]"/>
      <dgm:spPr>
        <a:solidFill>
          <a:srgbClr val="800000"/>
        </a:solidFill>
      </dgm:spPr>
      <dgm:t>
        <a:bodyPr/>
        <a:lstStyle/>
        <a:p>
          <a:r>
            <a:rPr lang="en-US"/>
            <a:t>CCPM Explanation to </a:t>
          </a:r>
        </a:p>
        <a:p>
          <a:r>
            <a:rPr lang="en-US"/>
            <a:t>SC Partners </a:t>
          </a:r>
        </a:p>
      </dgm:t>
    </dgm:pt>
    <dgm:pt modelId="{1C067CD7-2563-4091-B261-27B15E652AD4}" type="parTrans" cxnId="{8604510E-0169-4EB2-9D04-80FE8C469483}">
      <dgm:prSet/>
      <dgm:spPr/>
      <dgm:t>
        <a:bodyPr/>
        <a:lstStyle/>
        <a:p>
          <a:endParaRPr lang="en-US"/>
        </a:p>
      </dgm:t>
    </dgm:pt>
    <dgm:pt modelId="{713C040A-6222-410F-B9EE-39F5347CB298}" type="sibTrans" cxnId="{8604510E-0169-4EB2-9D04-80FE8C469483}">
      <dgm:prSet/>
      <dgm:spPr/>
      <dgm:t>
        <a:bodyPr/>
        <a:lstStyle/>
        <a:p>
          <a:endParaRPr lang="en-US"/>
        </a:p>
      </dgm:t>
    </dgm:pt>
    <dgm:pt modelId="{88C20403-D438-4823-9AA9-02FFD8FE5BE4}">
      <dgm:prSet phldrT="[Text]"/>
      <dgm:spPr>
        <a:solidFill>
          <a:srgbClr val="800000"/>
        </a:solidFill>
      </dgm:spPr>
      <dgm:t>
        <a:bodyPr/>
        <a:lstStyle/>
        <a:p>
          <a:r>
            <a:rPr lang="en-GB"/>
            <a:t>Introductory Email and Online Survey</a:t>
          </a:r>
        </a:p>
      </dgm:t>
    </dgm:pt>
    <dgm:pt modelId="{A0727D62-AE45-4B0C-B27E-530E0AB73EC9}" type="parTrans" cxnId="{7B042599-355D-4953-B401-FEC8CF56C408}">
      <dgm:prSet/>
      <dgm:spPr/>
      <dgm:t>
        <a:bodyPr/>
        <a:lstStyle/>
        <a:p>
          <a:endParaRPr lang="en-US"/>
        </a:p>
      </dgm:t>
    </dgm:pt>
    <dgm:pt modelId="{CD6C02DA-46E0-4386-9034-E2C6D3CAAE01}" type="sibTrans" cxnId="{7B042599-355D-4953-B401-FEC8CF56C408}">
      <dgm:prSet/>
      <dgm:spPr/>
      <dgm:t>
        <a:bodyPr/>
        <a:lstStyle/>
        <a:p>
          <a:endParaRPr lang="en-US"/>
        </a:p>
      </dgm:t>
    </dgm:pt>
    <dgm:pt modelId="{0F5EEA12-83B3-4B27-930A-F37DF49B0040}">
      <dgm:prSet phldrT="[Text]"/>
      <dgm:spPr>
        <a:solidFill>
          <a:srgbClr val="800000"/>
        </a:solidFill>
      </dgm:spPr>
      <dgm:t>
        <a:bodyPr/>
        <a:lstStyle/>
        <a:p>
          <a:r>
            <a:rPr lang="en-US"/>
            <a:t>Sharing of the results and action plan</a:t>
          </a:r>
          <a:endParaRPr lang="en-GB"/>
        </a:p>
      </dgm:t>
    </dgm:pt>
    <dgm:pt modelId="{698EA03A-1B59-4B18-8223-856EC93153A7}" type="parTrans" cxnId="{99F424F1-E4F0-43CF-B4A0-404B50DE846E}">
      <dgm:prSet/>
      <dgm:spPr/>
      <dgm:t>
        <a:bodyPr/>
        <a:lstStyle/>
        <a:p>
          <a:endParaRPr lang="en-US"/>
        </a:p>
      </dgm:t>
    </dgm:pt>
    <dgm:pt modelId="{A202F182-6E6F-4031-A00E-C5B94B44C98B}" type="sibTrans" cxnId="{99F424F1-E4F0-43CF-B4A0-404B50DE846E}">
      <dgm:prSet/>
      <dgm:spPr/>
      <dgm:t>
        <a:bodyPr/>
        <a:lstStyle/>
        <a:p>
          <a:endParaRPr lang="en-US"/>
        </a:p>
      </dgm:t>
    </dgm:pt>
    <dgm:pt modelId="{0FE088CB-C0A9-4392-B2F7-70255CD16D9E}">
      <dgm:prSet phldrT="[Text]"/>
      <dgm:spPr>
        <a:solidFill>
          <a:srgbClr val="800000"/>
        </a:solidFill>
      </dgm:spPr>
      <dgm:t>
        <a:bodyPr/>
        <a:lstStyle/>
        <a:p>
          <a:r>
            <a:rPr lang="en-GB"/>
            <a:t>Results revision meeting and action plan</a:t>
          </a:r>
        </a:p>
      </dgm:t>
    </dgm:pt>
    <dgm:pt modelId="{46018ADB-378F-45BE-8D7F-1BA090ACE2EB}" type="parTrans" cxnId="{3321DA0F-C9D1-44CE-A495-1BE865CAFB6D}">
      <dgm:prSet/>
      <dgm:spPr/>
      <dgm:t>
        <a:bodyPr/>
        <a:lstStyle/>
        <a:p>
          <a:endParaRPr lang="en-US"/>
        </a:p>
      </dgm:t>
    </dgm:pt>
    <dgm:pt modelId="{B421896E-7833-4D5E-982B-13136E412499}" type="sibTrans" cxnId="{3321DA0F-C9D1-44CE-A495-1BE865CAFB6D}">
      <dgm:prSet/>
      <dgm:spPr/>
      <dgm:t>
        <a:bodyPr/>
        <a:lstStyle/>
        <a:p>
          <a:endParaRPr lang="en-US"/>
        </a:p>
      </dgm:t>
    </dgm:pt>
    <dgm:pt modelId="{EE2489AE-F7FB-4CB9-92EC-F546A4B219CD}">
      <dgm:prSet phldrT="[Text]"/>
      <dgm:spPr>
        <a:solidFill>
          <a:srgbClr val="800000"/>
        </a:solidFill>
      </dgm:spPr>
      <dgm:t>
        <a:bodyPr/>
        <a:lstStyle/>
        <a:p>
          <a:r>
            <a:rPr lang="en-GB"/>
            <a:t>Follow-up and Monitoring of the action plan</a:t>
          </a:r>
        </a:p>
      </dgm:t>
    </dgm:pt>
    <dgm:pt modelId="{712D4C3B-0D0D-41F6-BDF7-194CD7A5F052}" type="parTrans" cxnId="{4A4CF2F2-DC5F-48E2-AD52-BBB5CB679D36}">
      <dgm:prSet/>
      <dgm:spPr/>
      <dgm:t>
        <a:bodyPr/>
        <a:lstStyle/>
        <a:p>
          <a:endParaRPr lang="en-US"/>
        </a:p>
      </dgm:t>
    </dgm:pt>
    <dgm:pt modelId="{14366BD5-6E48-4E56-A7B2-055324A4466A}" type="sibTrans" cxnId="{4A4CF2F2-DC5F-48E2-AD52-BBB5CB679D36}">
      <dgm:prSet/>
      <dgm:spPr/>
      <dgm:t>
        <a:bodyPr/>
        <a:lstStyle/>
        <a:p>
          <a:endParaRPr lang="en-US"/>
        </a:p>
      </dgm:t>
    </dgm:pt>
    <dgm:pt modelId="{B1ABB5DF-71AC-4420-9214-39BE1D8F4404}" type="pres">
      <dgm:prSet presAssocID="{ABF6483A-FE54-4427-BB5F-8F9F968BB832}" presName="Name0" presStyleCnt="0">
        <dgm:presLayoutVars>
          <dgm:dir/>
          <dgm:animLvl val="lvl"/>
          <dgm:resizeHandles val="exact"/>
        </dgm:presLayoutVars>
      </dgm:prSet>
      <dgm:spPr/>
    </dgm:pt>
    <dgm:pt modelId="{04DFAEB4-CC96-428D-8725-B1CD7E262A81}" type="pres">
      <dgm:prSet presAssocID="{C9B11427-8D2C-4495-9131-964A01B7EB5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4AEE2A-2D81-42EC-A225-767FD8589885}" type="pres">
      <dgm:prSet presAssocID="{713C040A-6222-410F-B9EE-39F5347CB298}" presName="parTxOnlySpace" presStyleCnt="0"/>
      <dgm:spPr/>
    </dgm:pt>
    <dgm:pt modelId="{F1909752-5FCF-42E9-8A1B-3B63AD08B1AE}" type="pres">
      <dgm:prSet presAssocID="{88C20403-D438-4823-9AA9-02FFD8FE5BE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F41F3DB-390C-428A-B0A2-90154C6A36C0}" type="pres">
      <dgm:prSet presAssocID="{CD6C02DA-46E0-4386-9034-E2C6D3CAAE01}" presName="parTxOnlySpace" presStyleCnt="0"/>
      <dgm:spPr/>
    </dgm:pt>
    <dgm:pt modelId="{5C97B5B2-3942-427D-A094-9BE66A9853FD}" type="pres">
      <dgm:prSet presAssocID="{0FE088CB-C0A9-4392-B2F7-70255CD16D9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508776-25EC-4BF5-AD35-DE4CC8D97B15}" type="pres">
      <dgm:prSet presAssocID="{B421896E-7833-4D5E-982B-13136E412499}" presName="parTxOnlySpace" presStyleCnt="0"/>
      <dgm:spPr/>
    </dgm:pt>
    <dgm:pt modelId="{C5A7DB48-F1ED-4EDE-B60A-2B30B3D46BB8}" type="pres">
      <dgm:prSet presAssocID="{0F5EEA12-83B3-4B27-930A-F37DF49B004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A10F843-C80A-48F9-8016-2CA6460A4E5F}" type="pres">
      <dgm:prSet presAssocID="{A202F182-6E6F-4031-A00E-C5B94B44C98B}" presName="parTxOnlySpace" presStyleCnt="0"/>
      <dgm:spPr/>
    </dgm:pt>
    <dgm:pt modelId="{A6202057-0257-4C70-8212-288C843A5F61}" type="pres">
      <dgm:prSet presAssocID="{EE2489AE-F7FB-4CB9-92EC-F546A4B219C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604510E-0169-4EB2-9D04-80FE8C469483}" srcId="{ABF6483A-FE54-4427-BB5F-8F9F968BB832}" destId="{C9B11427-8D2C-4495-9131-964A01B7EB50}" srcOrd="0" destOrd="0" parTransId="{1C067CD7-2563-4091-B261-27B15E652AD4}" sibTransId="{713C040A-6222-410F-B9EE-39F5347CB298}"/>
    <dgm:cxn modelId="{3321DA0F-C9D1-44CE-A495-1BE865CAFB6D}" srcId="{ABF6483A-FE54-4427-BB5F-8F9F968BB832}" destId="{0FE088CB-C0A9-4392-B2F7-70255CD16D9E}" srcOrd="2" destOrd="0" parTransId="{46018ADB-378F-45BE-8D7F-1BA090ACE2EB}" sibTransId="{B421896E-7833-4D5E-982B-13136E412499}"/>
    <dgm:cxn modelId="{49EB3F2A-E0F9-4A99-A508-6CF2ED8FF658}" type="presOf" srcId="{EE2489AE-F7FB-4CB9-92EC-F546A4B219CD}" destId="{A6202057-0257-4C70-8212-288C843A5F61}" srcOrd="0" destOrd="0" presId="urn:microsoft.com/office/officeart/2005/8/layout/chevron1"/>
    <dgm:cxn modelId="{98E7375F-914C-438F-A9F1-747C2DEA1D0A}" type="presOf" srcId="{88C20403-D438-4823-9AA9-02FFD8FE5BE4}" destId="{F1909752-5FCF-42E9-8A1B-3B63AD08B1AE}" srcOrd="0" destOrd="0" presId="urn:microsoft.com/office/officeart/2005/8/layout/chevron1"/>
    <dgm:cxn modelId="{2DEAD869-44C3-4A59-9404-DF99212AC979}" type="presOf" srcId="{ABF6483A-FE54-4427-BB5F-8F9F968BB832}" destId="{B1ABB5DF-71AC-4420-9214-39BE1D8F4404}" srcOrd="0" destOrd="0" presId="urn:microsoft.com/office/officeart/2005/8/layout/chevron1"/>
    <dgm:cxn modelId="{394E5D5A-F76F-43D7-8416-8C6EAE4D45DF}" type="presOf" srcId="{0F5EEA12-83B3-4B27-930A-F37DF49B0040}" destId="{C5A7DB48-F1ED-4EDE-B60A-2B30B3D46BB8}" srcOrd="0" destOrd="0" presId="urn:microsoft.com/office/officeart/2005/8/layout/chevron1"/>
    <dgm:cxn modelId="{7B042599-355D-4953-B401-FEC8CF56C408}" srcId="{ABF6483A-FE54-4427-BB5F-8F9F968BB832}" destId="{88C20403-D438-4823-9AA9-02FFD8FE5BE4}" srcOrd="1" destOrd="0" parTransId="{A0727D62-AE45-4B0C-B27E-530E0AB73EC9}" sibTransId="{CD6C02DA-46E0-4386-9034-E2C6D3CAAE01}"/>
    <dgm:cxn modelId="{9608D2CD-C15A-4584-B12F-429B0956BF29}" type="presOf" srcId="{C9B11427-8D2C-4495-9131-964A01B7EB50}" destId="{04DFAEB4-CC96-428D-8725-B1CD7E262A81}" srcOrd="0" destOrd="0" presId="urn:microsoft.com/office/officeart/2005/8/layout/chevron1"/>
    <dgm:cxn modelId="{99F424F1-E4F0-43CF-B4A0-404B50DE846E}" srcId="{ABF6483A-FE54-4427-BB5F-8F9F968BB832}" destId="{0F5EEA12-83B3-4B27-930A-F37DF49B0040}" srcOrd="3" destOrd="0" parTransId="{698EA03A-1B59-4B18-8223-856EC93153A7}" sibTransId="{A202F182-6E6F-4031-A00E-C5B94B44C98B}"/>
    <dgm:cxn modelId="{4A4CF2F2-DC5F-48E2-AD52-BBB5CB679D36}" srcId="{ABF6483A-FE54-4427-BB5F-8F9F968BB832}" destId="{EE2489AE-F7FB-4CB9-92EC-F546A4B219CD}" srcOrd="4" destOrd="0" parTransId="{712D4C3B-0D0D-41F6-BDF7-194CD7A5F052}" sibTransId="{14366BD5-6E48-4E56-A7B2-055324A4466A}"/>
    <dgm:cxn modelId="{382DEDFA-C81E-4DFE-A819-8E9C6D3F16D3}" type="presOf" srcId="{0FE088CB-C0A9-4392-B2F7-70255CD16D9E}" destId="{5C97B5B2-3942-427D-A094-9BE66A9853FD}" srcOrd="0" destOrd="0" presId="urn:microsoft.com/office/officeart/2005/8/layout/chevron1"/>
    <dgm:cxn modelId="{2A68C0A4-E5FE-474E-B295-146921F4C05E}" type="presParOf" srcId="{B1ABB5DF-71AC-4420-9214-39BE1D8F4404}" destId="{04DFAEB4-CC96-428D-8725-B1CD7E262A81}" srcOrd="0" destOrd="0" presId="urn:microsoft.com/office/officeart/2005/8/layout/chevron1"/>
    <dgm:cxn modelId="{0198DC1C-C59E-4529-81AB-822C9850AE91}" type="presParOf" srcId="{B1ABB5DF-71AC-4420-9214-39BE1D8F4404}" destId="{EB4AEE2A-2D81-42EC-A225-767FD8589885}" srcOrd="1" destOrd="0" presId="urn:microsoft.com/office/officeart/2005/8/layout/chevron1"/>
    <dgm:cxn modelId="{CA2F9002-868C-4C1F-82F0-B8E416A0C461}" type="presParOf" srcId="{B1ABB5DF-71AC-4420-9214-39BE1D8F4404}" destId="{F1909752-5FCF-42E9-8A1B-3B63AD08B1AE}" srcOrd="2" destOrd="0" presId="urn:microsoft.com/office/officeart/2005/8/layout/chevron1"/>
    <dgm:cxn modelId="{8F01A711-5198-4D70-AF53-D7BBF9311DC0}" type="presParOf" srcId="{B1ABB5DF-71AC-4420-9214-39BE1D8F4404}" destId="{DF41F3DB-390C-428A-B0A2-90154C6A36C0}" srcOrd="3" destOrd="0" presId="urn:microsoft.com/office/officeart/2005/8/layout/chevron1"/>
    <dgm:cxn modelId="{3FFC14CC-F83F-47B9-AFA6-13D038895A1B}" type="presParOf" srcId="{B1ABB5DF-71AC-4420-9214-39BE1D8F4404}" destId="{5C97B5B2-3942-427D-A094-9BE66A9853FD}" srcOrd="4" destOrd="0" presId="urn:microsoft.com/office/officeart/2005/8/layout/chevron1"/>
    <dgm:cxn modelId="{FC878F52-37E6-464B-88D6-8A8486C95499}" type="presParOf" srcId="{B1ABB5DF-71AC-4420-9214-39BE1D8F4404}" destId="{21508776-25EC-4BF5-AD35-DE4CC8D97B15}" srcOrd="5" destOrd="0" presId="urn:microsoft.com/office/officeart/2005/8/layout/chevron1"/>
    <dgm:cxn modelId="{313CD025-9E3F-4BA5-A985-6F9B02A87FBD}" type="presParOf" srcId="{B1ABB5DF-71AC-4420-9214-39BE1D8F4404}" destId="{C5A7DB48-F1ED-4EDE-B60A-2B30B3D46BB8}" srcOrd="6" destOrd="0" presId="urn:microsoft.com/office/officeart/2005/8/layout/chevron1"/>
    <dgm:cxn modelId="{7696D111-BE17-4168-BB3B-E5EAAE4CF018}" type="presParOf" srcId="{B1ABB5DF-71AC-4420-9214-39BE1D8F4404}" destId="{1A10F843-C80A-48F9-8016-2CA6460A4E5F}" srcOrd="7" destOrd="0" presId="urn:microsoft.com/office/officeart/2005/8/layout/chevron1"/>
    <dgm:cxn modelId="{E2596A59-0912-4756-A5DE-A1EC2803E78B}" type="presParOf" srcId="{B1ABB5DF-71AC-4420-9214-39BE1D8F4404}" destId="{A6202057-0257-4C70-8212-288C843A5F6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8B800-7E5F-45EF-B25A-9D3DEA3A033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E03B53-DB19-4EFF-B594-B5050234720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600"/>
            <a:t>Clusters activated and deactivated in the same year        Common scenario with short-term disaster response plans</a:t>
          </a:r>
        </a:p>
        <a:p>
          <a:r>
            <a:rPr lang="en-US" sz="2600">
              <a:solidFill>
                <a:srgbClr val="04314C"/>
              </a:solidFill>
            </a:rPr>
            <a:t>CCPM process briefing to partners and survey conducted before deactivation - hand over to ICCG and GSC </a:t>
          </a:r>
          <a:endParaRPr lang="en-US" sz="2600"/>
        </a:p>
      </dgm:t>
    </dgm:pt>
    <dgm:pt modelId="{3DB0F6AE-E24C-4DF8-81D7-41F043A40BC3}" type="parTrans" cxnId="{FE8F127D-108A-4108-AE22-01C10F13C7C0}">
      <dgm:prSet/>
      <dgm:spPr/>
      <dgm:t>
        <a:bodyPr/>
        <a:lstStyle/>
        <a:p>
          <a:endParaRPr lang="en-US"/>
        </a:p>
      </dgm:t>
    </dgm:pt>
    <dgm:pt modelId="{9FA88E39-2B5A-49B9-9F23-64448EBF1416}" type="sibTrans" cxnId="{FE8F127D-108A-4108-AE22-01C10F13C7C0}">
      <dgm:prSet/>
      <dgm:spPr/>
      <dgm:t>
        <a:bodyPr/>
        <a:lstStyle/>
        <a:p>
          <a:endParaRPr lang="en-US"/>
        </a:p>
      </dgm:t>
    </dgm:pt>
    <dgm:pt modelId="{3EAAB818-C953-8442-AB48-B48990C6D37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Clusters active all year round, for disaster response, for preparedness or for a combination of both processes</a:t>
          </a:r>
        </a:p>
        <a:p>
          <a:r>
            <a:rPr lang="en-US">
              <a:solidFill>
                <a:srgbClr val="04314C"/>
              </a:solidFill>
            </a:rPr>
            <a:t>Same as CCPM general case (steps adjusted to context)  or when CCPM rolls out through Q4, adjusted dates apply</a:t>
          </a:r>
        </a:p>
      </dgm:t>
    </dgm:pt>
    <dgm:pt modelId="{1A9F76AE-6ABF-9F49-A388-29744BE92F2C}" type="parTrans" cxnId="{EDE4A237-231C-7C4B-A6C5-3F190C23B745}">
      <dgm:prSet/>
      <dgm:spPr/>
      <dgm:t>
        <a:bodyPr/>
        <a:lstStyle/>
        <a:p>
          <a:endParaRPr lang="en-GB"/>
        </a:p>
      </dgm:t>
    </dgm:pt>
    <dgm:pt modelId="{ACAF9FDB-7336-5140-83CA-840F10D2E2D0}" type="sibTrans" cxnId="{EDE4A237-231C-7C4B-A6C5-3F190C23B745}">
      <dgm:prSet/>
      <dgm:spPr/>
      <dgm:t>
        <a:bodyPr/>
        <a:lstStyle/>
        <a:p>
          <a:endParaRPr lang="en-GB"/>
        </a:p>
      </dgm:t>
    </dgm:pt>
    <dgm:pt modelId="{68558DFF-E680-45E6-AB90-E12732BB1022}" type="pres">
      <dgm:prSet presAssocID="{4738B800-7E5F-45EF-B25A-9D3DEA3A033B}" presName="diagram" presStyleCnt="0">
        <dgm:presLayoutVars>
          <dgm:dir/>
          <dgm:resizeHandles val="exact"/>
        </dgm:presLayoutVars>
      </dgm:prSet>
      <dgm:spPr/>
    </dgm:pt>
    <dgm:pt modelId="{FD54A7C4-E979-4B01-8584-DCFC94920123}" type="pres">
      <dgm:prSet presAssocID="{29E03B53-DB19-4EFF-B594-B50502347208}" presName="node" presStyleLbl="node1" presStyleIdx="0" presStyleCnt="2" custScaleX="236763" custLinFactNeighborX="0" custLinFactNeighborY="-60590">
        <dgm:presLayoutVars>
          <dgm:bulletEnabled val="1"/>
        </dgm:presLayoutVars>
      </dgm:prSet>
      <dgm:spPr/>
    </dgm:pt>
    <dgm:pt modelId="{D329D1F0-633C-E645-8A68-CCA7B9C9C80B}" type="pres">
      <dgm:prSet presAssocID="{9FA88E39-2B5A-49B9-9F23-64448EBF1416}" presName="sibTrans" presStyleCnt="0"/>
      <dgm:spPr/>
    </dgm:pt>
    <dgm:pt modelId="{5A405B74-585F-6440-BA0C-602684451064}" type="pres">
      <dgm:prSet presAssocID="{3EAAB818-C953-8442-AB48-B48990C6D374}" presName="node" presStyleLbl="node1" presStyleIdx="1" presStyleCnt="2" custScaleX="236490" custLinFactNeighborY="1923">
        <dgm:presLayoutVars>
          <dgm:bulletEnabled val="1"/>
        </dgm:presLayoutVars>
      </dgm:prSet>
      <dgm:spPr/>
    </dgm:pt>
  </dgm:ptLst>
  <dgm:cxnLst>
    <dgm:cxn modelId="{8C098229-D111-4504-BA0A-191E6A2E7CB9}" type="presOf" srcId="{4738B800-7E5F-45EF-B25A-9D3DEA3A033B}" destId="{68558DFF-E680-45E6-AB90-E12732BB1022}" srcOrd="0" destOrd="0" presId="urn:microsoft.com/office/officeart/2005/8/layout/default"/>
    <dgm:cxn modelId="{EDE4A237-231C-7C4B-A6C5-3F190C23B745}" srcId="{4738B800-7E5F-45EF-B25A-9D3DEA3A033B}" destId="{3EAAB818-C953-8442-AB48-B48990C6D374}" srcOrd="1" destOrd="0" parTransId="{1A9F76AE-6ABF-9F49-A388-29744BE92F2C}" sibTransId="{ACAF9FDB-7336-5140-83CA-840F10D2E2D0}"/>
    <dgm:cxn modelId="{123B7250-CAF1-498F-993B-0FB64977ED5C}" type="presOf" srcId="{29E03B53-DB19-4EFF-B594-B50502347208}" destId="{FD54A7C4-E979-4B01-8584-DCFC94920123}" srcOrd="0" destOrd="0" presId="urn:microsoft.com/office/officeart/2005/8/layout/default"/>
    <dgm:cxn modelId="{FE8F127D-108A-4108-AE22-01C10F13C7C0}" srcId="{4738B800-7E5F-45EF-B25A-9D3DEA3A033B}" destId="{29E03B53-DB19-4EFF-B594-B50502347208}" srcOrd="0" destOrd="0" parTransId="{3DB0F6AE-E24C-4DF8-81D7-41F043A40BC3}" sibTransId="{9FA88E39-2B5A-49B9-9F23-64448EBF1416}"/>
    <dgm:cxn modelId="{E2924BD3-31D1-B442-BB0D-44607FE74C72}" type="presOf" srcId="{3EAAB818-C953-8442-AB48-B48990C6D374}" destId="{5A405B74-585F-6440-BA0C-602684451064}" srcOrd="0" destOrd="0" presId="urn:microsoft.com/office/officeart/2005/8/layout/default"/>
    <dgm:cxn modelId="{DE0FF5C2-1942-40FF-8FEA-15E1EFF6E9E4}" type="presParOf" srcId="{68558DFF-E680-45E6-AB90-E12732BB1022}" destId="{FD54A7C4-E979-4B01-8584-DCFC94920123}" srcOrd="0" destOrd="0" presId="urn:microsoft.com/office/officeart/2005/8/layout/default"/>
    <dgm:cxn modelId="{EAA34F35-E91C-1948-AA3F-4577E8FE8E71}" type="presParOf" srcId="{68558DFF-E680-45E6-AB90-E12732BB1022}" destId="{D329D1F0-633C-E645-8A68-CCA7B9C9C80B}" srcOrd="1" destOrd="0" presId="urn:microsoft.com/office/officeart/2005/8/layout/default"/>
    <dgm:cxn modelId="{CCF9251E-10BD-A143-90D3-6F9447A5167F}" type="presParOf" srcId="{68558DFF-E680-45E6-AB90-E12732BB1022}" destId="{5A405B74-585F-6440-BA0C-60268445106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E2251-29E0-4C3E-BFBE-98329B7D8FBD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77D53-99E6-47AE-90C7-46D256E9C58B}">
      <dsp:nvSpPr>
        <dsp:cNvPr id="0" name=""/>
        <dsp:cNvSpPr/>
      </dsp:nvSpPr>
      <dsp:spPr>
        <a:xfrm>
          <a:off x="0" y="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Introduction and 2022 CCPM remarks</a:t>
          </a:r>
        </a:p>
      </dsp:txBody>
      <dsp:txXfrm>
        <a:off x="0" y="0"/>
        <a:ext cx="8229600" cy="565745"/>
      </dsp:txXfrm>
    </dsp:sp>
    <dsp:sp modelId="{ADEE0D45-FC4D-4036-8940-8115428851BE}">
      <dsp:nvSpPr>
        <dsp:cNvPr id="0" name=""/>
        <dsp:cNvSpPr/>
      </dsp:nvSpPr>
      <dsp:spPr>
        <a:xfrm>
          <a:off x="0" y="565745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BE4D8-DEFB-4436-818B-71EC9BA0F132}">
      <dsp:nvSpPr>
        <dsp:cNvPr id="0" name=""/>
        <dsp:cNvSpPr/>
      </dsp:nvSpPr>
      <dsp:spPr>
        <a:xfrm>
          <a:off x="0" y="565745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Timelines for the new CCPM cycle 	</a:t>
          </a:r>
        </a:p>
      </dsp:txBody>
      <dsp:txXfrm>
        <a:off x="0" y="565745"/>
        <a:ext cx="8229600" cy="565745"/>
      </dsp:txXfrm>
    </dsp:sp>
    <dsp:sp modelId="{5E8A4953-398B-48DD-9BAA-9A2337A5C6A4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9B656-FC6B-4C0F-BC50-4E09A45270E6}">
      <dsp:nvSpPr>
        <dsp:cNvPr id="0" name=""/>
        <dsp:cNvSpPr/>
      </dsp:nvSpPr>
      <dsp:spPr>
        <a:xfrm>
          <a:off x="0" y="113149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Particularities in CCPM for disaster related clusters			</a:t>
          </a:r>
        </a:p>
      </dsp:txBody>
      <dsp:txXfrm>
        <a:off x="0" y="1131490"/>
        <a:ext cx="8229600" cy="565745"/>
      </dsp:txXfrm>
    </dsp:sp>
    <dsp:sp modelId="{200CC65A-DC9C-414B-B87E-924D499C3D0E}">
      <dsp:nvSpPr>
        <dsp:cNvPr id="0" name=""/>
        <dsp:cNvSpPr/>
      </dsp:nvSpPr>
      <dsp:spPr>
        <a:xfrm>
          <a:off x="0" y="169723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975CE-FC8A-4F31-A8C5-8DBDB6282C41}">
      <dsp:nvSpPr>
        <dsp:cNvPr id="0" name=""/>
        <dsp:cNvSpPr/>
      </dsp:nvSpPr>
      <dsp:spPr>
        <a:xfrm>
          <a:off x="0" y="169723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Updates for this new CCPM exercise 	</a:t>
          </a:r>
        </a:p>
      </dsp:txBody>
      <dsp:txXfrm>
        <a:off x="0" y="1697236"/>
        <a:ext cx="8229600" cy="565745"/>
      </dsp:txXfrm>
    </dsp:sp>
    <dsp:sp modelId="{88986070-853E-49C7-ABA1-F969FA69F546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16C0D-1C53-4B9E-92C0-93E63BD87C08}">
      <dsp:nvSpPr>
        <dsp:cNvPr id="0" name=""/>
        <dsp:cNvSpPr/>
      </dsp:nvSpPr>
      <dsp:spPr>
        <a:xfrm>
          <a:off x="0" y="2262981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Data analysis update				</a:t>
          </a:r>
        </a:p>
      </dsp:txBody>
      <dsp:txXfrm>
        <a:off x="0" y="2262981"/>
        <a:ext cx="8229600" cy="565745"/>
      </dsp:txXfrm>
    </dsp:sp>
    <dsp:sp modelId="{678C32F4-DF3C-49BE-9183-C7EB19B1950F}">
      <dsp:nvSpPr>
        <dsp:cNvPr id="0" name=""/>
        <dsp:cNvSpPr/>
      </dsp:nvSpPr>
      <dsp:spPr>
        <a:xfrm>
          <a:off x="0" y="282872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792C3-E314-422D-8472-D3E351B3EB9A}">
      <dsp:nvSpPr>
        <dsp:cNvPr id="0" name=""/>
        <dsp:cNvSpPr/>
      </dsp:nvSpPr>
      <dsp:spPr>
        <a:xfrm>
          <a:off x="0" y="282872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Q&amp;A 						</a:t>
          </a:r>
        </a:p>
      </dsp:txBody>
      <dsp:txXfrm>
        <a:off x="0" y="2828726"/>
        <a:ext cx="8229600" cy="565745"/>
      </dsp:txXfrm>
    </dsp:sp>
    <dsp:sp modelId="{3737BC6E-D800-4762-8528-F243948CFC77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118FC-BC73-47FC-A38D-36D4EFCA0CB9}">
      <dsp:nvSpPr>
        <dsp:cNvPr id="0" name=""/>
        <dsp:cNvSpPr/>
      </dsp:nvSpPr>
      <dsp:spPr>
        <a:xfrm>
          <a:off x="0" y="3394472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study: Sudan Shelter Cluster	</a:t>
          </a:r>
        </a:p>
      </dsp:txBody>
      <dsp:txXfrm>
        <a:off x="0" y="3394472"/>
        <a:ext cx="8229600" cy="565745"/>
      </dsp:txXfrm>
    </dsp:sp>
    <dsp:sp modelId="{7D633D04-1FA3-4B35-89A3-E752987E9278}">
      <dsp:nvSpPr>
        <dsp:cNvPr id="0" name=""/>
        <dsp:cNvSpPr/>
      </dsp:nvSpPr>
      <dsp:spPr>
        <a:xfrm>
          <a:off x="0" y="3960217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3AC81-693F-4B39-AE4A-7E39F3B71751}">
      <dsp:nvSpPr>
        <dsp:cNvPr id="0" name=""/>
        <dsp:cNvSpPr/>
      </dsp:nvSpPr>
      <dsp:spPr>
        <a:xfrm>
          <a:off x="0" y="3960217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Study Q&amp;A   </a:t>
          </a:r>
        </a:p>
      </dsp:txBody>
      <dsp:txXfrm>
        <a:off x="0" y="3960217"/>
        <a:ext cx="8229600" cy="565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49F39-F5E3-4163-9E6F-BEAB62B13D5D}">
      <dsp:nvSpPr>
        <dsp:cNvPr id="0" name=""/>
        <dsp:cNvSpPr/>
      </dsp:nvSpPr>
      <dsp:spPr>
        <a:xfrm>
          <a:off x="0" y="276387"/>
          <a:ext cx="2508531" cy="150511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General case</a:t>
          </a:r>
        </a:p>
      </dsp:txBody>
      <dsp:txXfrm>
        <a:off x="0" y="276387"/>
        <a:ext cx="2508531" cy="1505118"/>
      </dsp:txXfrm>
    </dsp:sp>
    <dsp:sp modelId="{FEB2ECD5-4F71-4622-BF7B-8C303873FFE2}">
      <dsp:nvSpPr>
        <dsp:cNvPr id="0" name=""/>
        <dsp:cNvSpPr/>
      </dsp:nvSpPr>
      <dsp:spPr>
        <a:xfrm>
          <a:off x="2759384" y="276387"/>
          <a:ext cx="2508531" cy="150511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Clusters activated </a:t>
          </a:r>
          <a:r>
            <a:rPr lang="en-US" sz="2900" kern="1200">
              <a:latin typeface="Calibri"/>
            </a:rPr>
            <a:t>due to disasters</a:t>
          </a:r>
          <a:endParaRPr lang="en-US" sz="2900" kern="1200"/>
        </a:p>
      </dsp:txBody>
      <dsp:txXfrm>
        <a:off x="2759384" y="276387"/>
        <a:ext cx="2508531" cy="1505118"/>
      </dsp:txXfrm>
    </dsp:sp>
    <dsp:sp modelId="{1DF3BB67-1D54-4A1C-AAE2-5E4FC3222C0E}">
      <dsp:nvSpPr>
        <dsp:cNvPr id="0" name=""/>
        <dsp:cNvSpPr/>
      </dsp:nvSpPr>
      <dsp:spPr>
        <a:xfrm>
          <a:off x="5518768" y="276387"/>
          <a:ext cx="2508531" cy="150511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"/>
            </a:rPr>
            <a:t>Clusters</a:t>
          </a:r>
          <a:r>
            <a:rPr lang="en-US" sz="2900" kern="1200"/>
            <a:t> that </a:t>
          </a:r>
          <a:r>
            <a:rPr lang="en-US" sz="2900" kern="1200">
              <a:latin typeface="Calibri"/>
            </a:rPr>
            <a:t>finished  CCPM Oct-Dec 2022</a:t>
          </a:r>
          <a:endParaRPr lang="en-US" sz="2900" kern="1200"/>
        </a:p>
      </dsp:txBody>
      <dsp:txXfrm>
        <a:off x="5518768" y="276387"/>
        <a:ext cx="2508531" cy="1505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AEB4-CC96-428D-8725-B1CD7E262A81}">
      <dsp:nvSpPr>
        <dsp:cNvPr id="0" name=""/>
        <dsp:cNvSpPr/>
      </dsp:nvSpPr>
      <dsp:spPr>
        <a:xfrm>
          <a:off x="1845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CCPM Explanation to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 Partners </a:t>
          </a:r>
        </a:p>
      </dsp:txBody>
      <dsp:txXfrm>
        <a:off x="330417" y="353072"/>
        <a:ext cx="985715" cy="657143"/>
      </dsp:txXfrm>
    </dsp:sp>
    <dsp:sp modelId="{F1909752-5FCF-42E9-8A1B-3B63AD08B1AE}">
      <dsp:nvSpPr>
        <dsp:cNvPr id="0" name=""/>
        <dsp:cNvSpPr/>
      </dsp:nvSpPr>
      <dsp:spPr>
        <a:xfrm>
          <a:off x="1480418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Introductory Email and Online Survey</a:t>
          </a:r>
        </a:p>
      </dsp:txBody>
      <dsp:txXfrm>
        <a:off x="1808990" y="353072"/>
        <a:ext cx="985715" cy="657143"/>
      </dsp:txXfrm>
    </dsp:sp>
    <dsp:sp modelId="{5C97B5B2-3942-427D-A094-9BE66A9853FD}">
      <dsp:nvSpPr>
        <dsp:cNvPr id="0" name=""/>
        <dsp:cNvSpPr/>
      </dsp:nvSpPr>
      <dsp:spPr>
        <a:xfrm>
          <a:off x="2958990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Results revision meeting and action plan</a:t>
          </a:r>
        </a:p>
      </dsp:txBody>
      <dsp:txXfrm>
        <a:off x="3287562" y="353072"/>
        <a:ext cx="985715" cy="657143"/>
      </dsp:txXfrm>
    </dsp:sp>
    <dsp:sp modelId="{C5A7DB48-F1ED-4EDE-B60A-2B30B3D46BB8}">
      <dsp:nvSpPr>
        <dsp:cNvPr id="0" name=""/>
        <dsp:cNvSpPr/>
      </dsp:nvSpPr>
      <dsp:spPr>
        <a:xfrm>
          <a:off x="4437563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Sharing of the results and action plan</a:t>
          </a:r>
          <a:endParaRPr lang="en-GB" sz="1100" kern="1200"/>
        </a:p>
      </dsp:txBody>
      <dsp:txXfrm>
        <a:off x="4766135" y="353072"/>
        <a:ext cx="985715" cy="657143"/>
      </dsp:txXfrm>
    </dsp:sp>
    <dsp:sp modelId="{A6202057-0257-4C70-8212-288C843A5F61}">
      <dsp:nvSpPr>
        <dsp:cNvPr id="0" name=""/>
        <dsp:cNvSpPr/>
      </dsp:nvSpPr>
      <dsp:spPr>
        <a:xfrm>
          <a:off x="5916135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Follow-up and Monitoring of the action plan</a:t>
          </a:r>
        </a:p>
      </dsp:txBody>
      <dsp:txXfrm>
        <a:off x="6244707" y="353072"/>
        <a:ext cx="985715" cy="657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AEB4-CC96-428D-8725-B1CD7E262A81}">
      <dsp:nvSpPr>
        <dsp:cNvPr id="0" name=""/>
        <dsp:cNvSpPr/>
      </dsp:nvSpPr>
      <dsp:spPr>
        <a:xfrm>
          <a:off x="1845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CCPM Explanation to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 Partners </a:t>
          </a:r>
        </a:p>
      </dsp:txBody>
      <dsp:txXfrm>
        <a:off x="330417" y="353072"/>
        <a:ext cx="985715" cy="657143"/>
      </dsp:txXfrm>
    </dsp:sp>
    <dsp:sp modelId="{F1909752-5FCF-42E9-8A1B-3B63AD08B1AE}">
      <dsp:nvSpPr>
        <dsp:cNvPr id="0" name=""/>
        <dsp:cNvSpPr/>
      </dsp:nvSpPr>
      <dsp:spPr>
        <a:xfrm>
          <a:off x="1480418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Introductory Email and Online Survey</a:t>
          </a:r>
        </a:p>
      </dsp:txBody>
      <dsp:txXfrm>
        <a:off x="1808990" y="353072"/>
        <a:ext cx="985715" cy="657143"/>
      </dsp:txXfrm>
    </dsp:sp>
    <dsp:sp modelId="{5C97B5B2-3942-427D-A094-9BE66A9853FD}">
      <dsp:nvSpPr>
        <dsp:cNvPr id="0" name=""/>
        <dsp:cNvSpPr/>
      </dsp:nvSpPr>
      <dsp:spPr>
        <a:xfrm>
          <a:off x="2958990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Results revision meeting and action plan</a:t>
          </a:r>
        </a:p>
      </dsp:txBody>
      <dsp:txXfrm>
        <a:off x="3287562" y="353072"/>
        <a:ext cx="985715" cy="657143"/>
      </dsp:txXfrm>
    </dsp:sp>
    <dsp:sp modelId="{C5A7DB48-F1ED-4EDE-B60A-2B30B3D46BB8}">
      <dsp:nvSpPr>
        <dsp:cNvPr id="0" name=""/>
        <dsp:cNvSpPr/>
      </dsp:nvSpPr>
      <dsp:spPr>
        <a:xfrm>
          <a:off x="4437563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Sharing of the results and action plan</a:t>
          </a:r>
          <a:endParaRPr lang="en-GB" sz="1100" kern="1200"/>
        </a:p>
      </dsp:txBody>
      <dsp:txXfrm>
        <a:off x="4766135" y="353072"/>
        <a:ext cx="985715" cy="657143"/>
      </dsp:txXfrm>
    </dsp:sp>
    <dsp:sp modelId="{A6202057-0257-4C70-8212-288C843A5F61}">
      <dsp:nvSpPr>
        <dsp:cNvPr id="0" name=""/>
        <dsp:cNvSpPr/>
      </dsp:nvSpPr>
      <dsp:spPr>
        <a:xfrm>
          <a:off x="5916135" y="353072"/>
          <a:ext cx="1642858" cy="657143"/>
        </a:xfrm>
        <a:prstGeom prst="chevr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Follow-up and Monitoring of the action plan</a:t>
          </a:r>
        </a:p>
      </dsp:txBody>
      <dsp:txXfrm>
        <a:off x="6244707" y="353072"/>
        <a:ext cx="985715" cy="657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4A7C4-E979-4B01-8584-DCFC94920123}">
      <dsp:nvSpPr>
        <dsp:cNvPr id="0" name=""/>
        <dsp:cNvSpPr/>
      </dsp:nvSpPr>
      <dsp:spPr>
        <a:xfrm>
          <a:off x="0" y="0"/>
          <a:ext cx="8229599" cy="208552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Clusters activated and deactivated in the same year        Common scenario with short-term disaster response plans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4314C"/>
              </a:solidFill>
            </a:rPr>
            <a:t>CCPM process briefing to partners and survey conducted before deactivation - hand over to ICCG and GSC </a:t>
          </a:r>
          <a:endParaRPr lang="en-US" sz="2600" kern="1200"/>
        </a:p>
      </dsp:txBody>
      <dsp:txXfrm>
        <a:off x="0" y="0"/>
        <a:ext cx="8229599" cy="2085528"/>
      </dsp:txXfrm>
    </dsp:sp>
    <dsp:sp modelId="{5A405B74-585F-6440-BA0C-602684451064}">
      <dsp:nvSpPr>
        <dsp:cNvPr id="0" name=""/>
        <dsp:cNvSpPr/>
      </dsp:nvSpPr>
      <dsp:spPr>
        <a:xfrm>
          <a:off x="4744" y="2440434"/>
          <a:ext cx="8220110" cy="208552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Clusters active all year round, for disaster response, for preparedness or for a combination of both processes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04314C"/>
              </a:solidFill>
            </a:rPr>
            <a:t>Same as CCPM general case (steps adjusted to context)  or when CCPM rolls out through Q4, adjusted dates apply</a:t>
          </a:r>
        </a:p>
      </dsp:txBody>
      <dsp:txXfrm>
        <a:off x="4744" y="2440434"/>
        <a:ext cx="8220110" cy="2085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9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coordination team (Coordinators, Deputy coordinators, Co-chairs, Information Management Officers, </a:t>
            </a:r>
            <a:r>
              <a:rPr lang="en-US" err="1"/>
              <a:t>Sub-national</a:t>
            </a:r>
            <a:r>
              <a:rPr lang="en-US"/>
              <a:t> Coordinators, Technical Coordinators, </a:t>
            </a:r>
            <a:r>
              <a:rPr lang="en-US" err="1"/>
              <a:t>etc</a:t>
            </a:r>
            <a:r>
              <a:rPr lang="en-US"/>
              <a:t>) and the cluster partners and other stakeholders including national authorities, donors, private sector and others such as others cluster teams, ICCG, OCHA colleagues or HCT members.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1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HRP and preparedness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9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0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questions only when select the answers will be for shelter cluster or shelter and CCCM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27884" y="6298867"/>
            <a:ext cx="2088232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Global Shelter Cluster</a:t>
              </a: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sheltercluster.s3.eu-central-1.amazonaws.com%2Fpublic%2Fdocs%2F2023_CCPM_Guideline_ENG.pdf%3FVersionId%3DM3PHPCpBIovbSufE6mBjp8PXT7dKYK1M&amp;data=05%7C01%7Csanchama%40unhcr.org%7Ccfc9ff0d4cd24ef13f0a08daf9622f32%7Ce5c37981666441348a0c6543d2af80be%7C0%7C0%7C638096497338434781%7CUnknown%7CTWFpbGZsb3d8eyJWIjoiMC4wLjAwMDAiLCJQIjoiV2luMzIiLCJBTiI6Ik1haWwiLCJXVCI6Mn0%3D%7C3000%7C%7C%7C&amp;sdata=8cz9IA%2BctMVPKKwhPV3wwXr5wIGzN3LTQcgQRyWgqPs%3D&amp;reserved=0" TargetMode="External"/><Relationship Id="rId2" Type="http://schemas.openxmlformats.org/officeDocument/2006/relationships/hyperlink" Target="https://enketo.unhcr.org/x/4d9k0Op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s%3A%2F%2Fsheltercluster.s3.eu-central-1.amazonaws.com%2Fpublic%2Fdocs%2F2023_CCPM_Guideline_FRA.pdf%3FVersionId%3DC97pFykmHsz2_GcWZEEthjj.Yz_qq_3H&amp;data=05%7C01%7Csanchama%40unhcr.org%7Ccfc9ff0d4cd24ef13f0a08daf9622f32%7Ce5c37981666441348a0c6543d2af80be%7C0%7C0%7C638096497338434781%7CUnknown%7CTWFpbGZsb3d8eyJWIjoiMC4wLjAwMDAiLCJQIjoiV2luMzIiLCJBTiI6Ik1haWwiLCJXVCI6Mn0%3D%7C3000%7C%7C%7C&amp;sdata=maoy8LTrDxhWLlR%2BW35LcggfG136Efqd5wvk6MFObpQ%3D&amp;reserved=0" TargetMode="External"/><Relationship Id="rId4" Type="http://schemas.openxmlformats.org/officeDocument/2006/relationships/hyperlink" Target="https://eur02.safelinks.protection.outlook.com/?url=https%3A%2F%2Fsheltercluster.s3.eu-central-1.amazonaws.com%2Fpublic%2Fdocs%2F2023_CCPM_Guideline_ESP.pdf%3FVersionId%3Dblqwx.fmDhXx2H53gtFM3i1AXXuPQSs9&amp;data=05%7C01%7Csanchama%40unhcr.org%7Ccfc9ff0d4cd24ef13f0a08daf9622f32%7Ce5c37981666441348a0c6543d2af80be%7C0%7C0%7C638096497338434781%7CUnknown%7CTWFpbGZsb3d8eyJWIjoiMC4wLjAwMDAiLCJQIjoiV2luMzIiLCJBTiI6Ik1haWwiLCJXVCI6Mn0%3D%7C3000%7C%7C%7C&amp;sdata=W5vvgzhRUkgs09WFnhqNtsg%2Fp1mYS6r6Yy7lf%2BW919Y%3D&amp;reserved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7F58-14E8-4CDB-8CA9-9B4A7AAAB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2023 </a:t>
            </a:r>
            <a:br>
              <a:rPr lang="en-US"/>
            </a:br>
            <a:r>
              <a:rPr lang="en-US"/>
              <a:t>Global Shelter Cluster</a:t>
            </a:r>
            <a:br>
              <a:rPr lang="en-US"/>
            </a:br>
            <a:r>
              <a:rPr lang="en-US"/>
              <a:t>CCPM webinar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D0275-3242-438F-BB23-857EE0BCE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815517" cy="1270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 February 8 from 10.00- 11.00h am CET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CC30-095B-41FF-86B8-DEBBACDB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40" y="13468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Cluster finished their CCPM </a:t>
            </a:r>
            <a:br>
              <a:rPr lang="en-US"/>
            </a:br>
            <a:r>
              <a:rPr lang="en-US"/>
              <a:t>Oct-Dec 2022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BDC5CF-326E-BE61-E011-E2F95446A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63694"/>
              </p:ext>
            </p:extLst>
          </p:nvPr>
        </p:nvGraphicFramePr>
        <p:xfrm>
          <a:off x="899592" y="2492896"/>
          <a:ext cx="7560840" cy="136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7844CD11-34B0-4CA9-E411-B6CE8E23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797" y="3855390"/>
            <a:ext cx="1116435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April 2023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B5E16E21-FCD1-656A-3BEB-434A6E67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92" y="3855390"/>
            <a:ext cx="1272320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Before 30-April-2023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5335DF20-8BC7-092F-D3C2-ABDDE642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418" y="3856184"/>
            <a:ext cx="1152525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April to June 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A085AC68-8427-86B1-BE82-6242B38A7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346" y="3856184"/>
            <a:ext cx="1272902" cy="246856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Before 30-June- 23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B0BD9703-49D0-67C9-BCBC-1F5BEDBB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3856184"/>
            <a:ext cx="1066800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December 2023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5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7251-3CF2-FEF8-CFD2-3FB1172B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Verdana"/>
                <a:ea typeface="Verdana"/>
              </a:rPr>
              <a:t>Particularities in CCPM for disaster related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8EEB-5BE4-AF06-B17F-F51CB1D97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Disasters are primarily sudden-onset events</a:t>
            </a:r>
          </a:p>
          <a:p>
            <a:r>
              <a:rPr lang="en-US"/>
              <a:t>Disasters responses predominantly require rapid scale-up of operational capacity</a:t>
            </a:r>
          </a:p>
          <a:p>
            <a:r>
              <a:rPr lang="en-US"/>
              <a:t>Disaster responses are often short-term plans</a:t>
            </a:r>
          </a:p>
          <a:p>
            <a:r>
              <a:rPr lang="en-US"/>
              <a:t>In high-risk disaster-prone countries / regions disaster management process flows between mitigation, preparedness and response, and clusters are increasingly active all year round</a:t>
            </a:r>
          </a:p>
        </p:txBody>
      </p:sp>
    </p:spTree>
    <p:extLst>
      <p:ext uri="{BB962C8B-B14F-4D97-AF65-F5344CB8AC3E}">
        <p14:creationId xmlns:p14="http://schemas.microsoft.com/office/powerpoint/2010/main" val="119872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D022-8CB2-4D97-B7E1-7F79F0AE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Timelines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2E1F83-11ED-8C7E-E1D3-8ED57666F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7002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119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C063-6D93-1D8F-6AA0-AA146797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Updates for this new CCPM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F912-C699-6E04-A8A7-FFA70009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>
                <a:cs typeface="Calibri"/>
              </a:rPr>
              <a:t>Only one link </a:t>
            </a:r>
            <a:r>
              <a:rPr lang="en-US">
                <a:cs typeface="Calibri"/>
              </a:rPr>
              <a:t>for all countries and target groups</a:t>
            </a:r>
            <a:endParaRPr lang="en-US"/>
          </a:p>
          <a:p>
            <a:r>
              <a:rPr lang="en-US" b="1"/>
              <a:t>Additional questions </a:t>
            </a:r>
            <a:r>
              <a:rPr lang="en-US"/>
              <a:t>– guide the discussion to action points</a:t>
            </a:r>
            <a:endParaRPr lang="en-US">
              <a:cs typeface="Calibri"/>
            </a:endParaRPr>
          </a:p>
          <a:p>
            <a:r>
              <a:rPr lang="en-US"/>
              <a:t>The possibility to </a:t>
            </a:r>
            <a:r>
              <a:rPr lang="en-US" b="1"/>
              <a:t>add also specific questions </a:t>
            </a:r>
            <a:r>
              <a:rPr lang="en-US"/>
              <a:t>for your country cluster</a:t>
            </a:r>
            <a:endParaRPr lang="en-US">
              <a:cs typeface="Calibri"/>
            </a:endParaRPr>
          </a:p>
          <a:p>
            <a:r>
              <a:rPr lang="en-US"/>
              <a:t>The survey has been translated to all the languages you have requested during past year (available now in English, French, Spanish, Arabic, Burmese and Portuguese). </a:t>
            </a:r>
            <a:endParaRPr lang="en-US">
              <a:cs typeface="Calibri"/>
            </a:endParaRPr>
          </a:p>
          <a:p>
            <a:r>
              <a:rPr lang="en-US"/>
              <a:t>Not necessary the report, only the </a:t>
            </a:r>
            <a:r>
              <a:rPr lang="en-US" b="1"/>
              <a:t>action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3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5586-A61C-1F50-88F0-C9DAE50C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8475-2B1F-017A-A686-8FFCEBFE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r>
              <a:rPr lang="en-US" dirty="0"/>
              <a:t>What is the type of crisis? </a:t>
            </a:r>
            <a:endParaRPr lang="en-US"/>
          </a:p>
          <a:p>
            <a:pPr algn="just"/>
            <a:r>
              <a:rPr lang="en-US" dirty="0"/>
              <a:t>What is the type of response? </a:t>
            </a:r>
            <a:endParaRPr lang="en-US">
              <a:cs typeface="Calibri"/>
            </a:endParaRPr>
          </a:p>
          <a:p>
            <a:pPr algn="just"/>
            <a:r>
              <a:rPr lang="en-US" dirty="0"/>
              <a:t>To what extent are you satisfied with the frequency of Shelter Cluster meetings?</a:t>
            </a:r>
            <a:endParaRPr lang="en-US">
              <a:cs typeface="Calibri"/>
            </a:endParaRPr>
          </a:p>
          <a:p>
            <a:pPr algn="just"/>
            <a:r>
              <a:rPr lang="en-US" dirty="0"/>
              <a:t>How satisfied are you with the content of the Shelter Cluster meetings?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What points would you like to see added to Shelter Cluster meeting agendas ? Please share your suggestions, particularly if you've responded unsatisfied or very unsatisfied to the previous question</a:t>
            </a:r>
            <a:endParaRPr lang="en-US">
              <a:cs typeface="Calibri"/>
            </a:endParaRPr>
          </a:p>
          <a:p>
            <a:pPr algn="just"/>
            <a:r>
              <a:rPr lang="en-US" dirty="0"/>
              <a:t>What is your overall satisfaction with the level of information shared by the Shelter Cluster?</a:t>
            </a:r>
            <a:endParaRPr lang="en-US">
              <a:cs typeface="Calibri"/>
            </a:endParaRPr>
          </a:p>
          <a:p>
            <a:pPr algn="just"/>
            <a:r>
              <a:rPr lang="en-US" dirty="0"/>
              <a:t>What other information would you like to receive from the Shelter Cluster? Please share your suggestions, particularly if you've responded unsatisfied or very unsatisfied to the previous question</a:t>
            </a:r>
            <a:endParaRPr lang="en-US">
              <a:cs typeface="Calibri"/>
            </a:endParaRPr>
          </a:p>
          <a:p>
            <a:pPr algn="just"/>
            <a:r>
              <a:rPr lang="en-US" dirty="0"/>
              <a:t>How satisfied are you with the reporting process between partners and the Cluster (3/4/5W, </a:t>
            </a:r>
            <a:r>
              <a:rPr lang="en-US" dirty="0" err="1"/>
              <a:t>ActivityInfo</a:t>
            </a:r>
            <a:r>
              <a:rPr lang="en-US" dirty="0"/>
              <a:t>, other..)?</a:t>
            </a:r>
            <a:endParaRPr lang="en-US">
              <a:cs typeface="Calibri"/>
            </a:endParaRPr>
          </a:p>
          <a:p>
            <a:pPr algn="just"/>
            <a:r>
              <a:rPr lang="en-US" dirty="0"/>
              <a:t>If not satisfied, what could the Shelter cluster do to improve the process?</a:t>
            </a:r>
            <a:endParaRPr lang="en-US">
              <a:cs typeface="Calibri"/>
            </a:endParaRPr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3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5586-A61C-1F50-88F0-C9DAE50C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8475-2B1F-017A-A686-8FFCEBFE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How satisfied are you with the most recent process of assessing and identifying humanitarian shelter needs to inform humanitarian planning ?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If not satisfied, what could the Shelter cluster do to improve the process?</a:t>
            </a:r>
            <a:endParaRPr lang="en-US" dirty="0">
              <a:cs typeface="Calibri"/>
            </a:endParaRPr>
          </a:p>
          <a:p>
            <a:pPr algn="just"/>
            <a:r>
              <a:rPr lang="en-GB" dirty="0">
                <a:ea typeface="+mn-lt"/>
                <a:cs typeface="+mn-lt"/>
              </a:rPr>
              <a:t>How satisfied are you with the process of preparation of the</a:t>
            </a:r>
            <a:r>
              <a:rPr lang="en-US" dirty="0">
                <a:ea typeface="+mn-lt"/>
                <a:cs typeface="+mn-lt"/>
              </a:rPr>
              <a:t> most recent</a:t>
            </a:r>
            <a:r>
              <a:rPr lang="en-GB" dirty="0">
                <a:ea typeface="+mn-lt"/>
                <a:cs typeface="+mn-lt"/>
              </a:rPr>
              <a:t> humanitarian shelter response plan 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pPr algn="just"/>
            <a:r>
              <a:rPr lang="en-US" dirty="0"/>
              <a:t>If not satisfied, what could the Shelter cluster do to improve the process?</a:t>
            </a:r>
            <a:endParaRPr lang="en-US" dirty="0">
              <a:cs typeface="Calibri"/>
            </a:endParaRPr>
          </a:p>
          <a:p>
            <a:pPr algn="just"/>
            <a:r>
              <a:rPr lang="en-US" dirty="0">
                <a:ea typeface="+mn-lt"/>
                <a:cs typeface="+mn-lt"/>
              </a:rPr>
              <a:t>How would you describe the project submission for the appeal/response plan?</a:t>
            </a:r>
          </a:p>
          <a:p>
            <a:pPr algn="just"/>
            <a:r>
              <a:rPr lang="en-US" dirty="0"/>
              <a:t>How satisfied are you with the current active TWIGs of the Shelter Cluster?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What technical issues, if any, are currently not being addressed by the cluster through TWIGs or other resources? 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Does the SC provide sufficient space to partners for knowledge exchange (lessons learned, best practices, case study presentations, and other)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How would you rate the SC performance in addressing GBV?</a:t>
            </a:r>
            <a:endParaRPr lang="en-US" dirty="0">
              <a:cs typeface="Calibri"/>
            </a:endParaRPr>
          </a:p>
          <a:p>
            <a:pPr algn="just"/>
            <a:r>
              <a:rPr lang="en-US" dirty="0"/>
              <a:t>Please explain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51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5586-A61C-1F50-88F0-C9DAE50C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8475-2B1F-017A-A686-8FFCEBFE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/>
              <a:t>How would you rate the SC performance in addressing PSEA? </a:t>
            </a:r>
          </a:p>
          <a:p>
            <a:pPr algn="just"/>
            <a:r>
              <a:rPr lang="en-US" sz="2200"/>
              <a:t>Please explain</a:t>
            </a:r>
          </a:p>
          <a:p>
            <a:pPr algn="just"/>
            <a:r>
              <a:rPr lang="en-US" sz="2200"/>
              <a:t>How would you rate the SC performance in addressing mainstreaming the environment?</a:t>
            </a:r>
          </a:p>
          <a:p>
            <a:pPr algn="just"/>
            <a:r>
              <a:rPr lang="en-US" sz="2200"/>
              <a:t>Please explain</a:t>
            </a:r>
          </a:p>
          <a:p>
            <a:pPr algn="just"/>
            <a:r>
              <a:rPr lang="en-US" sz="2200"/>
              <a:t>In your view, what are the main strengths of the Shelter cluster?</a:t>
            </a:r>
          </a:p>
          <a:p>
            <a:pPr algn="just"/>
            <a:r>
              <a:rPr lang="en-US" sz="2200"/>
              <a:t>In your view, what are the main areas for improvement of the Shelter cluster?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5851-D2E1-AA29-C493-0C1B0668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analysis update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A4C8-3CB0-5DB5-C03C-E45C2F13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4" y="1420873"/>
            <a:ext cx="8809302" cy="4996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We’ll provide you with an excel tool summarizing the analysis of CCPM data for your country, in addition to the extracted dataset from kobo, including: </a:t>
            </a:r>
          </a:p>
          <a:p>
            <a:pPr lvl="1"/>
            <a:r>
              <a:rPr lang="en-US" sz="2200">
                <a:ea typeface="+mn-lt"/>
                <a:cs typeface="+mn-lt"/>
              </a:rPr>
              <a:t>Detailed analysis and overall findings on the core functions performance aggregated and disaggregated by partners / coordination team</a:t>
            </a:r>
            <a:endParaRPr lang="en-US" sz="2200">
              <a:cs typeface="Calibri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Detailed analysis on additional questions </a:t>
            </a:r>
          </a:p>
          <a:p>
            <a:pPr lvl="1"/>
            <a:r>
              <a:rPr lang="en-US" sz="2200">
                <a:ea typeface="+mn-lt"/>
                <a:cs typeface="+mn-lt"/>
              </a:rPr>
              <a:t>Additional information included in the survey</a:t>
            </a:r>
          </a:p>
          <a:p>
            <a:pPr lvl="1"/>
            <a:r>
              <a:rPr lang="en-US" sz="2200">
                <a:ea typeface="+mn-lt"/>
                <a:cs typeface="+mn-lt"/>
              </a:rPr>
              <a:t>Comments can be extracted from the dataset itself</a:t>
            </a:r>
            <a:endParaRPr lang="en-US" sz="2200">
              <a:cs typeface="Calibri"/>
            </a:endParaRP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Dashboard on the CCPM page of the website, for an overview of overall findings across different countries</a:t>
            </a:r>
            <a:endParaRPr lang="en-US"/>
          </a:p>
          <a:p>
            <a:endParaRPr lang="en-US" sz="2400">
              <a:cs typeface="Calibri"/>
            </a:endParaRPr>
          </a:p>
          <a:p>
            <a:pPr indent="0">
              <a:lnSpc>
                <a:spcPct val="125000"/>
              </a:lnSpc>
              <a:spcBef>
                <a:spcPts val="1200"/>
              </a:spcBef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50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9719-48FE-F925-61AA-894E7C85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65" y="2489833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</a:rPr>
              <a:t>Questions?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DBD1-9BB3-21B8-AC29-69CA366A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123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Verdana"/>
                <a:ea typeface="Verdana"/>
              </a:rPr>
              <a:t>Case study: Sudan SC</a:t>
            </a:r>
            <a:endParaRPr lang="en-US"/>
          </a:p>
        </p:txBody>
      </p:sp>
      <p:pic>
        <p:nvPicPr>
          <p:cNvPr id="4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D7562F9-65B0-7487-4EC1-EBDBEAA5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60" y="1309973"/>
            <a:ext cx="8229600" cy="413537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6A15C-FB53-3A53-84F8-F6E07A8733DA}"/>
              </a:ext>
            </a:extLst>
          </p:cNvPr>
          <p:cNvSpPr txBox="1"/>
          <p:nvPr/>
        </p:nvSpPr>
        <p:spPr>
          <a:xfrm>
            <a:off x="5448491" y="5585263"/>
            <a:ext cx="35068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7F1416"/>
                </a:solidFill>
                <a:cs typeface="Calibri"/>
              </a:rPr>
              <a:t>Iva Vavic, Sudan SC coordinator </a:t>
            </a:r>
          </a:p>
        </p:txBody>
      </p:sp>
    </p:spTree>
    <p:extLst>
      <p:ext uri="{BB962C8B-B14F-4D97-AF65-F5344CB8AC3E}">
        <p14:creationId xmlns:p14="http://schemas.microsoft.com/office/powerpoint/2010/main" val="12958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AE7804-95B7-4664-9DF7-E24AEC7F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63AADDE-7621-A78C-95D9-421940477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6187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805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C5CC-CDDD-7935-3098-D3BFE41D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Advantages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0382-D133-1C0C-DB94-C0C9A7D20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7669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000">
                <a:ea typeface="+mn-lt"/>
                <a:cs typeface="+mn-lt"/>
              </a:rPr>
              <a:t>Miro tool is </a:t>
            </a:r>
            <a:r>
              <a:rPr lang="en-US" sz="2000" b="1">
                <a:ea typeface="+mn-lt"/>
                <a:cs typeface="+mn-lt"/>
              </a:rPr>
              <a:t>intuitive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b="1">
                <a:ea typeface="+mn-lt"/>
                <a:cs typeface="+mn-lt"/>
              </a:rPr>
              <a:t>simple </a:t>
            </a:r>
            <a:r>
              <a:rPr lang="en-US" sz="2000">
                <a:ea typeface="+mn-lt"/>
                <a:cs typeface="+mn-lt"/>
              </a:rPr>
              <a:t>and </a:t>
            </a:r>
            <a:r>
              <a:rPr lang="en-US" sz="2000" b="1">
                <a:ea typeface="+mn-lt"/>
                <a:cs typeface="+mn-lt"/>
              </a:rPr>
              <a:t>easy to use</a:t>
            </a:r>
            <a:r>
              <a:rPr lang="en-US" sz="2000">
                <a:ea typeface="+mn-lt"/>
                <a:cs typeface="+mn-lt"/>
              </a:rPr>
              <a:t>. No sign-up is necessary; participants just need to click the board link and they are good to go.</a:t>
            </a:r>
            <a:endParaRPr lang="en-US" sz="2000">
              <a:cs typeface="Calibri"/>
            </a:endParaRPr>
          </a:p>
          <a:p>
            <a:pPr algn="just"/>
            <a:r>
              <a:rPr lang="en-US" sz="2000">
                <a:ea typeface="+mn-lt"/>
                <a:cs typeface="+mn-lt"/>
              </a:rPr>
              <a:t>The online workshop approach is </a:t>
            </a:r>
            <a:r>
              <a:rPr lang="en-US" sz="2000" b="1">
                <a:ea typeface="+mn-lt"/>
                <a:cs typeface="+mn-lt"/>
              </a:rPr>
              <a:t>inclusive </a:t>
            </a:r>
            <a:r>
              <a:rPr lang="en-US" sz="2000">
                <a:ea typeface="+mn-lt"/>
                <a:cs typeface="+mn-lt"/>
              </a:rPr>
              <a:t>as it overcomes distance and movement restrictions and </a:t>
            </a:r>
            <a:r>
              <a:rPr lang="en-US" sz="2000" b="1">
                <a:ea typeface="+mn-lt"/>
                <a:cs typeface="+mn-lt"/>
              </a:rPr>
              <a:t>allows for broad participation</a:t>
            </a:r>
            <a:r>
              <a:rPr lang="en-US" sz="2000">
                <a:ea typeface="+mn-lt"/>
                <a:cs typeface="+mn-lt"/>
              </a:rPr>
              <a:t>. </a:t>
            </a:r>
            <a:endParaRPr lang="en-US" sz="2000">
              <a:cs typeface="Calibri"/>
            </a:endParaRPr>
          </a:p>
          <a:p>
            <a:pPr algn="just"/>
            <a:r>
              <a:rPr lang="en-US" sz="2000">
                <a:ea typeface="+mn-lt"/>
                <a:cs typeface="+mn-lt"/>
              </a:rPr>
              <a:t>It also ensures </a:t>
            </a:r>
            <a:r>
              <a:rPr lang="en-US" sz="2000" b="1">
                <a:ea typeface="+mn-lt"/>
                <a:cs typeface="+mn-lt"/>
              </a:rPr>
              <a:t>equality </a:t>
            </a:r>
            <a:r>
              <a:rPr lang="en-US" sz="2000">
                <a:ea typeface="+mn-lt"/>
                <a:cs typeface="+mn-lt"/>
              </a:rPr>
              <a:t>since all meeting attendees participate at the same time. This gives a </a:t>
            </a:r>
            <a:r>
              <a:rPr lang="en-US" sz="2000" b="1">
                <a:ea typeface="+mn-lt"/>
                <a:cs typeface="+mn-lt"/>
              </a:rPr>
              <a:t>voice to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b="1">
                <a:ea typeface="+mn-lt"/>
                <a:cs typeface="+mn-lt"/>
              </a:rPr>
              <a:t>introverts</a:t>
            </a:r>
            <a:r>
              <a:rPr lang="en-US" sz="2000">
                <a:ea typeface="+mn-lt"/>
                <a:cs typeface="+mn-lt"/>
              </a:rPr>
              <a:t> or those who are normally too shy to speak up and no one feels left out. This increases the ownership of the Action Plan document.</a:t>
            </a:r>
            <a:endParaRPr lang="en-US" sz="2000">
              <a:cs typeface="Calibri"/>
            </a:endParaRPr>
          </a:p>
          <a:p>
            <a:pPr algn="just"/>
            <a:r>
              <a:rPr lang="en-US" sz="2000">
                <a:ea typeface="+mn-lt"/>
                <a:cs typeface="+mn-lt"/>
              </a:rPr>
              <a:t>It’s </a:t>
            </a:r>
            <a:r>
              <a:rPr lang="en-US" sz="2000" b="1">
                <a:ea typeface="+mn-lt"/>
                <a:cs typeface="+mn-lt"/>
              </a:rPr>
              <a:t>anonymous</a:t>
            </a:r>
            <a:r>
              <a:rPr lang="en-US" sz="2000">
                <a:ea typeface="+mn-lt"/>
                <a:cs typeface="+mn-lt"/>
              </a:rPr>
              <a:t>, which allows participants to share honest feedback and speak freely without being judged.</a:t>
            </a:r>
            <a:endParaRPr lang="en-US" sz="2000">
              <a:cs typeface="Calibri"/>
            </a:endParaRPr>
          </a:p>
          <a:p>
            <a:pPr algn="just"/>
            <a:r>
              <a:rPr lang="en-US" sz="2000">
                <a:ea typeface="+mn-lt"/>
                <a:cs typeface="+mn-lt"/>
              </a:rPr>
              <a:t>It is also </a:t>
            </a:r>
            <a:r>
              <a:rPr lang="en-US" sz="2000" b="1">
                <a:ea typeface="+mn-lt"/>
                <a:cs typeface="+mn-lt"/>
              </a:rPr>
              <a:t>fun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b="1">
                <a:ea typeface="+mn-lt"/>
                <a:cs typeface="+mn-lt"/>
              </a:rPr>
              <a:t>interactive </a:t>
            </a:r>
            <a:r>
              <a:rPr lang="en-US" sz="2000">
                <a:ea typeface="+mn-lt"/>
                <a:cs typeface="+mn-lt"/>
              </a:rPr>
              <a:t>and comes with a sense of novelty, which increases user engagement.</a:t>
            </a:r>
            <a:endParaRPr lang="en-US" sz="2000">
              <a:cs typeface="Calibri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77754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C5CC-CDDD-7935-3098-D3BFE41D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Advantages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0382-D133-1C0C-DB94-C0C9A7D20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253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000" b="1">
                <a:ea typeface="+mn-lt"/>
                <a:cs typeface="+mn-lt"/>
              </a:rPr>
              <a:t>Participants can see what others are doing in real time</a:t>
            </a:r>
            <a:r>
              <a:rPr lang="en-US" sz="2000">
                <a:ea typeface="+mn-lt"/>
                <a:cs typeface="+mn-lt"/>
              </a:rPr>
              <a:t>, get inspired and piggyback off each other’s inputs.  </a:t>
            </a:r>
            <a:endParaRPr lang="en-US" sz="2000">
              <a:cs typeface="Calibri"/>
            </a:endParaRPr>
          </a:p>
          <a:p>
            <a:pPr algn="just"/>
            <a:r>
              <a:rPr lang="en-US" sz="2000">
                <a:ea typeface="+mn-lt"/>
                <a:cs typeface="+mn-lt"/>
              </a:rPr>
              <a:t>Besides the core functionality, Miro has lots of helpful features. Frame feature allows for seamless transitions between a PowerPoint-like experience to group work/workshop-like experience. Bring to me feature keeps all participants on the same board. </a:t>
            </a:r>
            <a:r>
              <a:rPr lang="en-US" sz="2000" b="1">
                <a:ea typeface="+mn-lt"/>
                <a:cs typeface="+mn-lt"/>
              </a:rPr>
              <a:t>Vote feature</a:t>
            </a:r>
            <a:r>
              <a:rPr lang="en-US" sz="2000">
                <a:ea typeface="+mn-lt"/>
                <a:cs typeface="+mn-lt"/>
              </a:rPr>
              <a:t> allows participant to agree on which inputs to prioritize for inclusion into the final Action Plan doc. Etc.</a:t>
            </a:r>
            <a:endParaRPr lang="en-US" sz="2000">
              <a:cs typeface="Calibri"/>
            </a:endParaRPr>
          </a:p>
          <a:p>
            <a:pPr algn="just"/>
            <a:r>
              <a:rPr lang="en-US" sz="2000">
                <a:ea typeface="+mn-lt"/>
                <a:cs typeface="+mn-lt"/>
              </a:rPr>
              <a:t>Discussions on results, what each core cluster function entails and good practice/cluster achievements were educational for partners and helped solicit relevant and useful workshop results (suggestions on improvements and challenges to overcome).</a:t>
            </a:r>
            <a:endParaRPr lang="en-US" sz="2000">
              <a:cs typeface="Calibri"/>
            </a:endParaRPr>
          </a:p>
          <a:p>
            <a:pPr algn="just"/>
            <a:r>
              <a:rPr lang="en-US" sz="2000">
                <a:ea typeface="+mn-lt"/>
                <a:cs typeface="+mn-lt"/>
              </a:rPr>
              <a:t>With Miro board remaining active even after the workshop has ended (with locked sticky notes/ inputs), </a:t>
            </a:r>
            <a:r>
              <a:rPr lang="en-US" sz="2000" b="1">
                <a:ea typeface="+mn-lt"/>
                <a:cs typeface="+mn-lt"/>
              </a:rPr>
              <a:t>there is an opportunity for those that couldn’t attend the workshop to add their inputs later on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657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A378-0B13-2B52-B9C3-1AFCE19C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Disadvantages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DE43E-3991-DEB3-21BB-1B19E83E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8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>
                <a:ea typeface="+mn-lt"/>
                <a:cs typeface="+mn-lt"/>
              </a:rPr>
              <a:t>Connectivity issues. </a:t>
            </a:r>
            <a:endParaRPr lang="en-US" sz="2000">
              <a:cs typeface="Calibri"/>
            </a:endParaRPr>
          </a:p>
          <a:p>
            <a:pPr algn="just"/>
            <a:r>
              <a:rPr lang="en-US" sz="2000">
                <a:ea typeface="+mn-lt"/>
                <a:cs typeface="+mn-lt"/>
              </a:rPr>
              <a:t>Participants with limited digital literacy may be excluded from participating if they can’t find their way around the tool. </a:t>
            </a:r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CEF6A0-8894-2EF8-ABA2-30D9FB3A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2" y="3032490"/>
            <a:ext cx="8397508" cy="28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1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AAA5-E853-D9C0-F6F4-B7E505B7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Let's have a look at it!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9299-5610-BAE2-B0E5-A66866FEA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https://miro.com/app/board/uXjVPqFCU3k=/?share_link_id=820034254869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9719-48FE-F925-61AA-894E7C85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65" y="2489833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</a:rPr>
              <a:t>Questions?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8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B1B5-00E0-8B6B-3B10-657CFDC1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92E2-D324-437A-4E69-E5915D392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survey can be accessed at: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https://enketo.unhcr.org/x/4d9k0Opy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2023 CCPM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Guideline in ENGLISH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2023 CCPM </a:t>
            </a:r>
            <a:r>
              <a:rPr lang="en-US" sz="1800" u="sng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Guía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en-US" sz="1800" u="sng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en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ESPANOL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2023 CCPM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Guide </a:t>
            </a:r>
            <a:r>
              <a:rPr lang="en-US" sz="1800" u="sng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en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 FRANCAIS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A79C01-DFD3-BFDB-C9CF-F8248CDA8C86}"/>
              </a:ext>
            </a:extLst>
          </p:cNvPr>
          <p:cNvSpPr txBox="1">
            <a:spLocks/>
          </p:cNvSpPr>
          <p:nvPr/>
        </p:nvSpPr>
        <p:spPr>
          <a:xfrm>
            <a:off x="835503" y="4858829"/>
            <a:ext cx="7968631" cy="1270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February 15 from 16.00 h to 17.00h CET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B629EC-E6DF-9D05-740E-C69634F78192}"/>
              </a:ext>
            </a:extLst>
          </p:cNvPr>
          <p:cNvSpPr txBox="1">
            <a:spLocks/>
          </p:cNvSpPr>
          <p:nvPr/>
        </p:nvSpPr>
        <p:spPr>
          <a:xfrm>
            <a:off x="457874" y="32491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latin typeface="Verdana"/>
                <a:ea typeface="Verdana"/>
              </a:rPr>
              <a:t>Again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1654-46CF-74F5-CCCB-05897D33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Introduction: CCPM 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CEB0-F9B6-7BDC-7918-E0561875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lvl="1" indent="-342900" algn="just">
              <a:buFont typeface="Wingdings" pitchFamily="2" charset="2"/>
              <a:buChar char="§"/>
            </a:pPr>
            <a:r>
              <a:rPr lang="en-US" sz="3200">
                <a:ea typeface="+mn-lt"/>
                <a:cs typeface="+mn-lt"/>
              </a:rPr>
              <a:t>A </a:t>
            </a:r>
            <a:r>
              <a:rPr lang="en-US" sz="3200" u="sng">
                <a:ea typeface="+mn-lt"/>
                <a:cs typeface="+mn-lt"/>
              </a:rPr>
              <a:t>“mandatory”</a:t>
            </a:r>
            <a:r>
              <a:rPr lang="en-US" sz="3200">
                <a:ea typeface="+mn-lt"/>
                <a:cs typeface="+mn-lt"/>
              </a:rPr>
              <a:t> self-assessment of cluster performance against the 6 core cluster functions and Accountability to Affected Populations 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n-US" sz="3200">
                <a:ea typeface="+mn-lt"/>
                <a:cs typeface="+mn-lt"/>
              </a:rPr>
              <a:t>A country-led process, supported by Global Clusters and OCHA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n-US" sz="3200">
                <a:ea typeface="+mn-lt"/>
                <a:cs typeface="+mn-lt"/>
              </a:rPr>
              <a:t>A process that can be applied by both Clusters and sectors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n-US" sz="3200">
                <a:ea typeface="+mn-lt"/>
                <a:cs typeface="+mn-lt"/>
              </a:rPr>
              <a:t>A process and tool to improve cluster performance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n-US" sz="3200">
                <a:ea typeface="+mn-lt"/>
                <a:cs typeface="+mn-lt"/>
              </a:rPr>
              <a:t>A pre-set “anonymous” questionnaire developed by OCHA with the GCCG that is the same for all clusters/sectors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54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CEB0-F9B6-7BDC-7918-E0561875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>
                <a:ea typeface="+mn-lt"/>
                <a:cs typeface="+mn-lt"/>
              </a:rPr>
              <a:t>Evaluate individual partners coordinators / coordination teams</a:t>
            </a:r>
            <a:endParaRPr lang="en-US">
              <a:cs typeface="Calibri"/>
            </a:endParaRPr>
          </a:p>
          <a:p>
            <a:pPr algn="just"/>
            <a:r>
              <a:rPr lang="en-US">
                <a:ea typeface="+mn-lt"/>
                <a:cs typeface="+mn-lt"/>
              </a:rPr>
              <a:t>Monitor response (service delivery) </a:t>
            </a:r>
            <a:endParaRPr lang="en-US">
              <a:cs typeface="Calibri"/>
            </a:endParaRPr>
          </a:p>
          <a:p>
            <a:pPr algn="just"/>
            <a:r>
              <a:rPr lang="en-US">
                <a:ea typeface="+mn-lt"/>
                <a:cs typeface="+mn-lt"/>
              </a:rPr>
              <a:t>Evaluate if/when Clusters should be deactivated, merged etc. </a:t>
            </a:r>
            <a:endParaRPr lang="en-US">
              <a:cs typeface="Calibri"/>
            </a:endParaRPr>
          </a:p>
          <a:p>
            <a:pPr algn="just"/>
            <a:r>
              <a:rPr lang="en-US">
                <a:ea typeface="+mn-lt"/>
                <a:cs typeface="+mn-lt"/>
              </a:rPr>
              <a:t>Exclude usage of other tools with the same purpose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3BF2FD-B934-2365-FB77-98A4841B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Introduction: CCPM does NOT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E69F-0F56-D045-EF30-BA149906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Audience</a:t>
            </a:r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0183B-2551-4FB1-72FF-941BD4279532}"/>
              </a:ext>
            </a:extLst>
          </p:cNvPr>
          <p:cNvSpPr txBox="1"/>
          <p:nvPr/>
        </p:nvSpPr>
        <p:spPr>
          <a:xfrm>
            <a:off x="971600" y="1628800"/>
            <a:ext cx="66967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coordination team (Coordinators, Deputy coordinators, Co-chairs, Information Management Officers, </a:t>
            </a:r>
            <a:r>
              <a:rPr lang="en-US" sz="2400" err="1"/>
              <a:t>Sub-national</a:t>
            </a:r>
            <a:r>
              <a:rPr lang="en-US" sz="2400"/>
              <a:t> Coordinators, Technical Coordinators, </a:t>
            </a:r>
            <a:r>
              <a:rPr lang="en-US" sz="2400" err="1"/>
              <a:t>etc</a:t>
            </a:r>
            <a:r>
              <a:rPr lang="en-US" sz="2400"/>
              <a:t>) 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Cluster partners 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Other stakeholders (including national authorities, donors, private sector and others such as others cluster teams, ICCG, OCHA colleagues or HCT members).</a:t>
            </a:r>
            <a:endParaRPr lang="en-CH" sz="2400"/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9532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6EC294-4122-A78F-4042-005DC75B6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380" t="12634" r="14964" b="4704"/>
          <a:stretch/>
        </p:blipFill>
        <p:spPr>
          <a:xfrm>
            <a:off x="3214125" y="198698"/>
            <a:ext cx="5820996" cy="65312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F75B18-F2E7-EBDD-8FB4-1DDEC2FBFE57}"/>
              </a:ext>
            </a:extLst>
          </p:cNvPr>
          <p:cNvSpPr txBox="1"/>
          <p:nvPr/>
        </p:nvSpPr>
        <p:spPr>
          <a:xfrm>
            <a:off x="177521" y="5921829"/>
            <a:ext cx="3178628" cy="738664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7F1416"/>
                </a:solidFill>
              </a:rPr>
              <a:t>https://sheltercluster.org/resources/pages/cluster-coordination-performance-monitoring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9A7A3A-96D0-EAC0-462C-3DD2D705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5" y="366541"/>
            <a:ext cx="2409929" cy="187698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</a:rPr>
              <a:t>CCPM in the GSC 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1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F15C-9C6B-4318-E74E-8823A885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CCPM remarks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5880-E175-E413-FA38-57F2BE3AF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b="1"/>
              <a:t>85%</a:t>
            </a:r>
            <a:r>
              <a:rPr lang="en-US"/>
              <a:t> country clusters (22) completed the CCPM in 2022</a:t>
            </a:r>
          </a:p>
          <a:p>
            <a:pPr marL="0" indent="0" algn="just">
              <a:buNone/>
            </a:pPr>
            <a:endParaRPr lang="en-US" sz="3600" b="1">
              <a:cs typeface="Calibri"/>
            </a:endParaRPr>
          </a:p>
          <a:p>
            <a:pPr marL="0" indent="0" algn="just">
              <a:buNone/>
            </a:pPr>
            <a:r>
              <a:rPr lang="en-US" sz="3600" b="1">
                <a:cs typeface="Calibri"/>
              </a:rPr>
              <a:t>42%</a:t>
            </a:r>
            <a:r>
              <a:rPr lang="en-US">
                <a:cs typeface="Calibri"/>
              </a:rPr>
              <a:t> </a:t>
            </a:r>
            <a:r>
              <a:rPr lang="en-US">
                <a:ea typeface="+mn-lt"/>
                <a:cs typeface="+mn-lt"/>
              </a:rPr>
              <a:t>country clusters (11) completed the CCPM in the first quarter of 2022</a:t>
            </a:r>
            <a:endParaRPr lang="en-US">
              <a:cs typeface="Calibri"/>
            </a:endParaRPr>
          </a:p>
          <a:p>
            <a:pPr marL="0" indent="0" algn="just">
              <a:buNone/>
            </a:pPr>
            <a:endParaRPr lang="en-US" sz="3600" b="1">
              <a:cs typeface="Calibri"/>
            </a:endParaRPr>
          </a:p>
          <a:p>
            <a:pPr marL="0" indent="0" algn="just">
              <a:buNone/>
            </a:pPr>
            <a:r>
              <a:rPr lang="en-US" sz="3600" b="1">
                <a:cs typeface="Calibri"/>
              </a:rPr>
              <a:t>15%</a:t>
            </a:r>
            <a:r>
              <a:rPr lang="en-US">
                <a:cs typeface="Calibri"/>
              </a:rPr>
              <a:t> </a:t>
            </a:r>
            <a:r>
              <a:rPr lang="en-US"/>
              <a:t>(4) began the process but did not draft an action plan</a:t>
            </a:r>
          </a:p>
          <a:p>
            <a:pPr marL="0" indent="0" algn="just">
              <a:buNone/>
            </a:pPr>
            <a:endParaRPr lang="en-US"/>
          </a:p>
          <a:p>
            <a:pPr marL="0" indent="0" algn="just">
              <a:buNone/>
            </a:pPr>
            <a:r>
              <a:rPr lang="en-US">
                <a:cs typeface="Calibri"/>
              </a:rPr>
              <a:t>CCPM process is only considered completed once the action plan is shared with the GSC</a:t>
            </a:r>
          </a:p>
          <a:p>
            <a:pPr marL="0" indent="0" algn="just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22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D022-8CB2-4D97-B7E1-7F79F0AE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576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Timelines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2E1F83-11ED-8C7E-E1D3-8ED57666F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642237"/>
              </p:ext>
            </p:extLst>
          </p:nvPr>
        </p:nvGraphicFramePr>
        <p:xfrm>
          <a:off x="457200" y="2551013"/>
          <a:ext cx="8027300" cy="205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55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CC30-095B-41FF-86B8-DEBBACDB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7293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General case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5DBBEEC-9574-7464-EDAC-0919CA9B5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65787"/>
              </p:ext>
            </p:extLst>
          </p:nvPr>
        </p:nvGraphicFramePr>
        <p:xfrm>
          <a:off x="899592" y="2492896"/>
          <a:ext cx="7560840" cy="136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 Box 2">
            <a:extLst>
              <a:ext uri="{FF2B5EF4-FFF2-40B4-BE49-F238E27FC236}">
                <a16:creationId xmlns:a16="http://schemas.microsoft.com/office/drawing/2014/main" id="{169A15AE-4838-4F90-9B58-AE4F0A86B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797" y="3855390"/>
            <a:ext cx="1116435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January 2023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F6299F6C-55A4-0B35-445E-B12AB048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92" y="3855390"/>
            <a:ext cx="1019175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Before 31-Jan-23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E8F46DF0-270E-8473-1FC7-5A6B11B0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418" y="3856184"/>
            <a:ext cx="1152525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January to March 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53578B12-BE04-1A22-4E98-D153EE32E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346" y="3856184"/>
            <a:ext cx="1057275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Before 31-Mar- 23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9BF391B-4A1C-4751-55F7-125AAFBD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3856184"/>
            <a:ext cx="1066800" cy="247650"/>
          </a:xfrm>
          <a:prstGeom prst="rect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32423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  <a:t>September 2023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2B9744B4-A2AB-BDD0-0F88-CD85A10A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charset="0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A0F49A02-B996-A312-2202-BC7B171B6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3638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37091D9D4F54296EC3CE6E8BFCA87" ma:contentTypeVersion="18" ma:contentTypeDescription="Create a new document." ma:contentTypeScope="" ma:versionID="478d91c23f6923b9aa98bcca0dd16107">
  <xsd:schema xmlns:xsd="http://www.w3.org/2001/XMLSchema" xmlns:xs="http://www.w3.org/2001/XMLSchema" xmlns:p="http://schemas.microsoft.com/office/2006/metadata/properties" xmlns:ns2="791c648d-e482-4422-b70a-b7c5fbc92150" xmlns:ns3="39101703-3322-499a-9ad7-231493c03048" targetNamespace="http://schemas.microsoft.com/office/2006/metadata/properties" ma:root="true" ma:fieldsID="2bd2f408682563b6aed5d59f7f6a0473" ns2:_="" ns3:_="">
    <xsd:import namespace="791c648d-e482-4422-b70a-b7c5fbc92150"/>
    <xsd:import namespace="39101703-3322-499a-9ad7-231493c03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c648d-e482-4422-b70a-b7c5fbc92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01703-3322-499a-9ad7-231493c03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d35a5d-c1ed-43a1-83a8-934567ca0c7d}" ma:internalName="TaxCatchAll" ma:showField="CatchAllData" ma:web="39101703-3322-499a-9ad7-231493c030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1c648d-e482-4422-b70a-b7c5fbc92150">
      <Terms xmlns="http://schemas.microsoft.com/office/infopath/2007/PartnerControls"/>
    </lcf76f155ced4ddcb4097134ff3c332f>
    <TaxCatchAll xmlns="39101703-3322-499a-9ad7-231493c03048" xsi:nil="true"/>
  </documentManagement>
</p:properties>
</file>

<file path=customXml/itemProps1.xml><?xml version="1.0" encoding="utf-8"?>
<ds:datastoreItem xmlns:ds="http://schemas.openxmlformats.org/officeDocument/2006/customXml" ds:itemID="{51AA0CAF-BBD1-4E6E-9E61-1AB0C79027B6}">
  <ds:schemaRefs>
    <ds:schemaRef ds:uri="39101703-3322-499a-9ad7-231493c03048"/>
    <ds:schemaRef ds:uri="791c648d-e482-4422-b70a-b7c5fbc921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DC09B9-6F7B-45C6-95A2-E05795F52C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5B6AC-C3D9-4F39-B8A3-13446FD5AADD}">
  <ds:schemaRefs>
    <ds:schemaRef ds:uri="39101703-3322-499a-9ad7-231493c03048"/>
    <ds:schemaRef ds:uri="791c648d-e482-4422-b70a-b7c5fbc921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UNHCR Theme</Template>
  <TotalTime>0</TotalTime>
  <Words>1570</Words>
  <Application>Microsoft Office PowerPoint</Application>
  <PresentationFormat>On-screen Show (4:3)</PresentationFormat>
  <Paragraphs>156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Shelter Cluster Powerpoint Template V 1 0 - MYN</vt:lpstr>
      <vt:lpstr>2023  Global Shelter Cluster CCPM webinar </vt:lpstr>
      <vt:lpstr>Agenda</vt:lpstr>
      <vt:lpstr>Introduction: CCPM is</vt:lpstr>
      <vt:lpstr>Introduction: CCPM does NOT</vt:lpstr>
      <vt:lpstr>Target Audience</vt:lpstr>
      <vt:lpstr>CCPM in the GSC website</vt:lpstr>
      <vt:lpstr>2022 CCPM remarks </vt:lpstr>
      <vt:lpstr>Timelines</vt:lpstr>
      <vt:lpstr>General case</vt:lpstr>
      <vt:lpstr>Cluster finished their CCPM  Oct-Dec 2022</vt:lpstr>
      <vt:lpstr>Particularities in CCPM for disaster related clusters</vt:lpstr>
      <vt:lpstr>Timelines</vt:lpstr>
      <vt:lpstr>Updates for this new CCPM exercise</vt:lpstr>
      <vt:lpstr>Additional questions</vt:lpstr>
      <vt:lpstr>Additional questions</vt:lpstr>
      <vt:lpstr>Additional questions</vt:lpstr>
      <vt:lpstr>Data analysis update </vt:lpstr>
      <vt:lpstr>Questions? </vt:lpstr>
      <vt:lpstr>Case study: Sudan SC</vt:lpstr>
      <vt:lpstr>Advantages</vt:lpstr>
      <vt:lpstr>Advantages</vt:lpstr>
      <vt:lpstr>Disadvantages</vt:lpstr>
      <vt:lpstr>Let's have a look at it!</vt:lpstr>
      <vt:lpstr>Questions? </vt:lpstr>
      <vt:lpstr>Key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Fredrick Juma Hanga</cp:lastModifiedBy>
  <cp:revision>18</cp:revision>
  <cp:lastPrinted>2013-03-26T11:03:47Z</cp:lastPrinted>
  <dcterms:created xsi:type="dcterms:W3CDTF">2013-08-07T15:00:29Z</dcterms:created>
  <dcterms:modified xsi:type="dcterms:W3CDTF">2023-02-08T11:24:05Z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0x01010039737091D9D4F54296EC3CE6E8BFCA87</vt:lpwstr>
  </property>
</Properties>
</file>