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57" r:id="rId7"/>
    <p:sldId id="258" r:id="rId8"/>
    <p:sldId id="265" r:id="rId9"/>
    <p:sldId id="259" r:id="rId10"/>
    <p:sldId id="260" r:id="rId11"/>
    <p:sldId id="262" r:id="rId12"/>
    <p:sldId id="263" r:id="rId13"/>
    <p:sldId id="261" r:id="rId14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4C"/>
    <a:srgbClr val="459FD5"/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CE497-7E40-4F5F-8FDE-0891BA884985}" v="1" dt="2023-02-16T08:51:08.831"/>
    <p1510:client id="{CD3B1580-444B-49CA-B408-023FB71F70DE}" v="1" dt="2023-02-16T12:08:38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MEDINA" userId="e7f1fdd0-c3fc-4e69-a2a5-ec2942d8f385" providerId="ADAL" clId="{CD3B1580-444B-49CA-B408-023FB71F70DE}"/>
    <pc:docChg chg="undo custSel addSld modSld">
      <pc:chgData name="Pablo MEDINA" userId="e7f1fdd0-c3fc-4e69-a2a5-ec2942d8f385" providerId="ADAL" clId="{CD3B1580-444B-49CA-B408-023FB71F70DE}" dt="2023-02-16T12:11:10.956" v="298" actId="1076"/>
      <pc:docMkLst>
        <pc:docMk/>
      </pc:docMkLst>
      <pc:sldChg chg="modSp mod">
        <pc:chgData name="Pablo MEDINA" userId="e7f1fdd0-c3fc-4e69-a2a5-ec2942d8f385" providerId="ADAL" clId="{CD3B1580-444B-49CA-B408-023FB71F70DE}" dt="2023-02-16T11:38:41.581" v="6" actId="1076"/>
        <pc:sldMkLst>
          <pc:docMk/>
          <pc:sldMk cId="3339297338" sldId="258"/>
        </pc:sldMkLst>
        <pc:spChg chg="mod">
          <ac:chgData name="Pablo MEDINA" userId="e7f1fdd0-c3fc-4e69-a2a5-ec2942d8f385" providerId="ADAL" clId="{CD3B1580-444B-49CA-B408-023FB71F70DE}" dt="2023-02-16T11:38:41.581" v="6" actId="1076"/>
          <ac:spMkLst>
            <pc:docMk/>
            <pc:sldMk cId="3339297338" sldId="258"/>
            <ac:spMk id="3" creationId="{B3241C37-2D32-F096-DB04-D1506C95891F}"/>
          </ac:spMkLst>
        </pc:spChg>
      </pc:sldChg>
      <pc:sldChg chg="modSp mod">
        <pc:chgData name="Pablo MEDINA" userId="e7f1fdd0-c3fc-4e69-a2a5-ec2942d8f385" providerId="ADAL" clId="{CD3B1580-444B-49CA-B408-023FB71F70DE}" dt="2023-02-16T12:11:10.956" v="298" actId="1076"/>
        <pc:sldMkLst>
          <pc:docMk/>
          <pc:sldMk cId="3250765612" sldId="259"/>
        </pc:sldMkLst>
        <pc:spChg chg="mod">
          <ac:chgData name="Pablo MEDINA" userId="e7f1fdd0-c3fc-4e69-a2a5-ec2942d8f385" providerId="ADAL" clId="{CD3B1580-444B-49CA-B408-023FB71F70DE}" dt="2023-02-16T12:11:10.956" v="298" actId="1076"/>
          <ac:spMkLst>
            <pc:docMk/>
            <pc:sldMk cId="3250765612" sldId="259"/>
            <ac:spMk id="3" creationId="{216EF625-BD62-7ABC-FC32-76EDFC4D9B15}"/>
          </ac:spMkLst>
        </pc:spChg>
      </pc:sldChg>
      <pc:sldChg chg="modSp mod">
        <pc:chgData name="Pablo MEDINA" userId="e7f1fdd0-c3fc-4e69-a2a5-ec2942d8f385" providerId="ADAL" clId="{CD3B1580-444B-49CA-B408-023FB71F70DE}" dt="2023-02-16T11:43:54.123" v="161" actId="20577"/>
        <pc:sldMkLst>
          <pc:docMk/>
          <pc:sldMk cId="619273626" sldId="260"/>
        </pc:sldMkLst>
        <pc:spChg chg="mod">
          <ac:chgData name="Pablo MEDINA" userId="e7f1fdd0-c3fc-4e69-a2a5-ec2942d8f385" providerId="ADAL" clId="{CD3B1580-444B-49CA-B408-023FB71F70DE}" dt="2023-02-16T11:43:54.123" v="161" actId="20577"/>
          <ac:spMkLst>
            <pc:docMk/>
            <pc:sldMk cId="619273626" sldId="260"/>
            <ac:spMk id="2" creationId="{83253B01-C9AB-21B6-577A-261972ECD5F4}"/>
          </ac:spMkLst>
        </pc:spChg>
      </pc:sldChg>
      <pc:sldChg chg="modSp new mod">
        <pc:chgData name="Pablo MEDINA" userId="e7f1fdd0-c3fc-4e69-a2a5-ec2942d8f385" providerId="ADAL" clId="{CD3B1580-444B-49CA-B408-023FB71F70DE}" dt="2023-02-16T11:45:25.299" v="194" actId="1076"/>
        <pc:sldMkLst>
          <pc:docMk/>
          <pc:sldMk cId="36376000" sldId="264"/>
        </pc:sldMkLst>
        <pc:spChg chg="mod">
          <ac:chgData name="Pablo MEDINA" userId="e7f1fdd0-c3fc-4e69-a2a5-ec2942d8f385" providerId="ADAL" clId="{CD3B1580-444B-49CA-B408-023FB71F70DE}" dt="2023-02-16T11:40:35.477" v="23" actId="20577"/>
          <ac:spMkLst>
            <pc:docMk/>
            <pc:sldMk cId="36376000" sldId="264"/>
            <ac:spMk id="2" creationId="{FF3D8E8F-1B98-DC11-3CEB-66D80B1CCA50}"/>
          </ac:spMkLst>
        </pc:spChg>
        <pc:spChg chg="mod">
          <ac:chgData name="Pablo MEDINA" userId="e7f1fdd0-c3fc-4e69-a2a5-ec2942d8f385" providerId="ADAL" clId="{CD3B1580-444B-49CA-B408-023FB71F70DE}" dt="2023-02-16T11:45:25.299" v="194" actId="1076"/>
          <ac:spMkLst>
            <pc:docMk/>
            <pc:sldMk cId="36376000" sldId="264"/>
            <ac:spMk id="3" creationId="{94022169-37E9-E51E-2826-D77B73E4E962}"/>
          </ac:spMkLst>
        </pc:spChg>
      </pc:sldChg>
      <pc:sldChg chg="addSp delSp modSp new mod">
        <pc:chgData name="Pablo MEDINA" userId="e7f1fdd0-c3fc-4e69-a2a5-ec2942d8f385" providerId="ADAL" clId="{CD3B1580-444B-49CA-B408-023FB71F70DE}" dt="2023-02-16T12:09:27.585" v="295" actId="1076"/>
        <pc:sldMkLst>
          <pc:docMk/>
          <pc:sldMk cId="3538559847" sldId="265"/>
        </pc:sldMkLst>
        <pc:spChg chg="del mod">
          <ac:chgData name="Pablo MEDINA" userId="e7f1fdd0-c3fc-4e69-a2a5-ec2942d8f385" providerId="ADAL" clId="{CD3B1580-444B-49CA-B408-023FB71F70DE}" dt="2023-02-16T12:09:12.832" v="291" actId="478"/>
          <ac:spMkLst>
            <pc:docMk/>
            <pc:sldMk cId="3538559847" sldId="265"/>
            <ac:spMk id="2" creationId="{BE9FE3D6-3E1D-3278-8238-F34D3D646DCB}"/>
          </ac:spMkLst>
        </pc:spChg>
        <pc:spChg chg="del">
          <ac:chgData name="Pablo MEDINA" userId="e7f1fdd0-c3fc-4e69-a2a5-ec2942d8f385" providerId="ADAL" clId="{CD3B1580-444B-49CA-B408-023FB71F70DE}" dt="2023-02-16T12:08:38.750" v="196" actId="931"/>
          <ac:spMkLst>
            <pc:docMk/>
            <pc:sldMk cId="3538559847" sldId="265"/>
            <ac:spMk id="3" creationId="{B43AB7E1-E5D4-0F9A-1968-1803158EF5AF}"/>
          </ac:spMkLst>
        </pc:spChg>
        <pc:picChg chg="add mod">
          <ac:chgData name="Pablo MEDINA" userId="e7f1fdd0-c3fc-4e69-a2a5-ec2942d8f385" providerId="ADAL" clId="{CD3B1580-444B-49CA-B408-023FB71F70DE}" dt="2023-02-16T12:09:27.585" v="295" actId="1076"/>
          <ac:picMkLst>
            <pc:docMk/>
            <pc:sldMk cId="3538559847" sldId="265"/>
            <ac:picMk id="6" creationId="{A2640C8C-BB54-902F-EED7-ABB6987CBC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fld id="{1327C452-0D12-48F3-BB65-BBA3E6350F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25D28-23AE-DE9A-D13A-B281C58784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62F4556-A4F9-DBAF-6273-58A6183E15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" y="6251371"/>
            <a:ext cx="2617473" cy="4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nap.org/help-library/alnap-lessons-paper-responding-to-earthquakes" TargetMode="External"/><Relationship Id="rId2" Type="http://schemas.openxmlformats.org/officeDocument/2006/relationships/hyperlink" Target="https://sheltercluster.org/response/turkiye-earthquake-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eltercluster.org/group/compendium/documents" TargetMode="External"/><Relationship Id="rId5" Type="http://schemas.openxmlformats.org/officeDocument/2006/relationships/hyperlink" Target="https://onlinelibrary.wiley.com/doi/toc/10.1111/(ISSN)1467-7717.earthquakes-in-turkey" TargetMode="External"/><Relationship Id="rId4" Type="http://schemas.openxmlformats.org/officeDocument/2006/relationships/hyperlink" Target="https://www.alnap.org/news/relevant-learning-for-the-earthquake-response-in-t%C3%BCrkiye-and-syr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Njk4YmI5OWYtY2VkOC00NWNkLWJlZmUtNTVlYjQwMWRkNGFiIiwidCI6ImU1YzM3OTgxLTY2NjQtNDEzNC04YTBjLTY1NDNkMmFmODBiZSIsImMiOjh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Shelter Sector Türkiye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Earthquake Response</a:t>
            </a:r>
          </a:p>
          <a:p>
            <a:r>
              <a:rPr lang="en-CH" dirty="0"/>
              <a:t>16 February 2023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6614-47FC-7ACC-EE4D-7458EC4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Technical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C18A-4B1C-79B0-81C0-58285BDF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https://sheltercluster.org/response/turkiye-earthquake-2023</a:t>
            </a:r>
            <a:endParaRPr lang="en-CH" dirty="0"/>
          </a:p>
          <a:p>
            <a:r>
              <a:rPr lang="en-CH" dirty="0">
                <a:hlinkClick r:id="rId3"/>
              </a:rPr>
              <a:t>ALNAP Lessons Learnt: Responding to Earthquakes</a:t>
            </a:r>
            <a:endParaRPr lang="en-CH" dirty="0"/>
          </a:p>
          <a:p>
            <a:r>
              <a:rPr lang="en-CH" dirty="0">
                <a:hlinkClick r:id="rId4"/>
              </a:rPr>
              <a:t>ALNAP Relevant learning for the earthquake response in </a:t>
            </a:r>
            <a:r>
              <a:rPr lang="en-CH" dirty="0" err="1">
                <a:hlinkClick r:id="rId4"/>
              </a:rPr>
              <a:t>Türkiye</a:t>
            </a:r>
            <a:r>
              <a:rPr lang="en-CH" dirty="0">
                <a:hlinkClick r:id="rId4"/>
              </a:rPr>
              <a:t> and Syria</a:t>
            </a:r>
            <a:endParaRPr lang="en-CH" dirty="0"/>
          </a:p>
          <a:p>
            <a:r>
              <a:rPr lang="en-CH" dirty="0">
                <a:hlinkClick r:id="rId5"/>
              </a:rPr>
              <a:t>ODI Earthquakes in Turkey: reflections from past experience</a:t>
            </a:r>
            <a:endParaRPr lang="en-CH" dirty="0"/>
          </a:p>
          <a:p>
            <a:r>
              <a:rPr lang="en-CH" dirty="0">
                <a:hlinkClick r:id="rId6"/>
              </a:rPr>
              <a:t>Shelter Compendium</a:t>
            </a:r>
            <a:r>
              <a:rPr lang="en-CH" dirty="0"/>
              <a:t>: IEC materials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1AF5D-C096-CCED-B9EE-81E46FB9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1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8E8F-1B98-DC11-3CEB-66D80B1C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2169-37E9-E51E-2826-D77B73E4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0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 overview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Coordination</a:t>
            </a:r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architecture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UNDAC update</a:t>
            </a:r>
            <a:endParaRPr lang="en-CH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helter</a:t>
            </a:r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setttlements</a:t>
            </a:r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challenges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helter</a:t>
            </a:r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settlements programming options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Technical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Resources</a:t>
            </a:r>
            <a:endParaRPr lang="en-CH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</a:rPr>
              <a:t>Plenary discussion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endParaRPr lang="en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D96E7-A0D9-1FA2-EB7C-4720F235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6BDC-E218-7FAD-5449-B4F514FF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Situation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C6AB-997A-51EF-D21D-06DECF72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Ea</a:t>
            </a:r>
            <a:r>
              <a:rPr lang="en-US" dirty="0" err="1"/>
              <a:t>rthquakes</a:t>
            </a:r>
            <a:r>
              <a:rPr lang="en-US" dirty="0"/>
              <a:t> measuring 7.7 and 7.6</a:t>
            </a:r>
            <a:r>
              <a:rPr lang="en-CH" dirty="0"/>
              <a:t> M in </a:t>
            </a:r>
            <a:r>
              <a:rPr lang="en-US" dirty="0" err="1"/>
              <a:t>Kahramanmaraş</a:t>
            </a:r>
            <a:r>
              <a:rPr lang="en-US" dirty="0"/>
              <a:t> on February 6, 2023</a:t>
            </a:r>
            <a:endParaRPr lang="en-CH" dirty="0"/>
          </a:p>
          <a:p>
            <a:r>
              <a:rPr lang="en-US" dirty="0"/>
              <a:t>1</a:t>
            </a:r>
            <a:r>
              <a:rPr lang="en-CH" dirty="0"/>
              <a:t>1 provinces declared as disaster areas (Elazig added yesterday)</a:t>
            </a:r>
          </a:p>
          <a:p>
            <a:r>
              <a:rPr lang="en-CH" dirty="0"/>
              <a:t>36,187 deaths (16 Feb – AFAD)</a:t>
            </a:r>
          </a:p>
          <a:p>
            <a:r>
              <a:rPr lang="en-CH" dirty="0"/>
              <a:t>216</a:t>
            </a:r>
            <a:r>
              <a:rPr lang="en-US" dirty="0"/>
              <a:t>,</a:t>
            </a:r>
            <a:r>
              <a:rPr lang="en-CH" dirty="0"/>
              <a:t>347</a:t>
            </a:r>
            <a:r>
              <a:rPr lang="en-US" dirty="0"/>
              <a:t> people have been evacuated from quake-hit areas</a:t>
            </a:r>
            <a:r>
              <a:rPr lang="en-CH" dirty="0"/>
              <a:t> (16 Feb – AFAD)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7D7BD-112F-14AC-88F9-6D10D418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8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4692-6048-5C5A-8163-D7AB7D1B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Situation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1C37-2D32-F096-DB04-D1506C95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CH" dirty="0"/>
              <a:t>AFAD (Disaster and Emergency Management Presidency) leads the Government response to shelter needs.</a:t>
            </a:r>
          </a:p>
          <a:p>
            <a:r>
              <a:rPr lang="en-CH" dirty="0"/>
              <a:t>AFAD Disaster Sheltering Group: 3,264,985 blankets, 283,410 tents (172,225 erected), and 54,297 containers (Feb. 16).</a:t>
            </a:r>
          </a:p>
          <a:p>
            <a:r>
              <a:rPr lang="en-CH" dirty="0"/>
              <a:t>Ministry of Environment, Urbanization and Climate Change is carrying out damage assessments:</a:t>
            </a:r>
          </a:p>
          <a:p>
            <a:pPr lvl="1"/>
            <a:r>
              <a:rPr lang="en-US" dirty="0"/>
              <a:t>224</a:t>
            </a:r>
            <a:r>
              <a:rPr lang="en-CH" dirty="0"/>
              <a:t>,</a:t>
            </a:r>
            <a:r>
              <a:rPr lang="en-US" dirty="0"/>
              <a:t>923 independent units in 50</a:t>
            </a:r>
            <a:r>
              <a:rPr lang="en-CH" dirty="0"/>
              <a:t>,</a:t>
            </a:r>
            <a:r>
              <a:rPr lang="en-US" dirty="0"/>
              <a:t>576 buildings </a:t>
            </a:r>
            <a:r>
              <a:rPr lang="en-CH" dirty="0"/>
              <a:t>have been destroyed or are heavily damaged requiring demolition.</a:t>
            </a:r>
          </a:p>
          <a:p>
            <a:pPr lvl="1"/>
            <a:r>
              <a:rPr lang="en-US" dirty="0"/>
              <a:t>71</a:t>
            </a:r>
            <a:r>
              <a:rPr lang="en-CH" dirty="0"/>
              <a:t>,</a:t>
            </a:r>
            <a:r>
              <a:rPr lang="en-US" dirty="0"/>
              <a:t>174 independent units in 11</a:t>
            </a:r>
            <a:r>
              <a:rPr lang="en-CH" dirty="0"/>
              <a:t>,</a:t>
            </a:r>
            <a:r>
              <a:rPr lang="en-US" dirty="0"/>
              <a:t>114 buildings were moderately damaged, 640</a:t>
            </a:r>
            <a:r>
              <a:rPr lang="en-CH" dirty="0"/>
              <a:t>,</a:t>
            </a:r>
            <a:r>
              <a:rPr lang="en-US" dirty="0"/>
              <a:t>131 independent units in 9</a:t>
            </a:r>
            <a:r>
              <a:rPr lang="en-CH" dirty="0"/>
              <a:t>9,300</a:t>
            </a:r>
            <a:r>
              <a:rPr lang="en-US" dirty="0"/>
              <a:t> buildings were slightly damaged</a:t>
            </a:r>
            <a:r>
              <a:rPr lang="en-CH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F372E-D60C-DAE2-8761-27EC9CF1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pplication, table&#10;&#10;Description automatically generated">
            <a:extLst>
              <a:ext uri="{FF2B5EF4-FFF2-40B4-BE49-F238E27FC236}">
                <a16:creationId xmlns:a16="http://schemas.microsoft.com/office/drawing/2014/main" id="{A2640C8C-BB54-902F-EED7-ABB6987CB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" y="260648"/>
            <a:ext cx="8349849" cy="59046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6610-94AE-C291-A2EF-044FA75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5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5B08-0EDB-01B8-C599-D98E60EB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Coordination Architecture</a:t>
            </a:r>
            <a:br>
              <a:rPr lang="en-CA" dirty="0"/>
            </a:br>
            <a:r>
              <a:rPr lang="en-CA" dirty="0"/>
              <a:t>DRAFT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F625-BD62-7ABC-FC32-76EDFC4D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H" dirty="0"/>
              <a:t>Humanitarian System-Wide Scale up Activation</a:t>
            </a:r>
          </a:p>
          <a:p>
            <a:r>
              <a:rPr lang="en-CH" i="1" dirty="0"/>
              <a:t>“...</a:t>
            </a:r>
            <a:r>
              <a:rPr lang="en-US" i="1" dirty="0"/>
              <a:t>we will coordinate the earthquake response through the existing coordination mechanisms in the region</a:t>
            </a:r>
            <a:r>
              <a:rPr lang="en-CH" i="1" dirty="0"/>
              <a:t>...”</a:t>
            </a:r>
          </a:p>
          <a:p>
            <a:r>
              <a:rPr lang="en-CH" dirty="0"/>
              <a:t>Country Team in Ankara with sector-based coordination</a:t>
            </a:r>
          </a:p>
          <a:p>
            <a:r>
              <a:rPr lang="en-CH" dirty="0"/>
              <a:t>5 area-based coordination hubs</a:t>
            </a:r>
          </a:p>
          <a:p>
            <a:r>
              <a:rPr lang="en-CH" dirty="0"/>
              <a:t>Flash-Appeal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900C0-5B42-39BB-2AEE-567DAA60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6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3B01-C9AB-21B6-577A-261972EC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Shelter and Settlements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2A11-EABE-7FB9-E8A5-080DF72A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H" dirty="0"/>
              <a:t>Low temperatures, winterization, thermal protection</a:t>
            </a:r>
          </a:p>
          <a:p>
            <a:r>
              <a:rPr lang="en-CH" dirty="0"/>
              <a:t>Fuel / Heating solutions (and ventilation)</a:t>
            </a:r>
          </a:p>
          <a:p>
            <a:r>
              <a:rPr lang="en-CH" dirty="0"/>
              <a:t>Fire risk / fire proofing in temporary settlements</a:t>
            </a:r>
          </a:p>
          <a:p>
            <a:r>
              <a:rPr lang="en-CH" dirty="0"/>
              <a:t>Rubble removal</a:t>
            </a:r>
          </a:p>
          <a:p>
            <a:r>
              <a:rPr lang="en-CH" dirty="0"/>
              <a:t>Housing, Land and Property (compensation, renters,...)</a:t>
            </a:r>
          </a:p>
          <a:p>
            <a:r>
              <a:rPr lang="en-CH" dirty="0"/>
              <a:t>Environment/Waste management (tent disposal,...)</a:t>
            </a:r>
          </a:p>
          <a:p>
            <a:r>
              <a:rPr lang="en-CH" dirty="0"/>
              <a:t>Housing safety, fear</a:t>
            </a:r>
          </a:p>
          <a:p>
            <a:r>
              <a:rPr lang="en-CH" dirty="0"/>
              <a:t>Urban response</a:t>
            </a:r>
          </a:p>
          <a:p>
            <a:r>
              <a:rPr lang="en-CH" dirty="0"/>
              <a:t>Information, communication, outreach</a:t>
            </a:r>
          </a:p>
          <a:p>
            <a:r>
              <a:rPr lang="en-CH" dirty="0">
                <a:hlinkClick r:id="rId2"/>
              </a:rPr>
              <a:t>Inward and outward movement</a:t>
            </a:r>
            <a:r>
              <a:rPr lang="en-CH" dirty="0"/>
              <a:t>, safe provinces</a:t>
            </a:r>
          </a:p>
          <a:p>
            <a:endParaRPr lang="en-CH" dirty="0"/>
          </a:p>
          <a:p>
            <a:r>
              <a:rPr lang="en-CH" dirty="0"/>
              <a:t>Registration of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89723-0DAF-6D94-400B-BAAE73AC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2BCD-99C2-F2D3-464A-A614513C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S</a:t>
            </a:r>
            <a:r>
              <a:rPr lang="en-US" dirty="0"/>
              <a:t>h</a:t>
            </a:r>
            <a:r>
              <a:rPr lang="en-CH" dirty="0" err="1"/>
              <a:t>elter</a:t>
            </a:r>
            <a:r>
              <a:rPr lang="en-CH" dirty="0"/>
              <a:t> and Settlements Programming Options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B42D-24CD-FCBD-29CA-7EDA440D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H" dirty="0">
                <a:solidFill>
                  <a:srgbClr val="FF0000"/>
                </a:solidFill>
              </a:rPr>
              <a:t>There is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i="1" dirty="0">
                <a:solidFill>
                  <a:srgbClr val="FF0000"/>
                </a:solidFill>
              </a:rPr>
              <a:t>one size fits for all </a:t>
            </a:r>
            <a:r>
              <a:rPr lang="en-US" dirty="0">
                <a:solidFill>
                  <a:srgbClr val="FF0000"/>
                </a:solidFill>
              </a:rPr>
              <a:t>solution</a:t>
            </a:r>
            <a:endParaRPr lang="en-CH" dirty="0">
              <a:solidFill>
                <a:srgbClr val="FF0000"/>
              </a:solidFill>
            </a:endParaRPr>
          </a:p>
          <a:p>
            <a:r>
              <a:rPr lang="en-CH" dirty="0">
                <a:solidFill>
                  <a:srgbClr val="FF0000"/>
                </a:solidFill>
              </a:rPr>
              <a:t>Support affected population’s own coping mechanisms</a:t>
            </a:r>
          </a:p>
          <a:p>
            <a:r>
              <a:rPr lang="en-CH" dirty="0">
                <a:solidFill>
                  <a:srgbClr val="FF0000"/>
                </a:solidFill>
              </a:rPr>
              <a:t>Sheltering as a process</a:t>
            </a:r>
          </a:p>
          <a:p>
            <a:r>
              <a:rPr lang="en-CH" dirty="0"/>
              <a:t>Distribution of tents and temporary shelter solutions</a:t>
            </a:r>
          </a:p>
          <a:p>
            <a:r>
              <a:rPr lang="en-CH" dirty="0"/>
              <a:t>Improvement of collective centres</a:t>
            </a:r>
          </a:p>
          <a:p>
            <a:r>
              <a:rPr lang="en-CH" dirty="0"/>
              <a:t>Winterization kits</a:t>
            </a:r>
          </a:p>
          <a:p>
            <a:r>
              <a:rPr lang="en-CH" dirty="0"/>
              <a:t>Distribution of household items (mats, blankets, kitchen sets, heaters,...)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90B3A-A956-60D8-9CBA-7ADDC9E0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8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8D52-F73A-62FB-BDC3-BF79D675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S</a:t>
            </a:r>
            <a:r>
              <a:rPr lang="en-US" dirty="0"/>
              <a:t>h</a:t>
            </a:r>
            <a:r>
              <a:rPr lang="en-CH" dirty="0" err="1"/>
              <a:t>elter</a:t>
            </a:r>
            <a:r>
              <a:rPr lang="en-CH" dirty="0"/>
              <a:t> and Settlements Programming Options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23F3-512B-C05E-19D3-A3FFDD22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dirty="0"/>
              <a:t>Support to host families</a:t>
            </a:r>
          </a:p>
          <a:p>
            <a:r>
              <a:rPr lang="en-CH" dirty="0"/>
              <a:t>Ren</a:t>
            </a:r>
            <a:r>
              <a:rPr lang="en-US" dirty="0"/>
              <a:t>ta</a:t>
            </a:r>
            <a:r>
              <a:rPr lang="en-CH" dirty="0"/>
              <a:t>l support programmes</a:t>
            </a:r>
          </a:p>
          <a:p>
            <a:r>
              <a:rPr lang="en-CH" dirty="0"/>
              <a:t>Top-up grants</a:t>
            </a:r>
          </a:p>
          <a:p>
            <a:r>
              <a:rPr lang="en-CH" dirty="0"/>
              <a:t>Improvement of settlement conditions, community and public infrastructure</a:t>
            </a:r>
          </a:p>
          <a:p>
            <a:r>
              <a:rPr lang="en-CH" dirty="0"/>
              <a:t>Information and community outreach</a:t>
            </a:r>
          </a:p>
          <a:p>
            <a:r>
              <a:rPr lang="en-CH" dirty="0"/>
              <a:t>House repairs (in-kind or cash, mostly rural)</a:t>
            </a:r>
          </a:p>
          <a:p>
            <a:r>
              <a:rPr lang="en-CH" dirty="0"/>
              <a:t>Urban profiling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E8A9D-1D06-CD4C-C93C-BD1CE35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87809"/>
      </p:ext>
    </p:extLst>
  </p:cSld>
  <p:clrMapOvr>
    <a:masterClrMapping/>
  </p:clrMapOvr>
</p:sld>
</file>

<file path=ppt/theme/theme1.xml><?xml version="1.0" encoding="utf-8"?>
<a:theme xmlns:a="http://schemas.openxmlformats.org/drawingml/2006/main" name="4. Shelter Cluster PowerPoint Template (2007 and later)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D493A4FFE498D319528BB467A34" ma:contentTypeVersion="5" ma:contentTypeDescription="Create a new document." ma:contentTypeScope="" ma:versionID="3df691442b703d6a64f853aca1799400">
  <xsd:schema xmlns:xsd="http://www.w3.org/2001/XMLSchema" xmlns:xs="http://www.w3.org/2001/XMLSchema" xmlns:p="http://schemas.microsoft.com/office/2006/metadata/properties" xmlns:ns2="96664bca-06c0-4657-b6f9-0a997f5ff9b9" targetNamespace="http://schemas.microsoft.com/office/2006/metadata/properties" ma:root="true" ma:fieldsID="a928d42e4db33c4b5a5a5ee8a32e6592" ns2:_="">
    <xsd:import namespace="96664bca-06c0-4657-b6f9-0a997f5ff9b9"/>
    <xsd:element name="properties">
      <xsd:complexType>
        <xsd:sequence>
          <xsd:element name="documentManagement">
            <xsd:complexType>
              <xsd:all>
                <xsd:element ref="ns2:Websio_x0020_Document_x0020_Preview" minOccurs="0"/>
                <xsd:element ref="ns2:ff39aabcbcfa4b29888983c5e6d736f9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Websio_x0020_Document_x0020_Preview" ma:index="8" nillable="true" ma:displayName="Websio Document Preview" ma:hidden="true" ma:internalName="Websio_x0020_Document_x0020_Preview">
      <xsd:simpleType>
        <xsd:restriction base="dms:Text"/>
      </xsd:simpleType>
    </xsd:element>
    <xsd:element name="ff39aabcbcfa4b29888983c5e6d736f9" ma:index="10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Other Keywords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o_x0020_Document_x0020_Preview xmlns="96664bca-06c0-4657-b6f9-0a997f5ff9b9" xsi:nil="true"/>
    <TaxKeywordTaxHTField xmlns="96664bca-06c0-4657-b6f9-0a997f5ff9b9">
      <Terms xmlns="http://schemas.microsoft.com/office/infopath/2007/PartnerControls"/>
    </TaxKeywordTaxHTField>
    <ff39aabcbcfa4b29888983c5e6d736f9 xmlns="96664bca-06c0-4657-b6f9-0a997f5ff9b9">
      <Terms xmlns="http://schemas.microsoft.com/office/infopath/2007/PartnerControls"/>
    </ff39aabcbcfa4b29888983c5e6d736f9>
    <TaxCatchAll xmlns="96664bca-06c0-4657-b6f9-0a997f5ff9b9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7A4D0-F9F0-4DE7-A079-59164041D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64bca-06c0-4657-b6f9-0a997f5ff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ECD35-7172-4F78-965D-C150E41533C7}">
  <ds:schemaRefs>
    <ds:schemaRef ds:uri="http://schemas.microsoft.com/office/2006/metadata/properties"/>
    <ds:schemaRef ds:uri="http://schemas.microsoft.com/office/infopath/2007/PartnerControls"/>
    <ds:schemaRef ds:uri="96664bca-06c0-4657-b6f9-0a997f5ff9b9"/>
  </ds:schemaRefs>
</ds:datastoreItem>
</file>

<file path=customXml/itemProps3.xml><?xml version="1.0" encoding="utf-8"?>
<ds:datastoreItem xmlns:ds="http://schemas.openxmlformats.org/officeDocument/2006/customXml" ds:itemID="{B92021E4-FB18-41BB-82FD-DF26C4255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 Shelter Cluster PowerPoint Template (2007 and later)</Template>
  <TotalTime>322</TotalTime>
  <Words>444</Words>
  <Application>Microsoft Macintosh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4. Shelter Cluster PowerPoint Template (2007 and later)</vt:lpstr>
      <vt:lpstr>Shelter Sector Türkiye</vt:lpstr>
      <vt:lpstr>Agenda</vt:lpstr>
      <vt:lpstr>Situation overview</vt:lpstr>
      <vt:lpstr>Situation overview</vt:lpstr>
      <vt:lpstr>PowerPoint Presentation</vt:lpstr>
      <vt:lpstr>Coordination Architecture DRAFT</vt:lpstr>
      <vt:lpstr>Shelter and Settlements Challenges</vt:lpstr>
      <vt:lpstr>Shelter and Settlements Programming Options (1)</vt:lpstr>
      <vt:lpstr>Shelter and Settlements Programming Options (2)</vt:lpstr>
      <vt:lpstr>Technical Resources </vt:lpstr>
    </vt:vector>
  </TitlesOfParts>
  <Company>UNHCR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 Narymbaeva</dc:creator>
  <cp:lastModifiedBy>Neil Bauman</cp:lastModifiedBy>
  <cp:revision>6</cp:revision>
  <cp:lastPrinted>2013-03-26T11:03:47Z</cp:lastPrinted>
  <dcterms:created xsi:type="dcterms:W3CDTF">2015-02-25T10:53:28Z</dcterms:created>
  <dcterms:modified xsi:type="dcterms:W3CDTF">2023-02-16T16:31:35Z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0x010100EA1A5D493A4FFE498D319528BB467A34</vt:lpwstr>
  </property>
  <property fmtid="{D5CDD505-2E9C-101B-9397-08002B2CF9AE}" pid="3" name="TaxKeyword">
    <vt:lpwstr/>
  </property>
  <property fmtid="{D5CDD505-2E9C-101B-9397-08002B2CF9AE}" pid="4" name="MSIP_Label_6627b15a-80ec-4ef7-8353-f32e3c89bf3e_Enabled">
    <vt:lpwstr>true</vt:lpwstr>
  </property>
  <property fmtid="{D5CDD505-2E9C-101B-9397-08002B2CF9AE}" pid="5" name="MSIP_Label_6627b15a-80ec-4ef7-8353-f32e3c89bf3e_SetDate">
    <vt:lpwstr>2023-02-16T07:32:59Z</vt:lpwstr>
  </property>
  <property fmtid="{D5CDD505-2E9C-101B-9397-08002B2CF9AE}" pid="6" name="MSIP_Label_6627b15a-80ec-4ef7-8353-f32e3c89bf3e_Method">
    <vt:lpwstr>Privileged</vt:lpwstr>
  </property>
  <property fmtid="{D5CDD505-2E9C-101B-9397-08002B2CF9AE}" pid="7" name="MSIP_Label_6627b15a-80ec-4ef7-8353-f32e3c89bf3e_Name">
    <vt:lpwstr>IFRC Internal</vt:lpwstr>
  </property>
  <property fmtid="{D5CDD505-2E9C-101B-9397-08002B2CF9AE}" pid="8" name="MSIP_Label_6627b15a-80ec-4ef7-8353-f32e3c89bf3e_SiteId">
    <vt:lpwstr>a2b53be5-734e-4e6c-ab0d-d184f60fd917</vt:lpwstr>
  </property>
  <property fmtid="{D5CDD505-2E9C-101B-9397-08002B2CF9AE}" pid="9" name="MSIP_Label_6627b15a-80ec-4ef7-8353-f32e3c89bf3e_ActionId">
    <vt:lpwstr>b831d7d9-678a-4fc3-b261-669118f0e5dd</vt:lpwstr>
  </property>
  <property fmtid="{D5CDD505-2E9C-101B-9397-08002B2CF9AE}" pid="10" name="MSIP_Label_6627b15a-80ec-4ef7-8353-f32e3c89bf3e_ContentBits">
    <vt:lpwstr>2</vt:lpwstr>
  </property>
  <property fmtid="{D5CDD505-2E9C-101B-9397-08002B2CF9AE}" pid="11" name="ClassificationContentMarkingFooterLocations">
    <vt:lpwstr>4. Shelter Cluster PowerPoint Template (2007 and later):5</vt:lpwstr>
  </property>
  <property fmtid="{D5CDD505-2E9C-101B-9397-08002B2CF9AE}" pid="12" name="ClassificationContentMarkingFooterText">
    <vt:lpwstr>Internal</vt:lpwstr>
  </property>
</Properties>
</file>