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10" r:id="rId2"/>
    <p:sldId id="309" r:id="rId3"/>
  </p:sldIdLst>
  <p:sldSz cx="12192000" cy="6858000"/>
  <p:notesSz cx="6797675" cy="9928225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46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2EA7D0-89DE-4699-A7C3-7F2DAAE3A5F5}" type="datetimeFigureOut">
              <a:rPr lang="es-PE" smtClean="0"/>
              <a:t>27/04/2017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9431258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49688" y="9431258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00F836-5312-4111-AEEA-57CDF8A325E3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983225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971" cy="4974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149" y="0"/>
            <a:ext cx="2945971" cy="4974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09A06D-01B8-4FF3-8A5C-83BF867E0284}" type="datetimeFigureOut">
              <a:rPr lang="es-PE" smtClean="0"/>
              <a:t>27/04/2017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0079" y="4777788"/>
            <a:ext cx="5437518" cy="390940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1" y="9430789"/>
            <a:ext cx="2945971" cy="4974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149" y="9430789"/>
            <a:ext cx="2945971" cy="4974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85008C-B9A2-4E19-9402-44EF33DD76F6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37350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72E98-86AA-40AD-B910-8989F1CC1B36}" type="datetimeFigureOut">
              <a:rPr lang="es-PE" smtClean="0"/>
              <a:t>27/04/2017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8FC32-38EA-4615-A5A9-4375C29DA669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225408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72E98-86AA-40AD-B910-8989F1CC1B36}" type="datetimeFigureOut">
              <a:rPr lang="es-PE" smtClean="0"/>
              <a:t>27/04/2017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8FC32-38EA-4615-A5A9-4375C29DA669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37123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72E98-86AA-40AD-B910-8989F1CC1B36}" type="datetimeFigureOut">
              <a:rPr lang="es-PE" smtClean="0"/>
              <a:t>27/04/2017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8FC32-38EA-4615-A5A9-4375C29DA669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152924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M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1" y="0"/>
            <a:ext cx="12191999" cy="3390900"/>
          </a:xfrm>
          <a:effectLst/>
        </p:spPr>
        <p:txBody>
          <a:bodyPr>
            <a:normAutofit/>
          </a:bodyPr>
          <a:lstStyle>
            <a:lvl1pPr marL="0" indent="0">
              <a:buNone/>
              <a:defRPr sz="14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794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72E98-86AA-40AD-B910-8989F1CC1B36}" type="datetimeFigureOut">
              <a:rPr lang="es-PE" smtClean="0"/>
              <a:t>27/04/2017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8FC32-38EA-4615-A5A9-4375C29DA669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98453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72E98-86AA-40AD-B910-8989F1CC1B36}" type="datetimeFigureOut">
              <a:rPr lang="es-PE" smtClean="0"/>
              <a:t>27/04/2017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8FC32-38EA-4615-A5A9-4375C29DA669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436504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72E98-86AA-40AD-B910-8989F1CC1B36}" type="datetimeFigureOut">
              <a:rPr lang="es-PE" smtClean="0"/>
              <a:t>27/04/2017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8FC32-38EA-4615-A5A9-4375C29DA669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5472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72E98-86AA-40AD-B910-8989F1CC1B36}" type="datetimeFigureOut">
              <a:rPr lang="es-PE" smtClean="0"/>
              <a:t>27/04/2017</a:t>
            </a:fld>
            <a:endParaRPr lang="es-PE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8FC32-38EA-4615-A5A9-4375C29DA669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62043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72E98-86AA-40AD-B910-8989F1CC1B36}" type="datetimeFigureOut">
              <a:rPr lang="es-PE" smtClean="0"/>
              <a:t>27/04/2017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8FC32-38EA-4615-A5A9-4375C29DA669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89804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72E98-86AA-40AD-B910-8989F1CC1B36}" type="datetimeFigureOut">
              <a:rPr lang="es-PE" smtClean="0"/>
              <a:t>27/04/2017</a:t>
            </a:fld>
            <a:endParaRPr lang="es-PE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8FC32-38EA-4615-A5A9-4375C29DA669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66555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72E98-86AA-40AD-B910-8989F1CC1B36}" type="datetimeFigureOut">
              <a:rPr lang="es-PE" smtClean="0"/>
              <a:t>27/04/2017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8FC32-38EA-4615-A5A9-4375C29DA669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33197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72E98-86AA-40AD-B910-8989F1CC1B36}" type="datetimeFigureOut">
              <a:rPr lang="es-PE" smtClean="0"/>
              <a:t>27/04/2017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8FC32-38EA-4615-A5A9-4375C29DA669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88956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D72E98-86AA-40AD-B910-8989F1CC1B36}" type="datetimeFigureOut">
              <a:rPr lang="es-PE" smtClean="0"/>
              <a:t>27/04/2017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8FC32-38EA-4615-A5A9-4375C29DA669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602090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16"/>
          <p:cNvCxnSpPr/>
          <p:nvPr/>
        </p:nvCxnSpPr>
        <p:spPr>
          <a:xfrm>
            <a:off x="-204716" y="4544674"/>
            <a:ext cx="12396716" cy="0"/>
          </a:xfrm>
          <a:prstGeom prst="line">
            <a:avLst/>
          </a:prstGeom>
          <a:ln w="38100"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Rectángulo"/>
          <p:cNvSpPr/>
          <p:nvPr/>
        </p:nvSpPr>
        <p:spPr>
          <a:xfrm>
            <a:off x="6999890" y="2195617"/>
            <a:ext cx="5192110" cy="1892826"/>
          </a:xfrm>
          <a:prstGeom prst="rect">
            <a:avLst/>
          </a:prstGeom>
          <a:noFill/>
        </p:spPr>
        <p:txBody>
          <a:bodyPr wrap="square" lIns="45720" tIns="22860" rIns="45720" bIns="22860" rtlCol="0">
            <a:spAutoFit/>
          </a:bodyPr>
          <a:lstStyle/>
          <a:p>
            <a:pPr algn="ctr"/>
            <a:r>
              <a:rPr lang="es-PE" sz="2400" b="1" spc="300" dirty="0">
                <a:latin typeface="Montserrat" charset="0"/>
                <a:ea typeface="Montserrat" charset="0"/>
                <a:cs typeface="Montserrat" charset="0"/>
              </a:rPr>
              <a:t>DIRECCIÓN GENERAL DE PROGRAMAS Y PROYECTOS </a:t>
            </a:r>
          </a:p>
          <a:p>
            <a:pPr algn="ctr"/>
            <a:r>
              <a:rPr lang="es-PE" sz="2400" b="1" spc="300" dirty="0">
                <a:latin typeface="Montserrat" charset="0"/>
                <a:ea typeface="Montserrat" charset="0"/>
                <a:cs typeface="Montserrat" charset="0"/>
              </a:rPr>
              <a:t>EN VIVIENDA Y </a:t>
            </a:r>
            <a:r>
              <a:rPr lang="es-PE" sz="2400" b="1" spc="300" dirty="0" smtClean="0">
                <a:latin typeface="Montserrat" charset="0"/>
                <a:ea typeface="Montserrat" charset="0"/>
                <a:cs typeface="Montserrat" charset="0"/>
              </a:rPr>
              <a:t>URBANISMO</a:t>
            </a:r>
          </a:p>
          <a:p>
            <a:pPr algn="ctr"/>
            <a:endParaRPr lang="es-PE" sz="2400" b="1" spc="300" dirty="0">
              <a:latin typeface="Montserrat" charset="0"/>
              <a:ea typeface="Montserrat" charset="0"/>
              <a:cs typeface="Montserrat" charset="0"/>
            </a:endParaRPr>
          </a:p>
          <a:p>
            <a:pPr algn="ctr"/>
            <a:r>
              <a:rPr lang="es-PE" sz="2400" b="1" spc="300" dirty="0" smtClean="0">
                <a:latin typeface="Montserrat" charset="0"/>
                <a:ea typeface="Montserrat" charset="0"/>
                <a:cs typeface="Montserrat" charset="0"/>
              </a:rPr>
              <a:t>MÓDULO BÁSICO - MOBA</a:t>
            </a:r>
            <a:endParaRPr lang="es-PE" sz="2400" b="1" spc="300" dirty="0"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8071044" y="5683355"/>
            <a:ext cx="4129409" cy="323165"/>
          </a:xfrm>
          <a:prstGeom prst="rect">
            <a:avLst/>
          </a:prstGeom>
          <a:noFill/>
        </p:spPr>
        <p:txBody>
          <a:bodyPr wrap="square" lIns="45720" tIns="22860" rIns="45720" bIns="22860" rtlCol="0">
            <a:spAutoFit/>
          </a:bodyPr>
          <a:lstStyle>
            <a:defPPr>
              <a:defRPr lang="en-US"/>
            </a:defPPr>
            <a:lvl1pPr algn="ctr">
              <a:defRPr b="1" spc="600">
                <a:solidFill>
                  <a:schemeClr val="tx2"/>
                </a:solidFill>
                <a:latin typeface="Montserrat" charset="0"/>
                <a:ea typeface="Montserrat" charset="0"/>
                <a:cs typeface="Montserrat" charset="0"/>
              </a:defRPr>
            </a:lvl1pPr>
          </a:lstStyle>
          <a:p>
            <a:pPr algn="r"/>
            <a:r>
              <a:rPr lang="es-PE" dirty="0" smtClean="0">
                <a:solidFill>
                  <a:schemeClr val="tx1"/>
                </a:solidFill>
              </a:rPr>
              <a:t>25 de Abril de </a:t>
            </a:r>
            <a:r>
              <a:rPr lang="es-PE" dirty="0">
                <a:solidFill>
                  <a:schemeClr val="tx1"/>
                </a:solidFill>
              </a:rPr>
              <a:t>2017</a:t>
            </a:r>
          </a:p>
        </p:txBody>
      </p:sp>
      <p:pic>
        <p:nvPicPr>
          <p:cNvPr id="7" name="Picture 2" descr="http://geo.vivienda.gob.pe/dnv/images/Logo-DGPPV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6107" y="-18"/>
            <a:ext cx="6669741" cy="689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Resultado de imagen para MODULOS TEMPORALES DE VIVIENDA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90" b="2975"/>
          <a:stretch/>
        </p:blipFill>
        <p:spPr bwMode="auto">
          <a:xfrm>
            <a:off x="-1" y="689190"/>
            <a:ext cx="6999891" cy="3855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Straight Connector 16"/>
          <p:cNvCxnSpPr/>
          <p:nvPr/>
        </p:nvCxnSpPr>
        <p:spPr>
          <a:xfrm>
            <a:off x="0" y="689190"/>
            <a:ext cx="12200453" cy="0"/>
          </a:xfrm>
          <a:prstGeom prst="line">
            <a:avLst/>
          </a:prstGeom>
          <a:ln w="38100"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53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2"/>
          <p:cNvGrpSpPr/>
          <p:nvPr/>
        </p:nvGrpSpPr>
        <p:grpSpPr>
          <a:xfrm>
            <a:off x="7289442" y="518755"/>
            <a:ext cx="3382403" cy="1786562"/>
            <a:chOff x="918599" y="977136"/>
            <a:chExt cx="8800757" cy="5243360"/>
          </a:xfrm>
        </p:grpSpPr>
        <p:pic>
          <p:nvPicPr>
            <p:cNvPr id="10" name="Imagen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18599" y="977136"/>
              <a:ext cx="8800757" cy="5243360"/>
            </a:xfrm>
            <a:prstGeom prst="rect">
              <a:avLst/>
            </a:prstGeom>
            <a:effectLst>
              <a:glow>
                <a:schemeClr val="accent1"/>
              </a:glow>
            </a:effectLst>
          </p:spPr>
        </p:pic>
        <p:sp>
          <p:nvSpPr>
            <p:cNvPr id="2" name="Rectángulo 1"/>
            <p:cNvSpPr/>
            <p:nvPr/>
          </p:nvSpPr>
          <p:spPr>
            <a:xfrm>
              <a:off x="1609756" y="1689622"/>
              <a:ext cx="1413121" cy="3707996"/>
            </a:xfrm>
            <a:custGeom>
              <a:avLst/>
              <a:gdLst>
                <a:gd name="connsiteX0" fmla="*/ 0 w 1275009"/>
                <a:gd name="connsiteY0" fmla="*/ 0 h 3714035"/>
                <a:gd name="connsiteX1" fmla="*/ 1275009 w 1275009"/>
                <a:gd name="connsiteY1" fmla="*/ 0 h 3714035"/>
                <a:gd name="connsiteX2" fmla="*/ 1275009 w 1275009"/>
                <a:gd name="connsiteY2" fmla="*/ 3714035 h 3714035"/>
                <a:gd name="connsiteX3" fmla="*/ 0 w 1275009"/>
                <a:gd name="connsiteY3" fmla="*/ 3714035 h 3714035"/>
                <a:gd name="connsiteX4" fmla="*/ 0 w 1275009"/>
                <a:gd name="connsiteY4" fmla="*/ 0 h 3714035"/>
                <a:gd name="connsiteX0" fmla="*/ 7144 w 1275009"/>
                <a:gd name="connsiteY0" fmla="*/ 30957 h 3714035"/>
                <a:gd name="connsiteX1" fmla="*/ 1275009 w 1275009"/>
                <a:gd name="connsiteY1" fmla="*/ 0 h 3714035"/>
                <a:gd name="connsiteX2" fmla="*/ 1275009 w 1275009"/>
                <a:gd name="connsiteY2" fmla="*/ 3714035 h 3714035"/>
                <a:gd name="connsiteX3" fmla="*/ 0 w 1275009"/>
                <a:gd name="connsiteY3" fmla="*/ 3714035 h 3714035"/>
                <a:gd name="connsiteX4" fmla="*/ 7144 w 1275009"/>
                <a:gd name="connsiteY4" fmla="*/ 30957 h 3714035"/>
                <a:gd name="connsiteX0" fmla="*/ 7144 w 1275009"/>
                <a:gd name="connsiteY0" fmla="*/ 30957 h 3714035"/>
                <a:gd name="connsiteX1" fmla="*/ 567218 w 1275009"/>
                <a:gd name="connsiteY1" fmla="*/ 15565 h 3714035"/>
                <a:gd name="connsiteX2" fmla="*/ 1275009 w 1275009"/>
                <a:gd name="connsiteY2" fmla="*/ 0 h 3714035"/>
                <a:gd name="connsiteX3" fmla="*/ 1275009 w 1275009"/>
                <a:gd name="connsiteY3" fmla="*/ 3714035 h 3714035"/>
                <a:gd name="connsiteX4" fmla="*/ 0 w 1275009"/>
                <a:gd name="connsiteY4" fmla="*/ 3714035 h 3714035"/>
                <a:gd name="connsiteX5" fmla="*/ 7144 w 1275009"/>
                <a:gd name="connsiteY5" fmla="*/ 30957 h 3714035"/>
                <a:gd name="connsiteX0" fmla="*/ 7144 w 1275009"/>
                <a:gd name="connsiteY0" fmla="*/ 30957 h 3714035"/>
                <a:gd name="connsiteX1" fmla="*/ 64774 w 1275009"/>
                <a:gd name="connsiteY1" fmla="*/ 3659 h 3714035"/>
                <a:gd name="connsiteX2" fmla="*/ 1275009 w 1275009"/>
                <a:gd name="connsiteY2" fmla="*/ 0 h 3714035"/>
                <a:gd name="connsiteX3" fmla="*/ 1275009 w 1275009"/>
                <a:gd name="connsiteY3" fmla="*/ 3714035 h 3714035"/>
                <a:gd name="connsiteX4" fmla="*/ 0 w 1275009"/>
                <a:gd name="connsiteY4" fmla="*/ 3714035 h 3714035"/>
                <a:gd name="connsiteX5" fmla="*/ 7144 w 1275009"/>
                <a:gd name="connsiteY5" fmla="*/ 30957 h 3714035"/>
                <a:gd name="connsiteX0" fmla="*/ 7144 w 1275009"/>
                <a:gd name="connsiteY0" fmla="*/ 30957 h 3714035"/>
                <a:gd name="connsiteX1" fmla="*/ 64774 w 1275009"/>
                <a:gd name="connsiteY1" fmla="*/ 3659 h 3714035"/>
                <a:gd name="connsiteX2" fmla="*/ 550550 w 1275009"/>
                <a:gd name="connsiteY2" fmla="*/ 3658 h 3714035"/>
                <a:gd name="connsiteX3" fmla="*/ 1275009 w 1275009"/>
                <a:gd name="connsiteY3" fmla="*/ 0 h 3714035"/>
                <a:gd name="connsiteX4" fmla="*/ 1275009 w 1275009"/>
                <a:gd name="connsiteY4" fmla="*/ 3714035 h 3714035"/>
                <a:gd name="connsiteX5" fmla="*/ 0 w 1275009"/>
                <a:gd name="connsiteY5" fmla="*/ 3714035 h 3714035"/>
                <a:gd name="connsiteX6" fmla="*/ 7144 w 1275009"/>
                <a:gd name="connsiteY6" fmla="*/ 30957 h 3714035"/>
                <a:gd name="connsiteX0" fmla="*/ 7144 w 1275009"/>
                <a:gd name="connsiteY0" fmla="*/ 77305 h 3760383"/>
                <a:gd name="connsiteX1" fmla="*/ 64774 w 1275009"/>
                <a:gd name="connsiteY1" fmla="*/ 50007 h 3760383"/>
                <a:gd name="connsiteX2" fmla="*/ 67157 w 1275009"/>
                <a:gd name="connsiteY2" fmla="*/ 0 h 3760383"/>
                <a:gd name="connsiteX3" fmla="*/ 1275009 w 1275009"/>
                <a:gd name="connsiteY3" fmla="*/ 46348 h 3760383"/>
                <a:gd name="connsiteX4" fmla="*/ 1275009 w 1275009"/>
                <a:gd name="connsiteY4" fmla="*/ 3760383 h 3760383"/>
                <a:gd name="connsiteX5" fmla="*/ 0 w 1275009"/>
                <a:gd name="connsiteY5" fmla="*/ 3760383 h 3760383"/>
                <a:gd name="connsiteX6" fmla="*/ 7144 w 1275009"/>
                <a:gd name="connsiteY6" fmla="*/ 77305 h 3760383"/>
                <a:gd name="connsiteX0" fmla="*/ 7144 w 1275009"/>
                <a:gd name="connsiteY0" fmla="*/ 77305 h 3760383"/>
                <a:gd name="connsiteX1" fmla="*/ 64774 w 1275009"/>
                <a:gd name="connsiteY1" fmla="*/ 50007 h 3760383"/>
                <a:gd name="connsiteX2" fmla="*/ 67157 w 1275009"/>
                <a:gd name="connsiteY2" fmla="*/ 0 h 3760383"/>
                <a:gd name="connsiteX3" fmla="*/ 1270246 w 1275009"/>
                <a:gd name="connsiteY3" fmla="*/ 1104 h 3760383"/>
                <a:gd name="connsiteX4" fmla="*/ 1275009 w 1275009"/>
                <a:gd name="connsiteY4" fmla="*/ 3760383 h 3760383"/>
                <a:gd name="connsiteX5" fmla="*/ 0 w 1275009"/>
                <a:gd name="connsiteY5" fmla="*/ 3760383 h 3760383"/>
                <a:gd name="connsiteX6" fmla="*/ 7144 w 1275009"/>
                <a:gd name="connsiteY6" fmla="*/ 77305 h 3760383"/>
                <a:gd name="connsiteX0" fmla="*/ 14287 w 1282152"/>
                <a:gd name="connsiteY0" fmla="*/ 77305 h 3760383"/>
                <a:gd name="connsiteX1" fmla="*/ 71917 w 1282152"/>
                <a:gd name="connsiteY1" fmla="*/ 50007 h 3760383"/>
                <a:gd name="connsiteX2" fmla="*/ 74300 w 1282152"/>
                <a:gd name="connsiteY2" fmla="*/ 0 h 3760383"/>
                <a:gd name="connsiteX3" fmla="*/ 1277389 w 1282152"/>
                <a:gd name="connsiteY3" fmla="*/ 1104 h 3760383"/>
                <a:gd name="connsiteX4" fmla="*/ 1282152 w 1282152"/>
                <a:gd name="connsiteY4" fmla="*/ 3760383 h 3760383"/>
                <a:gd name="connsiteX5" fmla="*/ 0 w 1282152"/>
                <a:gd name="connsiteY5" fmla="*/ 3650846 h 3760383"/>
                <a:gd name="connsiteX6" fmla="*/ 14287 w 1282152"/>
                <a:gd name="connsiteY6" fmla="*/ 77305 h 3760383"/>
                <a:gd name="connsiteX0" fmla="*/ 14287 w 1282152"/>
                <a:gd name="connsiteY0" fmla="*/ 77305 h 3760383"/>
                <a:gd name="connsiteX1" fmla="*/ 71917 w 1282152"/>
                <a:gd name="connsiteY1" fmla="*/ 50007 h 3760383"/>
                <a:gd name="connsiteX2" fmla="*/ 74300 w 1282152"/>
                <a:gd name="connsiteY2" fmla="*/ 0 h 3760383"/>
                <a:gd name="connsiteX3" fmla="*/ 1277389 w 1282152"/>
                <a:gd name="connsiteY3" fmla="*/ 1104 h 3760383"/>
                <a:gd name="connsiteX4" fmla="*/ 1282152 w 1282152"/>
                <a:gd name="connsiteY4" fmla="*/ 3760383 h 3760383"/>
                <a:gd name="connsiteX5" fmla="*/ 531499 w 1282152"/>
                <a:gd name="connsiteY5" fmla="*/ 3700463 h 3760383"/>
                <a:gd name="connsiteX6" fmla="*/ 0 w 1282152"/>
                <a:gd name="connsiteY6" fmla="*/ 3650846 h 3760383"/>
                <a:gd name="connsiteX7" fmla="*/ 14287 w 1282152"/>
                <a:gd name="connsiteY7" fmla="*/ 77305 h 3760383"/>
                <a:gd name="connsiteX0" fmla="*/ 14287 w 1282152"/>
                <a:gd name="connsiteY0" fmla="*/ 77305 h 3760383"/>
                <a:gd name="connsiteX1" fmla="*/ 71917 w 1282152"/>
                <a:gd name="connsiteY1" fmla="*/ 50007 h 3760383"/>
                <a:gd name="connsiteX2" fmla="*/ 74300 w 1282152"/>
                <a:gd name="connsiteY2" fmla="*/ 0 h 3760383"/>
                <a:gd name="connsiteX3" fmla="*/ 1277389 w 1282152"/>
                <a:gd name="connsiteY3" fmla="*/ 1104 h 3760383"/>
                <a:gd name="connsiteX4" fmla="*/ 1282152 w 1282152"/>
                <a:gd name="connsiteY4" fmla="*/ 3760383 h 3760383"/>
                <a:gd name="connsiteX5" fmla="*/ 86205 w 1282152"/>
                <a:gd name="connsiteY5" fmla="*/ 3645694 h 3760383"/>
                <a:gd name="connsiteX6" fmla="*/ 0 w 1282152"/>
                <a:gd name="connsiteY6" fmla="*/ 3650846 h 3760383"/>
                <a:gd name="connsiteX7" fmla="*/ 14287 w 1282152"/>
                <a:gd name="connsiteY7" fmla="*/ 77305 h 3760383"/>
                <a:gd name="connsiteX0" fmla="*/ 21431 w 1289296"/>
                <a:gd name="connsiteY0" fmla="*/ 77305 h 3760383"/>
                <a:gd name="connsiteX1" fmla="*/ 79061 w 1289296"/>
                <a:gd name="connsiteY1" fmla="*/ 50007 h 3760383"/>
                <a:gd name="connsiteX2" fmla="*/ 81444 w 1289296"/>
                <a:gd name="connsiteY2" fmla="*/ 0 h 3760383"/>
                <a:gd name="connsiteX3" fmla="*/ 1284533 w 1289296"/>
                <a:gd name="connsiteY3" fmla="*/ 1104 h 3760383"/>
                <a:gd name="connsiteX4" fmla="*/ 1289296 w 1289296"/>
                <a:gd name="connsiteY4" fmla="*/ 3760383 h 3760383"/>
                <a:gd name="connsiteX5" fmla="*/ 93349 w 1289296"/>
                <a:gd name="connsiteY5" fmla="*/ 3645694 h 3760383"/>
                <a:gd name="connsiteX6" fmla="*/ 0 w 1289296"/>
                <a:gd name="connsiteY6" fmla="*/ 3641321 h 3760383"/>
                <a:gd name="connsiteX7" fmla="*/ 21431 w 1289296"/>
                <a:gd name="connsiteY7" fmla="*/ 77305 h 3760383"/>
                <a:gd name="connsiteX0" fmla="*/ 21431 w 1289296"/>
                <a:gd name="connsiteY0" fmla="*/ 77305 h 3760383"/>
                <a:gd name="connsiteX1" fmla="*/ 79061 w 1289296"/>
                <a:gd name="connsiteY1" fmla="*/ 50007 h 3760383"/>
                <a:gd name="connsiteX2" fmla="*/ 81444 w 1289296"/>
                <a:gd name="connsiteY2" fmla="*/ 0 h 3760383"/>
                <a:gd name="connsiteX3" fmla="*/ 1284533 w 1289296"/>
                <a:gd name="connsiteY3" fmla="*/ 1104 h 3760383"/>
                <a:gd name="connsiteX4" fmla="*/ 1289296 w 1289296"/>
                <a:gd name="connsiteY4" fmla="*/ 3760383 h 3760383"/>
                <a:gd name="connsiteX5" fmla="*/ 538643 w 1289296"/>
                <a:gd name="connsiteY5" fmla="*/ 3686175 h 3760383"/>
                <a:gd name="connsiteX6" fmla="*/ 93349 w 1289296"/>
                <a:gd name="connsiteY6" fmla="*/ 3645694 h 3760383"/>
                <a:gd name="connsiteX7" fmla="*/ 0 w 1289296"/>
                <a:gd name="connsiteY7" fmla="*/ 3641321 h 3760383"/>
                <a:gd name="connsiteX8" fmla="*/ 21431 w 1289296"/>
                <a:gd name="connsiteY8" fmla="*/ 77305 h 3760383"/>
                <a:gd name="connsiteX0" fmla="*/ 21431 w 1289296"/>
                <a:gd name="connsiteY0" fmla="*/ 77305 h 3760383"/>
                <a:gd name="connsiteX1" fmla="*/ 79061 w 1289296"/>
                <a:gd name="connsiteY1" fmla="*/ 50007 h 3760383"/>
                <a:gd name="connsiteX2" fmla="*/ 81444 w 1289296"/>
                <a:gd name="connsiteY2" fmla="*/ 0 h 3760383"/>
                <a:gd name="connsiteX3" fmla="*/ 1284533 w 1289296"/>
                <a:gd name="connsiteY3" fmla="*/ 1104 h 3760383"/>
                <a:gd name="connsiteX4" fmla="*/ 1289296 w 1289296"/>
                <a:gd name="connsiteY4" fmla="*/ 3760383 h 3760383"/>
                <a:gd name="connsiteX5" fmla="*/ 100493 w 1289296"/>
                <a:gd name="connsiteY5" fmla="*/ 3705225 h 3760383"/>
                <a:gd name="connsiteX6" fmla="*/ 93349 w 1289296"/>
                <a:gd name="connsiteY6" fmla="*/ 3645694 h 3760383"/>
                <a:gd name="connsiteX7" fmla="*/ 0 w 1289296"/>
                <a:gd name="connsiteY7" fmla="*/ 3641321 h 3760383"/>
                <a:gd name="connsiteX8" fmla="*/ 21431 w 1289296"/>
                <a:gd name="connsiteY8" fmla="*/ 77305 h 3760383"/>
                <a:gd name="connsiteX0" fmla="*/ 21431 w 1413121"/>
                <a:gd name="connsiteY0" fmla="*/ 77305 h 3707996"/>
                <a:gd name="connsiteX1" fmla="*/ 79061 w 1413121"/>
                <a:gd name="connsiteY1" fmla="*/ 50007 h 3707996"/>
                <a:gd name="connsiteX2" fmla="*/ 81444 w 1413121"/>
                <a:gd name="connsiteY2" fmla="*/ 0 h 3707996"/>
                <a:gd name="connsiteX3" fmla="*/ 1284533 w 1413121"/>
                <a:gd name="connsiteY3" fmla="*/ 1104 h 3707996"/>
                <a:gd name="connsiteX4" fmla="*/ 1413121 w 1413121"/>
                <a:gd name="connsiteY4" fmla="*/ 3707996 h 3707996"/>
                <a:gd name="connsiteX5" fmla="*/ 100493 w 1413121"/>
                <a:gd name="connsiteY5" fmla="*/ 3705225 h 3707996"/>
                <a:gd name="connsiteX6" fmla="*/ 93349 w 1413121"/>
                <a:gd name="connsiteY6" fmla="*/ 3645694 h 3707996"/>
                <a:gd name="connsiteX7" fmla="*/ 0 w 1413121"/>
                <a:gd name="connsiteY7" fmla="*/ 3641321 h 3707996"/>
                <a:gd name="connsiteX8" fmla="*/ 21431 w 1413121"/>
                <a:gd name="connsiteY8" fmla="*/ 77305 h 37079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13121" h="3707996">
                  <a:moveTo>
                    <a:pt x="21431" y="77305"/>
                  </a:moveTo>
                  <a:lnTo>
                    <a:pt x="79061" y="50007"/>
                  </a:lnTo>
                  <a:lnTo>
                    <a:pt x="81444" y="0"/>
                  </a:lnTo>
                  <a:lnTo>
                    <a:pt x="1284533" y="1104"/>
                  </a:lnTo>
                  <a:cubicBezTo>
                    <a:pt x="1286121" y="1254197"/>
                    <a:pt x="1411533" y="2454903"/>
                    <a:pt x="1413121" y="3707996"/>
                  </a:cubicBezTo>
                  <a:lnTo>
                    <a:pt x="100493" y="3705225"/>
                  </a:lnTo>
                  <a:lnTo>
                    <a:pt x="93349" y="3645694"/>
                  </a:lnTo>
                  <a:lnTo>
                    <a:pt x="0" y="3641321"/>
                  </a:lnTo>
                  <a:cubicBezTo>
                    <a:pt x="2381" y="2413628"/>
                    <a:pt x="19050" y="1304998"/>
                    <a:pt x="21431" y="77305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  <p:sp>
        <p:nvSpPr>
          <p:cNvPr id="4098" name="CuadroTexto 1"/>
          <p:cNvSpPr txBox="1">
            <a:spLocks noChangeArrowheads="1"/>
          </p:cNvSpPr>
          <p:nvPr/>
        </p:nvSpPr>
        <p:spPr bwMode="auto">
          <a:xfrm>
            <a:off x="377197" y="866832"/>
            <a:ext cx="5291361" cy="5416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es-PE" altLang="es-PE" sz="2000" b="1" dirty="0" smtClean="0">
                <a:latin typeface="Montserrat"/>
              </a:rPr>
              <a:t>MÓDULO BÁSICO EN TERRENOS PROPIOS EN ZONA SEGURA</a:t>
            </a:r>
          </a:p>
          <a:p>
            <a:pPr algn="just"/>
            <a:endParaRPr lang="es-PE" altLang="es-PE" b="1" dirty="0">
              <a:latin typeface="Montserra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PE" altLang="es-PE" dirty="0" smtClean="0">
                <a:latin typeface="Montserrat"/>
              </a:rPr>
              <a:t>Para damnificados que se ubiquen en </a:t>
            </a:r>
            <a:r>
              <a:rPr lang="es-PE" altLang="es-PE" b="1" dirty="0" smtClean="0">
                <a:latin typeface="Montserrat"/>
              </a:rPr>
              <a:t>zona de riesgo bajo, medio o mitigable</a:t>
            </a:r>
            <a:r>
              <a:rPr lang="es-PE" altLang="es-PE" dirty="0" smtClean="0">
                <a:latin typeface="Montserrat"/>
              </a:rPr>
              <a:t>, con viviendas colapsadas o inhabitables según catastro de daños de COFOPRI. </a:t>
            </a:r>
            <a:r>
              <a:rPr lang="es-PE" altLang="es-PE" u="sng" dirty="0" smtClean="0">
                <a:latin typeface="Montserrat"/>
              </a:rPr>
              <a:t>No reubicación.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PE" altLang="es-PE" dirty="0" smtClean="0">
                <a:latin typeface="Montserrat"/>
              </a:rPr>
              <a:t>Los damnificados podrán postular al programa Techo Propio para obtener BFH - </a:t>
            </a:r>
            <a:r>
              <a:rPr lang="es-PE" altLang="es-PE" b="1" dirty="0" smtClean="0">
                <a:latin typeface="Montserrat"/>
              </a:rPr>
              <a:t>Construcción en Sitio Propio </a:t>
            </a:r>
            <a:r>
              <a:rPr lang="es-PE" altLang="es-PE" dirty="0" smtClean="0">
                <a:latin typeface="Montserrat"/>
              </a:rPr>
              <a:t>(CSP) cumpliendo los requisitos.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PE" altLang="es-PE" dirty="0" smtClean="0">
                <a:latin typeface="Montserrat"/>
              </a:rPr>
              <a:t>Área de </a:t>
            </a:r>
            <a:r>
              <a:rPr lang="es-PE" altLang="es-PE" b="1" dirty="0" smtClean="0">
                <a:latin typeface="Montserrat"/>
              </a:rPr>
              <a:t>18m</a:t>
            </a:r>
            <a:r>
              <a:rPr lang="es-PE" altLang="es-PE" b="1" baseline="30000" dirty="0" smtClean="0">
                <a:latin typeface="Montserrat"/>
              </a:rPr>
              <a:t>2</a:t>
            </a:r>
            <a:r>
              <a:rPr lang="es-PE" altLang="es-PE" dirty="0" smtClean="0">
                <a:latin typeface="Montserrat"/>
              </a:rPr>
              <a:t> (</a:t>
            </a:r>
            <a:r>
              <a:rPr lang="es-PE" altLang="es-PE" b="1" dirty="0" smtClean="0">
                <a:latin typeface="Montserrat"/>
              </a:rPr>
              <a:t>5</a:t>
            </a:r>
            <a:r>
              <a:rPr lang="es-PE" altLang="es-PE" dirty="0" smtClean="0">
                <a:latin typeface="Montserrat"/>
              </a:rPr>
              <a:t> personas)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PE" altLang="es-PE" dirty="0">
                <a:latin typeface="Montserrat"/>
              </a:rPr>
              <a:t>Condiciones de confort de acuerdo al clima de la zona</a:t>
            </a:r>
            <a:r>
              <a:rPr lang="es-PE" altLang="es-PE" dirty="0" smtClean="0">
                <a:latin typeface="Montserrat"/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PE" altLang="es-PE" dirty="0" smtClean="0">
                <a:latin typeface="Montserrat"/>
              </a:rPr>
              <a:t>Condiciones de seguridad/protección.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PE" altLang="es-PE" dirty="0">
                <a:latin typeface="Montserrat"/>
              </a:rPr>
              <a:t>Estructura sencilla, </a:t>
            </a:r>
            <a:r>
              <a:rPr lang="es-PE" altLang="es-PE" dirty="0" smtClean="0">
                <a:latin typeface="Montserrat"/>
              </a:rPr>
              <a:t>modular.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PE" altLang="es-PE" b="1" dirty="0" smtClean="0">
                <a:latin typeface="Montserrat"/>
              </a:rPr>
              <a:t>No considera baño ni cocina.</a:t>
            </a:r>
            <a:endParaRPr lang="es-PE" altLang="es-PE" dirty="0">
              <a:latin typeface="Montserra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PE" altLang="es-PE" dirty="0" smtClean="0">
                <a:latin typeface="Montserrat"/>
              </a:rPr>
              <a:t>Presupuesto asignado: </a:t>
            </a:r>
            <a:r>
              <a:rPr lang="es-PE" altLang="es-PE" b="1" dirty="0" smtClean="0">
                <a:latin typeface="Montserrat"/>
              </a:rPr>
              <a:t>S/ 87´015,000.00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PE" altLang="es-PE" dirty="0" smtClean="0">
                <a:latin typeface="Montserrat"/>
              </a:rPr>
              <a:t>Cantidad aprox. </a:t>
            </a:r>
            <a:r>
              <a:rPr lang="es-PE" altLang="es-PE" b="1" dirty="0" smtClean="0">
                <a:latin typeface="Montserrat"/>
              </a:rPr>
              <a:t>16,800</a:t>
            </a:r>
            <a:r>
              <a:rPr lang="es-PE" altLang="es-PE" dirty="0" smtClean="0">
                <a:latin typeface="Montserrat"/>
              </a:rPr>
              <a:t> </a:t>
            </a:r>
            <a:r>
              <a:rPr lang="es-PE" altLang="es-PE" b="1" dirty="0" err="1" smtClean="0">
                <a:latin typeface="Montserrat"/>
              </a:rPr>
              <a:t>und</a:t>
            </a:r>
            <a:r>
              <a:rPr lang="es-PE" altLang="es-PE" b="1" dirty="0" smtClean="0">
                <a:latin typeface="Montserrat"/>
              </a:rPr>
              <a:t>.</a:t>
            </a:r>
            <a:r>
              <a:rPr lang="es-PE" altLang="es-PE" dirty="0" smtClean="0">
                <a:latin typeface="Montserrat"/>
              </a:rPr>
              <a:t> a S/ 5,000 c/u</a:t>
            </a:r>
            <a:endParaRPr lang="es-PE" altLang="es-PE" dirty="0">
              <a:latin typeface="Montserrat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0" y="0"/>
            <a:ext cx="12192000" cy="54451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22860" rIns="45720" bIns="2286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PE"/>
          </a:p>
        </p:txBody>
      </p:sp>
      <p:pic>
        <p:nvPicPr>
          <p:cNvPr id="4100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3413" y="17463"/>
            <a:ext cx="2657475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29"/>
          <p:cNvSpPr txBox="1"/>
          <p:nvPr/>
        </p:nvSpPr>
        <p:spPr>
          <a:xfrm>
            <a:off x="155575" y="73025"/>
            <a:ext cx="10202863" cy="354013"/>
          </a:xfrm>
          <a:prstGeom prst="rect">
            <a:avLst/>
          </a:prstGeom>
          <a:noFill/>
        </p:spPr>
        <p:txBody>
          <a:bodyPr lIns="45720" tIns="22860" rIns="45720" bIns="22860">
            <a:spAutoFit/>
          </a:bodyPr>
          <a:lstStyle/>
          <a:p>
            <a:pPr marL="720725" indent="-72072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2000" spc="300" dirty="0" smtClean="0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MÓDULO BÁSICO - MOBA</a:t>
            </a:r>
            <a:endParaRPr lang="es-PE" sz="2000" spc="300" dirty="0">
              <a:solidFill>
                <a:schemeClr val="bg1"/>
              </a:solidFill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8" name="CuadroTexto 18"/>
          <p:cNvSpPr txBox="1"/>
          <p:nvPr/>
        </p:nvSpPr>
        <p:spPr>
          <a:xfrm>
            <a:off x="6148211" y="2176280"/>
            <a:ext cx="5478721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000" b="1" dirty="0" smtClean="0"/>
              <a:t>CARACTERÍSTICAS TÉCNICAS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PE" b="1" dirty="0" smtClean="0"/>
              <a:t>Área: </a:t>
            </a:r>
            <a:r>
              <a:rPr lang="es-PE" dirty="0" smtClean="0"/>
              <a:t>18.00 m²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PE" b="1" dirty="0" smtClean="0"/>
              <a:t>Diseño: </a:t>
            </a:r>
            <a:r>
              <a:rPr lang="es-PE" dirty="0" smtClean="0"/>
              <a:t>Modular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PE" b="1" dirty="0" smtClean="0"/>
              <a:t>Muros: </a:t>
            </a:r>
            <a:r>
              <a:rPr lang="es-PE" dirty="0" smtClean="0"/>
              <a:t>Estructura </a:t>
            </a:r>
            <a:r>
              <a:rPr lang="es-PE" dirty="0"/>
              <a:t>de madera con revestimiento de Paneles PVC</a:t>
            </a:r>
            <a:r>
              <a:rPr lang="es-PE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PE" b="1" dirty="0" smtClean="0"/>
              <a:t>Techo: </a:t>
            </a:r>
            <a:r>
              <a:rPr lang="es-PE" dirty="0"/>
              <a:t>cobertura polipropileno</a:t>
            </a:r>
            <a:endParaRPr lang="es-P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PE" b="1" dirty="0"/>
              <a:t>Beneficios del material: </a:t>
            </a:r>
          </a:p>
          <a:p>
            <a:r>
              <a:rPr lang="es-PE" dirty="0" smtClean="0"/>
              <a:t>	- Cero mantenimiento</a:t>
            </a:r>
            <a:endParaRPr lang="es-PE" dirty="0"/>
          </a:p>
          <a:p>
            <a:r>
              <a:rPr lang="es-PE" dirty="0" smtClean="0"/>
              <a:t>	- Duradero </a:t>
            </a:r>
            <a:r>
              <a:rPr lang="es-PE" dirty="0"/>
              <a:t>en su vida útil</a:t>
            </a:r>
          </a:p>
          <a:p>
            <a:r>
              <a:rPr lang="es-PE" dirty="0" smtClean="0"/>
              <a:t>	- No </a:t>
            </a:r>
            <a:r>
              <a:rPr lang="es-PE" dirty="0"/>
              <a:t>desprende </a:t>
            </a:r>
            <a:r>
              <a:rPr lang="es-PE" dirty="0" err="1"/>
              <a:t>micropartículas</a:t>
            </a:r>
            <a:r>
              <a:rPr lang="es-PE" dirty="0"/>
              <a:t> cancerígenas</a:t>
            </a:r>
          </a:p>
          <a:p>
            <a:r>
              <a:rPr lang="es-PE" dirty="0" smtClean="0"/>
              <a:t>	- Resistencia </a:t>
            </a:r>
            <a:r>
              <a:rPr lang="es-PE" dirty="0"/>
              <a:t>a la humedad al 100%</a:t>
            </a:r>
          </a:p>
          <a:p>
            <a:r>
              <a:rPr lang="es-PE" dirty="0" smtClean="0"/>
              <a:t>	- Es </a:t>
            </a:r>
            <a:r>
              <a:rPr lang="es-PE" dirty="0"/>
              <a:t>amigable con el medio ambiente</a:t>
            </a:r>
          </a:p>
        </p:txBody>
      </p:sp>
      <p:cxnSp>
        <p:nvCxnSpPr>
          <p:cNvPr id="12" name="Conector recto 21"/>
          <p:cNvCxnSpPr/>
          <p:nvPr/>
        </p:nvCxnSpPr>
        <p:spPr>
          <a:xfrm flipH="1">
            <a:off x="11784357" y="717544"/>
            <a:ext cx="8202" cy="60278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ángulo 22"/>
          <p:cNvSpPr/>
          <p:nvPr/>
        </p:nvSpPr>
        <p:spPr>
          <a:xfrm>
            <a:off x="6612244" y="5623378"/>
            <a:ext cx="5172113" cy="646331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PE" b="1" dirty="0" smtClean="0"/>
              <a:t>Costo Referencial por unidad: </a:t>
            </a:r>
            <a:r>
              <a:rPr lang="es-PE" dirty="0" smtClean="0"/>
              <a:t>S/.</a:t>
            </a:r>
            <a:r>
              <a:rPr lang="es-PE" b="1" dirty="0" smtClean="0"/>
              <a:t> 5,000  </a:t>
            </a:r>
            <a:r>
              <a:rPr lang="es-PE" dirty="0" err="1" smtClean="0"/>
              <a:t>inc</a:t>
            </a:r>
            <a:r>
              <a:rPr lang="es-PE" dirty="0" smtClean="0"/>
              <a:t> IGV, puesto en Lima. </a:t>
            </a:r>
            <a:r>
              <a:rPr lang="es-PE" b="1" dirty="0" smtClean="0"/>
              <a:t>Flete: s/ 150 </a:t>
            </a:r>
            <a:r>
              <a:rPr lang="es-PE" dirty="0" err="1" smtClean="0"/>
              <a:t>aprox</a:t>
            </a:r>
            <a:endParaRPr lang="es-PE" dirty="0" smtClean="0"/>
          </a:p>
        </p:txBody>
      </p:sp>
      <p:sp>
        <p:nvSpPr>
          <p:cNvPr id="14" name="Rectángulo 22"/>
          <p:cNvSpPr/>
          <p:nvPr/>
        </p:nvSpPr>
        <p:spPr>
          <a:xfrm>
            <a:off x="6612244" y="6335647"/>
            <a:ext cx="5172113" cy="400110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algn="ctr"/>
            <a:r>
              <a:rPr lang="es-PE" sz="2000" b="1" dirty="0" smtClean="0"/>
              <a:t>TOTAL: 17,484 UNIDADES</a:t>
            </a:r>
          </a:p>
        </p:txBody>
      </p:sp>
    </p:spTree>
    <p:extLst>
      <p:ext uri="{BB962C8B-B14F-4D97-AF65-F5344CB8AC3E}">
        <p14:creationId xmlns:p14="http://schemas.microsoft.com/office/powerpoint/2010/main" val="258381459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2600</TotalTime>
  <Words>187</Words>
  <Application>Microsoft Office PowerPoint</Application>
  <PresentationFormat>Widescreen</PresentationFormat>
  <Paragraphs>30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Montserrat</vt:lpstr>
      <vt:lpstr>Tema de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Lizzette Mabel Dextre Aguirre</dc:creator>
  <cp:lastModifiedBy>Presentaciones</cp:lastModifiedBy>
  <cp:revision>182</cp:revision>
  <cp:lastPrinted>2017-04-26T02:46:54Z</cp:lastPrinted>
  <dcterms:created xsi:type="dcterms:W3CDTF">2016-11-02T21:02:12Z</dcterms:created>
  <dcterms:modified xsi:type="dcterms:W3CDTF">2017-04-27T14:53:58Z</dcterms:modified>
</cp:coreProperties>
</file>