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8"/>
  </p:notesMasterIdLst>
  <p:handoutMasterIdLst>
    <p:handoutMasterId r:id="rId39"/>
  </p:handoutMasterIdLst>
  <p:sldIdLst>
    <p:sldId id="280" r:id="rId3"/>
    <p:sldId id="265" r:id="rId4"/>
    <p:sldId id="262" r:id="rId5"/>
    <p:sldId id="270" r:id="rId6"/>
    <p:sldId id="284" r:id="rId7"/>
    <p:sldId id="285" r:id="rId8"/>
    <p:sldId id="286" r:id="rId9"/>
    <p:sldId id="287" r:id="rId10"/>
    <p:sldId id="267" r:id="rId11"/>
    <p:sldId id="292" r:id="rId12"/>
    <p:sldId id="293" r:id="rId13"/>
    <p:sldId id="269" r:id="rId14"/>
    <p:sldId id="281" r:id="rId15"/>
    <p:sldId id="288" r:id="rId16"/>
    <p:sldId id="289" r:id="rId17"/>
    <p:sldId id="301" r:id="rId18"/>
    <p:sldId id="302" r:id="rId19"/>
    <p:sldId id="290" r:id="rId20"/>
    <p:sldId id="294" r:id="rId21"/>
    <p:sldId id="295" r:id="rId22"/>
    <p:sldId id="283" r:id="rId23"/>
    <p:sldId id="291" r:id="rId24"/>
    <p:sldId id="296" r:id="rId25"/>
    <p:sldId id="297" r:id="rId26"/>
    <p:sldId id="298" r:id="rId27"/>
    <p:sldId id="282" r:id="rId28"/>
    <p:sldId id="299" r:id="rId29"/>
    <p:sldId id="300" r:id="rId30"/>
    <p:sldId id="305" r:id="rId31"/>
    <p:sldId id="306" r:id="rId32"/>
    <p:sldId id="307" r:id="rId33"/>
    <p:sldId id="304" r:id="rId34"/>
    <p:sldId id="272" r:id="rId35"/>
    <p:sldId id="308" r:id="rId36"/>
    <p:sldId id="273" r:id="rId37"/>
  </p:sldIdLst>
  <p:sldSz cx="95091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Welcome" id="{E75E278A-FF0E-49A4-B170-79828D63BBAD}">
          <p14:sldIdLst>
            <p14:sldId id="280"/>
            <p14:sldId id="265"/>
            <p14:sldId id="262"/>
            <p14:sldId id="270"/>
            <p14:sldId id="284"/>
            <p14:sldId id="285"/>
            <p14:sldId id="286"/>
            <p14:sldId id="287"/>
            <p14:sldId id="267"/>
            <p14:sldId id="292"/>
            <p14:sldId id="293"/>
            <p14:sldId id="269"/>
            <p14:sldId id="281"/>
            <p14:sldId id="288"/>
            <p14:sldId id="289"/>
            <p14:sldId id="301"/>
            <p14:sldId id="302"/>
            <p14:sldId id="290"/>
            <p14:sldId id="294"/>
            <p14:sldId id="295"/>
            <p14:sldId id="283"/>
            <p14:sldId id="291"/>
            <p14:sldId id="296"/>
            <p14:sldId id="297"/>
            <p14:sldId id="298"/>
            <p14:sldId id="282"/>
            <p14:sldId id="299"/>
            <p14:sldId id="300"/>
            <p14:sldId id="305"/>
            <p14:sldId id="306"/>
            <p14:sldId id="307"/>
            <p14:sldId id="304"/>
            <p14:sldId id="272"/>
            <p14:sldId id="308"/>
            <p14:sldId id="273"/>
          </p14:sldIdLst>
        </p14:section>
        <p14:section name="Design, Impress, Work Together" id="{B9B51309-D148-4332-87C2-07BE32FBCA3B}">
          <p14:sldIdLst/>
        </p14:section>
        <p14:section name="Learn More" id="{2CC34DB2-6590-42C0-AD4B-A04C6060184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99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D462F"/>
    <a:srgbClr val="D2B4A6"/>
    <a:srgbClr val="734F29"/>
    <a:srgbClr val="D24726"/>
    <a:srgbClr val="AEB785"/>
    <a:srgbClr val="EFD5A2"/>
    <a:srgbClr val="3B3026"/>
    <a:srgbClr val="ECE1CA"/>
    <a:srgbClr val="79553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8" autoAdjust="0"/>
    <p:restoredTop sz="94280" autoAdjust="0"/>
  </p:normalViewPr>
  <p:slideViewPr>
    <p:cSldViewPr snapToGrid="0">
      <p:cViewPr varScale="1">
        <p:scale>
          <a:sx n="113" d="100"/>
          <a:sy n="113" d="100"/>
        </p:scale>
        <p:origin x="1266" y="84"/>
      </p:cViewPr>
      <p:guideLst>
        <p:guide orient="horz" pos="2160"/>
        <p:guide pos="299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2616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B2AA4-5CDE-4B60-8207-73B2A4D97A9B}" type="datetimeFigureOut">
              <a:rPr lang="en-US" smtClean="0"/>
              <a:t>20-Jun-17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3EAF7D-490C-4E4C-850D-510E173AD9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19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3577B-6902-467D-A26C-08A0DD5E4E03}" type="datetimeFigureOut">
              <a:rPr lang="en-US" smtClean="0"/>
              <a:t>20-Jun-17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90638" y="1143000"/>
            <a:ext cx="42767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1EA0F-A667-4B49-8422-0062BC55E2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910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290638" y="1143000"/>
            <a:ext cx="42767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61EA0F-A667-4B49-8422-0062BC55E2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689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503491" y="3145059"/>
            <a:ext cx="8201620" cy="2387600"/>
          </a:xfrm>
          <a:prstGeom prst="rect">
            <a:avLst/>
          </a:prstGeom>
        </p:spPr>
        <p:txBody>
          <a:bodyPr vert="horz" lIns="95091" tIns="47546" rIns="95091" bIns="47546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4" smtClean="0">
                <a:solidFill>
                  <a:schemeClr val="bg1"/>
                </a:solidFill>
                <a:latin typeface="Candara" panose="020E0502030303020204" pitchFamily="34" charset="0"/>
              </a:rPr>
              <a:t>NBRO International Symposium 2016</a:t>
            </a:r>
            <a:endParaRPr lang="en-US" sz="3744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13063"/>
          <a:stretch/>
        </p:blipFill>
        <p:spPr>
          <a:xfrm rot="10800000">
            <a:off x="-136781" y="-195944"/>
            <a:ext cx="9695304" cy="7154884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-136781" y="-195943"/>
            <a:ext cx="9695305" cy="7154884"/>
          </a:xfrm>
          <a:prstGeom prst="rect">
            <a:avLst/>
          </a:prstGeom>
          <a:solidFill>
            <a:schemeClr val="bg1">
              <a:alpha val="2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091" tIns="47546" rIns="95091" bIns="47546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872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6690" r="6090" b="14610"/>
          <a:stretch/>
        </p:blipFill>
        <p:spPr>
          <a:xfrm>
            <a:off x="6862475" y="-275772"/>
            <a:ext cx="2696048" cy="1905991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5414011" y="6358332"/>
            <a:ext cx="31765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latin typeface="Calibri" panose="020F0502020204030204" pitchFamily="34" charset="0"/>
              </a:rPr>
              <a:t>National Building Research </a:t>
            </a:r>
            <a:r>
              <a:rPr lang="en-US" sz="1400" b="1" dirty="0" smtClean="0">
                <a:latin typeface="Calibri" panose="020F0502020204030204" pitchFamily="34" charset="0"/>
              </a:rPr>
              <a:t>Organization</a:t>
            </a:r>
            <a:endParaRPr lang="en-US" sz="1400" b="1" dirty="0">
              <a:latin typeface="Calibri" panose="020F050202020403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0587" y="6230633"/>
            <a:ext cx="451593" cy="450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54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 userDrawn="1"/>
        </p:nvSpPr>
        <p:spPr>
          <a:xfrm>
            <a:off x="503491" y="3145059"/>
            <a:ext cx="8201620" cy="2387600"/>
          </a:xfrm>
          <a:prstGeom prst="rect">
            <a:avLst/>
          </a:prstGeom>
        </p:spPr>
        <p:txBody>
          <a:bodyPr vert="horz" lIns="95091" tIns="47546" rIns="95091" bIns="47546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744" smtClean="0">
                <a:solidFill>
                  <a:schemeClr val="bg1"/>
                </a:solidFill>
                <a:latin typeface="Candara" panose="020E0502030303020204" pitchFamily="34" charset="0"/>
              </a:rPr>
              <a:t>NBRO International Symposium 2016</a:t>
            </a:r>
            <a:endParaRPr lang="en-US" sz="3744" dirty="0">
              <a:solidFill>
                <a:schemeClr val="bg1"/>
              </a:solidFill>
              <a:latin typeface="Candara" panose="020E0502030303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8" t="14274" r="6090" b="21921"/>
          <a:stretch/>
        </p:blipFill>
        <p:spPr>
          <a:xfrm>
            <a:off x="7710594" y="6298235"/>
            <a:ext cx="994517" cy="570017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295377" y="6482577"/>
            <a:ext cx="72914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b="0" cap="all" dirty="0" smtClean="0">
                <a:solidFill>
                  <a:schemeClr val="tx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NBRO </a:t>
            </a:r>
            <a:r>
              <a:rPr lang="en-US" sz="1600" b="0" cap="all" dirty="0" smtClean="0">
                <a:solidFill>
                  <a:schemeClr val="tx1"/>
                </a:solidFill>
                <a:effectLst/>
                <a:latin typeface="Agency FB" panose="020B0503020202020204" pitchFamily="34" charset="0"/>
                <a:ea typeface="Calibri" panose="020F0502020204030204" pitchFamily="34" charset="0"/>
                <a:cs typeface="Latha" panose="020B0604020202020204" pitchFamily="34" charset="0"/>
              </a:rPr>
              <a:t>–housing resettlement unit</a:t>
            </a:r>
            <a:endParaRPr lang="en-US" sz="1600" b="0" dirty="0">
              <a:solidFill>
                <a:schemeClr val="tx1"/>
              </a:solidFill>
              <a:latin typeface="Agency FB" panose="020B0503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370" y="6345358"/>
            <a:ext cx="477012" cy="47577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8" t="96465"/>
          <a:stretch/>
        </p:blipFill>
        <p:spPr>
          <a:xfrm>
            <a:off x="-1" y="0"/>
            <a:ext cx="9509125" cy="290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1812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33E9-0A26-4361-8483-25C26009A89E}" type="datetimeFigureOut">
              <a:rPr lang="en-US" smtClean="0"/>
              <a:t>20-Jun-17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79B77D-9954-4014-B5E7-57C6C222CF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184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3753" y="365129"/>
            <a:ext cx="82016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3753" y="1825625"/>
            <a:ext cx="820162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3753" y="6356354"/>
            <a:ext cx="255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4AB4AA-B6BD-4265-8314-C53943861288}" type="datetime1">
              <a:rPr lang="en-US" smtClean="0"/>
              <a:t>20-Jun-17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25354" y="6356354"/>
            <a:ext cx="22584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99795" y="6356354"/>
            <a:ext cx="25555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4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0EDB8-5305-433F-BE41-D7A86D811D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54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lvl1pPr algn="l" defTabSz="950885" rtl="0" eaLnBrk="1" latinLnBrk="0" hangingPunct="1">
        <a:spcBef>
          <a:spcPct val="0"/>
        </a:spcBef>
        <a:buNone/>
        <a:defRPr sz="457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37721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912" kern="1200">
          <a:solidFill>
            <a:schemeClr val="tx1"/>
          </a:solidFill>
          <a:latin typeface="+mn-lt"/>
          <a:ea typeface="+mn-ea"/>
          <a:cs typeface="+mn-cs"/>
        </a:defRPr>
      </a:lvl1pPr>
      <a:lvl2pPr marL="713163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96" kern="1200">
          <a:solidFill>
            <a:schemeClr val="tx1"/>
          </a:solidFill>
          <a:latin typeface="+mn-lt"/>
          <a:ea typeface="+mn-ea"/>
          <a:cs typeface="+mn-cs"/>
        </a:defRPr>
      </a:lvl2pPr>
      <a:lvl3pPr marL="1188606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80" kern="1200">
          <a:solidFill>
            <a:schemeClr val="tx1"/>
          </a:solidFill>
          <a:latin typeface="+mn-lt"/>
          <a:ea typeface="+mn-ea"/>
          <a:cs typeface="+mn-cs"/>
        </a:defRPr>
      </a:lvl3pPr>
      <a:lvl4pPr marL="1664048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4pPr>
      <a:lvl5pPr marL="2139490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5pPr>
      <a:lvl6pPr marL="2614933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6pPr>
      <a:lvl7pPr marL="3090375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7pPr>
      <a:lvl8pPr marL="3565817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8pPr>
      <a:lvl9pPr marL="4041259" indent="-237721" algn="l" defTabSz="950885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1pPr>
      <a:lvl2pPr marL="475442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2pPr>
      <a:lvl3pPr marL="950885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3pPr>
      <a:lvl4pPr marL="1426327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4pPr>
      <a:lvl5pPr marL="1901769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5pPr>
      <a:lvl6pPr marL="2377211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6pPr>
      <a:lvl7pPr marL="2852654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7pPr>
      <a:lvl8pPr marL="3328096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8pPr>
      <a:lvl9pPr marL="3803538" algn="l" defTabSz="950885" rtl="0" eaLnBrk="1" latinLnBrk="0" hangingPunct="1">
        <a:defRPr sz="18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04365" y="2707574"/>
            <a:ext cx="80533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b="1" dirty="0">
                <a:latin typeface="Cambria" panose="02040503050406030204" pitchFamily="18" charset="0"/>
              </a:rPr>
              <a:t>Permanent Shelter Option for </a:t>
            </a:r>
            <a:r>
              <a:rPr lang="en-US" sz="2800" b="1" dirty="0" err="1">
                <a:latin typeface="Cambria" panose="02040503050406030204" pitchFamily="18" charset="0"/>
              </a:rPr>
              <a:t>Kegalle</a:t>
            </a:r>
            <a:r>
              <a:rPr lang="en-US" sz="2800" b="1" dirty="0">
                <a:latin typeface="Cambria" panose="02040503050406030204" pitchFamily="18" charset="0"/>
              </a:rPr>
              <a:t> District Landslide Victims</a:t>
            </a:r>
          </a:p>
        </p:txBody>
      </p:sp>
      <p:sp>
        <p:nvSpPr>
          <p:cNvPr id="5" name="Rectangle 4"/>
          <p:cNvSpPr/>
          <p:nvPr/>
        </p:nvSpPr>
        <p:spPr>
          <a:xfrm>
            <a:off x="6463438" y="3728916"/>
            <a:ext cx="2756762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hangingPunct="0">
              <a:lnSpc>
                <a:spcPts val="1300"/>
              </a:lnSpc>
            </a:pPr>
            <a:r>
              <a:rPr lang="en-US" i="1" dirty="0" err="1" smtClean="0">
                <a:latin typeface="Times New Roman" panose="02020603050405020304" pitchFamily="18" charset="0"/>
                <a:ea typeface="PMingLiU" panose="02020500000000000000" pitchFamily="18" charset="-120"/>
              </a:rPr>
              <a:t>Anuruddha</a:t>
            </a:r>
            <a:r>
              <a:rPr lang="en-US" i="1" dirty="0" smtClean="0">
                <a:latin typeface="Times New Roman" panose="02020603050405020304" pitchFamily="18" charset="0"/>
                <a:ea typeface="PMingLiU" panose="02020500000000000000" pitchFamily="18" charset="-120"/>
              </a:rPr>
              <a:t> </a:t>
            </a:r>
            <a:r>
              <a:rPr lang="en-US" i="1" dirty="0" err="1" smtClean="0">
                <a:latin typeface="Times New Roman" panose="02020603050405020304" pitchFamily="18" charset="0"/>
                <a:ea typeface="PMingLiU" panose="02020500000000000000" pitchFamily="18" charset="-120"/>
              </a:rPr>
              <a:t>Vijekumara</a:t>
            </a:r>
            <a:endParaRPr lang="en-US" i="1" dirty="0" smtClean="0">
              <a:latin typeface="Times New Roman" panose="02020603050405020304" pitchFamily="18" charset="0"/>
              <a:ea typeface="PMingLiU" panose="02020500000000000000" pitchFamily="18" charset="-120"/>
            </a:endParaRPr>
          </a:p>
          <a:p>
            <a:pPr algn="r" hangingPunct="0">
              <a:lnSpc>
                <a:spcPts val="1300"/>
              </a:lnSpc>
            </a:pPr>
            <a:r>
              <a:rPr lang="en-US" sz="1200" i="1" dirty="0" smtClean="0">
                <a:effectLst/>
                <a:latin typeface="Times New Roman" panose="02020603050405020304" pitchFamily="18" charset="0"/>
                <a:ea typeface="PMingLiU" panose="02020500000000000000" pitchFamily="18" charset="-120"/>
              </a:rPr>
              <a:t>Scientist</a:t>
            </a:r>
            <a:endParaRPr lang="en-US" sz="1200" i="1" dirty="0">
              <a:effectLst/>
              <a:latin typeface="Times New Roman" panose="02020603050405020304" pitchFamily="18" charset="0"/>
              <a:ea typeface="PMingLiU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85007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121" y="0"/>
            <a:ext cx="8398762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6" b="1" u="sng" dirty="0">
                <a:latin typeface="Arial" panose="020B0604020202020204" pitchFamily="34" charset="0"/>
                <a:cs typeface="Arial" panose="020B0604020202020204" pitchFamily="34" charset="0"/>
              </a:rPr>
              <a:t>On-site plan recommendation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9" t="9893" b="5173"/>
          <a:stretch/>
        </p:blipFill>
        <p:spPr>
          <a:xfrm>
            <a:off x="2853266" y="568428"/>
            <a:ext cx="4851401" cy="62772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67127" y="3349137"/>
            <a:ext cx="2831761" cy="3323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60" dirty="0">
                <a:latin typeface="Arial Narrow" panose="020B0606020202030204" pitchFamily="34" charset="0"/>
              </a:rPr>
              <a:t>Plan recommendation form</a:t>
            </a:r>
          </a:p>
        </p:txBody>
      </p:sp>
    </p:spTree>
    <p:extLst>
      <p:ext uri="{BB962C8B-B14F-4D97-AF65-F5344CB8AC3E}">
        <p14:creationId xmlns:p14="http://schemas.microsoft.com/office/powerpoint/2010/main" val="3579602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8653" y="0"/>
            <a:ext cx="8398762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6" b="1" u="sng" dirty="0">
                <a:latin typeface="Arial" panose="020B0604020202020204" pitchFamily="34" charset="0"/>
                <a:cs typeface="Arial" panose="020B0604020202020204" pitchFamily="34" charset="0"/>
              </a:rPr>
              <a:t>On-site plan approval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" t="2831" r="1435" b="1812"/>
          <a:stretch/>
        </p:blipFill>
        <p:spPr>
          <a:xfrm rot="16200000">
            <a:off x="1405263" y="-608677"/>
            <a:ext cx="6385542" cy="8398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7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274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76522" y="1862241"/>
            <a:ext cx="717003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Method </a:t>
            </a:r>
            <a:r>
              <a:rPr lang="en-US" b="1" dirty="0"/>
              <a:t>of implementation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6523" y="2302728"/>
            <a:ext cx="5204006" cy="2751522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As the </a:t>
            </a:r>
            <a:r>
              <a:rPr lang="en-US" dirty="0" err="1"/>
              <a:t>Kegalle</a:t>
            </a:r>
            <a:r>
              <a:rPr lang="en-US" dirty="0"/>
              <a:t> district resettlement </a:t>
            </a:r>
            <a:r>
              <a:rPr lang="en-US" dirty="0" err="1" smtClean="0"/>
              <a:t>programme</a:t>
            </a:r>
            <a:r>
              <a:rPr lang="en-US" dirty="0" smtClean="0"/>
              <a:t> </a:t>
            </a:r>
            <a:r>
              <a:rPr lang="en-US" dirty="0"/>
              <a:t>is not a single site housing </a:t>
            </a:r>
            <a:r>
              <a:rPr lang="en-US" dirty="0" err="1"/>
              <a:t>programme</a:t>
            </a:r>
            <a:r>
              <a:rPr lang="en-US" dirty="0"/>
              <a:t>, different methods of implementation had to be taken. </a:t>
            </a:r>
            <a:endParaRPr lang="en-US" dirty="0" smtClean="0"/>
          </a:p>
          <a:p>
            <a:endParaRPr lang="en-US" dirty="0"/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The Resettlement </a:t>
            </a:r>
            <a:r>
              <a:rPr lang="en-US" dirty="0" err="1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Programme</a:t>
            </a:r>
            <a:r>
              <a:rPr lang="en-US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 offers two options.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Iskoola Pota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257300" algn="l"/>
              </a:tabLst>
            </a:pPr>
            <a:r>
              <a:rPr lang="en-US" b="1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Option I</a:t>
            </a:r>
            <a:r>
              <a:rPr lang="en-US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 	- Donor Driven Housing Construction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Iskoola Pota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1257300" algn="l"/>
              </a:tabLst>
            </a:pPr>
            <a:r>
              <a:rPr lang="en-US" b="1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Option II	</a:t>
            </a:r>
            <a:r>
              <a:rPr lang="en-US" dirty="0">
                <a:latin typeface="Candara" panose="020E0502030303020204" pitchFamily="34" charset="0"/>
                <a:ea typeface="Calibri" panose="020F0502020204030204" pitchFamily="34" charset="0"/>
                <a:cs typeface="Iskoola Pota"/>
              </a:rPr>
              <a:t>- Home Owner Driven Housing Construction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Iskoola Pota"/>
            </a:endParaRP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10" y="369914"/>
            <a:ext cx="3746033" cy="28095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10" y="3260121"/>
            <a:ext cx="3746033" cy="280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93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274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61370" y="1862241"/>
            <a:ext cx="5096430" cy="646331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“Donor driven method for housing construction”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1371" y="2604226"/>
            <a:ext cx="5204006" cy="369331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Houses </a:t>
            </a:r>
            <a:r>
              <a:rPr lang="en-US" dirty="0"/>
              <a:t>are </a:t>
            </a:r>
            <a:r>
              <a:rPr lang="en-US" dirty="0" smtClean="0"/>
              <a:t>constructed </a:t>
            </a:r>
            <a:r>
              <a:rPr lang="en-US" dirty="0"/>
              <a:t>by </a:t>
            </a:r>
            <a:r>
              <a:rPr lang="en-US" dirty="0" smtClean="0"/>
              <a:t>donors with the material and labor supply</a:t>
            </a:r>
          </a:p>
          <a:p>
            <a:endParaRPr lang="en-US" dirty="0"/>
          </a:p>
          <a:p>
            <a:r>
              <a:rPr lang="en-US" b="1" dirty="0" smtClean="0"/>
              <a:t>Donor for </a:t>
            </a:r>
            <a:r>
              <a:rPr lang="en-US" b="1" dirty="0" err="1" smtClean="0"/>
              <a:t>Kegalle</a:t>
            </a:r>
            <a:r>
              <a:rPr lang="en-US" b="1" dirty="0" smtClean="0"/>
              <a:t> Resettlement </a:t>
            </a:r>
            <a:r>
              <a:rPr lang="en-US" b="1" dirty="0" err="1" smtClean="0"/>
              <a:t>Programme</a:t>
            </a:r>
            <a:endParaRPr lang="en-US" b="1" dirty="0" smtClean="0"/>
          </a:p>
          <a:p>
            <a:endParaRPr lang="en-US" dirty="0" smtClean="0"/>
          </a:p>
          <a:p>
            <a:r>
              <a:rPr lang="en-US" dirty="0" smtClean="0"/>
              <a:t>Habitat </a:t>
            </a:r>
            <a:r>
              <a:rPr lang="en-US" dirty="0"/>
              <a:t>for Humanity</a:t>
            </a:r>
          </a:p>
          <a:p>
            <a:r>
              <a:rPr lang="en-US" dirty="0"/>
              <a:t>Rhino Roofing Pvt. Ltd.</a:t>
            </a:r>
          </a:p>
          <a:p>
            <a:r>
              <a:rPr lang="en-US" dirty="0"/>
              <a:t>“</a:t>
            </a:r>
            <a:r>
              <a:rPr lang="en-US" dirty="0" err="1"/>
              <a:t>Senehe</a:t>
            </a:r>
            <a:r>
              <a:rPr lang="en-US" dirty="0"/>
              <a:t> </a:t>
            </a:r>
            <a:r>
              <a:rPr lang="en-US" dirty="0" err="1"/>
              <a:t>Siyapatha</a:t>
            </a:r>
            <a:r>
              <a:rPr lang="en-US" dirty="0"/>
              <a:t>” foundation led by Dialog Axiata </a:t>
            </a:r>
            <a:r>
              <a:rPr lang="en-US" dirty="0" err="1"/>
              <a:t>Pvt</a:t>
            </a:r>
            <a:r>
              <a:rPr lang="en-US" dirty="0"/>
              <a:t> Ltd.</a:t>
            </a:r>
          </a:p>
          <a:p>
            <a:r>
              <a:rPr lang="en-US" dirty="0"/>
              <a:t>Plantation Human Development Trust (PHDT)</a:t>
            </a:r>
          </a:p>
          <a:p>
            <a:r>
              <a:rPr lang="en-US" dirty="0"/>
              <a:t>Individual donors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" name="Picture 11" descr="C:\Users\HSD User\Desktop\Wasanthagama25102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46" y="248891"/>
            <a:ext cx="4171479" cy="6098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581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Home Owner Driven Housing Construction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57859" y="1939659"/>
            <a:ext cx="7412082" cy="470898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b="1" dirty="0" smtClean="0"/>
              <a:t>Option 01: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Beneficiaries </a:t>
            </a:r>
            <a:r>
              <a:rPr lang="en-US" dirty="0" smtClean="0"/>
              <a:t>will </a:t>
            </a:r>
            <a:r>
              <a:rPr lang="en-US" dirty="0"/>
              <a:t>be granted </a:t>
            </a:r>
            <a:r>
              <a:rPr lang="en-US" dirty="0" err="1"/>
              <a:t>Rs</a:t>
            </a:r>
            <a:r>
              <a:rPr lang="en-US" dirty="0"/>
              <a:t>. 1.2 </a:t>
            </a:r>
            <a:r>
              <a:rPr lang="en-US" dirty="0" err="1"/>
              <a:t>Mn</a:t>
            </a:r>
            <a:r>
              <a:rPr lang="en-US" dirty="0"/>
              <a:t> for house construction in five (05) installments based on the stage of </a:t>
            </a:r>
            <a:r>
              <a:rPr lang="en-US" dirty="0" smtClean="0"/>
              <a:t>completion</a:t>
            </a:r>
            <a:r>
              <a:rPr lang="en-US" dirty="0"/>
              <a:t> </a:t>
            </a:r>
            <a:r>
              <a:rPr lang="en-US" dirty="0" smtClean="0"/>
              <a:t>with a </a:t>
            </a:r>
            <a:r>
              <a:rPr lang="en-US" dirty="0"/>
              <a:t>land plot of approximately 10 </a:t>
            </a:r>
            <a:r>
              <a:rPr lang="en-US" dirty="0" smtClean="0"/>
              <a:t>perches from the government.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r>
              <a:rPr lang="en-US" b="1" dirty="0" smtClean="0"/>
              <a:t>Option 02:</a:t>
            </a:r>
          </a:p>
          <a:p>
            <a:pPr lvl="0">
              <a:lnSpc>
                <a:spcPct val="150000"/>
              </a:lnSpc>
            </a:pPr>
            <a:r>
              <a:rPr lang="en-US" dirty="0"/>
              <a:t>Beneficiaries who have obtained the approval for Individual Resettlement Sites (IRS) will be granted a lump sum of </a:t>
            </a:r>
            <a:r>
              <a:rPr lang="en-US" dirty="0" err="1"/>
              <a:t>Rs</a:t>
            </a:r>
            <a:r>
              <a:rPr lang="en-US" dirty="0"/>
              <a:t>. 0.4 </a:t>
            </a:r>
            <a:r>
              <a:rPr lang="en-US" dirty="0" err="1"/>
              <a:t>Mn</a:t>
            </a:r>
            <a:r>
              <a:rPr lang="en-US" dirty="0"/>
              <a:t> to acquire land for house </a:t>
            </a:r>
            <a:r>
              <a:rPr lang="en-US" dirty="0" smtClean="0"/>
              <a:t>construction</a:t>
            </a:r>
            <a:r>
              <a:rPr lang="en-US" dirty="0"/>
              <a:t> </a:t>
            </a:r>
            <a:r>
              <a:rPr lang="en-US" dirty="0" smtClean="0"/>
              <a:t>in addition to the </a:t>
            </a:r>
            <a:r>
              <a:rPr lang="en-US" dirty="0" err="1"/>
              <a:t>Rs</a:t>
            </a:r>
            <a:r>
              <a:rPr lang="en-US" dirty="0"/>
              <a:t>. 1.2 </a:t>
            </a:r>
            <a:r>
              <a:rPr lang="en-US" dirty="0" err="1"/>
              <a:t>Mn</a:t>
            </a:r>
            <a:r>
              <a:rPr lang="en-US" dirty="0"/>
              <a:t> for house </a:t>
            </a:r>
            <a:r>
              <a:rPr lang="en-US" dirty="0" smtClean="0"/>
              <a:t>construction.</a:t>
            </a:r>
          </a:p>
          <a:p>
            <a:pPr lvl="0">
              <a:lnSpc>
                <a:spcPct val="150000"/>
              </a:lnSpc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41286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806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HOME OWNER DRIVEN HOUSING CONSTRUCTION PROGRAMME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Funding Release Plan for Government Cash Grant</a:t>
            </a:r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948803"/>
              </p:ext>
            </p:extLst>
          </p:nvPr>
        </p:nvGraphicFramePr>
        <p:xfrm>
          <a:off x="675864" y="1971095"/>
          <a:ext cx="8224542" cy="3674360"/>
        </p:xfrm>
        <a:graphic>
          <a:graphicData uri="http://schemas.openxmlformats.org/drawingml/2006/table">
            <a:tbl>
              <a:tblPr firstRow="1" firstCol="1" bandRow="1"/>
              <a:tblGrid>
                <a:gridCol w="1329276"/>
                <a:gridCol w="5006293"/>
                <a:gridCol w="1888973"/>
              </a:tblGrid>
              <a:tr h="5838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Installment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Stage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Installment Amount (Rs)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1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Land Preparation and Excavation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40,000.00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2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Completion of foundation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110,000.00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3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Completion of wall up to roof level including door window frames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300,000.00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074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4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Completion of roof and door window (sashes)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450,000.00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14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5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Completion of Core-house –Plastering, Finishing, Painting, Toilet and Electrical connection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300,000.00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 anchor="ctr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895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Total</a:t>
                      </a:r>
                      <a:endParaRPr lang="en-US" sz="2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US" sz="1700" b="1" dirty="0">
                          <a:effectLst/>
                          <a:latin typeface="HelveticaNeueLT Std Thin" panose="020B0403020202020204" pitchFamily="34" charset="0"/>
                          <a:ea typeface="Calibri" panose="020F0502020204030204" pitchFamily="34" charset="0"/>
                          <a:cs typeface="Iskoola Pota"/>
                        </a:rPr>
                        <a:t>1,200,000.00</a:t>
                      </a:r>
                      <a:endParaRPr lang="en-US" sz="2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Iskoola Pota"/>
                      </a:endParaRPr>
                    </a:p>
                  </a:txBody>
                  <a:tcPr marL="123867" marR="123867" marT="0" marB="0">
                    <a:lnL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4C6E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30A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4135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806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HOME OWNER DRIVEN HOUSING CONSTRUCTION PROGRAMME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</a:t>
            </a:r>
            <a:r>
              <a:rPr lang="en-US" b="1" dirty="0"/>
              <a:t>, monitoring and fund releasing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57858" y="1716922"/>
            <a:ext cx="8057541" cy="35343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Technical Officers of relevant Divisional Secretariats </a:t>
            </a:r>
            <a:r>
              <a:rPr lang="en-US" dirty="0" smtClean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monitor </a:t>
            </a: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the house construction and recommend to release the stage completion installment.</a:t>
            </a:r>
            <a:endParaRPr lang="en-US" sz="2000" dirty="0"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Technical officers of the DSD are responsible for the following;</a:t>
            </a:r>
            <a:endParaRPr lang="en-US" sz="2000" dirty="0"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Inspection of housing construction and recommending the release of stage completion installment. </a:t>
            </a:r>
            <a:endParaRPr lang="en-US" sz="2000" dirty="0"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Provision of technical assistance for the construction of resilient core house.</a:t>
            </a:r>
            <a:endParaRPr lang="en-US" sz="2000" dirty="0"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dirty="0" err="1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Programme</a:t>
            </a: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 monitoring and required expert technical assistance will be provided by NBRO</a:t>
            </a:r>
            <a:endParaRPr lang="en-US" sz="2000" dirty="0"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dirty="0">
                <a:latin typeface="+mj-lt"/>
                <a:ea typeface="Calibri" panose="020F0502020204030204" pitchFamily="34" charset="0"/>
                <a:cs typeface="Iskoola Pota" panose="020B0502040204020203" pitchFamily="34" charset="0"/>
              </a:rPr>
              <a:t>Collaborating with NBRO to conduct training and awareness to beneficiaries in order to successfully complete the housing construction</a:t>
            </a:r>
            <a:endParaRPr lang="en-US" sz="2000" dirty="0">
              <a:effectLst/>
              <a:latin typeface="+mj-lt"/>
              <a:ea typeface="Calibri" panose="020F0502020204030204" pitchFamily="34" charset="0"/>
              <a:cs typeface="Iskoola Pota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84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806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HOME OWNER DRIVEN HOUSING CONSTRUCTION PROGRAMME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3722608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Fund releasing checklist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59" y="0"/>
            <a:ext cx="48483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7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0839" y="851569"/>
            <a:ext cx="8818282" cy="524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8" b="1" dirty="0">
                <a:latin typeface="Arial Narrow" panose="020B0606020202030204" pitchFamily="34" charset="0"/>
                <a:cs typeface="Arial" panose="020B0604020202020204" pitchFamily="34" charset="0"/>
              </a:rPr>
              <a:t>Resettlement Implementation Guidelines - Owner Driven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34049" r="34119"/>
          <a:stretch/>
        </p:blipFill>
        <p:spPr>
          <a:xfrm>
            <a:off x="4816374" y="1621711"/>
            <a:ext cx="2854425" cy="50415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0123" r="30398"/>
          <a:stretch/>
        </p:blipFill>
        <p:spPr>
          <a:xfrm>
            <a:off x="1143000" y="1621711"/>
            <a:ext cx="3543299" cy="504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301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211" y="961210"/>
            <a:ext cx="8398762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6" b="1" u="sng" dirty="0">
                <a:latin typeface="Arial Narrow" panose="020B0606020202030204" pitchFamily="34" charset="0"/>
              </a:rPr>
              <a:t>Community awareness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105" y="1479232"/>
            <a:ext cx="6541019" cy="46242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489"/>
            <a:ext cx="6379245" cy="450984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4604" y="1371611"/>
            <a:ext cx="1466191" cy="428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84" dirty="0">
                <a:latin typeface="Arial Narrow" panose="020B0606020202030204" pitchFamily="34" charset="0"/>
              </a:rPr>
              <a:t>Leaflet</a:t>
            </a:r>
          </a:p>
        </p:txBody>
      </p:sp>
    </p:spTree>
    <p:extLst>
      <p:ext uri="{BB962C8B-B14F-4D97-AF65-F5344CB8AC3E}">
        <p14:creationId xmlns:p14="http://schemas.microsoft.com/office/powerpoint/2010/main" val="158379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500"/>
          <a:stretch/>
        </p:blipFill>
        <p:spPr>
          <a:xfrm>
            <a:off x="-1" y="0"/>
            <a:ext cx="9507071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1976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Cambria" panose="02040503050406030204" pitchFamily="18" charset="0"/>
              </a:rPr>
              <a:t>INTRODUCTION</a:t>
            </a:r>
            <a:endParaRPr lang="en-US" sz="2000" dirty="0">
              <a:latin typeface="Cambria" panose="0204050305040603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4412" y="1761565"/>
            <a:ext cx="7791349" cy="4289611"/>
          </a:xfrm>
          <a:prstGeom prst="rect">
            <a:avLst/>
          </a:prstGeom>
          <a:solidFill>
            <a:schemeClr val="bg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7638947"/>
              </p:ext>
            </p:extLst>
          </p:nvPr>
        </p:nvGraphicFramePr>
        <p:xfrm>
          <a:off x="827776" y="1143004"/>
          <a:ext cx="7807984" cy="52577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5658"/>
                <a:gridCol w="1053588"/>
                <a:gridCol w="868886"/>
                <a:gridCol w="1203653"/>
                <a:gridCol w="1062764"/>
                <a:gridCol w="808422"/>
                <a:gridCol w="1105013"/>
              </a:tblGrid>
              <a:tr h="352657"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DS Division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Affected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Deaths Reported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Missing people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Houses Damaged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52657">
                <a:tc vMerge="1">
                  <a:txBody>
                    <a:bodyPr/>
                    <a:lstStyle/>
                    <a:p>
                      <a:pPr algn="ctr"/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Families 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People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Fully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Partially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Aranayake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756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2401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31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96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72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285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Bulathkohupitiya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1271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5033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9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42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Dehiowita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2982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9857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7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104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Deraniyagala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286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1145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67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Yatiyanthota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970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3703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24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265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5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Ruwanwella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1541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6336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9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30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883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Galigamuwa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429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1624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4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28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5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Warakapola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476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1789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7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273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5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Mawanella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465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1723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298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0060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Rambukkana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52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185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12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57">
                <a:tc>
                  <a:txBody>
                    <a:bodyPr/>
                    <a:lstStyle/>
                    <a:p>
                      <a:r>
                        <a:rPr lang="en-US" sz="1600" dirty="0" err="1" smtClean="0">
                          <a:latin typeface="Arial Narrow" panose="020B0606020202030204" pitchFamily="34" charset="0"/>
                        </a:rPr>
                        <a:t>Kegalle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755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2325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0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14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 Narrow" panose="020B0606020202030204" pitchFamily="34" charset="0"/>
                        </a:rPr>
                        <a:t>226</a:t>
                      </a:r>
                      <a:endParaRPr lang="en-US" sz="1600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265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Total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9983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36121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52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99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168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 Narrow" panose="020B0606020202030204" pitchFamily="34" charset="0"/>
                        </a:rPr>
                        <a:t>1631</a:t>
                      </a:r>
                      <a:endParaRPr lang="en-US" sz="1600" b="1" dirty="0"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028452" y="6535231"/>
            <a:ext cx="738448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0340" algn="just" hangingPunct="0">
              <a:lnSpc>
                <a:spcPts val="1200"/>
              </a:lnSpc>
              <a:spcAft>
                <a:spcPts val="0"/>
              </a:spcAft>
            </a:pPr>
            <a:r>
              <a:rPr lang="en-US" i="1" dirty="0">
                <a:latin typeface="Times New Roman" panose="02020603050405020304" pitchFamily="18" charset="0"/>
                <a:ea typeface="PMingLiU"/>
              </a:rPr>
              <a:t>Source: Disaster Management Center – </a:t>
            </a:r>
            <a:r>
              <a:rPr lang="en-US" i="1" dirty="0" err="1">
                <a:latin typeface="Times New Roman" panose="02020603050405020304" pitchFamily="18" charset="0"/>
                <a:ea typeface="PMingLiU"/>
              </a:rPr>
              <a:t>Kagalle</a:t>
            </a:r>
            <a:r>
              <a:rPr lang="en-US" i="1" dirty="0">
                <a:latin typeface="Times New Roman" panose="02020603050405020304" pitchFamily="18" charset="0"/>
                <a:ea typeface="PMingLiU"/>
              </a:rPr>
              <a:t> district (2016.10.03)</a:t>
            </a:r>
            <a:endParaRPr lang="en-US" dirty="0">
              <a:effectLst/>
              <a:latin typeface="Times New Roman" panose="02020603050405020304" pitchFamily="18" charset="0"/>
              <a:ea typeface="PMingLiU"/>
            </a:endParaRPr>
          </a:p>
        </p:txBody>
      </p:sp>
    </p:spTree>
    <p:extLst>
      <p:ext uri="{BB962C8B-B14F-4D97-AF65-F5344CB8AC3E}">
        <p14:creationId xmlns:p14="http://schemas.microsoft.com/office/powerpoint/2010/main" val="202452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9211" y="961210"/>
            <a:ext cx="8398762" cy="476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96" b="1" u="sng" dirty="0">
                <a:latin typeface="Arial Narrow" panose="020B0606020202030204" pitchFamily="34" charset="0"/>
              </a:rPr>
              <a:t>Community awareness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79" y="1605063"/>
            <a:ext cx="4583258" cy="34374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845456" y="1605062"/>
            <a:ext cx="4583257" cy="3437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5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116107" y="1862241"/>
            <a:ext cx="7519654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 </a:t>
            </a:r>
            <a:r>
              <a:rPr lang="en-US" b="1" dirty="0"/>
              <a:t>Management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6107" y="2302728"/>
            <a:ext cx="4221540" cy="1754326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District secretary and divisional secretaries </a:t>
            </a:r>
            <a:r>
              <a:rPr lang="en-US" dirty="0" smtClean="0"/>
              <a:t>manage funds</a:t>
            </a:r>
          </a:p>
          <a:p>
            <a:endParaRPr lang="en-US" dirty="0"/>
          </a:p>
          <a:p>
            <a:r>
              <a:rPr lang="en-US" dirty="0" smtClean="0"/>
              <a:t>NBRO has </a:t>
            </a:r>
            <a:r>
              <a:rPr lang="en-US" dirty="0"/>
              <a:t>been assigned </a:t>
            </a:r>
            <a:r>
              <a:rPr lang="en-US" dirty="0" smtClean="0"/>
              <a:t>to manage the </a:t>
            </a:r>
            <a:r>
              <a:rPr lang="en-US" dirty="0"/>
              <a:t>quality of construction and supervision of </a:t>
            </a:r>
            <a:r>
              <a:rPr lang="en-US" dirty="0" smtClean="0"/>
              <a:t>construction</a:t>
            </a:r>
            <a:endParaRPr lang="en-US" dirty="0"/>
          </a:p>
        </p:txBody>
      </p:sp>
      <p:pic>
        <p:nvPicPr>
          <p:cNvPr id="10" name="Picture 9" descr="C:\Users\HSD User\Desktop\Wasanthagama2510201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7646" y="248891"/>
            <a:ext cx="4171479" cy="60981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484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83987" y="1238991"/>
            <a:ext cx="8246745" cy="5410490"/>
            <a:chOff x="0" y="0"/>
            <a:chExt cx="6503642" cy="450217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68" t="16028" r="40630" b="14430"/>
            <a:stretch/>
          </p:blipFill>
          <p:spPr bwMode="auto">
            <a:xfrm>
              <a:off x="0" y="0"/>
              <a:ext cx="2178050" cy="448500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94" t="16275" r="40907" b="13931"/>
            <a:stretch/>
          </p:blipFill>
          <p:spPr bwMode="auto">
            <a:xfrm>
              <a:off x="2186608" y="7952"/>
              <a:ext cx="2170430" cy="448564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372" t="16522" r="41046" b="13931"/>
            <a:stretch/>
          </p:blipFill>
          <p:spPr bwMode="auto">
            <a:xfrm>
              <a:off x="4373217" y="15903"/>
              <a:ext cx="2130425" cy="44862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8" name="TextBox 7"/>
          <p:cNvSpPr txBox="1"/>
          <p:nvPr/>
        </p:nvSpPr>
        <p:spPr>
          <a:xfrm>
            <a:off x="451262" y="631179"/>
            <a:ext cx="880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DATABASE FOR MONITORING THE PROGRESS OF RESETTLEMENT SITES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626989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262" y="631179"/>
            <a:ext cx="880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DATABASE FOR MONITORING THE PROGRESS OF RESETTLEMENT SITES</a:t>
            </a:r>
            <a:endParaRPr lang="en-US" sz="2000" b="1" dirty="0"/>
          </a:p>
        </p:txBody>
      </p:sp>
      <p:pic>
        <p:nvPicPr>
          <p:cNvPr id="9" name="Picture 8" descr="C:\Users\ProDesk\AppData\Local\Microsoft\Windows\INetCache\Content.Word\IMG_2700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"/>
          <a:stretch/>
        </p:blipFill>
        <p:spPr bwMode="auto">
          <a:xfrm>
            <a:off x="593407" y="1220364"/>
            <a:ext cx="7746260" cy="56496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7360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51262" y="631179"/>
            <a:ext cx="88045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DATABASE FOR MONITORING THE PROGRESS OF RESETTLEMENT SITES</a:t>
            </a:r>
            <a:endParaRPr lang="en-US" sz="2000" b="1" dirty="0"/>
          </a:p>
        </p:txBody>
      </p:sp>
      <p:pic>
        <p:nvPicPr>
          <p:cNvPr id="4" name="Picture 3" descr="C:\Users\ProDesk\AppData\Local\Microsoft\Windows\INetCache\Content.Word\IMG_2701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9"/>
          <a:stretch/>
        </p:blipFill>
        <p:spPr bwMode="auto">
          <a:xfrm>
            <a:off x="991341" y="1191154"/>
            <a:ext cx="7289060" cy="53258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87337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3133" y="1024466"/>
            <a:ext cx="9677400" cy="4600370"/>
            <a:chOff x="-101600" y="897466"/>
            <a:chExt cx="9677400" cy="46003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1600" y="897466"/>
              <a:ext cx="3498814" cy="45974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214" y="897466"/>
              <a:ext cx="3143522" cy="45974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0736" y="897466"/>
              <a:ext cx="3035064" cy="46003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85631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18274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Construction of Permanent Houses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262" y="1631431"/>
            <a:ext cx="7670545" cy="4812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7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r="51529"/>
          <a:stretch/>
        </p:blipFill>
        <p:spPr>
          <a:xfrm>
            <a:off x="0" y="177739"/>
            <a:ext cx="4445560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5" t="16765" r="20556" b="25546"/>
          <a:stretch/>
        </p:blipFill>
        <p:spPr>
          <a:xfrm>
            <a:off x="3364094" y="1273209"/>
            <a:ext cx="6145031" cy="46670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15926" y="540808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Construction of one room and toilet in first stage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079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47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Issues of Transition Shelter 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1897" y="921020"/>
            <a:ext cx="8240205" cy="45621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/>
              <a:t>Design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33"/>
          <a:stretch/>
        </p:blipFill>
        <p:spPr>
          <a:xfrm>
            <a:off x="36393" y="1549237"/>
            <a:ext cx="9438863" cy="4804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267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129553" y="1350790"/>
            <a:ext cx="7506208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Beneficiary Selection for the resettlement </a:t>
            </a:r>
            <a:r>
              <a:rPr lang="en-US" b="1" dirty="0" err="1" smtClean="0"/>
              <a:t>programme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1121087" y="1897923"/>
            <a:ext cx="7785846" cy="1477328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Directly </a:t>
            </a:r>
            <a:r>
              <a:rPr lang="en-US" dirty="0"/>
              <a:t>affected families of the landslide events of May 2016 in </a:t>
            </a:r>
            <a:r>
              <a:rPr lang="en-US" dirty="0" err="1"/>
              <a:t>Kegalle</a:t>
            </a:r>
            <a:r>
              <a:rPr lang="en-US" dirty="0"/>
              <a:t> </a:t>
            </a:r>
            <a:r>
              <a:rPr lang="en-US" dirty="0" smtClean="0"/>
              <a:t>District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/>
              <a:t>Indirectly affected families whose houses became high risk due to extreme rainfall in the district in May 2016 and identified by NBRO</a:t>
            </a:r>
          </a:p>
        </p:txBody>
      </p:sp>
    </p:spTree>
    <p:extLst>
      <p:ext uri="{BB962C8B-B14F-4D97-AF65-F5344CB8AC3E}">
        <p14:creationId xmlns:p14="http://schemas.microsoft.com/office/powerpoint/2010/main" val="1782868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2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256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2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4770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Issues of Transition Shelter 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51897" y="921020"/>
            <a:ext cx="8240205" cy="45621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i="1" dirty="0" smtClean="0"/>
              <a:t>2. Sitting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87"/>
          <a:stretch/>
        </p:blipFill>
        <p:spPr>
          <a:xfrm>
            <a:off x="372533" y="1377235"/>
            <a:ext cx="9033933" cy="538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93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19423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Lessons Learnt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18187" y="1297293"/>
            <a:ext cx="8240205" cy="3831818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/>
              <a:t>Need of strong institutional arrangement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Shared understanding among the stakeholders on project goals and objectives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/>
              <a:t>Need of effective awareness creation on;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Land selection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Land subdivision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Land development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i="1" dirty="0" smtClean="0"/>
              <a:t>House construction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i="1" dirty="0" smtClean="0"/>
              <a:t>Need of development oriented resettlement planning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511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262" y="131645"/>
            <a:ext cx="41077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Resettlement </a:t>
            </a:r>
            <a:r>
              <a:rPr lang="en-US" sz="2000" b="1" dirty="0" err="1" smtClean="0"/>
              <a:t>Programme</a:t>
            </a:r>
            <a:r>
              <a:rPr lang="en-US" sz="2000" b="1" dirty="0" smtClean="0"/>
              <a:t> - 2017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249484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247" y="609600"/>
            <a:ext cx="8144086" cy="6172200"/>
          </a:xfrm>
          <a:prstGeom prst="rect">
            <a:avLst/>
          </a:prstGeom>
          <a:noFill/>
          <a:ln>
            <a:noFill/>
          </a:ln>
          <a:effectLst/>
          <a:extLst/>
        </p:spPr>
      </p:pic>
    </p:spTree>
    <p:extLst>
      <p:ext uri="{BB962C8B-B14F-4D97-AF65-F5344CB8AC3E}">
        <p14:creationId xmlns:p14="http://schemas.microsoft.com/office/powerpoint/2010/main" val="1907363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7859" y="4220450"/>
            <a:ext cx="7777902" cy="830997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4800" b="1" dirty="0" smtClean="0"/>
              <a:t>THANK YOU…!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213919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Objectives of the Resettlement </a:t>
            </a:r>
            <a:r>
              <a:rPr lang="en-US" b="1" dirty="0" err="1" smtClean="0"/>
              <a:t>Programme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16107" y="1939659"/>
            <a:ext cx="7153834" cy="1169551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285750" lvl="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en-US" sz="2000" dirty="0"/>
              <a:t>To complete the core-house for the beneficiaries with the Government financial assistance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2000" dirty="0"/>
              <a:t>To ensure a disaster resilient house is constructed </a:t>
            </a:r>
          </a:p>
        </p:txBody>
      </p:sp>
    </p:spTree>
    <p:extLst>
      <p:ext uri="{BB962C8B-B14F-4D97-AF65-F5344CB8AC3E}">
        <p14:creationId xmlns:p14="http://schemas.microsoft.com/office/powerpoint/2010/main" val="36521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Concept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16107" y="1939659"/>
            <a:ext cx="7153834" cy="2400657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spcAft>
                <a:spcPts val="1200"/>
              </a:spcAft>
            </a:pPr>
            <a:r>
              <a:rPr lang="en-US" sz="2000" dirty="0"/>
              <a:t>The concept is to construct the </a:t>
            </a:r>
            <a:r>
              <a:rPr lang="en-US" sz="2000" b="1" dirty="0"/>
              <a:t>‘Core–House’ </a:t>
            </a:r>
            <a:r>
              <a:rPr lang="en-US" sz="2000" dirty="0"/>
              <a:t>with the Government assistance and to ensure the use of public money (Government Assistance) in the housing construction under the Resettlement </a:t>
            </a:r>
            <a:r>
              <a:rPr lang="en-US" sz="2000" dirty="0" err="1"/>
              <a:t>Programme</a:t>
            </a:r>
            <a:r>
              <a:rPr lang="en-US" sz="2000" dirty="0"/>
              <a:t> to The </a:t>
            </a:r>
            <a:r>
              <a:rPr lang="en-US" sz="2000" b="1" dirty="0"/>
              <a:t>Build Back Better </a:t>
            </a:r>
            <a:r>
              <a:rPr lang="en-US" sz="2000" dirty="0"/>
              <a:t>Concept. </a:t>
            </a:r>
          </a:p>
        </p:txBody>
      </p:sp>
    </p:spTree>
    <p:extLst>
      <p:ext uri="{BB962C8B-B14F-4D97-AF65-F5344CB8AC3E}">
        <p14:creationId xmlns:p14="http://schemas.microsoft.com/office/powerpoint/2010/main" val="3628627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“Core House” features</a:t>
            </a:r>
            <a:endParaRPr lang="en-US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116107" y="1939659"/>
            <a:ext cx="7153834" cy="326666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Minimum floor area of 650 sq. ft.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Resilient foundation and a superstructure (As directed by NBRO)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Two bedrooms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 kitchen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 permanent roof and 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A water seal toilet and the septic tank</a:t>
            </a:r>
          </a:p>
        </p:txBody>
      </p:sp>
    </p:spTree>
    <p:extLst>
      <p:ext uri="{BB962C8B-B14F-4D97-AF65-F5344CB8AC3E}">
        <p14:creationId xmlns:p14="http://schemas.microsoft.com/office/powerpoint/2010/main" val="4004468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80641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HOME OWNER DRIVEN HOUSING CONSTRUCTION PROGRAMME</a:t>
            </a:r>
            <a:endParaRPr lang="en-US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 smtClean="0"/>
              <a:t>Implementation </a:t>
            </a:r>
            <a:r>
              <a:rPr lang="en-US" b="1" dirty="0"/>
              <a:t>arrangement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1206620" y="2490750"/>
            <a:ext cx="6758409" cy="2176743"/>
            <a:chOff x="1206620" y="2490750"/>
            <a:chExt cx="6758409" cy="2176743"/>
          </a:xfrm>
        </p:grpSpPr>
        <p:grpSp>
          <p:nvGrpSpPr>
            <p:cNvPr id="17" name="Group 16"/>
            <p:cNvGrpSpPr/>
            <p:nvPr/>
          </p:nvGrpSpPr>
          <p:grpSpPr>
            <a:xfrm>
              <a:off x="1206620" y="2490750"/>
              <a:ext cx="6758409" cy="2176743"/>
              <a:chOff x="0" y="0"/>
              <a:chExt cx="4081145" cy="1315034"/>
            </a:xfrm>
          </p:grpSpPr>
          <p:sp>
            <p:nvSpPr>
              <p:cNvPr id="18" name="Rounded Rectangle 17"/>
              <p:cNvSpPr/>
              <p:nvPr/>
            </p:nvSpPr>
            <p:spPr>
              <a:xfrm>
                <a:off x="28575" y="0"/>
                <a:ext cx="1793240" cy="30480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Iskoola Pota"/>
                  </a:rPr>
                  <a:t>District Secretary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Iskoola Pota"/>
                </a:endParaRPr>
              </a:p>
            </p:txBody>
          </p:sp>
          <p:sp>
            <p:nvSpPr>
              <p:cNvPr id="19" name="Rounded Rectangle 18"/>
              <p:cNvSpPr/>
              <p:nvPr/>
            </p:nvSpPr>
            <p:spPr>
              <a:xfrm>
                <a:off x="0" y="504825"/>
                <a:ext cx="1846053" cy="305384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Iskoola Pota"/>
                  </a:rPr>
                  <a:t>Divisional Secretaries</a:t>
                </a: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Iskoola Pota"/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2305050" y="0"/>
                <a:ext cx="1776095" cy="304800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Iskoola Pota"/>
                  </a:rPr>
                  <a:t>NBRO – Technical Assistance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Iskoola Pota"/>
                </a:endParaRPr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>
                <a:off x="914400" y="304800"/>
                <a:ext cx="0" cy="20320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cxnSp>
            <p:nvCxnSpPr>
              <p:cNvPr id="22" name="Straight Arrow Connector 21"/>
              <p:cNvCxnSpPr/>
              <p:nvPr/>
            </p:nvCxnSpPr>
            <p:spPr>
              <a:xfrm>
                <a:off x="914400" y="819150"/>
                <a:ext cx="0" cy="20359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23" name="Rounded Rectangle 22"/>
              <p:cNvSpPr/>
              <p:nvPr/>
            </p:nvSpPr>
            <p:spPr>
              <a:xfrm>
                <a:off x="0" y="1009650"/>
                <a:ext cx="1846053" cy="305384"/>
              </a:xfrm>
              <a:prstGeom prst="roundRect">
                <a:avLst/>
              </a:prstGeom>
              <a:noFill/>
              <a:ln w="12700" cap="flat" cmpd="sng" algn="ctr">
                <a:solidFill>
                  <a:srgbClr val="7030A0"/>
                </a:solidFill>
                <a:prstDash val="solid"/>
                <a:miter lim="800000"/>
              </a:ln>
              <a:effectLst/>
            </p:spPr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Iskoola Pota"/>
                  </a:rPr>
                  <a:t>Technical </a:t>
                </a:r>
                <a:r>
                  <a:rPr kumimoji="0" lang="en-US" sz="16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Candara" panose="020E0502030303020204" pitchFamily="34" charset="0"/>
                    <a:ea typeface="Calibri" panose="020F0502020204030204" pitchFamily="34" charset="0"/>
                    <a:cs typeface="Iskoola Pota"/>
                  </a:rPr>
                  <a:t>and other Officers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Iskoola Pota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>
              <a:xfrm>
                <a:off x="1838325" y="152400"/>
                <a:ext cx="457200" cy="0"/>
              </a:xfrm>
              <a:prstGeom prst="straightConnector1">
                <a:avLst/>
              </a:prstGeom>
              <a:noFill/>
              <a:ln w="6350" cap="flat" cmpd="sng" algn="ctr">
                <a:solidFill>
                  <a:srgbClr val="7030A0"/>
                </a:solidFill>
                <a:prstDash val="solid"/>
                <a:miter lim="800000"/>
                <a:headEnd type="triangle"/>
                <a:tailEnd type="triangle"/>
              </a:ln>
              <a:effectLst/>
            </p:spPr>
          </p:cxnSp>
        </p:grpSp>
        <p:cxnSp>
          <p:nvCxnSpPr>
            <p:cNvPr id="5" name="Elbow Connector 4"/>
            <p:cNvCxnSpPr>
              <a:stCxn id="20" idx="2"/>
              <a:endCxn id="19" idx="3"/>
            </p:cNvCxnSpPr>
            <p:nvPr/>
          </p:nvCxnSpPr>
          <p:spPr>
            <a:xfrm rot="5400000">
              <a:off x="5087135" y="2171842"/>
              <a:ext cx="583844" cy="2230716"/>
            </a:xfrm>
            <a:prstGeom prst="bentConnector2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Elbow Connector 10"/>
            <p:cNvCxnSpPr>
              <a:stCxn id="20" idx="2"/>
              <a:endCxn id="23" idx="3"/>
            </p:cNvCxnSpPr>
            <p:nvPr/>
          </p:nvCxnSpPr>
          <p:spPr>
            <a:xfrm rot="5400000">
              <a:off x="4669323" y="2589654"/>
              <a:ext cx="1419468" cy="2230716"/>
            </a:xfrm>
            <a:prstGeom prst="bentConnector2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9210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57859" y="1262099"/>
            <a:ext cx="7777902" cy="369332"/>
          </a:xfrm>
          <a:prstGeom prst="rect">
            <a:avLst/>
          </a:prstGeom>
          <a:solidFill>
            <a:schemeClr val="bg1">
              <a:alpha val="68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b="1" dirty="0"/>
              <a:t>Operational procedure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1116107" y="1939659"/>
            <a:ext cx="7153834" cy="4293483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/>
              <a:t>Land </a:t>
            </a:r>
            <a:r>
              <a:rPr lang="en-US" sz="2000" b="1" dirty="0" smtClean="0"/>
              <a:t>Selection</a:t>
            </a:r>
          </a:p>
          <a:p>
            <a:pPr lvl="0">
              <a:lnSpc>
                <a:spcPct val="150000"/>
              </a:lnSpc>
            </a:pPr>
            <a:r>
              <a:rPr lang="en-US" dirty="0" smtClean="0"/>
              <a:t>Designing </a:t>
            </a:r>
            <a:r>
              <a:rPr lang="en-US" dirty="0"/>
              <a:t>of blocking out plans by Department of Survey</a:t>
            </a:r>
          </a:p>
          <a:p>
            <a:pPr lvl="0">
              <a:lnSpc>
                <a:spcPct val="150000"/>
              </a:lnSpc>
            </a:pPr>
            <a:r>
              <a:rPr lang="en-US" i="1" dirty="0" smtClean="0"/>
              <a:t>The </a:t>
            </a:r>
            <a:r>
              <a:rPr lang="en-US" i="1" dirty="0"/>
              <a:t>minimum block size is 10 </a:t>
            </a:r>
            <a:r>
              <a:rPr lang="en-US" i="1" dirty="0" smtClean="0"/>
              <a:t>perch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r>
              <a:rPr lang="en-US" dirty="0" smtClean="0"/>
              <a:t>NBRO </a:t>
            </a:r>
            <a:r>
              <a:rPr lang="en-US" dirty="0"/>
              <a:t>evaluate the block out plans in terms of land subdivision regulations, storm water management and NBRO regulation on subdivisions in hilly areas. </a:t>
            </a:r>
          </a:p>
          <a:p>
            <a:pPr lvl="0">
              <a:lnSpc>
                <a:spcPct val="150000"/>
              </a:lnSpc>
            </a:pPr>
            <a:endParaRPr lang="en-US" dirty="0"/>
          </a:p>
          <a:p>
            <a:pPr lvl="0">
              <a:lnSpc>
                <a:spcPct val="150000"/>
              </a:lnSpc>
            </a:pPr>
            <a:r>
              <a:rPr lang="en-US" dirty="0"/>
              <a:t>Land preparations (clearing of land, laying of road and drainage network, etc.) were taken place with the NBRO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4134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1262" y="95003"/>
            <a:ext cx="87877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Candara" panose="020E0502030303020204" pitchFamily="34" charset="0"/>
              </a:rPr>
              <a:t>Permanent Shelter Option for </a:t>
            </a:r>
            <a:r>
              <a:rPr lang="en-US" sz="1400" dirty="0" err="1">
                <a:latin typeface="Candara" panose="020E0502030303020204" pitchFamily="34" charset="0"/>
              </a:rPr>
              <a:t>Kegalle</a:t>
            </a:r>
            <a:r>
              <a:rPr lang="en-US" sz="1400" dirty="0">
                <a:latin typeface="Candara" panose="020E0502030303020204" pitchFamily="34" charset="0"/>
              </a:rPr>
              <a:t> District Landslide Victims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1262" y="631179"/>
            <a:ext cx="38043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THE RESETTLEMENT PROCESS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749018"/>
            <a:ext cx="451262" cy="188181"/>
          </a:xfrm>
          <a:prstGeom prst="rect">
            <a:avLst/>
          </a:prstGeom>
          <a:solidFill>
            <a:srgbClr val="DD462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874792" y="1358725"/>
            <a:ext cx="7777902" cy="4524315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House </a:t>
            </a:r>
            <a:r>
              <a:rPr lang="en-US" b="1" dirty="0" smtClean="0"/>
              <a:t>Plan</a:t>
            </a:r>
          </a:p>
          <a:p>
            <a:endParaRPr lang="en-US" b="1" dirty="0"/>
          </a:p>
          <a:p>
            <a:r>
              <a:rPr lang="en-US" dirty="0" smtClean="0"/>
              <a:t>House</a:t>
            </a:r>
            <a:r>
              <a:rPr lang="en-US" b="1" dirty="0" smtClean="0"/>
              <a:t> </a:t>
            </a:r>
            <a:r>
              <a:rPr lang="en-US" dirty="0"/>
              <a:t>plans designed by NBRO and approved by the Cabinet are recommended for housing construction. Beneficiaries also could have their own house plans with the approval of NBRO. </a:t>
            </a:r>
          </a:p>
          <a:p>
            <a:endParaRPr lang="en-US" dirty="0" smtClean="0"/>
          </a:p>
          <a:p>
            <a:r>
              <a:rPr lang="en-US" dirty="0" smtClean="0"/>
              <a:t>NBRO designed three type plans with the concept of </a:t>
            </a:r>
            <a:r>
              <a:rPr lang="en-US" dirty="0"/>
              <a:t>“Disaster Resilient Housing Construction</a:t>
            </a:r>
            <a:r>
              <a:rPr lang="en-US" dirty="0" smtClean="0"/>
              <a:t>”</a:t>
            </a:r>
          </a:p>
          <a:p>
            <a:endParaRPr lang="en-US" dirty="0" smtClean="0"/>
          </a:p>
          <a:p>
            <a:r>
              <a:rPr lang="en-US" dirty="0"/>
              <a:t>Three type plans were designed </a:t>
            </a:r>
            <a:r>
              <a:rPr lang="en-US" dirty="0" smtClean="0"/>
              <a:t>to; </a:t>
            </a:r>
          </a:p>
          <a:p>
            <a:r>
              <a:rPr lang="en-US" dirty="0"/>
              <a:t>	</a:t>
            </a:r>
            <a:r>
              <a:rPr lang="en-US" dirty="0" smtClean="0"/>
              <a:t>- meet relevant </a:t>
            </a:r>
            <a:r>
              <a:rPr lang="en-US" dirty="0"/>
              <a:t>national and international standards,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be </a:t>
            </a:r>
            <a:r>
              <a:rPr lang="en-US" dirty="0"/>
              <a:t>culturally and climatically appropriate,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durable </a:t>
            </a:r>
            <a:r>
              <a:rPr lang="en-US" dirty="0"/>
              <a:t>and easy to maintain, </a:t>
            </a:r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- allow </a:t>
            </a:r>
            <a:r>
              <a:rPr lang="en-US" dirty="0"/>
              <a:t>for future </a:t>
            </a:r>
            <a:r>
              <a:rPr lang="en-US" dirty="0" smtClean="0"/>
              <a:t>adaptation</a:t>
            </a:r>
          </a:p>
          <a:p>
            <a:endParaRPr lang="en-US" dirty="0" smtClean="0"/>
          </a:p>
          <a:p>
            <a:r>
              <a:rPr lang="en-US" dirty="0"/>
              <a:t>NBRO guided donors to integrate resilient features in their plans as well</a:t>
            </a:r>
          </a:p>
        </p:txBody>
      </p:sp>
    </p:spTree>
    <p:extLst>
      <p:ext uri="{BB962C8B-B14F-4D97-AF65-F5344CB8AC3E}">
        <p14:creationId xmlns:p14="http://schemas.microsoft.com/office/powerpoint/2010/main" val="53964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WelcomeDoc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egoe UI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lcome to PowerPoint.potx" id="{43699C43-EC89-4A55-9A99-3FD944590577}" vid="{3C36ED3A-1C33-4ECB-8650-37D568EF454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C3DEC53A-9DF1-4780-BE92-17E971B7A9E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Welcome to PowerPoint</Template>
  <TotalTime>1937</TotalTime>
  <Words>1092</Words>
  <Application>Microsoft Office PowerPoint</Application>
  <PresentationFormat>Custom</PresentationFormat>
  <Paragraphs>260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1" baseType="lpstr">
      <vt:lpstr>Agency FB</vt:lpstr>
      <vt:lpstr>Arial</vt:lpstr>
      <vt:lpstr>Arial Narrow</vt:lpstr>
      <vt:lpstr>Calibri</vt:lpstr>
      <vt:lpstr>Cambria</vt:lpstr>
      <vt:lpstr>Candara</vt:lpstr>
      <vt:lpstr>HelveticaNeueLT Std Thin</vt:lpstr>
      <vt:lpstr>Iskoola Pota</vt:lpstr>
      <vt:lpstr>Latha</vt:lpstr>
      <vt:lpstr>PMingLiU</vt:lpstr>
      <vt:lpstr>Segoe UI</vt:lpstr>
      <vt:lpstr>Segoe UI Light</vt:lpstr>
      <vt:lpstr>Symbol</vt:lpstr>
      <vt:lpstr>Times New Roman</vt:lpstr>
      <vt:lpstr>Wingdings</vt:lpstr>
      <vt:lpstr>WelcomeDoc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NBRO International Symposium 2016</dc:title>
  <dc:creator>HP</dc:creator>
  <cp:keywords/>
  <cp:lastModifiedBy>ProDesk</cp:lastModifiedBy>
  <cp:revision>76</cp:revision>
  <dcterms:created xsi:type="dcterms:W3CDTF">2016-11-28T03:35:28Z</dcterms:created>
  <dcterms:modified xsi:type="dcterms:W3CDTF">2017-06-20T17:25:20Z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TC029239449991</vt:lpwstr>
  </property>
</Properties>
</file>