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20" r:id="rId4"/>
    <p:sldMasterId id="2147483722" r:id="rId5"/>
  </p:sldMasterIdLst>
  <p:notesMasterIdLst>
    <p:notesMasterId r:id="rId25"/>
  </p:notesMasterIdLst>
  <p:handoutMasterIdLst>
    <p:handoutMasterId r:id="rId26"/>
  </p:handoutMasterIdLst>
  <p:sldIdLst>
    <p:sldId id="493" r:id="rId6"/>
    <p:sldId id="523" r:id="rId7"/>
    <p:sldId id="502" r:id="rId8"/>
    <p:sldId id="564" r:id="rId9"/>
    <p:sldId id="565" r:id="rId10"/>
    <p:sldId id="2147376802" r:id="rId11"/>
    <p:sldId id="567" r:id="rId12"/>
    <p:sldId id="2147376805" r:id="rId13"/>
    <p:sldId id="2147376799" r:id="rId14"/>
    <p:sldId id="2147376800" r:id="rId15"/>
    <p:sldId id="566" r:id="rId16"/>
    <p:sldId id="2147376801" r:id="rId17"/>
    <p:sldId id="575" r:id="rId18"/>
    <p:sldId id="2147376807" r:id="rId19"/>
    <p:sldId id="572" r:id="rId20"/>
    <p:sldId id="582" r:id="rId21"/>
    <p:sldId id="583" r:id="rId22"/>
    <p:sldId id="2147376806" r:id="rId23"/>
    <p:sldId id="524" r:id="rId24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 Del Carmen Sancha May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657C"/>
    <a:srgbClr val="EF856C"/>
    <a:srgbClr val="7F14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0433DF-BAC8-791B-7475-876ADEA68907}" v="8" dt="2025-10-02T12:20:00.6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leria Panina" userId="S::panina@unhcr.org::505accc5-838e-4638-bb31-cd58a6e6a31b" providerId="AD" clId="Web-{1EDA4A37-0F16-0323-377B-15E374ACE2CF}"/>
    <pc:docChg chg="addSld delSld modSld">
      <pc:chgData name="Valeria Panina" userId="S::panina@unhcr.org::505accc5-838e-4638-bb31-cd58a6e6a31b" providerId="AD" clId="Web-{1EDA4A37-0F16-0323-377B-15E374ACE2CF}" dt="2025-09-23T20:15:15.550" v="242" actId="20577"/>
      <pc:docMkLst>
        <pc:docMk/>
      </pc:docMkLst>
      <pc:sldChg chg="addSp modSp add replId">
        <pc:chgData name="Valeria Panina" userId="S::panina@unhcr.org::505accc5-838e-4638-bb31-cd58a6e6a31b" providerId="AD" clId="Web-{1EDA4A37-0F16-0323-377B-15E374ACE2CF}" dt="2025-09-23T20:15:15.550" v="242" actId="20577"/>
        <pc:sldMkLst>
          <pc:docMk/>
          <pc:sldMk cId="3829528513" sldId="2147376805"/>
        </pc:sldMkLst>
        <pc:spChg chg="add mod">
          <ac:chgData name="Valeria Panina" userId="S::panina@unhcr.org::505accc5-838e-4638-bb31-cd58a6e6a31b" providerId="AD" clId="Web-{1EDA4A37-0F16-0323-377B-15E374ACE2CF}" dt="2025-09-23T20:15:15.550" v="242" actId="20577"/>
          <ac:spMkLst>
            <pc:docMk/>
            <pc:sldMk cId="3829528513" sldId="2147376805"/>
            <ac:spMk id="2" creationId="{8B72042E-C583-F181-FE57-BB77AD81C26A}"/>
          </ac:spMkLst>
        </pc:spChg>
        <pc:spChg chg="add mod">
          <ac:chgData name="Valeria Panina" userId="S::panina@unhcr.org::505accc5-838e-4638-bb31-cd58a6e6a31b" providerId="AD" clId="Web-{1EDA4A37-0F16-0323-377B-15E374ACE2CF}" dt="2025-09-23T20:15:03.847" v="240" actId="1076"/>
          <ac:spMkLst>
            <pc:docMk/>
            <pc:sldMk cId="3829528513" sldId="2147376805"/>
            <ac:spMk id="10" creationId="{F8993438-0EB0-EC60-A397-480855992F8F}"/>
          </ac:spMkLst>
        </pc:spChg>
      </pc:sldChg>
    </pc:docChg>
  </pc:docChgLst>
  <pc:docChgLst>
    <pc:chgData name="Valeria Panina" userId="S::panina@unhcr.org::505accc5-838e-4638-bb31-cd58a6e6a31b" providerId="AD" clId="Web-{94C1011A-9C7F-CC76-4A45-95605407E50F}"/>
    <pc:docChg chg="addSld modSld">
      <pc:chgData name="Valeria Panina" userId="S::panina@unhcr.org::505accc5-838e-4638-bb31-cd58a6e6a31b" providerId="AD" clId="Web-{94C1011A-9C7F-CC76-4A45-95605407E50F}" dt="2025-09-23T19:24:17.324" v="93" actId="14100"/>
      <pc:docMkLst>
        <pc:docMk/>
      </pc:docMkLst>
      <pc:sldChg chg="addSp modSp">
        <pc:chgData name="Valeria Panina" userId="S::panina@unhcr.org::505accc5-838e-4638-bb31-cd58a6e6a31b" providerId="AD" clId="Web-{94C1011A-9C7F-CC76-4A45-95605407E50F}" dt="2025-09-23T16:18:28.561" v="65" actId="14100"/>
        <pc:sldMkLst>
          <pc:docMk/>
          <pc:sldMk cId="1543753760" sldId="564"/>
        </pc:sldMkLst>
        <pc:spChg chg="mod">
          <ac:chgData name="Valeria Panina" userId="S::panina@unhcr.org::505accc5-838e-4638-bb31-cd58a6e6a31b" providerId="AD" clId="Web-{94C1011A-9C7F-CC76-4A45-95605407E50F}" dt="2025-09-23T16:18:06.186" v="54" actId="1076"/>
          <ac:spMkLst>
            <pc:docMk/>
            <pc:sldMk cId="1543753760" sldId="564"/>
            <ac:spMk id="2" creationId="{0AAEB4C5-F355-2F11-8F34-B59A8A41C590}"/>
          </ac:spMkLst>
        </pc:spChg>
        <pc:spChg chg="add mod">
          <ac:chgData name="Valeria Panina" userId="S::panina@unhcr.org::505accc5-838e-4638-bb31-cd58a6e6a31b" providerId="AD" clId="Web-{94C1011A-9C7F-CC76-4A45-95605407E50F}" dt="2025-09-23T16:18:28.561" v="65" actId="14100"/>
          <ac:spMkLst>
            <pc:docMk/>
            <pc:sldMk cId="1543753760" sldId="564"/>
            <ac:spMk id="3" creationId="{E9B548D9-629A-7EA2-DEBA-221EC1946160}"/>
          </ac:spMkLst>
        </pc:spChg>
        <pc:picChg chg="add mod">
          <ac:chgData name="Valeria Panina" userId="S::panina@unhcr.org::505accc5-838e-4638-bb31-cd58a6e6a31b" providerId="AD" clId="Web-{94C1011A-9C7F-CC76-4A45-95605407E50F}" dt="2025-09-23T16:17:45.529" v="53" actId="1076"/>
          <ac:picMkLst>
            <pc:docMk/>
            <pc:sldMk cId="1543753760" sldId="564"/>
            <ac:picMk id="5" creationId="{16CC1068-B82F-8A30-48E7-B9DD44825DF6}"/>
          </ac:picMkLst>
        </pc:picChg>
      </pc:sldChg>
      <pc:sldChg chg="addSp delSp modSp">
        <pc:chgData name="Valeria Panina" userId="S::panina@unhcr.org::505accc5-838e-4638-bb31-cd58a6e6a31b" providerId="AD" clId="Web-{94C1011A-9C7F-CC76-4A45-95605407E50F}" dt="2025-09-23T19:04:49.262" v="81" actId="14100"/>
        <pc:sldMkLst>
          <pc:docMk/>
          <pc:sldMk cId="3997992339" sldId="565"/>
        </pc:sldMkLst>
        <pc:spChg chg="mod">
          <ac:chgData name="Valeria Panina" userId="S::panina@unhcr.org::505accc5-838e-4638-bb31-cd58a6e6a31b" providerId="AD" clId="Web-{94C1011A-9C7F-CC76-4A45-95605407E50F}" dt="2025-09-23T19:04:10.839" v="74" actId="14100"/>
          <ac:spMkLst>
            <pc:docMk/>
            <pc:sldMk cId="3997992339" sldId="565"/>
            <ac:spMk id="2" creationId="{79BAAB8A-E785-E01E-6124-1D4860600974}"/>
          </ac:spMkLst>
        </pc:spChg>
        <pc:picChg chg="add mod">
          <ac:chgData name="Valeria Panina" userId="S::panina@unhcr.org::505accc5-838e-4638-bb31-cd58a6e6a31b" providerId="AD" clId="Web-{94C1011A-9C7F-CC76-4A45-95605407E50F}" dt="2025-09-23T19:04:49.262" v="81" actId="14100"/>
          <ac:picMkLst>
            <pc:docMk/>
            <pc:sldMk cId="3997992339" sldId="565"/>
            <ac:picMk id="5" creationId="{908DA191-9221-37DD-4BF5-1A36D5CB650E}"/>
          </ac:picMkLst>
        </pc:picChg>
      </pc:sldChg>
      <pc:sldChg chg="addSp delSp modSp">
        <pc:chgData name="Valeria Panina" userId="S::panina@unhcr.org::505accc5-838e-4638-bb31-cd58a6e6a31b" providerId="AD" clId="Web-{94C1011A-9C7F-CC76-4A45-95605407E50F}" dt="2025-09-23T19:23:34.432" v="84"/>
        <pc:sldMkLst>
          <pc:docMk/>
          <pc:sldMk cId="1296573347" sldId="567"/>
        </pc:sldMkLst>
        <pc:spChg chg="add mod">
          <ac:chgData name="Valeria Panina" userId="S::panina@unhcr.org::505accc5-838e-4638-bb31-cd58a6e6a31b" providerId="AD" clId="Web-{94C1011A-9C7F-CC76-4A45-95605407E50F}" dt="2025-09-23T19:23:34.432" v="84"/>
          <ac:spMkLst>
            <pc:docMk/>
            <pc:sldMk cId="1296573347" sldId="567"/>
            <ac:spMk id="5" creationId="{89397F61-8550-44C7-1E42-3E9C7855E826}"/>
          </ac:spMkLst>
        </pc:spChg>
      </pc:sldChg>
      <pc:sldChg chg="addSp delSp modSp add replId">
        <pc:chgData name="Valeria Panina" userId="S::panina@unhcr.org::505accc5-838e-4638-bb31-cd58a6e6a31b" providerId="AD" clId="Web-{94C1011A-9C7F-CC76-4A45-95605407E50F}" dt="2025-09-23T19:24:17.324" v="93" actId="14100"/>
        <pc:sldMkLst>
          <pc:docMk/>
          <pc:sldMk cId="306045765" sldId="2147376802"/>
        </pc:sldMkLst>
        <pc:spChg chg="mod">
          <ac:chgData name="Valeria Panina" userId="S::panina@unhcr.org::505accc5-838e-4638-bb31-cd58a6e6a31b" providerId="AD" clId="Web-{94C1011A-9C7F-CC76-4A45-95605407E50F}" dt="2025-09-23T19:23:46.073" v="86" actId="20577"/>
          <ac:spMkLst>
            <pc:docMk/>
            <pc:sldMk cId="306045765" sldId="2147376802"/>
            <ac:spMk id="2" creationId="{6E6C7DF4-870D-1917-6942-9E415FB23F9F}"/>
          </ac:spMkLst>
        </pc:spChg>
        <pc:picChg chg="add mod">
          <ac:chgData name="Valeria Panina" userId="S::panina@unhcr.org::505accc5-838e-4638-bb31-cd58a6e6a31b" providerId="AD" clId="Web-{94C1011A-9C7F-CC76-4A45-95605407E50F}" dt="2025-09-23T19:24:17.324" v="93" actId="14100"/>
          <ac:picMkLst>
            <pc:docMk/>
            <pc:sldMk cId="306045765" sldId="2147376802"/>
            <ac:picMk id="3" creationId="{CD338F02-CB35-92B9-059B-94F3AE6A0718}"/>
          </ac:picMkLst>
        </pc:picChg>
      </pc:sldChg>
    </pc:docChg>
  </pc:docChgLst>
  <pc:docChgLst>
    <pc:chgData name="Valeria Panina" userId="S::panina@unhcr.org::505accc5-838e-4638-bb31-cd58a6e6a31b" providerId="AD" clId="Web-{136C12D6-EAB8-7BA8-986B-451EC6C2115C}"/>
    <pc:docChg chg="modSld">
      <pc:chgData name="Valeria Panina" userId="S::panina@unhcr.org::505accc5-838e-4638-bb31-cd58a6e6a31b" providerId="AD" clId="Web-{136C12D6-EAB8-7BA8-986B-451EC6C2115C}" dt="2025-09-23T19:47:28.093" v="22" actId="14100"/>
      <pc:docMkLst>
        <pc:docMk/>
      </pc:docMkLst>
      <pc:sldChg chg="addSp modSp">
        <pc:chgData name="Valeria Panina" userId="S::panina@unhcr.org::505accc5-838e-4638-bb31-cd58a6e6a31b" providerId="AD" clId="Web-{136C12D6-EAB8-7BA8-986B-451EC6C2115C}" dt="2025-09-23T19:47:28.093" v="22" actId="14100"/>
        <pc:sldMkLst>
          <pc:docMk/>
          <pc:sldMk cId="1296573347" sldId="567"/>
        </pc:sldMkLst>
        <pc:spChg chg="mod">
          <ac:chgData name="Valeria Panina" userId="S::panina@unhcr.org::505accc5-838e-4638-bb31-cd58a6e6a31b" providerId="AD" clId="Web-{136C12D6-EAB8-7BA8-986B-451EC6C2115C}" dt="2025-09-23T19:47:25.796" v="21" actId="20577"/>
          <ac:spMkLst>
            <pc:docMk/>
            <pc:sldMk cId="1296573347" sldId="567"/>
            <ac:spMk id="5" creationId="{89397F61-8550-44C7-1E42-3E9C7855E826}"/>
          </ac:spMkLst>
        </pc:spChg>
        <pc:picChg chg="add mod">
          <ac:chgData name="Valeria Panina" userId="S::panina@unhcr.org::505accc5-838e-4638-bb31-cd58a6e6a31b" providerId="AD" clId="Web-{136C12D6-EAB8-7BA8-986B-451EC6C2115C}" dt="2025-09-23T19:47:28.093" v="22" actId="14100"/>
          <ac:picMkLst>
            <pc:docMk/>
            <pc:sldMk cId="1296573347" sldId="567"/>
            <ac:picMk id="2" creationId="{8BADA45E-43C5-4E15-FD7A-286700687556}"/>
          </ac:picMkLst>
        </pc:picChg>
      </pc:sldChg>
    </pc:docChg>
  </pc:docChgLst>
  <pc:docChgLst>
    <pc:chgData name="Maksym Davidich" userId="d255d5a0-9a0e-4ebb-b7a4-cb1173c513ca" providerId="ADAL" clId="{4A11CE6C-634C-40E2-9A26-F2EA59FA6E38}"/>
    <pc:docChg chg="undo custSel addSld modSld">
      <pc:chgData name="Maksym Davidich" userId="d255d5a0-9a0e-4ebb-b7a4-cb1173c513ca" providerId="ADAL" clId="{4A11CE6C-634C-40E2-9A26-F2EA59FA6E38}" dt="2025-09-24T06:36:15.879" v="70" actId="14734"/>
      <pc:docMkLst>
        <pc:docMk/>
      </pc:docMkLst>
      <pc:sldChg chg="addSp delSp add mod">
        <pc:chgData name="Maksym Davidich" userId="d255d5a0-9a0e-4ebb-b7a4-cb1173c513ca" providerId="ADAL" clId="{4A11CE6C-634C-40E2-9A26-F2EA59FA6E38}" dt="2025-09-24T06:23:38.920" v="15" actId="22"/>
        <pc:sldMkLst>
          <pc:docMk/>
          <pc:sldMk cId="1861395042" sldId="572"/>
        </pc:sldMkLst>
      </pc:sldChg>
      <pc:sldChg chg="add">
        <pc:chgData name="Maksym Davidich" userId="d255d5a0-9a0e-4ebb-b7a4-cb1173c513ca" providerId="ADAL" clId="{4A11CE6C-634C-40E2-9A26-F2EA59FA6E38}" dt="2025-09-24T06:25:02.293" v="16"/>
        <pc:sldMkLst>
          <pc:docMk/>
          <pc:sldMk cId="1848829251" sldId="575"/>
        </pc:sldMkLst>
      </pc:sldChg>
      <pc:sldChg chg="add">
        <pc:chgData name="Maksym Davidich" userId="d255d5a0-9a0e-4ebb-b7a4-cb1173c513ca" providerId="ADAL" clId="{4A11CE6C-634C-40E2-9A26-F2EA59FA6E38}" dt="2025-09-24T06:08:44.136" v="0"/>
        <pc:sldMkLst>
          <pc:docMk/>
          <pc:sldMk cId="3774842392" sldId="582"/>
        </pc:sldMkLst>
      </pc:sldChg>
      <pc:sldChg chg="add">
        <pc:chgData name="Maksym Davidich" userId="d255d5a0-9a0e-4ebb-b7a4-cb1173c513ca" providerId="ADAL" clId="{4A11CE6C-634C-40E2-9A26-F2EA59FA6E38}" dt="2025-09-24T06:08:44.136" v="0"/>
        <pc:sldMkLst>
          <pc:docMk/>
          <pc:sldMk cId="1647289220" sldId="583"/>
        </pc:sldMkLst>
      </pc:sldChg>
      <pc:sldChg chg="addSp delSp modSp add mod">
        <pc:chgData name="Maksym Davidich" userId="d255d5a0-9a0e-4ebb-b7a4-cb1173c513ca" providerId="ADAL" clId="{4A11CE6C-634C-40E2-9A26-F2EA59FA6E38}" dt="2025-09-24T06:22:48" v="13" actId="21"/>
        <pc:sldMkLst>
          <pc:docMk/>
          <pc:sldMk cId="3513892838" sldId="2147376806"/>
        </pc:sldMkLst>
        <pc:graphicFrameChg chg="add mod modGraphic">
          <ac:chgData name="Maksym Davidich" userId="d255d5a0-9a0e-4ebb-b7a4-cb1173c513ca" providerId="ADAL" clId="{4A11CE6C-634C-40E2-9A26-F2EA59FA6E38}" dt="2025-09-24T06:22:48" v="13" actId="21"/>
          <ac:graphicFrameMkLst>
            <pc:docMk/>
            <pc:sldMk cId="3513892838" sldId="2147376806"/>
            <ac:graphicFrameMk id="3" creationId="{2D2C56DA-A5E5-1B34-5DD8-8AA3863838C2}"/>
          </ac:graphicFrameMkLst>
        </pc:graphicFrameChg>
      </pc:sldChg>
      <pc:sldChg chg="addSp delSp modSp add mod modClrScheme chgLayout">
        <pc:chgData name="Maksym Davidich" userId="d255d5a0-9a0e-4ebb-b7a4-cb1173c513ca" providerId="ADAL" clId="{4A11CE6C-634C-40E2-9A26-F2EA59FA6E38}" dt="2025-09-24T06:36:15.879" v="70" actId="14734"/>
        <pc:sldMkLst>
          <pc:docMk/>
          <pc:sldMk cId="712869076" sldId="2147376807"/>
        </pc:sldMkLst>
        <pc:spChg chg="add mod">
          <ac:chgData name="Maksym Davidich" userId="d255d5a0-9a0e-4ebb-b7a4-cb1173c513ca" providerId="ADAL" clId="{4A11CE6C-634C-40E2-9A26-F2EA59FA6E38}" dt="2025-09-24T06:34:10.851" v="54" actId="14100"/>
          <ac:spMkLst>
            <pc:docMk/>
            <pc:sldMk cId="712869076" sldId="2147376807"/>
            <ac:spMk id="5" creationId="{60E02A39-4C94-166F-83CF-6308E22117BA}"/>
          </ac:spMkLst>
        </pc:spChg>
        <pc:spChg chg="mod">
          <ac:chgData name="Maksym Davidich" userId="d255d5a0-9a0e-4ebb-b7a4-cb1173c513ca" providerId="ADAL" clId="{4A11CE6C-634C-40E2-9A26-F2EA59FA6E38}" dt="2025-09-24T06:31:14.554" v="24" actId="26606"/>
          <ac:spMkLst>
            <pc:docMk/>
            <pc:sldMk cId="712869076" sldId="2147376807"/>
            <ac:spMk id="12" creationId="{95121959-8CFE-0AEC-49A8-76C191A6842F}"/>
          </ac:spMkLst>
        </pc:spChg>
        <pc:graphicFrameChg chg="add mod modGraphic">
          <ac:chgData name="Maksym Davidich" userId="d255d5a0-9a0e-4ebb-b7a4-cb1173c513ca" providerId="ADAL" clId="{4A11CE6C-634C-40E2-9A26-F2EA59FA6E38}" dt="2025-09-24T06:36:15.879" v="70" actId="14734"/>
          <ac:graphicFrameMkLst>
            <pc:docMk/>
            <pc:sldMk cId="712869076" sldId="2147376807"/>
            <ac:graphicFrameMk id="4" creationId="{54362597-B484-FF58-19B5-0F73AE028794}"/>
          </ac:graphicFrameMkLst>
        </pc:graphicFrameChg>
      </pc:sldChg>
    </pc:docChg>
  </pc:docChgLst>
  <pc:docChgLst>
    <pc:chgData name="Renee Wynveen" userId="aa63adf7-1bc0-42db-a45a-4059068a13f5" providerId="ADAL" clId="{3B1301E4-3EB1-4A9F-8AC4-BCFBA1329D9B}"/>
    <pc:docChg chg="custSel addSld delSld modSld">
      <pc:chgData name="Renee Wynveen" userId="aa63adf7-1bc0-42db-a45a-4059068a13f5" providerId="ADAL" clId="{3B1301E4-3EB1-4A9F-8AC4-BCFBA1329D9B}" dt="2025-09-23T16:24:36.366" v="251" actId="1076"/>
      <pc:docMkLst>
        <pc:docMk/>
      </pc:docMkLst>
      <pc:sldChg chg="addSp delSp modSp mod">
        <pc:chgData name="Renee Wynveen" userId="aa63adf7-1bc0-42db-a45a-4059068a13f5" providerId="ADAL" clId="{3B1301E4-3EB1-4A9F-8AC4-BCFBA1329D9B}" dt="2025-09-23T15:17:27.572" v="7" actId="1076"/>
        <pc:sldMkLst>
          <pc:docMk/>
          <pc:sldMk cId="196588846" sldId="493"/>
        </pc:sldMkLst>
        <pc:picChg chg="add mod">
          <ac:chgData name="Renee Wynveen" userId="aa63adf7-1bc0-42db-a45a-4059068a13f5" providerId="ADAL" clId="{3B1301E4-3EB1-4A9F-8AC4-BCFBA1329D9B}" dt="2025-09-23T15:17:27.572" v="7" actId="1076"/>
          <ac:picMkLst>
            <pc:docMk/>
            <pc:sldMk cId="196588846" sldId="493"/>
            <ac:picMk id="6" creationId="{C5E5F6D9-2316-5653-09C3-DA2D0BCEC791}"/>
          </ac:picMkLst>
        </pc:picChg>
      </pc:sldChg>
      <pc:sldChg chg="modSp mod modClrScheme chgLayout">
        <pc:chgData name="Renee Wynveen" userId="aa63adf7-1bc0-42db-a45a-4059068a13f5" providerId="ADAL" clId="{3B1301E4-3EB1-4A9F-8AC4-BCFBA1329D9B}" dt="2025-09-23T15:19:49.779" v="28" actId="26606"/>
        <pc:sldMkLst>
          <pc:docMk/>
          <pc:sldMk cId="2777699732" sldId="502"/>
        </pc:sldMkLst>
        <pc:spChg chg="mod">
          <ac:chgData name="Renee Wynveen" userId="aa63adf7-1bc0-42db-a45a-4059068a13f5" providerId="ADAL" clId="{3B1301E4-3EB1-4A9F-8AC4-BCFBA1329D9B}" dt="2025-09-23T15:19:49.779" v="28" actId="26606"/>
          <ac:spMkLst>
            <pc:docMk/>
            <pc:sldMk cId="2777699732" sldId="502"/>
            <ac:spMk id="2" creationId="{5D2D7BD2-8124-DAEA-7D7F-F7EB9653EBB4}"/>
          </ac:spMkLst>
        </pc:spChg>
        <pc:spChg chg="mod">
          <ac:chgData name="Renee Wynveen" userId="aa63adf7-1bc0-42db-a45a-4059068a13f5" providerId="ADAL" clId="{3B1301E4-3EB1-4A9F-8AC4-BCFBA1329D9B}" dt="2025-09-23T15:19:49.779" v="28" actId="26606"/>
          <ac:spMkLst>
            <pc:docMk/>
            <pc:sldMk cId="2777699732" sldId="502"/>
            <ac:spMk id="4" creationId="{22CC8D94-144F-B2F5-80C9-6EB1396A6B44}"/>
          </ac:spMkLst>
        </pc:spChg>
        <pc:spChg chg="mod">
          <ac:chgData name="Renee Wynveen" userId="aa63adf7-1bc0-42db-a45a-4059068a13f5" providerId="ADAL" clId="{3B1301E4-3EB1-4A9F-8AC4-BCFBA1329D9B}" dt="2025-09-23T15:19:49.779" v="28" actId="26606"/>
          <ac:spMkLst>
            <pc:docMk/>
            <pc:sldMk cId="2777699732" sldId="502"/>
            <ac:spMk id="7" creationId="{02558A34-FA2F-F70A-F014-BC64BCFC4CBB}"/>
          </ac:spMkLst>
        </pc:spChg>
      </pc:sldChg>
      <pc:sldChg chg="delSp modSp mod">
        <pc:chgData name="Renee Wynveen" userId="aa63adf7-1bc0-42db-a45a-4059068a13f5" providerId="ADAL" clId="{3B1301E4-3EB1-4A9F-8AC4-BCFBA1329D9B}" dt="2025-09-23T15:22:58.276" v="101" actId="1076"/>
        <pc:sldMkLst>
          <pc:docMk/>
          <pc:sldMk cId="1543753760" sldId="564"/>
        </pc:sldMkLst>
        <pc:spChg chg="mod">
          <ac:chgData name="Renee Wynveen" userId="aa63adf7-1bc0-42db-a45a-4059068a13f5" providerId="ADAL" clId="{3B1301E4-3EB1-4A9F-8AC4-BCFBA1329D9B}" dt="2025-09-23T15:22:58.276" v="101" actId="1076"/>
          <ac:spMkLst>
            <pc:docMk/>
            <pc:sldMk cId="1543753760" sldId="564"/>
            <ac:spMk id="2" creationId="{0AAEB4C5-F355-2F11-8F34-B59A8A41C590}"/>
          </ac:spMkLst>
        </pc:spChg>
      </pc:sldChg>
      <pc:sldChg chg="modSp new mod">
        <pc:chgData name="Renee Wynveen" userId="aa63adf7-1bc0-42db-a45a-4059068a13f5" providerId="ADAL" clId="{3B1301E4-3EB1-4A9F-8AC4-BCFBA1329D9B}" dt="2025-09-23T15:50:17.992" v="125" actId="20577"/>
        <pc:sldMkLst>
          <pc:docMk/>
          <pc:sldMk cId="3997992339" sldId="565"/>
        </pc:sldMkLst>
        <pc:spChg chg="mod">
          <ac:chgData name="Renee Wynveen" userId="aa63adf7-1bc0-42db-a45a-4059068a13f5" providerId="ADAL" clId="{3B1301E4-3EB1-4A9F-8AC4-BCFBA1329D9B}" dt="2025-09-23T15:50:17.992" v="125" actId="20577"/>
          <ac:spMkLst>
            <pc:docMk/>
            <pc:sldMk cId="3997992339" sldId="565"/>
            <ac:spMk id="2" creationId="{79BAAB8A-E785-E01E-6124-1D4860600974}"/>
          </ac:spMkLst>
        </pc:spChg>
      </pc:sldChg>
      <pc:sldChg chg="addSp delSp modSp new mod">
        <pc:chgData name="Renee Wynveen" userId="aa63adf7-1bc0-42db-a45a-4059068a13f5" providerId="ADAL" clId="{3B1301E4-3EB1-4A9F-8AC4-BCFBA1329D9B}" dt="2025-09-23T15:59:51.846" v="197" actId="1076"/>
        <pc:sldMkLst>
          <pc:docMk/>
          <pc:sldMk cId="2292250153" sldId="566"/>
        </pc:sldMkLst>
        <pc:spChg chg="mod">
          <ac:chgData name="Renee Wynveen" userId="aa63adf7-1bc0-42db-a45a-4059068a13f5" providerId="ADAL" clId="{3B1301E4-3EB1-4A9F-8AC4-BCFBA1329D9B}" dt="2025-09-23T15:52:29.051" v="156" actId="20577"/>
          <ac:spMkLst>
            <pc:docMk/>
            <pc:sldMk cId="2292250153" sldId="566"/>
            <ac:spMk id="2" creationId="{CFDB828A-1E80-3B81-5EE4-642B1E228B62}"/>
          </ac:spMkLst>
        </pc:spChg>
        <pc:graphicFrameChg chg="add mod">
          <ac:chgData name="Renee Wynveen" userId="aa63adf7-1bc0-42db-a45a-4059068a13f5" providerId="ADAL" clId="{3B1301E4-3EB1-4A9F-8AC4-BCFBA1329D9B}" dt="2025-09-23T15:55:45.886" v="194" actId="20577"/>
          <ac:graphicFrameMkLst>
            <pc:docMk/>
            <pc:sldMk cId="2292250153" sldId="566"/>
            <ac:graphicFrameMk id="5" creationId="{CCACD238-A7EC-AB6F-C9C7-296E00FCF0D3}"/>
          </ac:graphicFrameMkLst>
        </pc:graphicFrameChg>
        <pc:graphicFrameChg chg="add mod">
          <ac:chgData name="Renee Wynveen" userId="aa63adf7-1bc0-42db-a45a-4059068a13f5" providerId="ADAL" clId="{3B1301E4-3EB1-4A9F-8AC4-BCFBA1329D9B}" dt="2025-09-23T15:59:51.846" v="197" actId="1076"/>
          <ac:graphicFrameMkLst>
            <pc:docMk/>
            <pc:sldMk cId="2292250153" sldId="566"/>
            <ac:graphicFrameMk id="6" creationId="{FE2531BA-A7F2-2886-F1FA-6CFB87ABC634}"/>
          </ac:graphicFrameMkLst>
        </pc:graphicFrameChg>
      </pc:sldChg>
      <pc:sldChg chg="delSp new">
        <pc:chgData name="Renee Wynveen" userId="aa63adf7-1bc0-42db-a45a-4059068a13f5" providerId="ADAL" clId="{3B1301E4-3EB1-4A9F-8AC4-BCFBA1329D9B}" dt="2025-09-23T15:53:54.301" v="163" actId="478"/>
        <pc:sldMkLst>
          <pc:docMk/>
          <pc:sldMk cId="1296573347" sldId="567"/>
        </pc:sldMkLst>
      </pc:sldChg>
      <pc:sldChg chg="modSp add mod">
        <pc:chgData name="Renee Wynveen" userId="aa63adf7-1bc0-42db-a45a-4059068a13f5" providerId="ADAL" clId="{3B1301E4-3EB1-4A9F-8AC4-BCFBA1329D9B}" dt="2025-09-23T15:54:16.671" v="166" actId="255"/>
        <pc:sldMkLst>
          <pc:docMk/>
          <pc:sldMk cId="2927595861" sldId="2147376799"/>
        </pc:sldMkLst>
        <pc:spChg chg="mod">
          <ac:chgData name="Renee Wynveen" userId="aa63adf7-1bc0-42db-a45a-4059068a13f5" providerId="ADAL" clId="{3B1301E4-3EB1-4A9F-8AC4-BCFBA1329D9B}" dt="2025-09-23T15:54:02.702" v="165" actId="1076"/>
          <ac:spMkLst>
            <pc:docMk/>
            <pc:sldMk cId="2927595861" sldId="2147376799"/>
            <ac:spMk id="4" creationId="{D0364AAC-5DC7-91C4-9183-B1E52C162284}"/>
          </ac:spMkLst>
        </pc:spChg>
        <pc:spChg chg="mod">
          <ac:chgData name="Renee Wynveen" userId="aa63adf7-1bc0-42db-a45a-4059068a13f5" providerId="ADAL" clId="{3B1301E4-3EB1-4A9F-8AC4-BCFBA1329D9B}" dt="2025-09-23T15:54:16.671" v="166" actId="255"/>
          <ac:spMkLst>
            <pc:docMk/>
            <pc:sldMk cId="2927595861" sldId="2147376799"/>
            <ac:spMk id="7" creationId="{1DF9D83F-9E47-4C86-B289-7765CA8736BF}"/>
          </ac:spMkLst>
        </pc:spChg>
      </pc:sldChg>
      <pc:sldChg chg="addSp delSp modSp new mod modClrScheme chgLayout">
        <pc:chgData name="Renee Wynveen" userId="aa63adf7-1bc0-42db-a45a-4059068a13f5" providerId="ADAL" clId="{3B1301E4-3EB1-4A9F-8AC4-BCFBA1329D9B}" dt="2025-09-23T16:20:17.976" v="233" actId="20577"/>
        <pc:sldMkLst>
          <pc:docMk/>
          <pc:sldMk cId="1085284000" sldId="2147376800"/>
        </pc:sldMkLst>
        <pc:spChg chg="add mod">
          <ac:chgData name="Renee Wynveen" userId="aa63adf7-1bc0-42db-a45a-4059068a13f5" providerId="ADAL" clId="{3B1301E4-3EB1-4A9F-8AC4-BCFBA1329D9B}" dt="2025-09-23T16:20:17.976" v="233" actId="20577"/>
          <ac:spMkLst>
            <pc:docMk/>
            <pc:sldMk cId="1085284000" sldId="2147376800"/>
            <ac:spMk id="8" creationId="{3FE8F435-830B-125F-4645-EF504633AD74}"/>
          </ac:spMkLst>
        </pc:spChg>
        <pc:graphicFrameChg chg="add mod modGraphic">
          <ac:chgData name="Renee Wynveen" userId="aa63adf7-1bc0-42db-a45a-4059068a13f5" providerId="ADAL" clId="{3B1301E4-3EB1-4A9F-8AC4-BCFBA1329D9B}" dt="2025-09-23T16:20:12.323" v="208" actId="2061"/>
          <ac:graphicFrameMkLst>
            <pc:docMk/>
            <pc:sldMk cId="1085284000" sldId="2147376800"/>
            <ac:graphicFrameMk id="3" creationId="{CD5C1AAD-4335-9311-0A11-C88F164B2370}"/>
          </ac:graphicFrameMkLst>
        </pc:graphicFrameChg>
      </pc:sldChg>
      <pc:sldChg chg="addSp delSp modSp new mod">
        <pc:chgData name="Renee Wynveen" userId="aa63adf7-1bc0-42db-a45a-4059068a13f5" providerId="ADAL" clId="{3B1301E4-3EB1-4A9F-8AC4-BCFBA1329D9B}" dt="2025-09-23T16:24:36.366" v="251" actId="1076"/>
        <pc:sldMkLst>
          <pc:docMk/>
          <pc:sldMk cId="3027059837" sldId="2147376801"/>
        </pc:sldMkLst>
        <pc:picChg chg="add mod">
          <ac:chgData name="Renee Wynveen" userId="aa63adf7-1bc0-42db-a45a-4059068a13f5" providerId="ADAL" clId="{3B1301E4-3EB1-4A9F-8AC4-BCFBA1329D9B}" dt="2025-09-23T16:21:30.220" v="241" actId="1076"/>
          <ac:picMkLst>
            <pc:docMk/>
            <pc:sldMk cId="3027059837" sldId="2147376801"/>
            <ac:picMk id="6" creationId="{455C11D9-9A48-FF3F-2E67-8654A3FD2AB5}"/>
          </ac:picMkLst>
        </pc:picChg>
        <pc:picChg chg="add mod">
          <ac:chgData name="Renee Wynveen" userId="aa63adf7-1bc0-42db-a45a-4059068a13f5" providerId="ADAL" clId="{3B1301E4-3EB1-4A9F-8AC4-BCFBA1329D9B}" dt="2025-09-23T16:21:47.091" v="246" actId="1076"/>
          <ac:picMkLst>
            <pc:docMk/>
            <pc:sldMk cId="3027059837" sldId="2147376801"/>
            <ac:picMk id="8" creationId="{9C9BD715-8A83-51F9-EB60-574E2396C637}"/>
          </ac:picMkLst>
        </pc:picChg>
        <pc:picChg chg="add mod">
          <ac:chgData name="Renee Wynveen" userId="aa63adf7-1bc0-42db-a45a-4059068a13f5" providerId="ADAL" clId="{3B1301E4-3EB1-4A9F-8AC4-BCFBA1329D9B}" dt="2025-09-23T16:24:36.366" v="251" actId="1076"/>
          <ac:picMkLst>
            <pc:docMk/>
            <pc:sldMk cId="3027059837" sldId="2147376801"/>
            <ac:picMk id="10" creationId="{5049E0CF-4E29-70BB-C3EA-0A16C92FAC1E}"/>
          </ac:picMkLst>
        </pc:picChg>
      </pc:sldChg>
    </pc:docChg>
  </pc:docChgLst>
  <pc:docChgLst>
    <pc:chgData name="Svitlana PUHACH" userId="S::puhach@unhcr.org::0a18963f-0d6f-49d9-9555-e4fe5efcad40" providerId="AD" clId="Web-{260433DF-BAC8-791B-7475-876ADEA68907}"/>
    <pc:docChg chg="modSld">
      <pc:chgData name="Svitlana PUHACH" userId="S::puhach@unhcr.org::0a18963f-0d6f-49d9-9555-e4fe5efcad40" providerId="AD" clId="Web-{260433DF-BAC8-791B-7475-876ADEA68907}" dt="2025-10-02T12:19:59.190" v="6" actId="20577"/>
      <pc:docMkLst>
        <pc:docMk/>
      </pc:docMkLst>
      <pc:sldChg chg="modSp">
        <pc:chgData name="Svitlana PUHACH" userId="S::puhach@unhcr.org::0a18963f-0d6f-49d9-9555-e4fe5efcad40" providerId="AD" clId="Web-{260433DF-BAC8-791B-7475-876ADEA68907}" dt="2025-10-02T12:19:59.190" v="6" actId="20577"/>
        <pc:sldMkLst>
          <pc:docMk/>
          <pc:sldMk cId="196588846" sldId="493"/>
        </pc:sldMkLst>
        <pc:spChg chg="mod">
          <ac:chgData name="Svitlana PUHACH" userId="S::puhach@unhcr.org::0a18963f-0d6f-49d9-9555-e4fe5efcad40" providerId="AD" clId="Web-{260433DF-BAC8-791B-7475-876ADEA68907}" dt="2025-10-02T12:19:59.190" v="6" actId="20577"/>
          <ac:spMkLst>
            <pc:docMk/>
            <pc:sldMk cId="196588846" sldId="493"/>
            <ac:spMk id="3" creationId="{D791DC85-A8C4-F9F1-78A9-716F4091D252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YNVEEN\Downloads\2025-09-23%20-%20Distribution%20summary%20User%20(wynveen@unhcr.org)%20(3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YNVEEN\Downloads\2025-09-23%20-%20Distribution%20summary%20User%20(wynveen@unhcr.org)%20(5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Data in RAIS+ For </a:t>
            </a:r>
            <a:r>
              <a:rPr lang="en-US" err="1"/>
              <a:t>Dnipropetrovska</a:t>
            </a:r>
            <a:r>
              <a:rPr lang="en-US"/>
              <a:t> Oblast</a:t>
            </a:r>
          </a:p>
          <a:p>
            <a:pPr>
              <a:defRPr/>
            </a:pPr>
            <a:r>
              <a:rPr lang="en-US"/>
              <a:t>Winter Energy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Sheet2!$Q$13</c:f>
              <c:strCache>
                <c:ptCount val="1"/>
                <c:pt idx="0">
                  <c:v>HHs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Sheet2!$P$14:$P$26</c:f>
              <c:strCache>
                <c:ptCount val="13"/>
                <c:pt idx="0">
                  <c:v>Caritas-SPES</c:v>
                </c:pt>
                <c:pt idx="1">
                  <c:v>New Way</c:v>
                </c:pt>
                <c:pt idx="2">
                  <c:v>SI</c:v>
                </c:pt>
                <c:pt idx="3">
                  <c:v>Карітас Кривий Ріг</c:v>
                </c:pt>
                <c:pt idx="4">
                  <c:v>ACTED</c:v>
                </c:pt>
                <c:pt idx="5">
                  <c:v>SPIR</c:v>
                </c:pt>
                <c:pt idx="6">
                  <c:v>Caritas Kryvyi Rih</c:v>
                </c:pt>
                <c:pt idx="7">
                  <c:v>HOPE</c:v>
                </c:pt>
                <c:pt idx="8">
                  <c:v>Avalyst</c:v>
                </c:pt>
                <c:pt idx="9">
                  <c:v>URCS</c:v>
                </c:pt>
                <c:pt idx="10">
                  <c:v>PIN</c:v>
                </c:pt>
                <c:pt idx="11">
                  <c:v>UNICEF</c:v>
                </c:pt>
                <c:pt idx="12">
                  <c:v>UNHCR</c:v>
                </c:pt>
              </c:strCache>
            </c:strRef>
          </c:cat>
          <c:val>
            <c:numRef>
              <c:f>Sheet2!$Q$14:$Q$26</c:f>
              <c:numCache>
                <c:formatCode>General</c:formatCode>
                <c:ptCount val="13"/>
                <c:pt idx="0">
                  <c:v>6</c:v>
                </c:pt>
                <c:pt idx="1">
                  <c:v>22</c:v>
                </c:pt>
                <c:pt idx="2">
                  <c:v>22</c:v>
                </c:pt>
                <c:pt idx="3">
                  <c:v>25</c:v>
                </c:pt>
                <c:pt idx="4">
                  <c:v>79</c:v>
                </c:pt>
                <c:pt idx="5">
                  <c:v>82</c:v>
                </c:pt>
                <c:pt idx="6">
                  <c:v>162</c:v>
                </c:pt>
                <c:pt idx="7">
                  <c:v>189</c:v>
                </c:pt>
                <c:pt idx="8">
                  <c:v>641</c:v>
                </c:pt>
                <c:pt idx="9">
                  <c:v>1206</c:v>
                </c:pt>
                <c:pt idx="10">
                  <c:v>5141</c:v>
                </c:pt>
                <c:pt idx="11">
                  <c:v>6182</c:v>
                </c:pt>
                <c:pt idx="12">
                  <c:v>14078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3A-4A2C-A7A1-706D3D72A3B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72009840"/>
        <c:axId val="72007920"/>
      </c:barChart>
      <c:catAx>
        <c:axId val="720098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007920"/>
        <c:crosses val="autoZero"/>
        <c:auto val="1"/>
        <c:lblAlgn val="ctr"/>
        <c:lblOffset val="100"/>
        <c:noMultiLvlLbl val="0"/>
      </c:catAx>
      <c:valAx>
        <c:axId val="720079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2009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Cash for Utilities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Sheet2!$R$12</c:f>
              <c:strCache>
                <c:ptCount val="1"/>
                <c:pt idx="0">
                  <c:v>Households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Sheet2!$Q$13:$Q$16</c:f>
              <c:strCache>
                <c:ptCount val="4"/>
                <c:pt idx="0">
                  <c:v>SI</c:v>
                </c:pt>
                <c:pt idx="1">
                  <c:v>Caritas-SPES</c:v>
                </c:pt>
                <c:pt idx="2">
                  <c:v>ICRC</c:v>
                </c:pt>
                <c:pt idx="3">
                  <c:v>UNICEF</c:v>
                </c:pt>
              </c:strCache>
            </c:strRef>
          </c:cat>
          <c:val>
            <c:numRef>
              <c:f>Sheet2!$R$13:$R$16</c:f>
              <c:numCache>
                <c:formatCode>General</c:formatCode>
                <c:ptCount val="4"/>
                <c:pt idx="0">
                  <c:v>60</c:v>
                </c:pt>
                <c:pt idx="1">
                  <c:v>66</c:v>
                </c:pt>
                <c:pt idx="2">
                  <c:v>2694</c:v>
                </c:pt>
                <c:pt idx="3">
                  <c:v>3406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D8-45B1-9872-447786B0A47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384662991"/>
        <c:axId val="1386494479"/>
      </c:barChart>
      <c:catAx>
        <c:axId val="138466299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6494479"/>
        <c:crosses val="autoZero"/>
        <c:auto val="1"/>
        <c:lblAlgn val="ctr"/>
        <c:lblOffset val="100"/>
        <c:noMultiLvlLbl val="0"/>
      </c:catAx>
      <c:valAx>
        <c:axId val="138649447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846629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B37ACCD-4AA0-46A2-BE0B-2DD3A3EFC0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89" cy="465116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5CC5F9-08A5-4D9B-B700-DBAC653681B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292" y="0"/>
            <a:ext cx="3038489" cy="465116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A4EC328D-B7A1-49CB-B5A2-5192848AE60F}" type="datetimeFigureOut">
              <a:rPr lang="en-GB"/>
              <a:pPr>
                <a:defRPr/>
              </a:pPr>
              <a:t>02/10/2025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F1D425-19F6-46D8-8A61-F70E991ABF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808"/>
            <a:ext cx="3038489" cy="465116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D5FF08-B9C7-4965-9243-729F6E5272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292" y="8829808"/>
            <a:ext cx="3038489" cy="465116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CF3FEDCF-2B20-4FB6-AEBD-CCCADEE218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901DD9E-FCE5-4716-BD34-1545C3AF7B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89" cy="465116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10D3A3-4EAE-4114-8212-CB7A35E1CF9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292" y="0"/>
            <a:ext cx="3038489" cy="465116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4B7CF075-4A11-4A3D-AF09-06F520ABB868}" type="datetimeFigureOut">
              <a:rPr lang="en-GB"/>
              <a:pPr>
                <a:defRPr/>
              </a:pPr>
              <a:t>02/10/2025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94F4E8D-CF92-4F1A-A382-5BF7A6A67D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50" tIns="48175" rIns="96350" bIns="48175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FC44CAA-F8AB-4A3E-8ADC-E31E026A8C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89" y="4416382"/>
            <a:ext cx="5607024" cy="4183084"/>
          </a:xfrm>
          <a:prstGeom prst="rect">
            <a:avLst/>
          </a:prstGeom>
        </p:spPr>
        <p:txBody>
          <a:bodyPr vert="horz" lIns="96350" tIns="48175" rIns="96350" bIns="48175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26F624-F805-47C8-811F-A7B2A0C76BE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808"/>
            <a:ext cx="3038489" cy="465116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1A8B3-2859-4D4F-917D-E19BCE8A3D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292" y="8829808"/>
            <a:ext cx="3038489" cy="465116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552DAAA6-35BD-43C7-8AAC-D9D0A32DAA6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84482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70176"/>
            <a:ext cx="6400800" cy="127099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8594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459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926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1">
    <p:bg>
      <p:bgPr>
        <a:solidFill>
          <a:srgbClr val="AF1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59F49446-BCCD-4D5E-A198-6E9F12541C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16" t="25917" r="10161" b="26747"/>
          <a:stretch/>
        </p:blipFill>
        <p:spPr>
          <a:xfrm>
            <a:off x="309569" y="1223671"/>
            <a:ext cx="5805960" cy="483283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C0D4FE5-B793-4BD0-B235-9CDBE692A1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600" y="2688000"/>
            <a:ext cx="5072400" cy="1377600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Titel of </a:t>
            </a:r>
            <a:r>
              <a:rPr lang="da-DK" err="1"/>
              <a:t>presentation</a:t>
            </a:r>
            <a:br>
              <a:rPr lang="da-DK"/>
            </a:br>
            <a:r>
              <a:rPr lang="da-DK"/>
              <a:t>max. </a:t>
            </a:r>
            <a:r>
              <a:rPr lang="da-DK" err="1"/>
              <a:t>two</a:t>
            </a:r>
            <a:r>
              <a:rPr lang="da-DK"/>
              <a:t> lines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858A45C-806D-4AEB-A7B3-9126745A73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3413" y="4291200"/>
            <a:ext cx="5072062" cy="4572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da-DK" err="1"/>
              <a:t>Subtitle</a:t>
            </a:r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BF542566-39D3-446F-BB57-8A83951304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7509" y="2726400"/>
            <a:ext cx="2009682" cy="1385120"/>
          </a:xfrm>
          <a:prstGeom prst="rect">
            <a:avLst/>
          </a:prstGeom>
        </p:spPr>
      </p:pic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7169F15F-2402-4418-8806-60EA21B115B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3413" y="6155005"/>
            <a:ext cx="3798000" cy="254207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spcBef>
                <a:spcPts val="0"/>
              </a:spcBef>
              <a:buNone/>
              <a:defRPr sz="135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l">
              <a:defRPr sz="82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algn="l">
              <a:defRPr sz="82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algn="l">
              <a:defRPr sz="82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algn="l">
              <a:defRPr sz="82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 err="1"/>
              <a:t>Name</a:t>
            </a:r>
            <a:r>
              <a:rPr lang="da-DK"/>
              <a:t> of </a:t>
            </a:r>
            <a:r>
              <a:rPr lang="da-DK" err="1"/>
              <a:t>author</a:t>
            </a:r>
            <a:r>
              <a:rPr lang="da-DK"/>
              <a:t> / date</a:t>
            </a:r>
          </a:p>
        </p:txBody>
      </p:sp>
    </p:spTree>
    <p:extLst>
      <p:ext uri="{BB962C8B-B14F-4D97-AF65-F5344CB8AC3E}">
        <p14:creationId xmlns:p14="http://schemas.microsoft.com/office/powerpoint/2010/main" val="3061920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1302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ood bye and thank yo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79EC7B9C-2F1A-487C-9C98-CCC739154D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16" t="25917" r="10161" b="26747"/>
          <a:stretch/>
        </p:blipFill>
        <p:spPr>
          <a:xfrm>
            <a:off x="1869428" y="712371"/>
            <a:ext cx="5707990" cy="4751288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B6BBE893-635A-704F-976C-0078E9604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2939" y="5030807"/>
            <a:ext cx="7858125" cy="785421"/>
          </a:xfrm>
          <a:prstGeom prst="rect">
            <a:avLst/>
          </a:prstGeom>
        </p:spPr>
        <p:txBody>
          <a:bodyPr/>
          <a:lstStyle>
            <a:lvl1pPr algn="ctr">
              <a:defRPr sz="24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a-DK" err="1"/>
              <a:t>Click</a:t>
            </a:r>
            <a:r>
              <a:rPr lang="da-DK"/>
              <a:t> and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thank</a:t>
            </a:r>
            <a:r>
              <a:rPr lang="da-DK"/>
              <a:t> </a:t>
            </a:r>
            <a:r>
              <a:rPr lang="da-DK" err="1"/>
              <a:t>you</a:t>
            </a:r>
            <a:r>
              <a:rPr lang="da-DK"/>
              <a:t> and </a:t>
            </a:r>
            <a:r>
              <a:rPr lang="da-DK" err="1"/>
              <a:t>good</a:t>
            </a:r>
            <a:r>
              <a:rPr lang="da-DK"/>
              <a:t> </a:t>
            </a:r>
            <a:r>
              <a:rPr lang="da-DK" err="1"/>
              <a:t>bye</a:t>
            </a:r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E4BC3BF7-BE4C-4E75-8F30-D90D1BC11B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6835" y="2365201"/>
            <a:ext cx="1308531" cy="90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146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770" y="2679128"/>
            <a:ext cx="8053754" cy="707886"/>
          </a:xfrm>
          <a:noFill/>
          <a:ln>
            <a:noFill/>
          </a:ln>
        </p:spPr>
        <p:txBody>
          <a:bodyPr/>
          <a:lstStyle>
            <a:lvl1pPr algn="ctr">
              <a:defRPr lang="en-US" sz="3000">
                <a:solidFill>
                  <a:srgbClr val="0092D2"/>
                </a:solidFill>
                <a:latin typeface="Futura Std Bold" charset="0"/>
                <a:cs typeface="+mn-cs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42663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89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8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81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31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92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907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139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1811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904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075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142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40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5956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82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9274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809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6722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0168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3087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6F22647-3D59-4C4E-85B9-3F17D51C52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17D7177-AA27-45F8-940D-B497D38692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1028" name="Rectangle 2">
            <a:extLst>
              <a:ext uri="{FF2B5EF4-FFF2-40B4-BE49-F238E27FC236}">
                <a16:creationId xmlns:a16="http://schemas.microsoft.com/office/drawing/2014/main" id="{C1D462EA-4F18-4DA2-973E-B5CC2E75A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GB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C79416-952F-4529-ABB9-67985A4D9A30}"/>
              </a:ext>
            </a:extLst>
          </p:cNvPr>
          <p:cNvSpPr/>
          <p:nvPr/>
        </p:nvSpPr>
        <p:spPr>
          <a:xfrm>
            <a:off x="0" y="0"/>
            <a:ext cx="9144000" cy="115888"/>
          </a:xfrm>
          <a:prstGeom prst="rect">
            <a:avLst/>
          </a:prstGeom>
          <a:solidFill>
            <a:srgbClr val="7F1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31" name="Rectangle 2">
            <a:extLst>
              <a:ext uri="{FF2B5EF4-FFF2-40B4-BE49-F238E27FC236}">
                <a16:creationId xmlns:a16="http://schemas.microsoft.com/office/drawing/2014/main" id="{01444D40-0766-4A9C-B313-C7E9F1BF7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GB" alt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1AF17E-5038-4592-8F4A-722AFEC9C681}"/>
              </a:ext>
            </a:extLst>
          </p:cNvPr>
          <p:cNvSpPr/>
          <p:nvPr/>
        </p:nvSpPr>
        <p:spPr>
          <a:xfrm>
            <a:off x="0" y="0"/>
            <a:ext cx="9144000" cy="115888"/>
          </a:xfrm>
          <a:prstGeom prst="rect">
            <a:avLst/>
          </a:prstGeom>
          <a:solidFill>
            <a:srgbClr val="7F1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897077-821F-47BB-B972-69EAEC4B851B}"/>
              </a:ext>
            </a:extLst>
          </p:cNvPr>
          <p:cNvSpPr/>
          <p:nvPr/>
        </p:nvSpPr>
        <p:spPr>
          <a:xfrm>
            <a:off x="0" y="6742113"/>
            <a:ext cx="1836738" cy="115887"/>
          </a:xfrm>
          <a:prstGeom prst="rect">
            <a:avLst/>
          </a:prstGeom>
          <a:solidFill>
            <a:srgbClr val="04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999CE2B-4F05-424D-9201-DFBC33DF2D7D}"/>
              </a:ext>
            </a:extLst>
          </p:cNvPr>
          <p:cNvSpPr/>
          <p:nvPr/>
        </p:nvSpPr>
        <p:spPr>
          <a:xfrm>
            <a:off x="1836738" y="6742113"/>
            <a:ext cx="1835150" cy="115887"/>
          </a:xfrm>
          <a:prstGeom prst="rect">
            <a:avLst/>
          </a:prstGeom>
          <a:solidFill>
            <a:srgbClr val="459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F71F652-2D02-4217-8892-62FA8136BB28}"/>
              </a:ext>
            </a:extLst>
          </p:cNvPr>
          <p:cNvSpPr/>
          <p:nvPr/>
        </p:nvSpPr>
        <p:spPr>
          <a:xfrm>
            <a:off x="3671888" y="6742113"/>
            <a:ext cx="1836737" cy="115887"/>
          </a:xfrm>
          <a:prstGeom prst="rect">
            <a:avLst/>
          </a:prstGeom>
          <a:solidFill>
            <a:srgbClr val="7F1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8B9B074-1137-4C22-A750-3FF93741B481}"/>
              </a:ext>
            </a:extLst>
          </p:cNvPr>
          <p:cNvSpPr/>
          <p:nvPr/>
        </p:nvSpPr>
        <p:spPr>
          <a:xfrm>
            <a:off x="5508625" y="6742113"/>
            <a:ext cx="1835150" cy="115887"/>
          </a:xfrm>
          <a:prstGeom prst="rect">
            <a:avLst/>
          </a:prstGeom>
          <a:solidFill>
            <a:srgbClr val="459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31AEF31-9676-4F5F-AB61-3C1FF5F8BCEB}"/>
              </a:ext>
            </a:extLst>
          </p:cNvPr>
          <p:cNvSpPr/>
          <p:nvPr/>
        </p:nvSpPr>
        <p:spPr>
          <a:xfrm>
            <a:off x="7326313" y="6742113"/>
            <a:ext cx="1835150" cy="115887"/>
          </a:xfrm>
          <a:prstGeom prst="rect">
            <a:avLst/>
          </a:prstGeom>
          <a:solidFill>
            <a:srgbClr val="04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pic>
        <p:nvPicPr>
          <p:cNvPr id="3" name="Picture 2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DAAF26F1-6005-8A51-F1AA-7B44913878D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82" y="6250595"/>
            <a:ext cx="1835150" cy="49151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21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34" r:id="rId12"/>
    <p:sldLayoutId id="2147483737" r:id="rId13"/>
    <p:sldLayoutId id="2147483738" r:id="rId14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04314C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4314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4314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4314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4314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04314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04314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04314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04314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7F1416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7F1416"/>
        </a:buClr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7F1416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7F1416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7F1416"/>
        </a:buClr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ED9C8-F09A-4D9E-BEC0-4725162E21F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9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EE608-624F-BD5D-2DFB-8EE0FF8AE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274638"/>
            <a:ext cx="8515350" cy="540834"/>
          </a:xfrm>
        </p:spPr>
        <p:txBody>
          <a:bodyPr wrap="square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GB"/>
              <a:t>Dnipro Shelter Cluster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91DC85-A8C4-F9F1-78A9-716F4091D2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87622" y="815472"/>
            <a:ext cx="2597305" cy="260853"/>
          </a:xfrm>
        </p:spPr>
        <p:txBody>
          <a:bodyPr wrap="square" anchor="t">
            <a:normAutofit fontScale="47500" lnSpcReduction="20000"/>
          </a:bodyPr>
          <a:lstStyle/>
          <a:p>
            <a:pPr marL="0" indent="0" algn="ctr">
              <a:buNone/>
            </a:pPr>
            <a:r>
              <a:rPr lang="en-GB" dirty="0"/>
              <a:t>24th September 2025</a:t>
            </a:r>
          </a:p>
        </p:txBody>
      </p:sp>
      <p:pic>
        <p:nvPicPr>
          <p:cNvPr id="6" name="Picture 5" descr="A building with a white building and blue sky&#10;&#10;AI-generated content may be incorrect.">
            <a:extLst>
              <a:ext uri="{FF2B5EF4-FFF2-40B4-BE49-F238E27FC236}">
                <a16:creationId xmlns:a16="http://schemas.microsoft.com/office/drawing/2014/main" id="{C5E5F6D9-2316-5653-09C3-DA2D0BCEC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1076325"/>
            <a:ext cx="6800850" cy="510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8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FE8F435-830B-125F-4645-EF504633A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Other Winter activities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D5C1AAD-4335-9311-0A11-C88F164B23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9686975"/>
              </p:ext>
            </p:extLst>
          </p:nvPr>
        </p:nvGraphicFramePr>
        <p:xfrm>
          <a:off x="457200" y="1805410"/>
          <a:ext cx="8229602" cy="41155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7580">
                  <a:extLst>
                    <a:ext uri="{9D8B030D-6E8A-4147-A177-3AD203B41FA5}">
                      <a16:colId xmlns:a16="http://schemas.microsoft.com/office/drawing/2014/main" val="2175475580"/>
                    </a:ext>
                  </a:extLst>
                </a:gridCol>
                <a:gridCol w="1276178">
                  <a:extLst>
                    <a:ext uri="{9D8B030D-6E8A-4147-A177-3AD203B41FA5}">
                      <a16:colId xmlns:a16="http://schemas.microsoft.com/office/drawing/2014/main" val="4246887111"/>
                    </a:ext>
                  </a:extLst>
                </a:gridCol>
                <a:gridCol w="1393485">
                  <a:extLst>
                    <a:ext uri="{9D8B030D-6E8A-4147-A177-3AD203B41FA5}">
                      <a16:colId xmlns:a16="http://schemas.microsoft.com/office/drawing/2014/main" val="4109147229"/>
                    </a:ext>
                  </a:extLst>
                </a:gridCol>
                <a:gridCol w="1176918">
                  <a:extLst>
                    <a:ext uri="{9D8B030D-6E8A-4147-A177-3AD203B41FA5}">
                      <a16:colId xmlns:a16="http://schemas.microsoft.com/office/drawing/2014/main" val="253177484"/>
                    </a:ext>
                  </a:extLst>
                </a:gridCol>
                <a:gridCol w="2045441">
                  <a:extLst>
                    <a:ext uri="{9D8B030D-6E8A-4147-A177-3AD203B41FA5}">
                      <a16:colId xmlns:a16="http://schemas.microsoft.com/office/drawing/2014/main" val="2035255098"/>
                    </a:ext>
                  </a:extLst>
                </a:gridCol>
              </a:tblGrid>
              <a:tr h="35377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Type of activity/Вид активності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Organization`s name/Назва організації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Implementing partner/</a:t>
                      </a:r>
                      <a:r>
                        <a:rPr lang="uk-UA" sz="700" u="none" strike="noStrike">
                          <a:effectLst/>
                        </a:rPr>
                        <a:t>Імплементуючий партнер </a:t>
                      </a:r>
                      <a:endParaRPr lang="uk-UA" sz="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Status/</a:t>
                      </a:r>
                      <a:r>
                        <a:rPr lang="uk-UA" sz="700" u="none" strike="noStrike">
                          <a:effectLst/>
                        </a:rPr>
                        <a:t>Статус</a:t>
                      </a:r>
                      <a:endParaRPr lang="uk-UA" sz="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Sum of HHs to cover/Кількість домогосподарств, що планується покрити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extLst>
                  <a:ext uri="{0D108BD9-81ED-4DB2-BD59-A6C34878D82A}">
                    <a16:rowId xmlns:a16="http://schemas.microsoft.com/office/drawing/2014/main" val="441220534"/>
                  </a:ext>
                </a:extLst>
              </a:tr>
              <a:tr h="570344">
                <a:tc rowSpan="3"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Insulation of Substandard Houses/</a:t>
                      </a:r>
                      <a:r>
                        <a:rPr lang="uk-UA" sz="700" u="none" strike="noStrike">
                          <a:effectLst/>
                        </a:rPr>
                        <a:t>Утеплення будинків,</a:t>
                      </a:r>
                      <a:br>
                        <a:rPr lang="uk-UA" sz="700" u="none" strike="noStrike">
                          <a:effectLst/>
                        </a:rPr>
                      </a:br>
                      <a:r>
                        <a:rPr lang="uk-UA" sz="700" u="none" strike="noStrike">
                          <a:effectLst/>
                        </a:rPr>
                        <a:t>які не відповідають</a:t>
                      </a:r>
                      <a:br>
                        <a:rPr lang="uk-UA" sz="700" u="none" strike="noStrike">
                          <a:effectLst/>
                        </a:rPr>
                      </a:br>
                      <a:r>
                        <a:rPr lang="uk-UA" sz="700" u="none" strike="noStrike">
                          <a:effectLst/>
                        </a:rPr>
                        <a:t>Визначеним</a:t>
                      </a:r>
                      <a:br>
                        <a:rPr lang="uk-UA" sz="700" u="none" strike="noStrike">
                          <a:effectLst/>
                        </a:rPr>
                      </a:br>
                      <a:r>
                        <a:rPr lang="uk-UA" sz="700" u="none" strike="noStrike">
                          <a:effectLst/>
                        </a:rPr>
                        <a:t>гуманітарним</a:t>
                      </a:r>
                      <a:br>
                        <a:rPr lang="uk-UA" sz="700" u="none" strike="noStrike">
                          <a:effectLst/>
                        </a:rPr>
                      </a:br>
                      <a:r>
                        <a:rPr lang="uk-UA" sz="700" u="none" strike="noStrike">
                          <a:effectLst/>
                        </a:rPr>
                        <a:t>стандартам</a:t>
                      </a:r>
                      <a:endParaRPr lang="uk-UA" sz="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DRC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DRC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Planned-Confirmed funding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100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extLst>
                  <a:ext uri="{0D108BD9-81ED-4DB2-BD59-A6C34878D82A}">
                    <a16:rowId xmlns:a16="http://schemas.microsoft.com/office/drawing/2014/main" val="2046497048"/>
                  </a:ext>
                </a:extLst>
              </a:tr>
              <a:tr h="245495">
                <a:tc vMerge="1"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Planned-Unconfirmed funding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55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extLst>
                  <a:ext uri="{0D108BD9-81ED-4DB2-BD59-A6C34878D82A}">
                    <a16:rowId xmlns:a16="http://schemas.microsoft.com/office/drawing/2014/main" val="2255538744"/>
                  </a:ext>
                </a:extLst>
              </a:tr>
              <a:tr h="245495">
                <a:tc vMerge="1"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  <a:highlight>
                            <a:srgbClr val="FFFF00"/>
                          </a:highlight>
                        </a:rPr>
                        <a:t>(blank)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  <a:highlight>
                            <a:srgbClr val="FFFF00"/>
                          </a:highlight>
                        </a:rPr>
                        <a:t>(blank)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Planned-Unconfirmed funding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50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extLst>
                  <a:ext uri="{0D108BD9-81ED-4DB2-BD59-A6C34878D82A}">
                    <a16:rowId xmlns:a16="http://schemas.microsoft.com/office/drawing/2014/main" val="290915515"/>
                  </a:ext>
                </a:extLst>
              </a:tr>
              <a:tr h="245495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NFI for Households/Надання НПТ для</a:t>
                      </a:r>
                      <a:br>
                        <a:rPr lang="ru-RU" sz="700" u="none" strike="noStrike">
                          <a:effectLst/>
                        </a:rPr>
                      </a:br>
                      <a:r>
                        <a:rPr lang="ru-RU" sz="700" u="none" strike="noStrike">
                          <a:effectLst/>
                        </a:rPr>
                        <a:t>домогосподарств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CaritasUA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Caritas Kryvyi Rih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Planned-Unconfirmed funding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1250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extLst>
                  <a:ext uri="{0D108BD9-81ED-4DB2-BD59-A6C34878D82A}">
                    <a16:rowId xmlns:a16="http://schemas.microsoft.com/office/drawing/2014/main" val="334817568"/>
                  </a:ext>
                </a:extLst>
              </a:tr>
              <a:tr h="245495">
                <a:tc rowSpan="3"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NFI for Winter/Розповсюдження НПТ у період</a:t>
                      </a:r>
                      <a:br>
                        <a:rPr lang="ru-RU" sz="700" u="none" strike="noStrike">
                          <a:effectLst/>
                        </a:rPr>
                      </a:br>
                      <a:r>
                        <a:rPr lang="ru-RU" sz="700" u="none" strike="noStrike">
                          <a:effectLst/>
                        </a:rPr>
                        <a:t>підготовки до зими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ACTED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Save Ukrainians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Planned-Confirmed funding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383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extLst>
                  <a:ext uri="{0D108BD9-81ED-4DB2-BD59-A6C34878D82A}">
                    <a16:rowId xmlns:a16="http://schemas.microsoft.com/office/drawing/2014/main" val="3819185049"/>
                  </a:ext>
                </a:extLst>
              </a:tr>
              <a:tr h="245495">
                <a:tc vMerge="1"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Caritas Czech Republic 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(blank)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Planned-Unconfirmed funding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250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extLst>
                  <a:ext uri="{0D108BD9-81ED-4DB2-BD59-A6C34878D82A}">
                    <a16:rowId xmlns:a16="http://schemas.microsoft.com/office/drawing/2014/main" val="1928207940"/>
                  </a:ext>
                </a:extLst>
              </a:tr>
              <a:tr h="245495">
                <a:tc vMerge="1"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(blank)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(blank)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Planned-Unconfirmed funding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500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extLst>
                  <a:ext uri="{0D108BD9-81ED-4DB2-BD59-A6C34878D82A}">
                    <a16:rowId xmlns:a16="http://schemas.microsoft.com/office/drawing/2014/main" val="3076822095"/>
                  </a:ext>
                </a:extLst>
              </a:tr>
              <a:tr h="353778">
                <a:tc rowSpan="7"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Winter Cash for Utilities/Надання грошової</a:t>
                      </a:r>
                      <a:br>
                        <a:rPr lang="ru-RU" sz="700" u="none" strike="noStrike">
                          <a:effectLst/>
                        </a:rPr>
                      </a:br>
                      <a:r>
                        <a:rPr lang="ru-RU" sz="700" u="none" strike="noStrike">
                          <a:effectLst/>
                        </a:rPr>
                        <a:t>допомоги на оплату комунальних послуг у зимовий період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CaritasUA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Caritas Kryvyi Rih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Planned-Unconfirmed funding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1000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extLst>
                  <a:ext uri="{0D108BD9-81ED-4DB2-BD59-A6C34878D82A}">
                    <a16:rowId xmlns:a16="http://schemas.microsoft.com/office/drawing/2014/main" val="1389214580"/>
                  </a:ext>
                </a:extLst>
              </a:tr>
              <a:tr h="245495">
                <a:tc vMerge="1"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DRC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DRC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Planned-Unconfirmed funding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50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extLst>
                  <a:ext uri="{0D108BD9-81ED-4DB2-BD59-A6C34878D82A}">
                    <a16:rowId xmlns:a16="http://schemas.microsoft.com/office/drawing/2014/main" val="3281065645"/>
                  </a:ext>
                </a:extLst>
              </a:tr>
              <a:tr h="245495">
                <a:tc vMerge="1"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Pomogaem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Planned-Unconfirmed funding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1100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extLst>
                  <a:ext uri="{0D108BD9-81ED-4DB2-BD59-A6C34878D82A}">
                    <a16:rowId xmlns:a16="http://schemas.microsoft.com/office/drawing/2014/main" val="2365524947"/>
                  </a:ext>
                </a:extLst>
              </a:tr>
              <a:tr h="245495">
                <a:tc vMerge="1"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Posmishka UA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Posmishka UA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Planned-Unconfirmed funding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400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extLst>
                  <a:ext uri="{0D108BD9-81ED-4DB2-BD59-A6C34878D82A}">
                    <a16:rowId xmlns:a16="http://schemas.microsoft.com/office/drawing/2014/main" val="1056724891"/>
                  </a:ext>
                </a:extLst>
              </a:tr>
              <a:tr h="245495">
                <a:tc vMerge="1"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R2P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R2P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Planned-Unconfirmed funding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2702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extLst>
                  <a:ext uri="{0D108BD9-81ED-4DB2-BD59-A6C34878D82A}">
                    <a16:rowId xmlns:a16="http://schemas.microsoft.com/office/drawing/2014/main" val="655343934"/>
                  </a:ext>
                </a:extLst>
              </a:tr>
              <a:tr h="137211">
                <a:tc vMerge="1"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SI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SI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Planned-Confirmed funding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126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extLst>
                  <a:ext uri="{0D108BD9-81ED-4DB2-BD59-A6C34878D82A}">
                    <a16:rowId xmlns:a16="http://schemas.microsoft.com/office/drawing/2014/main" val="36986768"/>
                  </a:ext>
                </a:extLst>
              </a:tr>
              <a:tr h="245495">
                <a:tc vMerge="1"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Triangle Generation Humanitaire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Triangle Generation Humanitaire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Planned-Confirmed funding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300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939" marR="2939" marT="2939" marB="0" anchor="b"/>
                </a:tc>
                <a:extLst>
                  <a:ext uri="{0D108BD9-81ED-4DB2-BD59-A6C34878D82A}">
                    <a16:rowId xmlns:a16="http://schemas.microsoft.com/office/drawing/2014/main" val="42782752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5284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B828A-1E80-3B81-5EE4-642B1E228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RAIS+ Winter Energy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CACD238-A7EC-AB6F-C9C7-296E00FCF0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1247983"/>
              </p:ext>
            </p:extLst>
          </p:nvPr>
        </p:nvGraphicFramePr>
        <p:xfrm>
          <a:off x="328612" y="1474788"/>
          <a:ext cx="5629275" cy="4852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E2531BA-A7F2-2886-F1FA-6CFB87ABC6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6688188"/>
              </p:ext>
            </p:extLst>
          </p:nvPr>
        </p:nvGraphicFramePr>
        <p:xfrm>
          <a:off x="4114800" y="328295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92250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5C11D9-9A48-FF3F-2E67-8654A3FD2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0" y="346845"/>
            <a:ext cx="7391400" cy="4069157"/>
          </a:xfrm>
          <a:prstGeom prst="rect">
            <a:avLst/>
          </a:prstGeom>
        </p:spPr>
      </p:pic>
      <p:pic>
        <p:nvPicPr>
          <p:cNvPr id="8" name="Picture 7" descr="A group of people standing around a van&#10;&#10;AI-generated content may be incorrect.">
            <a:extLst>
              <a:ext uri="{FF2B5EF4-FFF2-40B4-BE49-F238E27FC236}">
                <a16:creationId xmlns:a16="http://schemas.microsoft.com/office/drawing/2014/main" id="{9C9BD715-8A83-51F9-EB60-574E2396C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4532312"/>
            <a:ext cx="2889250" cy="2166938"/>
          </a:xfrm>
          <a:prstGeom prst="rect">
            <a:avLst/>
          </a:prstGeom>
        </p:spPr>
      </p:pic>
      <p:pic>
        <p:nvPicPr>
          <p:cNvPr id="10" name="Picture 9" descr="A room with beds in it&#10;&#10;AI-generated content may be incorrect.">
            <a:extLst>
              <a:ext uri="{FF2B5EF4-FFF2-40B4-BE49-F238E27FC236}">
                <a16:creationId xmlns:a16="http://schemas.microsoft.com/office/drawing/2014/main" id="{5049E0CF-4E29-70BB-C3EA-0A16C92FAC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350" y="4429918"/>
            <a:ext cx="3162300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59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ACFE6FF1-506A-475D-9221-6EA7EA2CB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2488"/>
            <a:ext cx="7886700" cy="1940162"/>
          </a:xfrm>
        </p:spPr>
        <p:txBody>
          <a:bodyPr/>
          <a:lstStyle/>
          <a:p>
            <a:r>
              <a:rPr lang="ru-UA" sz="2400"/>
              <a:t>Б</a:t>
            </a:r>
            <a:r>
              <a:rPr lang="ru-RU" sz="2400"/>
              <a:t>аз</a:t>
            </a:r>
            <a:r>
              <a:rPr lang="ru-UA" sz="2400"/>
              <a:t>а</a:t>
            </a:r>
            <a:r>
              <a:rPr lang="ru-RU" sz="2400"/>
              <a:t> </a:t>
            </a:r>
            <a:r>
              <a:rPr lang="ru-RU" sz="2400" err="1"/>
              <a:t>даних</a:t>
            </a:r>
            <a:r>
              <a:rPr lang="ru-RU" sz="2400"/>
              <a:t> Shelter–CCCM</a:t>
            </a:r>
            <a:r>
              <a:rPr lang="ru-UA" sz="2400"/>
              <a:t> </a:t>
            </a:r>
            <a:r>
              <a:rPr lang="ru-RU" sz="2400"/>
              <a:t>для </a:t>
            </a:r>
            <a:r>
              <a:rPr lang="ru-RU" sz="2400" err="1"/>
              <a:t>покращення</a:t>
            </a:r>
            <a:r>
              <a:rPr lang="ru-RU" sz="2400"/>
              <a:t> </a:t>
            </a:r>
            <a:r>
              <a:rPr lang="ru-RU" sz="2400" err="1"/>
              <a:t>координації</a:t>
            </a:r>
            <a:r>
              <a:rPr lang="ru-RU" sz="2400"/>
              <a:t> </a:t>
            </a:r>
            <a:r>
              <a:rPr lang="ru-RU" sz="2400" err="1"/>
              <a:t>допомоги</a:t>
            </a:r>
            <a:r>
              <a:rPr lang="ru-RU" sz="2400"/>
              <a:t> з </a:t>
            </a:r>
            <a:r>
              <a:rPr lang="ru-RU" sz="2400" err="1"/>
              <a:t>енергоресурсами</a:t>
            </a:r>
            <a:r>
              <a:rPr lang="ru-RU" sz="2400"/>
              <a:t> для </a:t>
            </a:r>
            <a:r>
              <a:rPr lang="ru-UA" sz="2400"/>
              <a:t>МТП</a:t>
            </a:r>
            <a:r>
              <a:rPr lang="ru-RU" sz="2400"/>
              <a:t> у зимовий </a:t>
            </a:r>
            <a:r>
              <a:rPr lang="ru-RU" sz="2400" err="1"/>
              <a:t>період</a:t>
            </a:r>
            <a:r>
              <a:rPr lang="ru-UA" sz="2400"/>
              <a:t>/ </a:t>
            </a:r>
            <a:r>
              <a:rPr lang="en-US" sz="2400"/>
              <a:t>Joint Shelter–CCCM Database to support coordination of Winter energy assistance for collective sites.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D95589-B3BD-8749-49D2-5030DBE0C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2152650"/>
            <a:ext cx="7604617" cy="30572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A19845-57BB-55C9-58F2-1D517CAA8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" y="4843636"/>
            <a:ext cx="8287907" cy="1448002"/>
          </a:xfrm>
          <a:prstGeom prst="rect">
            <a:avLst/>
          </a:prstGeom>
        </p:spPr>
      </p:pic>
      <p:pic>
        <p:nvPicPr>
          <p:cNvPr id="2" name="Picture 1" descr="A qr code with a white background&#10;&#10;AI-generated content may be incorrect.">
            <a:extLst>
              <a:ext uri="{FF2B5EF4-FFF2-40B4-BE49-F238E27FC236}">
                <a16:creationId xmlns:a16="http://schemas.microsoft.com/office/drawing/2014/main" id="{B351E8D4-775D-7189-E8B7-248500266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2147776"/>
            <a:ext cx="3423684" cy="342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29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EE4F5-871E-8FF5-D5F1-77B110443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95121959-8CFE-0AEC-49A8-76C191A68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UA" sz="1700"/>
              <a:t>Б</a:t>
            </a:r>
            <a:r>
              <a:rPr lang="ru-RU" sz="1700"/>
              <a:t>аз</a:t>
            </a:r>
            <a:r>
              <a:rPr lang="ru-UA" sz="1700"/>
              <a:t>а</a:t>
            </a:r>
            <a:r>
              <a:rPr lang="ru-RU" sz="1700"/>
              <a:t> </a:t>
            </a:r>
            <a:r>
              <a:rPr lang="ru-RU" sz="1700" err="1"/>
              <a:t>даних</a:t>
            </a:r>
            <a:r>
              <a:rPr lang="ru-RU" sz="1700"/>
              <a:t> Shelter–CCCM</a:t>
            </a:r>
            <a:r>
              <a:rPr lang="ru-UA" sz="1700"/>
              <a:t> </a:t>
            </a:r>
            <a:r>
              <a:rPr lang="ru-RU" sz="1700"/>
              <a:t>для </a:t>
            </a:r>
            <a:r>
              <a:rPr lang="ru-RU" sz="1700" err="1"/>
              <a:t>покращення</a:t>
            </a:r>
            <a:r>
              <a:rPr lang="ru-RU" sz="1700"/>
              <a:t> </a:t>
            </a:r>
            <a:r>
              <a:rPr lang="ru-RU" sz="1700" err="1"/>
              <a:t>координації</a:t>
            </a:r>
            <a:r>
              <a:rPr lang="ru-RU" sz="1700"/>
              <a:t> </a:t>
            </a:r>
            <a:r>
              <a:rPr lang="ru-RU" sz="1700" err="1"/>
              <a:t>допомоги</a:t>
            </a:r>
            <a:r>
              <a:rPr lang="ru-RU" sz="1700"/>
              <a:t> з </a:t>
            </a:r>
            <a:r>
              <a:rPr lang="ru-RU" sz="1700" err="1"/>
              <a:t>енергоресурсами</a:t>
            </a:r>
            <a:r>
              <a:rPr lang="ru-RU" sz="1700"/>
              <a:t> для </a:t>
            </a:r>
            <a:r>
              <a:rPr lang="ru-UA" sz="1700"/>
              <a:t>МТП</a:t>
            </a:r>
            <a:r>
              <a:rPr lang="ru-RU" sz="1700"/>
              <a:t> у зимовий </a:t>
            </a:r>
            <a:r>
              <a:rPr lang="ru-RU" sz="1700" err="1"/>
              <a:t>період</a:t>
            </a:r>
            <a:r>
              <a:rPr lang="ru-UA" sz="1700"/>
              <a:t>/ </a:t>
            </a:r>
            <a:r>
              <a:rPr lang="en-US" sz="1700"/>
              <a:t>Joint Shelter–CCCM Database to support coordination of Winter energy assistance for collective sites.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4362597-B484-FF58-19B5-0F73AE0287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784009"/>
              </p:ext>
            </p:extLst>
          </p:nvPr>
        </p:nvGraphicFramePr>
        <p:xfrm>
          <a:off x="761523" y="1674253"/>
          <a:ext cx="7620954" cy="3230672"/>
        </p:xfrm>
        <a:graphic>
          <a:graphicData uri="http://schemas.openxmlformats.org/drawingml/2006/table">
            <a:tbl>
              <a:tblPr/>
              <a:tblGrid>
                <a:gridCol w="7620954">
                  <a:extLst>
                    <a:ext uri="{9D8B030D-6E8A-4147-A177-3AD203B41FA5}">
                      <a16:colId xmlns:a16="http://schemas.microsoft.com/office/drawing/2014/main" val="772270466"/>
                    </a:ext>
                  </a:extLst>
                </a:gridCol>
              </a:tblGrid>
              <a:tr h="142331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Organizations Currently Reported to the Shelter Cluster that they are working in the Locations</a:t>
                      </a:r>
                      <a:endParaRPr lang="en-US" sz="4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8575" marR="28575" marT="285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8911881"/>
                  </a:ext>
                </a:extLst>
              </a:tr>
              <a:tr h="55411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Charitable Foundation "Caritas of Ukraine"</a:t>
                      </a:r>
                      <a:endParaRPr lang="en-US" sz="4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8575" marR="28575" marT="285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3754861"/>
                  </a:ext>
                </a:extLst>
              </a:tr>
              <a:tr h="17853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4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8575" marR="28575" marT="285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9287395"/>
                  </a:ext>
                </a:extLst>
              </a:tr>
              <a:tr h="55411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Right to Protection</a:t>
                      </a:r>
                      <a:endParaRPr lang="en-US" sz="4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8575" marR="28575" marT="285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35487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0E02A39-4C94-166F-83CF-6308E22117BA}"/>
              </a:ext>
            </a:extLst>
          </p:cNvPr>
          <p:cNvSpPr txBox="1"/>
          <p:nvPr/>
        </p:nvSpPr>
        <p:spPr>
          <a:xfrm>
            <a:off x="943277" y="4985886"/>
            <a:ext cx="1299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5 CS</a:t>
            </a:r>
          </a:p>
        </p:txBody>
      </p:sp>
    </p:spTree>
    <p:extLst>
      <p:ext uri="{BB962C8B-B14F-4D97-AF65-F5344CB8AC3E}">
        <p14:creationId xmlns:p14="http://schemas.microsoft.com/office/powerpoint/2010/main" val="712869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D9248-0DA2-234E-AC00-B62EAABA7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770BD90-EA87-462D-1E7E-886F44886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2488"/>
            <a:ext cx="7886700" cy="630916"/>
          </a:xfrm>
        </p:spPr>
        <p:txBody>
          <a:bodyPr/>
          <a:lstStyle/>
          <a:p>
            <a:r>
              <a:rPr lang="uk-UA"/>
              <a:t>Оновлення </a:t>
            </a:r>
            <a:r>
              <a:rPr lang="en-US"/>
              <a:t>SIDAR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3DEDF2-45A6-C4CB-1607-B73C792D9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78" y="843404"/>
            <a:ext cx="8373644" cy="536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95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0484B7-0088-F74C-39F7-6C480CBB7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BC08FE0C-201C-1655-A6BD-BA778F2AE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2488"/>
            <a:ext cx="7886700" cy="630916"/>
          </a:xfrm>
        </p:spPr>
        <p:txBody>
          <a:bodyPr/>
          <a:lstStyle/>
          <a:p>
            <a:r>
              <a:rPr lang="uk-UA"/>
              <a:t>Оновлення </a:t>
            </a:r>
            <a:r>
              <a:rPr lang="en-US"/>
              <a:t>SIDAR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3EA81F-0A29-682B-FB5D-3544BA31F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3404"/>
            <a:ext cx="9144000" cy="538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42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34015-6C8F-2C0A-D47E-931A368DE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FD31C59-6E52-0D71-3912-53C6C6D27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2488"/>
            <a:ext cx="7886700" cy="630916"/>
          </a:xfrm>
        </p:spPr>
        <p:txBody>
          <a:bodyPr/>
          <a:lstStyle/>
          <a:p>
            <a:r>
              <a:rPr lang="uk-UA"/>
              <a:t>Оновлення </a:t>
            </a:r>
            <a:r>
              <a:rPr lang="en-US"/>
              <a:t>SIDAR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1EAEC0-8FF2-0BB8-217B-5B9F86DAC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3404"/>
            <a:ext cx="9144000" cy="535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89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1C087-9472-7E6F-C363-69E59B72A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AC05A0F9-511A-2E4A-82A0-8B4B5C023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2488"/>
            <a:ext cx="7886700" cy="630916"/>
          </a:xfrm>
        </p:spPr>
        <p:txBody>
          <a:bodyPr/>
          <a:lstStyle/>
          <a:p>
            <a:r>
              <a:rPr lang="uk-UA"/>
              <a:t>Оновлення </a:t>
            </a:r>
            <a:r>
              <a:rPr lang="en-US"/>
              <a:t>SIDAR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D2C56DA-A5E5-1B34-5DD8-8AA3863838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4781854"/>
              </p:ext>
            </p:extLst>
          </p:nvPr>
        </p:nvGraphicFramePr>
        <p:xfrm>
          <a:off x="914401" y="940158"/>
          <a:ext cx="6978314" cy="4988802"/>
        </p:xfrm>
        <a:graphic>
          <a:graphicData uri="http://schemas.openxmlformats.org/drawingml/2006/table">
            <a:tbl>
              <a:tblPr/>
              <a:tblGrid>
                <a:gridCol w="2596993">
                  <a:extLst>
                    <a:ext uri="{9D8B030D-6E8A-4147-A177-3AD203B41FA5}">
                      <a16:colId xmlns:a16="http://schemas.microsoft.com/office/drawing/2014/main" val="259182191"/>
                    </a:ext>
                  </a:extLst>
                </a:gridCol>
                <a:gridCol w="847998">
                  <a:extLst>
                    <a:ext uri="{9D8B030D-6E8A-4147-A177-3AD203B41FA5}">
                      <a16:colId xmlns:a16="http://schemas.microsoft.com/office/drawing/2014/main" val="3302827251"/>
                    </a:ext>
                  </a:extLst>
                </a:gridCol>
                <a:gridCol w="688998">
                  <a:extLst>
                    <a:ext uri="{9D8B030D-6E8A-4147-A177-3AD203B41FA5}">
                      <a16:colId xmlns:a16="http://schemas.microsoft.com/office/drawing/2014/main" val="3707971719"/>
                    </a:ext>
                  </a:extLst>
                </a:gridCol>
                <a:gridCol w="688998">
                  <a:extLst>
                    <a:ext uri="{9D8B030D-6E8A-4147-A177-3AD203B41FA5}">
                      <a16:colId xmlns:a16="http://schemas.microsoft.com/office/drawing/2014/main" val="1953518545"/>
                    </a:ext>
                  </a:extLst>
                </a:gridCol>
                <a:gridCol w="688998">
                  <a:extLst>
                    <a:ext uri="{9D8B030D-6E8A-4147-A177-3AD203B41FA5}">
                      <a16:colId xmlns:a16="http://schemas.microsoft.com/office/drawing/2014/main" val="856660927"/>
                    </a:ext>
                  </a:extLst>
                </a:gridCol>
                <a:gridCol w="1466329">
                  <a:extLst>
                    <a:ext uri="{9D8B030D-6E8A-4147-A177-3AD203B41FA5}">
                      <a16:colId xmlns:a16="http://schemas.microsoft.com/office/drawing/2014/main" val="4067641711"/>
                    </a:ext>
                  </a:extLst>
                </a:gridCol>
              </a:tblGrid>
              <a:tr h="35634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Row Labels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Grand 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737445"/>
                  </a:ext>
                </a:extLst>
              </a:tr>
              <a:tr h="35634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9234958"/>
                  </a:ext>
                </a:extLst>
              </a:tr>
              <a:tr h="35634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AOS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9314699"/>
                  </a:ext>
                </a:extLst>
              </a:tr>
              <a:tr h="35634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Avalyst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2562794"/>
                  </a:ext>
                </a:extLst>
              </a:tr>
              <a:tr h="35634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Caritas Kryvyi Rih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8632388"/>
                  </a:ext>
                </a:extLst>
              </a:tr>
              <a:tr h="35634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CaritasUA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7573319"/>
                  </a:ext>
                </a:extLst>
              </a:tr>
              <a:tr h="35634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CF SSS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3368468"/>
                  </a:ext>
                </a:extLst>
              </a:tr>
              <a:tr h="35634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2246026"/>
                  </a:ext>
                </a:extLst>
              </a:tr>
              <a:tr h="35634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IOM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1578145"/>
                  </a:ext>
                </a:extLst>
              </a:tr>
              <a:tr h="35634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2704185"/>
                  </a:ext>
                </a:extLst>
              </a:tr>
              <a:tr h="35634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5149801"/>
                  </a:ext>
                </a:extLst>
              </a:tr>
              <a:tr h="35634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809344"/>
                  </a:ext>
                </a:extLst>
              </a:tr>
              <a:tr h="35634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UNHCR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6362162"/>
                  </a:ext>
                </a:extLst>
              </a:tr>
              <a:tr h="35634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Grand 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72783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3892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A28F4-D4C8-3A6B-9514-E1421A27C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6852"/>
            <a:ext cx="8229600" cy="646123"/>
          </a:xfrm>
        </p:spPr>
        <p:txBody>
          <a:bodyPr/>
          <a:lstStyle/>
          <a:p>
            <a:r>
              <a:rPr lang="en-US"/>
              <a:t>Useful links</a:t>
            </a:r>
          </a:p>
        </p:txBody>
      </p:sp>
      <p:pic>
        <p:nvPicPr>
          <p:cNvPr id="1030" name="Picture 6" descr="A qr code with black squares&#10;&#10;Description automatically generated">
            <a:extLst>
              <a:ext uri="{FF2B5EF4-FFF2-40B4-BE49-F238E27FC236}">
                <a16:creationId xmlns:a16="http://schemas.microsoft.com/office/drawing/2014/main" id="{A7473999-374B-157C-7F0A-704392CFC2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01" y="1541925"/>
            <a:ext cx="1728927" cy="172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3A4C4B-B2A2-097B-DD46-0F1C2F03B09F}"/>
              </a:ext>
            </a:extLst>
          </p:cNvPr>
          <p:cNvSpPr txBox="1"/>
          <p:nvPr/>
        </p:nvSpPr>
        <p:spPr>
          <a:xfrm>
            <a:off x="377301" y="3263983"/>
            <a:ext cx="1664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i="1" u="none" strike="noStrike">
                <a:solidFill>
                  <a:srgbClr val="7F1416"/>
                </a:solidFill>
                <a:effectLst/>
                <a:latin typeface="Verdana" panose="020B0604030504040204" pitchFamily="34" charset="0"/>
              </a:rPr>
              <a:t>Use the QR code to join our WhatsApp groups </a:t>
            </a:r>
            <a:endParaRPr lang="en-US" sz="1200"/>
          </a:p>
        </p:txBody>
      </p:sp>
      <p:pic>
        <p:nvPicPr>
          <p:cNvPr id="1032" name="Picture 8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62E5E4CD-3D56-BCF9-DE03-FAA7C3ED7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25" y="3965670"/>
            <a:ext cx="1837678" cy="172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14741E-7C0C-FC63-856D-F0D688029176}"/>
              </a:ext>
            </a:extLst>
          </p:cNvPr>
          <p:cNvSpPr txBox="1"/>
          <p:nvPr/>
        </p:nvSpPr>
        <p:spPr>
          <a:xfrm>
            <a:off x="166456" y="5687728"/>
            <a:ext cx="20862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/>
            <a:r>
              <a:rPr lang="en-GB" sz="1100" b="0" i="1" u="none" strike="noStrike">
                <a:solidFill>
                  <a:srgbClr val="7F1416"/>
                </a:solidFill>
                <a:effectLst/>
                <a:latin typeface="Verdana" panose="020B0604030504040204" pitchFamily="34" charset="0"/>
              </a:rPr>
              <a:t>For more info</a:t>
            </a:r>
            <a:r>
              <a:rPr lang="en-US" sz="1100" b="0" i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endParaRPr lang="en-US" sz="11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GB" sz="1100" b="0" i="1" u="none" strike="noStrike">
                <a:solidFill>
                  <a:srgbClr val="7F1416"/>
                </a:solidFill>
                <a:effectLst/>
                <a:latin typeface="Verdana" panose="020B0604030504040204" pitchFamily="34" charset="0"/>
              </a:rPr>
              <a:t>on East Hub dashboards </a:t>
            </a:r>
            <a:r>
              <a:rPr lang="en-US" sz="1100" b="0" i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endParaRPr lang="en-US" sz="11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GB" sz="1100" b="0" i="1" u="none" strike="noStrike">
                <a:solidFill>
                  <a:srgbClr val="7F1416"/>
                </a:solidFill>
                <a:effectLst/>
                <a:latin typeface="Verdana" panose="020B0604030504040204" pitchFamily="34" charset="0"/>
              </a:rPr>
              <a:t>and products</a:t>
            </a:r>
            <a:endParaRPr lang="en-US" sz="11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1036" name="Picture 12" descr="A qr code with black squares&#10;&#10;Description automatically generated">
            <a:extLst>
              <a:ext uri="{FF2B5EF4-FFF2-40B4-BE49-F238E27FC236}">
                <a16:creationId xmlns:a16="http://schemas.microsoft.com/office/drawing/2014/main" id="{030F3D37-28C8-140D-E366-7FA390973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822" y="1541925"/>
            <a:ext cx="1728928" cy="172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43808D-95EA-1558-FEA5-E6B0DC63E7EC}"/>
              </a:ext>
            </a:extLst>
          </p:cNvPr>
          <p:cNvSpPr txBox="1"/>
          <p:nvPr/>
        </p:nvSpPr>
        <p:spPr>
          <a:xfrm>
            <a:off x="7111014" y="3263983"/>
            <a:ext cx="15757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0" i="1" u="none" strike="noStrike">
                <a:solidFill>
                  <a:srgbClr val="7F1416"/>
                </a:solidFill>
                <a:effectLst/>
                <a:latin typeface="Verdana" panose="020B0604030504040204" pitchFamily="34" charset="0"/>
              </a:rPr>
              <a:t>To fill in the survey about organization`s stock mapping.</a:t>
            </a:r>
            <a:endParaRPr lang="en-US" sz="1100"/>
          </a:p>
        </p:txBody>
      </p:sp>
      <p:pic>
        <p:nvPicPr>
          <p:cNvPr id="1038" name="Picture 14" descr="A qr code with a black background&#10;&#10;Description automatically generated">
            <a:extLst>
              <a:ext uri="{FF2B5EF4-FFF2-40B4-BE49-F238E27FC236}">
                <a16:creationId xmlns:a16="http://schemas.microsoft.com/office/drawing/2014/main" id="{1C51762B-89A3-7740-6591-B6B231E32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659" y="4076678"/>
            <a:ext cx="1823253" cy="165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92F3F9-163D-815F-EC0B-8DD34F661546}"/>
              </a:ext>
            </a:extLst>
          </p:cNvPr>
          <p:cNvSpPr txBox="1"/>
          <p:nvPr/>
        </p:nvSpPr>
        <p:spPr>
          <a:xfrm>
            <a:off x="6997822" y="5833921"/>
            <a:ext cx="1728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1" u="none" strike="noStrike">
                <a:solidFill>
                  <a:srgbClr val="7F1416"/>
                </a:solidFill>
                <a:effectLst/>
                <a:latin typeface="Verdana" panose="020B0604030504040204" pitchFamily="34" charset="0"/>
              </a:rPr>
              <a:t>Referral System</a:t>
            </a:r>
            <a:endParaRPr lang="en-US" sz="1400"/>
          </a:p>
        </p:txBody>
      </p:sp>
      <p:pic>
        <p:nvPicPr>
          <p:cNvPr id="4" name="Picture 3" descr="A person holding a tray of food&#10;&#10;AI-generated content may be incorrect.">
            <a:extLst>
              <a:ext uri="{FF2B5EF4-FFF2-40B4-BE49-F238E27FC236}">
                <a16:creationId xmlns:a16="http://schemas.microsoft.com/office/drawing/2014/main" id="{BFA8CE6C-0EC2-9E8E-014D-0B5DD4059E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692" y="1745772"/>
            <a:ext cx="4488607" cy="336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91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BC405-6348-589C-B487-AD2024A11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9565" y="2467993"/>
            <a:ext cx="3313591" cy="1376040"/>
          </a:xfrm>
        </p:spPr>
        <p:txBody>
          <a:bodyPr/>
          <a:lstStyle/>
          <a:p>
            <a:r>
              <a:rPr lang="en-US" sz="2000"/>
              <a:t>Make your presence known/</a:t>
            </a:r>
            <a:br>
              <a:rPr lang="en-US" sz="2000"/>
            </a:br>
            <a:r>
              <a:rPr lang="uk-UA" sz="2000"/>
              <a:t>Я тут був(була)</a:t>
            </a:r>
            <a:endParaRPr lang="en-US" sz="2000"/>
          </a:p>
        </p:txBody>
      </p:sp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2F2B99FA-6A26-73CF-FDB5-4B935B151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4" y="1225118"/>
            <a:ext cx="4085948" cy="4261282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606F8894-3567-E4F9-0DBE-41E37C01E391}"/>
              </a:ext>
            </a:extLst>
          </p:cNvPr>
          <p:cNvSpPr/>
          <p:nvPr/>
        </p:nvSpPr>
        <p:spPr>
          <a:xfrm>
            <a:off x="4425518" y="3033945"/>
            <a:ext cx="1065321" cy="395055"/>
          </a:xfrm>
          <a:prstGeom prst="lef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770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D7BD2-8124-DAEA-7D7F-F7EB9653E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/>
              <a:t>Agenda/</a:t>
            </a:r>
            <a:r>
              <a:rPr lang="uk-UA"/>
              <a:t>Порядок денний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CC8D94-144F-B2F5-80C9-6EB1396A6B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/>
              <a:t>Introduction of participants  </a:t>
            </a:r>
          </a:p>
          <a:p>
            <a:pPr>
              <a:lnSpc>
                <a:spcPct val="90000"/>
              </a:lnSpc>
            </a:pPr>
            <a:r>
              <a:rPr lang="en-US" sz="2400"/>
              <a:t>Updates from Oblast Administration </a:t>
            </a:r>
          </a:p>
          <a:p>
            <a:pPr>
              <a:lnSpc>
                <a:spcPct val="90000"/>
              </a:lnSpc>
            </a:pPr>
            <a:r>
              <a:rPr lang="en-US" sz="2400"/>
              <a:t>Winter Updates (+ Collective Centers)</a:t>
            </a:r>
          </a:p>
          <a:p>
            <a:pPr>
              <a:lnSpc>
                <a:spcPct val="90000"/>
              </a:lnSpc>
            </a:pPr>
            <a:r>
              <a:rPr lang="en-US" sz="2400"/>
              <a:t>Emergency response/ Stock mapping</a:t>
            </a:r>
          </a:p>
          <a:p>
            <a:pPr>
              <a:lnSpc>
                <a:spcPct val="90000"/>
              </a:lnSpc>
            </a:pPr>
            <a:r>
              <a:rPr lang="en-US" sz="2400"/>
              <a:t>TC and evacuation updates</a:t>
            </a:r>
          </a:p>
          <a:p>
            <a:pPr>
              <a:lnSpc>
                <a:spcPct val="90000"/>
              </a:lnSpc>
            </a:pPr>
            <a:r>
              <a:rPr lang="en-US" sz="2400"/>
              <a:t>SIDAR updates</a:t>
            </a:r>
          </a:p>
          <a:p>
            <a:pPr>
              <a:lnSpc>
                <a:spcPct val="90000"/>
              </a:lnSpc>
            </a:pPr>
            <a:r>
              <a:rPr lang="en-US" sz="2400" err="1"/>
              <a:t>AoB</a:t>
            </a:r>
            <a:r>
              <a:rPr lang="en-US" sz="2400"/>
              <a:t> </a:t>
            </a:r>
            <a:endParaRPr lang="en-GB" sz="2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558A34-FA2F-F70A-F014-BC64BCFC4CBB}"/>
              </a:ext>
            </a:extLst>
          </p:cNvPr>
          <p:cNvSpPr txBox="1"/>
          <p:nvPr/>
        </p:nvSpPr>
        <p:spPr bwMode="auto"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>
              <a:lnSpc>
                <a:spcPct val="90000"/>
              </a:lnSpc>
              <a:spcBef>
                <a:spcPct val="20000"/>
              </a:spcBef>
              <a:buClr>
                <a:srgbClr val="7F1416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sz="2200" err="1">
                <a:latin typeface="+mn-lt"/>
              </a:rPr>
              <a:t>Представлення</a:t>
            </a:r>
            <a:r>
              <a:rPr lang="en-US" sz="2200">
                <a:latin typeface="+mn-lt"/>
              </a:rPr>
              <a:t> </a:t>
            </a:r>
            <a:r>
              <a:rPr lang="en-US" sz="2200" err="1">
                <a:latin typeface="+mn-lt"/>
              </a:rPr>
              <a:t>учасників</a:t>
            </a:r>
            <a:r>
              <a:rPr lang="en-US" sz="2200">
                <a:latin typeface="+mn-lt"/>
              </a:rPr>
              <a:t>  </a:t>
            </a:r>
          </a:p>
          <a:p>
            <a:pPr marL="342900" marR="0" lvl="0" indent="-342900">
              <a:lnSpc>
                <a:spcPct val="90000"/>
              </a:lnSpc>
              <a:spcBef>
                <a:spcPct val="20000"/>
              </a:spcBef>
              <a:buClr>
                <a:srgbClr val="7F1416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sz="2200" err="1">
                <a:latin typeface="+mn-lt"/>
              </a:rPr>
              <a:t>Оновлення</a:t>
            </a:r>
            <a:r>
              <a:rPr lang="en-US" sz="2200">
                <a:latin typeface="+mn-lt"/>
              </a:rPr>
              <a:t> </a:t>
            </a:r>
            <a:r>
              <a:rPr lang="en-US" sz="2200" err="1">
                <a:latin typeface="+mn-lt"/>
              </a:rPr>
              <a:t>від</a:t>
            </a:r>
            <a:r>
              <a:rPr lang="en-US" sz="2200">
                <a:latin typeface="+mn-lt"/>
              </a:rPr>
              <a:t> </a:t>
            </a:r>
            <a:r>
              <a:rPr lang="en-US" sz="2200" err="1">
                <a:latin typeface="+mn-lt"/>
              </a:rPr>
              <a:t>обласної</a:t>
            </a:r>
            <a:r>
              <a:rPr lang="en-US" sz="2200">
                <a:latin typeface="+mn-lt"/>
              </a:rPr>
              <a:t> </a:t>
            </a:r>
            <a:r>
              <a:rPr lang="en-US" sz="2200" err="1">
                <a:latin typeface="+mn-lt"/>
              </a:rPr>
              <a:t>адміністрації</a:t>
            </a:r>
            <a:r>
              <a:rPr lang="en-US" sz="2200">
                <a:latin typeface="+mn-lt"/>
              </a:rPr>
              <a:t> </a:t>
            </a:r>
          </a:p>
          <a:p>
            <a:pPr marL="342900" marR="0" lvl="0" indent="-342900">
              <a:lnSpc>
                <a:spcPct val="90000"/>
              </a:lnSpc>
              <a:spcBef>
                <a:spcPct val="20000"/>
              </a:spcBef>
              <a:buClr>
                <a:srgbClr val="7F1416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sz="2200" err="1">
                <a:latin typeface="+mn-lt"/>
              </a:rPr>
              <a:t>Оновлення</a:t>
            </a:r>
            <a:r>
              <a:rPr lang="en-US" sz="2200">
                <a:latin typeface="+mn-lt"/>
              </a:rPr>
              <a:t> </a:t>
            </a:r>
            <a:r>
              <a:rPr lang="en-US" sz="2200" err="1">
                <a:latin typeface="+mn-lt"/>
              </a:rPr>
              <a:t>щодо</a:t>
            </a:r>
            <a:r>
              <a:rPr lang="en-US" sz="2200">
                <a:latin typeface="+mn-lt"/>
              </a:rPr>
              <a:t> </a:t>
            </a:r>
            <a:r>
              <a:rPr lang="en-US" sz="2200" err="1">
                <a:latin typeface="+mn-lt"/>
              </a:rPr>
              <a:t>підготовки</a:t>
            </a:r>
            <a:r>
              <a:rPr lang="en-US" sz="2200">
                <a:latin typeface="+mn-lt"/>
              </a:rPr>
              <a:t> </a:t>
            </a:r>
            <a:r>
              <a:rPr lang="en-US" sz="2200" err="1">
                <a:latin typeface="+mn-lt"/>
              </a:rPr>
              <a:t>до</a:t>
            </a:r>
            <a:r>
              <a:rPr lang="en-US" sz="2200">
                <a:latin typeface="+mn-lt"/>
              </a:rPr>
              <a:t> </a:t>
            </a:r>
            <a:r>
              <a:rPr lang="en-US" sz="2200" err="1">
                <a:latin typeface="+mn-lt"/>
              </a:rPr>
              <a:t>зими</a:t>
            </a:r>
            <a:r>
              <a:rPr lang="en-US" sz="2200">
                <a:latin typeface="+mn-lt"/>
              </a:rPr>
              <a:t> (+ </a:t>
            </a:r>
            <a:r>
              <a:rPr lang="en-US" sz="2200" err="1">
                <a:latin typeface="+mn-lt"/>
              </a:rPr>
              <a:t>колективні</a:t>
            </a:r>
            <a:r>
              <a:rPr lang="en-US" sz="2200">
                <a:latin typeface="+mn-lt"/>
              </a:rPr>
              <a:t> </a:t>
            </a:r>
            <a:r>
              <a:rPr lang="en-US" sz="2200" err="1">
                <a:latin typeface="+mn-lt"/>
              </a:rPr>
              <a:t>центри</a:t>
            </a:r>
            <a:r>
              <a:rPr lang="en-US" sz="2200">
                <a:latin typeface="+mn-lt"/>
              </a:rPr>
              <a:t>)</a:t>
            </a:r>
          </a:p>
          <a:p>
            <a:pPr marL="342900" marR="0" lvl="0" indent="-342900">
              <a:lnSpc>
                <a:spcPct val="90000"/>
              </a:lnSpc>
              <a:spcBef>
                <a:spcPct val="20000"/>
              </a:spcBef>
              <a:buClr>
                <a:srgbClr val="7F1416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sz="2200" err="1">
                <a:latin typeface="+mn-lt"/>
              </a:rPr>
              <a:t>Реагування</a:t>
            </a:r>
            <a:r>
              <a:rPr lang="en-US" sz="2200">
                <a:latin typeface="+mn-lt"/>
              </a:rPr>
              <a:t> </a:t>
            </a:r>
            <a:r>
              <a:rPr lang="en-US" sz="2200" err="1">
                <a:latin typeface="+mn-lt"/>
              </a:rPr>
              <a:t>на</a:t>
            </a:r>
            <a:r>
              <a:rPr lang="en-US" sz="2200">
                <a:latin typeface="+mn-lt"/>
              </a:rPr>
              <a:t> </a:t>
            </a:r>
            <a:r>
              <a:rPr lang="en-US" sz="2200" err="1">
                <a:latin typeface="+mn-lt"/>
              </a:rPr>
              <a:t>надзвичайні</a:t>
            </a:r>
            <a:r>
              <a:rPr lang="en-US" sz="2200">
                <a:latin typeface="+mn-lt"/>
              </a:rPr>
              <a:t> </a:t>
            </a:r>
            <a:r>
              <a:rPr lang="en-US" sz="2200" err="1">
                <a:latin typeface="+mn-lt"/>
              </a:rPr>
              <a:t>ситуації</a:t>
            </a:r>
            <a:r>
              <a:rPr lang="en-US" sz="2200">
                <a:latin typeface="+mn-lt"/>
              </a:rPr>
              <a:t>/ </a:t>
            </a:r>
            <a:r>
              <a:rPr lang="en-US" sz="2200" err="1">
                <a:latin typeface="+mn-lt"/>
              </a:rPr>
              <a:t>Мапування</a:t>
            </a:r>
            <a:r>
              <a:rPr lang="en-US" sz="2200">
                <a:latin typeface="+mn-lt"/>
              </a:rPr>
              <a:t> </a:t>
            </a:r>
            <a:r>
              <a:rPr lang="en-US" sz="2200" err="1">
                <a:latin typeface="+mn-lt"/>
              </a:rPr>
              <a:t>запасів</a:t>
            </a:r>
            <a:endParaRPr lang="en-US" sz="2200">
              <a:latin typeface="+mn-lt"/>
            </a:endParaRPr>
          </a:p>
          <a:p>
            <a:pPr marL="342900" marR="0" lvl="0" indent="-342900">
              <a:lnSpc>
                <a:spcPct val="90000"/>
              </a:lnSpc>
              <a:spcBef>
                <a:spcPct val="20000"/>
              </a:spcBef>
              <a:buClr>
                <a:srgbClr val="7F1416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sz="2200" err="1">
                <a:latin typeface="+mn-lt"/>
              </a:rPr>
              <a:t>Оновлення</a:t>
            </a:r>
            <a:r>
              <a:rPr lang="en-US" sz="2200">
                <a:latin typeface="+mn-lt"/>
              </a:rPr>
              <a:t> </a:t>
            </a:r>
            <a:r>
              <a:rPr lang="en-US" sz="2200" err="1">
                <a:latin typeface="+mn-lt"/>
              </a:rPr>
              <a:t>щодо</a:t>
            </a:r>
            <a:r>
              <a:rPr lang="en-US" sz="2200">
                <a:latin typeface="+mn-lt"/>
              </a:rPr>
              <a:t> </a:t>
            </a:r>
            <a:r>
              <a:rPr lang="en-US" sz="2200" err="1">
                <a:latin typeface="+mn-lt"/>
              </a:rPr>
              <a:t>транзитних</a:t>
            </a:r>
            <a:r>
              <a:rPr lang="en-US" sz="2200">
                <a:latin typeface="+mn-lt"/>
              </a:rPr>
              <a:t> </a:t>
            </a:r>
            <a:r>
              <a:rPr lang="en-US" sz="2200" err="1">
                <a:latin typeface="+mn-lt"/>
              </a:rPr>
              <a:t>центрів</a:t>
            </a:r>
            <a:r>
              <a:rPr lang="en-US" sz="2200">
                <a:latin typeface="+mn-lt"/>
              </a:rPr>
              <a:t> та </a:t>
            </a:r>
            <a:r>
              <a:rPr lang="en-US" sz="2200" err="1">
                <a:latin typeface="+mn-lt"/>
              </a:rPr>
              <a:t>евакуації</a:t>
            </a:r>
            <a:endParaRPr lang="en-US" sz="2200">
              <a:latin typeface="+mn-lt"/>
            </a:endParaRPr>
          </a:p>
          <a:p>
            <a:pPr marL="342900" marR="0" lvl="0" indent="-342900">
              <a:lnSpc>
                <a:spcPct val="90000"/>
              </a:lnSpc>
              <a:spcBef>
                <a:spcPct val="20000"/>
              </a:spcBef>
              <a:buClr>
                <a:srgbClr val="7F1416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sz="2200" err="1">
                <a:latin typeface="+mn-lt"/>
              </a:rPr>
              <a:t>Оновлення</a:t>
            </a:r>
            <a:r>
              <a:rPr lang="en-US" sz="2200">
                <a:latin typeface="+mn-lt"/>
              </a:rPr>
              <a:t> SIDAR </a:t>
            </a:r>
          </a:p>
          <a:p>
            <a:pPr marL="342900" marR="0" lvl="0" indent="-342900">
              <a:lnSpc>
                <a:spcPct val="90000"/>
              </a:lnSpc>
              <a:spcBef>
                <a:spcPct val="20000"/>
              </a:spcBef>
              <a:buClr>
                <a:srgbClr val="7F1416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sz="2200" err="1">
                <a:latin typeface="+mn-lt"/>
              </a:rPr>
              <a:t>Інші</a:t>
            </a:r>
            <a:r>
              <a:rPr lang="en-US" sz="2200">
                <a:latin typeface="+mn-lt"/>
              </a:rPr>
              <a:t> </a:t>
            </a:r>
            <a:r>
              <a:rPr lang="en-US" sz="2200" err="1">
                <a:latin typeface="+mn-lt"/>
              </a:rPr>
              <a:t>питання</a:t>
            </a:r>
            <a:r>
              <a:rPr lang="en-US" sz="2200">
                <a:latin typeface="+mn-lt"/>
              </a:rPr>
              <a:t> </a:t>
            </a:r>
            <a:endParaRPr lang="en-US" sz="2200"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77699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EB4C5-F355-2F11-8F34-B59A8A41C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165" y="491106"/>
            <a:ext cx="8229600" cy="772763"/>
          </a:xfrm>
        </p:spPr>
        <p:txBody>
          <a:bodyPr wrap="square" anchor="ctr">
            <a:normAutofit fontScale="90000"/>
          </a:bodyPr>
          <a:lstStyle/>
          <a:p>
            <a:r>
              <a:rPr lang="en-US" sz="3100" b="0">
                <a:latin typeface="Verdana"/>
                <a:ea typeface="Verdana"/>
              </a:rPr>
              <a:t>Updates from the regional administration/</a:t>
            </a:r>
            <a:r>
              <a:rPr lang="en-US" sz="3100" b="0" i="1" err="1">
                <a:latin typeface="Verdana"/>
                <a:ea typeface="Verdana"/>
              </a:rPr>
              <a:t>Оновлення</a:t>
            </a:r>
            <a:r>
              <a:rPr lang="en-US" sz="3100" b="0" i="1">
                <a:latin typeface="Verdana"/>
                <a:ea typeface="Verdana"/>
              </a:rPr>
              <a:t> </a:t>
            </a:r>
            <a:r>
              <a:rPr lang="en-US" sz="3100" b="0" i="1" err="1">
                <a:latin typeface="Verdana"/>
                <a:ea typeface="Verdana"/>
              </a:rPr>
              <a:t>від</a:t>
            </a:r>
            <a:r>
              <a:rPr lang="en-US" sz="3100" b="0" i="1">
                <a:latin typeface="Verdana"/>
                <a:ea typeface="Verdana"/>
              </a:rPr>
              <a:t> </a:t>
            </a:r>
            <a:r>
              <a:rPr lang="en-US" sz="3100" b="0" i="1" err="1">
                <a:latin typeface="Verdana"/>
                <a:ea typeface="Verdana"/>
              </a:rPr>
              <a:t>обласної</a:t>
            </a:r>
            <a:r>
              <a:rPr lang="en-US" sz="3100" b="0" i="1">
                <a:latin typeface="Verdana"/>
                <a:ea typeface="Verdana"/>
              </a:rPr>
              <a:t> </a:t>
            </a:r>
            <a:r>
              <a:rPr lang="en-US" sz="3100" b="0" i="1" err="1">
                <a:latin typeface="Verdana"/>
                <a:ea typeface="Verdana"/>
              </a:rPr>
              <a:t>адміністрації</a:t>
            </a:r>
            <a:r>
              <a:rPr lang="en-US" sz="3100">
                <a:latin typeface="Verdana"/>
                <a:ea typeface="Verdana"/>
              </a:rPr>
              <a:t> </a:t>
            </a:r>
            <a:br>
              <a:rPr lang="en-US"/>
            </a:b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F5962-1920-45AE-AEA8-90B341D58624}"/>
              </a:ext>
            </a:extLst>
          </p:cNvPr>
          <p:cNvSpPr/>
          <p:nvPr/>
        </p:nvSpPr>
        <p:spPr>
          <a:xfrm>
            <a:off x="8045450" y="4464050"/>
            <a:ext cx="247650" cy="57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B548D9-629A-7EA2-DEBA-221EC1946160}"/>
              </a:ext>
            </a:extLst>
          </p:cNvPr>
          <p:cNvSpPr txBox="1"/>
          <p:nvPr/>
        </p:nvSpPr>
        <p:spPr>
          <a:xfrm>
            <a:off x="861831" y="1387236"/>
            <a:ext cx="7593564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solidFill>
                  <a:schemeClr val="tx2">
                    <a:lumMod val="90000"/>
                    <a:lumOff val="10000"/>
                  </a:schemeClr>
                </a:solidFill>
                <a:latin typeface="Verdana"/>
                <a:ea typeface="Calibri"/>
                <a:cs typeface="Calibri"/>
              </a:rPr>
              <a:t>Questions to OVA from partners/</a:t>
            </a:r>
            <a:r>
              <a:rPr lang="en-US" sz="2800" err="1">
                <a:solidFill>
                  <a:schemeClr val="tx2">
                    <a:lumMod val="90000"/>
                    <a:lumOff val="10000"/>
                  </a:schemeClr>
                </a:solidFill>
                <a:latin typeface="Verdana"/>
                <a:ea typeface="Calibri"/>
                <a:cs typeface="Calibri"/>
              </a:rPr>
              <a:t>Запитання</a:t>
            </a:r>
            <a:r>
              <a:rPr lang="en-US" sz="2800">
                <a:solidFill>
                  <a:schemeClr val="tx2">
                    <a:lumMod val="90000"/>
                    <a:lumOff val="10000"/>
                  </a:schemeClr>
                </a:solidFill>
                <a:latin typeface="Verdana"/>
                <a:ea typeface="Calibri"/>
                <a:cs typeface="Calibri"/>
              </a:rPr>
              <a:t> </a:t>
            </a:r>
            <a:r>
              <a:rPr lang="en-US" sz="2800" err="1">
                <a:solidFill>
                  <a:schemeClr val="tx2">
                    <a:lumMod val="90000"/>
                    <a:lumOff val="10000"/>
                  </a:schemeClr>
                </a:solidFill>
                <a:latin typeface="Verdana"/>
                <a:ea typeface="Calibri"/>
                <a:cs typeface="Calibri"/>
              </a:rPr>
              <a:t>до</a:t>
            </a:r>
            <a:r>
              <a:rPr lang="en-US" sz="2800">
                <a:solidFill>
                  <a:schemeClr val="tx2">
                    <a:lumMod val="90000"/>
                    <a:lumOff val="10000"/>
                  </a:schemeClr>
                </a:solidFill>
                <a:latin typeface="Verdana"/>
                <a:ea typeface="Calibri"/>
                <a:cs typeface="Calibri"/>
              </a:rPr>
              <a:t> ОВА </a:t>
            </a:r>
            <a:r>
              <a:rPr lang="en-US" sz="2800" err="1">
                <a:solidFill>
                  <a:schemeClr val="tx2">
                    <a:lumMod val="90000"/>
                    <a:lumOff val="10000"/>
                  </a:schemeClr>
                </a:solidFill>
                <a:latin typeface="Verdana"/>
                <a:ea typeface="Calibri"/>
                <a:cs typeface="Calibri"/>
              </a:rPr>
              <a:t>від</a:t>
            </a:r>
            <a:r>
              <a:rPr lang="en-US" sz="2800">
                <a:solidFill>
                  <a:schemeClr val="tx2">
                    <a:lumMod val="90000"/>
                    <a:lumOff val="10000"/>
                  </a:schemeClr>
                </a:solidFill>
                <a:latin typeface="Verdana"/>
                <a:ea typeface="Calibri"/>
                <a:cs typeface="Calibri"/>
              </a:rPr>
              <a:t> </a:t>
            </a:r>
            <a:r>
              <a:rPr lang="en-US" sz="2800" err="1">
                <a:solidFill>
                  <a:schemeClr val="tx2">
                    <a:lumMod val="90000"/>
                    <a:lumOff val="10000"/>
                  </a:schemeClr>
                </a:solidFill>
                <a:latin typeface="Verdana"/>
                <a:ea typeface="Calibri"/>
                <a:cs typeface="Calibri"/>
              </a:rPr>
              <a:t>партнерів</a:t>
            </a:r>
            <a:endParaRPr lang="en-US" sz="2800">
              <a:solidFill>
                <a:schemeClr val="tx2">
                  <a:lumMod val="90000"/>
                  <a:lumOff val="10000"/>
                </a:schemeClr>
              </a:solidFill>
              <a:latin typeface="Verdana"/>
              <a:ea typeface="Calibri"/>
              <a:cs typeface="Calibri"/>
            </a:endParaRPr>
          </a:p>
        </p:txBody>
      </p:sp>
      <p:pic>
        <p:nvPicPr>
          <p:cNvPr id="5" name="Picture 4" descr="A person applying a fingernail to a child&amp;#39;s wrist&#10;&#10;AI-generated content may be incorrect.">
            <a:extLst>
              <a:ext uri="{FF2B5EF4-FFF2-40B4-BE49-F238E27FC236}">
                <a16:creationId xmlns:a16="http://schemas.microsoft.com/office/drawing/2014/main" id="{16CC1068-B82F-8A30-48E7-B9DD44825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85" y="2753404"/>
            <a:ext cx="8963188" cy="3483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3753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AAB8A-E785-E01E-6124-1D4860600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3339"/>
          </a:xfrm>
        </p:spPr>
        <p:txBody>
          <a:bodyPr/>
          <a:lstStyle/>
          <a:p>
            <a:r>
              <a:rPr lang="en-US" sz="2000" b="0">
                <a:latin typeface="Verdana"/>
                <a:ea typeface="Verdana"/>
              </a:rPr>
              <a:t>Gap in the provision of in-kind assistance/</a:t>
            </a:r>
            <a:r>
              <a:rPr lang="en-US" sz="2000" b="0" err="1">
                <a:latin typeface="Verdana"/>
                <a:ea typeface="Verdana"/>
              </a:rPr>
              <a:t>Прогалина</a:t>
            </a:r>
            <a:r>
              <a:rPr lang="en-US" sz="2000" b="0">
                <a:latin typeface="Verdana"/>
                <a:ea typeface="Verdana"/>
              </a:rPr>
              <a:t> у </a:t>
            </a:r>
            <a:r>
              <a:rPr lang="en-US" sz="2000" b="0" err="1">
                <a:latin typeface="Verdana"/>
                <a:ea typeface="Verdana"/>
              </a:rPr>
              <a:t>забезпеченні</a:t>
            </a:r>
            <a:r>
              <a:rPr lang="en-US" sz="2000" b="0">
                <a:latin typeface="Verdana"/>
                <a:ea typeface="Verdana"/>
              </a:rPr>
              <a:t> </a:t>
            </a:r>
            <a:r>
              <a:rPr lang="en-US" sz="2000" b="0" err="1">
                <a:latin typeface="Verdana"/>
                <a:ea typeface="Verdana"/>
              </a:rPr>
              <a:t>допомогою</a:t>
            </a:r>
            <a:r>
              <a:rPr lang="en-US" sz="2000" b="0">
                <a:latin typeface="Verdana"/>
                <a:ea typeface="Verdana"/>
              </a:rPr>
              <a:t> в </a:t>
            </a:r>
            <a:r>
              <a:rPr lang="en-US" sz="2000" b="0" err="1">
                <a:latin typeface="Verdana"/>
                <a:ea typeface="Verdana"/>
              </a:rPr>
              <a:t>натуральній</a:t>
            </a:r>
            <a:r>
              <a:rPr lang="en-US" sz="2000" b="0">
                <a:latin typeface="Verdana"/>
                <a:ea typeface="Verdana"/>
              </a:rPr>
              <a:t> </a:t>
            </a:r>
            <a:r>
              <a:rPr lang="en-US" sz="2000" b="0" err="1">
                <a:latin typeface="Verdana"/>
                <a:ea typeface="Verdana"/>
              </a:rPr>
              <a:t>формі</a:t>
            </a:r>
            <a:endParaRPr lang="en-US" sz="2000"/>
          </a:p>
        </p:txBody>
      </p:sp>
      <p:pic>
        <p:nvPicPr>
          <p:cNvPr id="5" name="Picture 4" descr="A map of different cities&#10;&#10;AI-generated content may be incorrect.">
            <a:extLst>
              <a:ext uri="{FF2B5EF4-FFF2-40B4-BE49-F238E27FC236}">
                <a16:creationId xmlns:a16="http://schemas.microsoft.com/office/drawing/2014/main" id="{908DA191-9221-37DD-4BF5-1A36D5CB6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47" y="967409"/>
            <a:ext cx="8888910" cy="519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992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00B57-FA3B-AA35-F4B7-273084B7A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C7DF4-870D-1917-6942-9E415FB23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3339"/>
          </a:xfrm>
        </p:spPr>
        <p:txBody>
          <a:bodyPr/>
          <a:lstStyle/>
          <a:p>
            <a:r>
              <a:rPr lang="en-US" sz="2000" b="0">
                <a:latin typeface="Verdana"/>
                <a:ea typeface="Verdana"/>
              </a:rPr>
              <a:t>Gap in the provision of cash assistance/</a:t>
            </a:r>
            <a:r>
              <a:rPr lang="en-US" sz="2000" b="0" err="1">
                <a:latin typeface="Verdana"/>
                <a:ea typeface="Verdana"/>
              </a:rPr>
              <a:t>Прогалина</a:t>
            </a:r>
            <a:r>
              <a:rPr lang="en-US" sz="2000" b="0">
                <a:latin typeface="Verdana"/>
                <a:ea typeface="Verdana"/>
              </a:rPr>
              <a:t> у </a:t>
            </a:r>
            <a:r>
              <a:rPr lang="en-US" sz="2000" b="0" err="1">
                <a:latin typeface="Verdana"/>
                <a:ea typeface="Verdana"/>
              </a:rPr>
              <a:t>забезпеченні</a:t>
            </a:r>
            <a:r>
              <a:rPr lang="en-US" sz="2000" b="0">
                <a:latin typeface="Verdana"/>
                <a:ea typeface="Verdana"/>
              </a:rPr>
              <a:t> </a:t>
            </a:r>
            <a:r>
              <a:rPr lang="en-US" sz="2000" b="0" err="1">
                <a:latin typeface="Verdana"/>
                <a:ea typeface="Verdana"/>
              </a:rPr>
              <a:t>допомогою</a:t>
            </a:r>
            <a:r>
              <a:rPr lang="en-US" sz="2000" b="0">
                <a:latin typeface="Verdana"/>
                <a:ea typeface="Verdana"/>
              </a:rPr>
              <a:t> в </a:t>
            </a:r>
            <a:r>
              <a:rPr lang="en-US" sz="2000" b="0" err="1">
                <a:latin typeface="Verdana"/>
                <a:ea typeface="Verdana"/>
              </a:rPr>
              <a:t>грошовій</a:t>
            </a:r>
            <a:r>
              <a:rPr lang="en-US" sz="2000" b="0">
                <a:latin typeface="Verdana"/>
                <a:ea typeface="Verdana"/>
              </a:rPr>
              <a:t> </a:t>
            </a:r>
            <a:r>
              <a:rPr lang="en-US" sz="2000" b="0" err="1">
                <a:latin typeface="Verdana"/>
                <a:ea typeface="Verdana"/>
              </a:rPr>
              <a:t>формі</a:t>
            </a:r>
            <a:endParaRPr lang="en-US" sz="2000"/>
          </a:p>
        </p:txBody>
      </p:sp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CD338F02-CB35-92B9-059B-94F3AE6A0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16" y="894222"/>
            <a:ext cx="8967493" cy="527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5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397F61-8550-44C7-1E42-3E9C7855E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9173"/>
          </a:xfrm>
        </p:spPr>
        <p:txBody>
          <a:bodyPr/>
          <a:lstStyle/>
          <a:p>
            <a:r>
              <a:rPr lang="en-US" sz="2000" b="0">
                <a:latin typeface="Verdana"/>
                <a:ea typeface="Verdana"/>
              </a:rPr>
              <a:t>Presence of the organizations at the location/</a:t>
            </a:r>
            <a:r>
              <a:rPr lang="en-US" sz="2000" b="0" err="1">
                <a:latin typeface="Verdana"/>
                <a:ea typeface="Verdana"/>
              </a:rPr>
              <a:t>Присутність</a:t>
            </a:r>
            <a:r>
              <a:rPr lang="en-US" sz="2000" b="0">
                <a:latin typeface="Verdana"/>
                <a:ea typeface="Verdana"/>
              </a:rPr>
              <a:t> </a:t>
            </a:r>
            <a:r>
              <a:rPr lang="en-US" sz="2000" b="0" err="1">
                <a:latin typeface="Verdana"/>
                <a:ea typeface="Verdana"/>
              </a:rPr>
              <a:t>організаційна</a:t>
            </a:r>
            <a:r>
              <a:rPr lang="en-US" sz="2000" b="0">
                <a:latin typeface="Verdana"/>
                <a:ea typeface="Verdana"/>
              </a:rPr>
              <a:t> </a:t>
            </a:r>
            <a:r>
              <a:rPr lang="en-US" sz="2000" b="0" err="1">
                <a:latin typeface="Verdana"/>
                <a:ea typeface="Verdana"/>
              </a:rPr>
              <a:t>локації</a:t>
            </a:r>
            <a:endParaRPr lang="en-US" sz="2000" err="1">
              <a:latin typeface="Verdana"/>
              <a:ea typeface="Verdana"/>
            </a:endParaRPr>
          </a:p>
        </p:txBody>
      </p:sp>
      <p:pic>
        <p:nvPicPr>
          <p:cNvPr id="2" name="Picture 1" descr="A map of a city&#10;&#10;AI-generated content may be incorrect.">
            <a:extLst>
              <a:ext uri="{FF2B5EF4-FFF2-40B4-BE49-F238E27FC236}">
                <a16:creationId xmlns:a16="http://schemas.microsoft.com/office/drawing/2014/main" id="{8BADA45E-43C5-4E15-FD7A-286700687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8929"/>
            <a:ext cx="9144000" cy="542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73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08639-4A06-27D7-ADCE-F944B82F0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6B4F792-3A68-701C-0F2B-AC576C67F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9173"/>
          </a:xfrm>
        </p:spPr>
        <p:txBody>
          <a:bodyPr/>
          <a:lstStyle/>
          <a:p>
            <a:r>
              <a:rPr lang="en-US" sz="2000" b="0">
                <a:latin typeface="Verdana"/>
                <a:ea typeface="Verdana"/>
              </a:rPr>
              <a:t>Master </a:t>
            </a:r>
            <a:r>
              <a:rPr lang="en-US" sz="2000" b="0" err="1">
                <a:latin typeface="Verdana"/>
                <a:ea typeface="Verdana"/>
              </a:rPr>
              <a:t>DataBase</a:t>
            </a:r>
            <a:r>
              <a:rPr lang="en-US" sz="2000" b="0">
                <a:latin typeface="Verdana"/>
                <a:ea typeface="Verdana"/>
              </a:rPr>
              <a:t> /</a:t>
            </a:r>
            <a:r>
              <a:rPr lang="en-US" sz="2000" b="0" err="1">
                <a:latin typeface="Verdana"/>
                <a:ea typeface="Verdana"/>
              </a:rPr>
              <a:t>Загальна</a:t>
            </a:r>
            <a:r>
              <a:rPr lang="en-US" sz="2000" b="0">
                <a:latin typeface="Verdana"/>
                <a:ea typeface="Verdana"/>
              </a:rPr>
              <a:t> </a:t>
            </a:r>
            <a:r>
              <a:rPr lang="en-US" sz="2000" b="0" err="1">
                <a:latin typeface="Verdana"/>
                <a:ea typeface="Verdana"/>
              </a:rPr>
              <a:t>база</a:t>
            </a:r>
            <a:r>
              <a:rPr lang="en-US" sz="2000" b="0">
                <a:latin typeface="Verdana"/>
                <a:ea typeface="Verdana"/>
              </a:rPr>
              <a:t> </a:t>
            </a:r>
            <a:r>
              <a:rPr lang="en-US" sz="2000" b="0" err="1">
                <a:latin typeface="Verdana"/>
                <a:ea typeface="Verdana"/>
              </a:rPr>
              <a:t>даних</a:t>
            </a:r>
          </a:p>
        </p:txBody>
      </p:sp>
      <p:pic>
        <p:nvPicPr>
          <p:cNvPr id="3" name="Graphic 2" descr="Safe outline">
            <a:extLst>
              <a:ext uri="{FF2B5EF4-FFF2-40B4-BE49-F238E27FC236}">
                <a16:creationId xmlns:a16="http://schemas.microsoft.com/office/drawing/2014/main" id="{ABEA63D9-0478-7A87-D019-3B1B6CF68B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9728" y="887776"/>
            <a:ext cx="914400" cy="914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C8DF1E-30CE-A918-1139-E615F78E95DA}"/>
              </a:ext>
            </a:extLst>
          </p:cNvPr>
          <p:cNvSpPr txBox="1"/>
          <p:nvPr/>
        </p:nvSpPr>
        <p:spPr>
          <a:xfrm>
            <a:off x="184533" y="1804930"/>
            <a:ext cx="160938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Calibri"/>
                <a:ea typeface="Calibri"/>
                <a:cs typeface="Calibri"/>
              </a:rPr>
              <a:t>Planned-</a:t>
            </a:r>
            <a:r>
              <a:rPr lang="en-US" sz="1100">
                <a:latin typeface="Calibri"/>
                <a:ea typeface="Calibri"/>
                <a:cs typeface="Calibri"/>
              </a:rPr>
              <a:t>Unconfirmed</a:t>
            </a:r>
            <a:r>
              <a:rPr lang="en-US" sz="1200">
                <a:latin typeface="Calibri"/>
                <a:ea typeface="Calibri"/>
                <a:cs typeface="Calibri"/>
              </a:rPr>
              <a:t> funding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225549-7996-34F3-A9C3-278AEF20BECC}"/>
              </a:ext>
            </a:extLst>
          </p:cNvPr>
          <p:cNvSpPr txBox="1"/>
          <p:nvPr/>
        </p:nvSpPr>
        <p:spPr>
          <a:xfrm>
            <a:off x="2116492" y="1268870"/>
            <a:ext cx="527371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400">
                <a:latin typeface="Calibri"/>
                <a:ea typeface="Calibri"/>
                <a:cs typeface="Calibri"/>
              </a:rPr>
              <a:t>8 org:  ACTED, Caritas Czech, Caritas UA,IRC, NW, PIN, Posmishka, TGH</a:t>
            </a:r>
            <a:endParaRPr lang="en-US" sz="1400" err="1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raphic 6" descr="Laptop with solid fill">
            <a:extLst>
              <a:ext uri="{FF2B5EF4-FFF2-40B4-BE49-F238E27FC236}">
                <a16:creationId xmlns:a16="http://schemas.microsoft.com/office/drawing/2014/main" id="{26EAD02B-7CEE-B086-B3D9-B52AFEEFBF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9728" y="2622933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4C8831-FAF1-9633-70EA-FEFFC555506E}"/>
              </a:ext>
            </a:extLst>
          </p:cNvPr>
          <p:cNvSpPr txBox="1"/>
          <p:nvPr/>
        </p:nvSpPr>
        <p:spPr>
          <a:xfrm>
            <a:off x="184533" y="3540086"/>
            <a:ext cx="160938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Calibri"/>
                <a:ea typeface="Calibri"/>
                <a:cs typeface="Calibri"/>
              </a:rPr>
              <a:t>RAIS+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1D84B1-CC84-4844-5ABA-D08024DB84C1}"/>
              </a:ext>
            </a:extLst>
          </p:cNvPr>
          <p:cNvSpPr txBox="1"/>
          <p:nvPr/>
        </p:nvSpPr>
        <p:spPr>
          <a:xfrm>
            <a:off x="2116492" y="2925990"/>
            <a:ext cx="527371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400">
                <a:latin typeface="Calibri"/>
                <a:ea typeface="Calibri"/>
                <a:cs typeface="Calibri"/>
              </a:rPr>
              <a:t>Access issues/</a:t>
            </a:r>
            <a:r>
              <a:rPr lang="en-US" sz="1400" err="1">
                <a:latin typeface="Calibri"/>
                <a:ea typeface="Calibri"/>
                <a:cs typeface="Calibri"/>
              </a:rPr>
              <a:t>Проблеми</a:t>
            </a:r>
            <a:r>
              <a:rPr lang="en-US" sz="1400">
                <a:latin typeface="Calibri"/>
                <a:ea typeface="Calibri"/>
                <a:cs typeface="Calibri"/>
              </a:rPr>
              <a:t> з </a:t>
            </a:r>
            <a:r>
              <a:rPr lang="en-US" sz="1400" err="1">
                <a:latin typeface="Calibri"/>
                <a:ea typeface="Calibri"/>
                <a:cs typeface="Calibri"/>
              </a:rPr>
              <a:t>доступом</a:t>
            </a:r>
            <a:r>
              <a:rPr lang="en-US" sz="1400">
                <a:latin typeface="Calibri"/>
                <a:ea typeface="Calibri"/>
                <a:cs typeface="Calibri"/>
              </a:rPr>
              <a:t> ???</a:t>
            </a:r>
            <a:endParaRPr lang="en-US" sz="1400" err="1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Graphic 10" descr="Delivery outline">
            <a:extLst>
              <a:ext uri="{FF2B5EF4-FFF2-40B4-BE49-F238E27FC236}">
                <a16:creationId xmlns:a16="http://schemas.microsoft.com/office/drawing/2014/main" id="{AD6A4202-C530-27F6-C617-E0C4BF8298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9728" y="4358089"/>
            <a:ext cx="914400" cy="91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72042E-C583-F181-FE57-BB77AD81C26A}"/>
              </a:ext>
            </a:extLst>
          </p:cNvPr>
          <p:cNvSpPr txBox="1"/>
          <p:nvPr/>
        </p:nvSpPr>
        <p:spPr>
          <a:xfrm>
            <a:off x="2116492" y="4509664"/>
            <a:ext cx="605866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Calibri"/>
                <a:ea typeface="Calibri"/>
                <a:cs typeface="Calibri"/>
              </a:rPr>
              <a:t>Delivery date/</a:t>
            </a:r>
            <a:r>
              <a:rPr lang="en-US" sz="1400" err="1">
                <a:latin typeface="Calibri"/>
                <a:ea typeface="Calibri"/>
                <a:cs typeface="Calibri"/>
              </a:rPr>
              <a:t>Дата</a:t>
            </a:r>
            <a:r>
              <a:rPr lang="en-US" sz="1400">
                <a:latin typeface="Calibri"/>
                <a:ea typeface="Calibri"/>
                <a:cs typeface="Calibri"/>
              </a:rPr>
              <a:t> </a:t>
            </a:r>
            <a:r>
              <a:rPr lang="en-US" sz="1400" err="1">
                <a:latin typeface="Calibri"/>
                <a:ea typeface="Calibri"/>
                <a:cs typeface="Calibri"/>
              </a:rPr>
              <a:t>доставки</a:t>
            </a:r>
            <a:r>
              <a:rPr lang="en-US" sz="1400">
                <a:latin typeface="Calibri"/>
                <a:ea typeface="Calibri"/>
                <a:cs typeface="Calibri"/>
              </a:rPr>
              <a:t>: Avalyst, Caritas Kryvyi Rih </a:t>
            </a:r>
            <a:endParaRPr lang="en-US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993438-0EB0-EC60-A397-480855992F8F}"/>
              </a:ext>
            </a:extLst>
          </p:cNvPr>
          <p:cNvSpPr txBox="1"/>
          <p:nvPr/>
        </p:nvSpPr>
        <p:spPr>
          <a:xfrm>
            <a:off x="1248913" y="5409376"/>
            <a:ext cx="6926238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Calibri"/>
                <a:ea typeface="Calibri"/>
                <a:cs typeface="Calibri"/>
              </a:rPr>
              <a:t>To add the number of HHs to the locations or to delete the settlements with no implementation/</a:t>
            </a:r>
            <a:r>
              <a:rPr lang="en-US" sz="1400" err="1">
                <a:latin typeface="Calibri"/>
                <a:ea typeface="Calibri"/>
                <a:cs typeface="Calibri"/>
              </a:rPr>
              <a:t>Додати</a:t>
            </a:r>
            <a:r>
              <a:rPr lang="en-US" sz="1400">
                <a:latin typeface="Calibri"/>
                <a:ea typeface="Calibri"/>
                <a:cs typeface="Calibri"/>
              </a:rPr>
              <a:t> </a:t>
            </a:r>
            <a:r>
              <a:rPr lang="en-US" sz="1400" err="1">
                <a:latin typeface="Calibri"/>
                <a:ea typeface="Calibri"/>
                <a:cs typeface="Calibri"/>
              </a:rPr>
              <a:t>кількість</a:t>
            </a:r>
            <a:r>
              <a:rPr lang="en-US" sz="1400">
                <a:latin typeface="Calibri"/>
                <a:ea typeface="Calibri"/>
                <a:cs typeface="Calibri"/>
              </a:rPr>
              <a:t> </a:t>
            </a:r>
            <a:r>
              <a:rPr lang="en-US" sz="1400" err="1">
                <a:latin typeface="Calibri"/>
                <a:ea typeface="Calibri"/>
                <a:cs typeface="Calibri"/>
              </a:rPr>
              <a:t>домогосподарств</a:t>
            </a:r>
            <a:r>
              <a:rPr lang="en-US" sz="1400">
                <a:latin typeface="Calibri"/>
                <a:ea typeface="Calibri"/>
                <a:cs typeface="Calibri"/>
              </a:rPr>
              <a:t> </a:t>
            </a:r>
            <a:r>
              <a:rPr lang="en-US" sz="1400" err="1">
                <a:latin typeface="Calibri"/>
                <a:ea typeface="Calibri"/>
                <a:cs typeface="Calibri"/>
              </a:rPr>
              <a:t>до</a:t>
            </a:r>
            <a:r>
              <a:rPr lang="en-US" sz="1400">
                <a:latin typeface="Calibri"/>
                <a:ea typeface="Calibri"/>
                <a:cs typeface="Calibri"/>
              </a:rPr>
              <a:t> </a:t>
            </a:r>
            <a:r>
              <a:rPr lang="en-US" sz="1400" err="1">
                <a:latin typeface="Calibri"/>
                <a:ea typeface="Calibri"/>
                <a:cs typeface="Calibri"/>
              </a:rPr>
              <a:t>локацій</a:t>
            </a:r>
            <a:r>
              <a:rPr lang="en-US" sz="1400">
                <a:latin typeface="Calibri"/>
                <a:ea typeface="Calibri"/>
                <a:cs typeface="Calibri"/>
              </a:rPr>
              <a:t> </a:t>
            </a:r>
            <a:r>
              <a:rPr lang="en-US" sz="1400" err="1">
                <a:latin typeface="Calibri"/>
                <a:ea typeface="Calibri"/>
                <a:cs typeface="Calibri"/>
              </a:rPr>
              <a:t>або</a:t>
            </a:r>
            <a:r>
              <a:rPr lang="en-US" sz="1400">
                <a:latin typeface="Calibri"/>
                <a:ea typeface="Calibri"/>
                <a:cs typeface="Calibri"/>
              </a:rPr>
              <a:t> </a:t>
            </a:r>
            <a:r>
              <a:rPr lang="en-US" sz="1400" err="1">
                <a:latin typeface="Calibri"/>
                <a:ea typeface="Calibri"/>
                <a:cs typeface="Calibri"/>
              </a:rPr>
              <a:t>видалити</a:t>
            </a:r>
            <a:r>
              <a:rPr lang="en-US" sz="1400">
                <a:latin typeface="Calibri"/>
                <a:ea typeface="Calibri"/>
                <a:cs typeface="Calibri"/>
              </a:rPr>
              <a:t> </a:t>
            </a:r>
            <a:r>
              <a:rPr lang="en-US" sz="1400" err="1">
                <a:latin typeface="Calibri"/>
                <a:ea typeface="Calibri"/>
                <a:cs typeface="Calibri"/>
              </a:rPr>
              <a:t>населені</a:t>
            </a:r>
            <a:r>
              <a:rPr lang="en-US" sz="1400">
                <a:latin typeface="Calibri"/>
                <a:ea typeface="Calibri"/>
                <a:cs typeface="Calibri"/>
              </a:rPr>
              <a:t> </a:t>
            </a:r>
            <a:r>
              <a:rPr lang="en-US" sz="1400" err="1">
                <a:latin typeface="Calibri"/>
                <a:ea typeface="Calibri"/>
                <a:cs typeface="Calibri"/>
              </a:rPr>
              <a:t>пункти</a:t>
            </a:r>
            <a:r>
              <a:rPr lang="en-US" sz="1400">
                <a:latin typeface="Calibri"/>
                <a:ea typeface="Calibri"/>
                <a:cs typeface="Calibri"/>
              </a:rPr>
              <a:t>, </a:t>
            </a:r>
            <a:r>
              <a:rPr lang="en-US" sz="1400" err="1">
                <a:latin typeface="Calibri"/>
                <a:ea typeface="Calibri"/>
                <a:cs typeface="Calibri"/>
              </a:rPr>
              <a:t>де</a:t>
            </a:r>
            <a:r>
              <a:rPr lang="en-US" sz="1400">
                <a:latin typeface="Calibri"/>
                <a:ea typeface="Calibri"/>
                <a:cs typeface="Calibri"/>
              </a:rPr>
              <a:t> </a:t>
            </a:r>
            <a:r>
              <a:rPr lang="en-US" sz="1400" err="1">
                <a:latin typeface="Calibri"/>
                <a:ea typeface="Calibri"/>
                <a:cs typeface="Calibri"/>
              </a:rPr>
              <a:t>не</a:t>
            </a:r>
            <a:r>
              <a:rPr lang="en-US" sz="1400">
                <a:latin typeface="Calibri"/>
                <a:ea typeface="Calibri"/>
                <a:cs typeface="Calibri"/>
              </a:rPr>
              <a:t> </a:t>
            </a:r>
            <a:r>
              <a:rPr lang="en-US" sz="1400" err="1">
                <a:latin typeface="Calibri"/>
                <a:ea typeface="Calibri"/>
                <a:cs typeface="Calibri"/>
              </a:rPr>
              <a:t>відбувається</a:t>
            </a:r>
            <a:r>
              <a:rPr lang="en-US" sz="1400">
                <a:latin typeface="Calibri"/>
                <a:ea typeface="Calibri"/>
                <a:cs typeface="Calibri"/>
              </a:rPr>
              <a:t> </a:t>
            </a:r>
            <a:r>
              <a:rPr lang="en-US" sz="1400" err="1">
                <a:latin typeface="Calibri"/>
                <a:ea typeface="Calibri"/>
                <a:cs typeface="Calibri"/>
              </a:rPr>
              <a:t>імплементація</a:t>
            </a:r>
            <a:r>
              <a:rPr lang="en-US" sz="1400">
                <a:latin typeface="Calibri"/>
                <a:ea typeface="Calibri"/>
                <a:cs typeface="Calibri"/>
              </a:rPr>
              <a:t>.</a:t>
            </a:r>
            <a:endParaRPr lang="en-US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528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1DF9D83F-9E47-4C86-B289-7765CA8736BF}"/>
              </a:ext>
            </a:extLst>
          </p:cNvPr>
          <p:cNvSpPr/>
          <p:nvPr/>
        </p:nvSpPr>
        <p:spPr>
          <a:xfrm>
            <a:off x="2070570" y="2440850"/>
            <a:ext cx="3217070" cy="3309785"/>
          </a:xfrm>
          <a:prstGeom prst="ellipse">
            <a:avLst/>
          </a:prstGeom>
          <a:noFill/>
          <a:ln w="57150">
            <a:solidFill>
              <a:srgbClr val="0082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>
                <a:solidFill>
                  <a:schemeClr val="tx1">
                    <a:lumMod val="76000"/>
                    <a:lumOff val="24000"/>
                  </a:schemeClr>
                </a:solidFill>
                <a:ea typeface="+mn-lt"/>
                <a:cs typeface="+mn-lt"/>
              </a:rPr>
              <a:t>List of Households who applied for the</a:t>
            </a:r>
            <a:endParaRPr lang="en-US" sz="1100">
              <a:solidFill>
                <a:schemeClr val="tx1">
                  <a:lumMod val="76000"/>
                  <a:lumOff val="24000"/>
                </a:schemeClr>
              </a:solidFill>
              <a:ea typeface="+mn-lt"/>
              <a:cs typeface="+mn-lt"/>
            </a:endParaRPr>
          </a:p>
          <a:p>
            <a:pPr algn="ctr"/>
            <a:r>
              <a:rPr lang="en-GB" sz="1100">
                <a:solidFill>
                  <a:schemeClr val="tx1">
                    <a:lumMod val="76000"/>
                    <a:lumOff val="24000"/>
                  </a:schemeClr>
                </a:solidFill>
                <a:ea typeface="+mn-lt"/>
                <a:cs typeface="+mn-lt"/>
              </a:rPr>
              <a:t>Resolution and were successfully</a:t>
            </a:r>
          </a:p>
          <a:p>
            <a:pPr algn="ctr"/>
            <a:r>
              <a:rPr lang="en-GB" sz="1100">
                <a:solidFill>
                  <a:schemeClr val="tx1">
                    <a:lumMod val="76000"/>
                    <a:lumOff val="24000"/>
                  </a:schemeClr>
                </a:solidFill>
                <a:ea typeface="+mn-lt"/>
                <a:cs typeface="+mn-lt"/>
              </a:rPr>
              <a:t>verified as having a vulnerability with Regional Pension Fund/</a:t>
            </a:r>
            <a:r>
              <a:rPr lang="en-GB" sz="1100" err="1">
                <a:solidFill>
                  <a:schemeClr val="tx1">
                    <a:lumMod val="76000"/>
                    <a:lumOff val="24000"/>
                  </a:schemeClr>
                </a:solidFill>
                <a:ea typeface="+mn-lt"/>
                <a:cs typeface="+mn-lt"/>
              </a:rPr>
              <a:t>Список</a:t>
            </a:r>
            <a:r>
              <a:rPr lang="en-GB" sz="1100">
                <a:solidFill>
                  <a:schemeClr val="tx1">
                    <a:lumMod val="76000"/>
                    <a:lumOff val="24000"/>
                  </a:schemeClr>
                </a:solidFill>
                <a:ea typeface="+mn-lt"/>
                <a:cs typeface="+mn-lt"/>
              </a:rPr>
              <a:t> </a:t>
            </a:r>
            <a:r>
              <a:rPr lang="en-GB" sz="1100" err="1">
                <a:solidFill>
                  <a:schemeClr val="tx1">
                    <a:lumMod val="76000"/>
                    <a:lumOff val="24000"/>
                  </a:schemeClr>
                </a:solidFill>
                <a:ea typeface="+mn-lt"/>
                <a:cs typeface="+mn-lt"/>
              </a:rPr>
              <a:t>домогосподарств</a:t>
            </a:r>
            <a:r>
              <a:rPr lang="en-GB" sz="1100">
                <a:solidFill>
                  <a:schemeClr val="tx1">
                    <a:lumMod val="76000"/>
                    <a:lumOff val="24000"/>
                  </a:schemeClr>
                </a:solidFill>
                <a:ea typeface="+mn-lt"/>
                <a:cs typeface="+mn-lt"/>
              </a:rPr>
              <a:t>, </a:t>
            </a:r>
            <a:r>
              <a:rPr lang="en-GB" sz="1100" err="1">
                <a:solidFill>
                  <a:schemeClr val="tx1">
                    <a:lumMod val="76000"/>
                    <a:lumOff val="24000"/>
                  </a:schemeClr>
                </a:solidFill>
                <a:ea typeface="+mn-lt"/>
                <a:cs typeface="+mn-lt"/>
              </a:rPr>
              <a:t>які</a:t>
            </a:r>
            <a:r>
              <a:rPr lang="en-GB" sz="1100">
                <a:solidFill>
                  <a:schemeClr val="tx1">
                    <a:lumMod val="76000"/>
                    <a:lumOff val="24000"/>
                  </a:schemeClr>
                </a:solidFill>
                <a:ea typeface="+mn-lt"/>
                <a:cs typeface="+mn-lt"/>
              </a:rPr>
              <a:t> </a:t>
            </a:r>
            <a:r>
              <a:rPr lang="en-GB" sz="1100" err="1">
                <a:solidFill>
                  <a:schemeClr val="tx1">
                    <a:lumMod val="76000"/>
                    <a:lumOff val="24000"/>
                  </a:schemeClr>
                </a:solidFill>
                <a:ea typeface="+mn-lt"/>
                <a:cs typeface="+mn-lt"/>
              </a:rPr>
              <a:t>подали</a:t>
            </a:r>
            <a:r>
              <a:rPr lang="en-GB" sz="1100">
                <a:solidFill>
                  <a:schemeClr val="tx1">
                    <a:lumMod val="76000"/>
                    <a:lumOff val="24000"/>
                  </a:schemeClr>
                </a:solidFill>
                <a:ea typeface="+mn-lt"/>
                <a:cs typeface="+mn-lt"/>
              </a:rPr>
              <a:t> </a:t>
            </a:r>
            <a:r>
              <a:rPr lang="en-GB" sz="1100" err="1">
                <a:solidFill>
                  <a:schemeClr val="tx1">
                    <a:lumMod val="76000"/>
                    <a:lumOff val="24000"/>
                  </a:schemeClr>
                </a:solidFill>
                <a:ea typeface="+mn-lt"/>
                <a:cs typeface="+mn-lt"/>
              </a:rPr>
              <a:t>заявку</a:t>
            </a:r>
            <a:r>
              <a:rPr lang="en-GB" sz="1100">
                <a:solidFill>
                  <a:schemeClr val="tx1">
                    <a:lumMod val="76000"/>
                    <a:lumOff val="24000"/>
                  </a:schemeClr>
                </a:solidFill>
                <a:ea typeface="+mn-lt"/>
                <a:cs typeface="+mn-lt"/>
              </a:rPr>
              <a:t> </a:t>
            </a:r>
            <a:r>
              <a:rPr lang="en-GB" sz="1100" err="1">
                <a:solidFill>
                  <a:schemeClr val="tx1">
                    <a:lumMod val="76000"/>
                    <a:lumOff val="24000"/>
                  </a:schemeClr>
                </a:solidFill>
                <a:ea typeface="+mn-lt"/>
                <a:cs typeface="+mn-lt"/>
              </a:rPr>
              <a:t>на</a:t>
            </a:r>
            <a:r>
              <a:rPr lang="en-GB" sz="1100">
                <a:solidFill>
                  <a:schemeClr val="tx1">
                    <a:lumMod val="76000"/>
                    <a:lumOff val="24000"/>
                  </a:schemeClr>
                </a:solidFill>
                <a:ea typeface="+mn-lt"/>
                <a:cs typeface="+mn-lt"/>
              </a:rPr>
              <a:t> </a:t>
            </a:r>
            <a:r>
              <a:rPr lang="en-GB" sz="1100" err="1">
                <a:solidFill>
                  <a:schemeClr val="tx1">
                    <a:lumMod val="76000"/>
                    <a:lumOff val="24000"/>
                  </a:schemeClr>
                </a:solidFill>
                <a:ea typeface="+mn-lt"/>
                <a:cs typeface="+mn-lt"/>
              </a:rPr>
              <a:t>резолюцію</a:t>
            </a:r>
            <a:r>
              <a:rPr lang="en-GB" sz="1100">
                <a:solidFill>
                  <a:schemeClr val="tx1">
                    <a:lumMod val="76000"/>
                    <a:lumOff val="24000"/>
                  </a:schemeClr>
                </a:solidFill>
                <a:ea typeface="+mn-lt"/>
                <a:cs typeface="+mn-lt"/>
              </a:rPr>
              <a:t> і </a:t>
            </a:r>
            <a:r>
              <a:rPr lang="en-GB" sz="1100" err="1">
                <a:solidFill>
                  <a:schemeClr val="tx1">
                    <a:lumMod val="76000"/>
                    <a:lumOff val="24000"/>
                  </a:schemeClr>
                </a:solidFill>
                <a:ea typeface="+mn-lt"/>
                <a:cs typeface="+mn-lt"/>
              </a:rPr>
              <a:t>були</a:t>
            </a:r>
            <a:r>
              <a:rPr lang="en-GB" sz="1100">
                <a:solidFill>
                  <a:schemeClr val="tx1">
                    <a:lumMod val="76000"/>
                    <a:lumOff val="24000"/>
                  </a:schemeClr>
                </a:solidFill>
                <a:ea typeface="+mn-lt"/>
                <a:cs typeface="+mn-lt"/>
              </a:rPr>
              <a:t> </a:t>
            </a:r>
            <a:r>
              <a:rPr lang="en-GB" sz="1100" err="1">
                <a:solidFill>
                  <a:schemeClr val="tx1">
                    <a:lumMod val="76000"/>
                    <a:lumOff val="24000"/>
                  </a:schemeClr>
                </a:solidFill>
                <a:ea typeface="+mn-lt"/>
                <a:cs typeface="+mn-lt"/>
              </a:rPr>
              <a:t>успішно</a:t>
            </a:r>
            <a:endParaRPr lang="en-GB" sz="1100">
              <a:solidFill>
                <a:schemeClr val="tx1">
                  <a:lumMod val="76000"/>
                  <a:lumOff val="24000"/>
                </a:schemeClr>
              </a:solidFill>
              <a:ea typeface="+mn-lt"/>
              <a:cs typeface="+mn-lt"/>
            </a:endParaRPr>
          </a:p>
          <a:p>
            <a:pPr algn="ctr"/>
            <a:r>
              <a:rPr lang="en-GB" sz="1100" err="1">
                <a:solidFill>
                  <a:schemeClr val="tx1">
                    <a:lumMod val="76000"/>
                    <a:lumOff val="24000"/>
                  </a:schemeClr>
                </a:solidFill>
                <a:ea typeface="+mn-lt"/>
                <a:cs typeface="+mn-lt"/>
              </a:rPr>
              <a:t>перевірені</a:t>
            </a:r>
            <a:r>
              <a:rPr lang="en-GB" sz="1100">
                <a:solidFill>
                  <a:schemeClr val="tx1">
                    <a:lumMod val="76000"/>
                    <a:lumOff val="24000"/>
                  </a:schemeClr>
                </a:solidFill>
                <a:ea typeface="+mn-lt"/>
                <a:cs typeface="+mn-lt"/>
              </a:rPr>
              <a:t> </a:t>
            </a:r>
            <a:r>
              <a:rPr lang="en-GB" sz="1100" err="1">
                <a:solidFill>
                  <a:schemeClr val="tx1">
                    <a:lumMod val="76000"/>
                    <a:lumOff val="24000"/>
                  </a:schemeClr>
                </a:solidFill>
                <a:ea typeface="+mn-lt"/>
                <a:cs typeface="+mn-lt"/>
              </a:rPr>
              <a:t>як</a:t>
            </a:r>
            <a:r>
              <a:rPr lang="en-GB" sz="1100">
                <a:solidFill>
                  <a:schemeClr val="tx1">
                    <a:lumMod val="76000"/>
                    <a:lumOff val="24000"/>
                  </a:schemeClr>
                </a:solidFill>
                <a:ea typeface="+mn-lt"/>
                <a:cs typeface="+mn-lt"/>
              </a:rPr>
              <a:t> </a:t>
            </a:r>
            <a:r>
              <a:rPr lang="en-GB" sz="1100" err="1">
                <a:solidFill>
                  <a:schemeClr val="tx1">
                    <a:lumMod val="76000"/>
                    <a:lumOff val="24000"/>
                  </a:schemeClr>
                </a:solidFill>
                <a:ea typeface="+mn-lt"/>
                <a:cs typeface="+mn-lt"/>
              </a:rPr>
              <a:t>такі</a:t>
            </a:r>
            <a:r>
              <a:rPr lang="en-GB" sz="1100">
                <a:solidFill>
                  <a:schemeClr val="tx1">
                    <a:lumMod val="76000"/>
                    <a:lumOff val="24000"/>
                  </a:schemeClr>
                </a:solidFill>
                <a:ea typeface="+mn-lt"/>
                <a:cs typeface="+mn-lt"/>
              </a:rPr>
              <a:t>, </a:t>
            </a:r>
            <a:r>
              <a:rPr lang="en-GB" sz="1100" err="1">
                <a:solidFill>
                  <a:schemeClr val="tx1">
                    <a:lumMod val="76000"/>
                    <a:lumOff val="24000"/>
                  </a:schemeClr>
                </a:solidFill>
                <a:ea typeface="+mn-lt"/>
                <a:cs typeface="+mn-lt"/>
              </a:rPr>
              <a:t>що</a:t>
            </a:r>
            <a:r>
              <a:rPr lang="en-GB" sz="1100">
                <a:solidFill>
                  <a:schemeClr val="tx1">
                    <a:lumMod val="76000"/>
                    <a:lumOff val="24000"/>
                  </a:schemeClr>
                </a:solidFill>
                <a:ea typeface="+mn-lt"/>
                <a:cs typeface="+mn-lt"/>
              </a:rPr>
              <a:t> </a:t>
            </a:r>
            <a:r>
              <a:rPr lang="en-GB" sz="1100" err="1">
                <a:solidFill>
                  <a:schemeClr val="tx1">
                    <a:lumMod val="76000"/>
                    <a:lumOff val="24000"/>
                  </a:schemeClr>
                </a:solidFill>
                <a:ea typeface="+mn-lt"/>
                <a:cs typeface="+mn-lt"/>
              </a:rPr>
              <a:t>мають</a:t>
            </a:r>
            <a:r>
              <a:rPr lang="en-GB" sz="1100">
                <a:solidFill>
                  <a:schemeClr val="tx1">
                    <a:lumMod val="76000"/>
                    <a:lumOff val="24000"/>
                  </a:schemeClr>
                </a:solidFill>
                <a:ea typeface="+mn-lt"/>
                <a:cs typeface="+mn-lt"/>
              </a:rPr>
              <a:t> </a:t>
            </a:r>
            <a:r>
              <a:rPr lang="en-GB" sz="1100" err="1">
                <a:solidFill>
                  <a:schemeClr val="tx1">
                    <a:lumMod val="76000"/>
                    <a:lumOff val="24000"/>
                  </a:schemeClr>
                </a:solidFill>
                <a:ea typeface="+mn-lt"/>
                <a:cs typeface="+mn-lt"/>
              </a:rPr>
              <a:t>вразливість</a:t>
            </a:r>
            <a:r>
              <a:rPr lang="en-GB" sz="1100">
                <a:solidFill>
                  <a:schemeClr val="tx1">
                    <a:lumMod val="76000"/>
                    <a:lumOff val="24000"/>
                  </a:schemeClr>
                </a:solidFill>
                <a:ea typeface="+mn-lt"/>
                <a:cs typeface="+mn-lt"/>
              </a:rPr>
              <a:t>, з</a:t>
            </a:r>
            <a:endParaRPr lang="en-GB" sz="1100">
              <a:solidFill>
                <a:schemeClr val="tx1">
                  <a:lumMod val="76000"/>
                  <a:lumOff val="24000"/>
                </a:schemeClr>
              </a:solidFill>
            </a:endParaRPr>
          </a:p>
          <a:p>
            <a:pPr algn="ctr"/>
            <a:r>
              <a:rPr lang="en-GB" sz="1100" err="1">
                <a:solidFill>
                  <a:schemeClr val="tx1">
                    <a:lumMod val="76000"/>
                    <a:lumOff val="24000"/>
                  </a:schemeClr>
                </a:solidFill>
                <a:ea typeface="+mn-lt"/>
                <a:cs typeface="+mn-lt"/>
              </a:rPr>
              <a:t>регіональним</a:t>
            </a:r>
            <a:r>
              <a:rPr lang="en-GB" sz="1100">
                <a:solidFill>
                  <a:schemeClr val="tx1">
                    <a:lumMod val="76000"/>
                    <a:lumOff val="24000"/>
                  </a:schemeClr>
                </a:solidFill>
                <a:ea typeface="+mn-lt"/>
                <a:cs typeface="+mn-lt"/>
              </a:rPr>
              <a:t> </a:t>
            </a:r>
            <a:r>
              <a:rPr lang="en-GB" sz="1100" err="1">
                <a:solidFill>
                  <a:schemeClr val="tx1">
                    <a:lumMod val="76000"/>
                    <a:lumOff val="24000"/>
                  </a:schemeClr>
                </a:solidFill>
                <a:ea typeface="+mn-lt"/>
                <a:cs typeface="+mn-lt"/>
              </a:rPr>
              <a:t>пенсійним</a:t>
            </a:r>
            <a:r>
              <a:rPr lang="en-GB" sz="1100">
                <a:solidFill>
                  <a:schemeClr val="tx1">
                    <a:lumMod val="76000"/>
                    <a:lumOff val="24000"/>
                  </a:schemeClr>
                </a:solidFill>
                <a:ea typeface="+mn-lt"/>
                <a:cs typeface="+mn-lt"/>
              </a:rPr>
              <a:t> </a:t>
            </a:r>
            <a:r>
              <a:rPr lang="en-GB" sz="1100" err="1">
                <a:solidFill>
                  <a:schemeClr val="tx1">
                    <a:lumMod val="76000"/>
                    <a:lumOff val="24000"/>
                  </a:schemeClr>
                </a:solidFill>
                <a:ea typeface="+mn-lt"/>
                <a:cs typeface="+mn-lt"/>
              </a:rPr>
              <a:t>фондом</a:t>
            </a:r>
            <a:endParaRPr lang="en-GB" sz="1100">
              <a:solidFill>
                <a:schemeClr val="tx1">
                  <a:lumMod val="76000"/>
                  <a:lumOff val="24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364AAC-5DC7-91C4-9183-B1E52C162284}"/>
              </a:ext>
            </a:extLst>
          </p:cNvPr>
          <p:cNvSpPr txBox="1"/>
          <p:nvPr/>
        </p:nvSpPr>
        <p:spPr>
          <a:xfrm>
            <a:off x="2851356" y="44977"/>
            <a:ext cx="3735810" cy="11772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700" b="1">
                <a:latin typeface="Verdana"/>
              </a:rPr>
              <a:t>Resolution 985</a:t>
            </a:r>
            <a:endParaRPr lang="en-US" sz="2700" b="1">
              <a:solidFill>
                <a:srgbClr val="04314C"/>
              </a:solidFill>
              <a:latin typeface="Verdana"/>
              <a:ea typeface="Verdana"/>
            </a:endParaRPr>
          </a:p>
          <a:p>
            <a:pPr algn="ctr"/>
            <a:r>
              <a:rPr lang="en-GB" sz="2700" b="1" err="1">
                <a:solidFill>
                  <a:srgbClr val="04314C"/>
                </a:solidFill>
                <a:latin typeface="Verdana"/>
                <a:ea typeface="Verdana"/>
              </a:rPr>
              <a:t>Резолюція</a:t>
            </a:r>
            <a:r>
              <a:rPr lang="en-GB" sz="2700" b="1">
                <a:solidFill>
                  <a:srgbClr val="04314C"/>
                </a:solidFill>
                <a:latin typeface="Verdana"/>
                <a:ea typeface="Verdana"/>
              </a:rPr>
              <a:t> 985</a:t>
            </a:r>
            <a:endParaRPr lang="en-US" sz="2700" b="1">
              <a:solidFill>
                <a:srgbClr val="04314C"/>
              </a:solidFill>
              <a:latin typeface="Verdana"/>
              <a:ea typeface="Verdana"/>
            </a:endParaRPr>
          </a:p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540BAC7-CD9A-1B48-A7B2-03777F7677DA}"/>
              </a:ext>
            </a:extLst>
          </p:cNvPr>
          <p:cNvSpPr/>
          <p:nvPr/>
        </p:nvSpPr>
        <p:spPr>
          <a:xfrm>
            <a:off x="100435" y="2797949"/>
            <a:ext cx="2750921" cy="2654415"/>
          </a:xfrm>
          <a:prstGeom prst="ellipse">
            <a:avLst/>
          </a:prstGeom>
          <a:noFill/>
          <a:ln w="57150">
            <a:solidFill>
              <a:srgbClr val="64081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tx1">
                    <a:lumMod val="76000"/>
                    <a:lumOff val="24000"/>
                  </a:schemeClr>
                </a:solidFill>
                <a:cs typeface="Arial"/>
              </a:rPr>
              <a:t>RAIS +</a:t>
            </a:r>
          </a:p>
        </p:txBody>
      </p:sp>
      <p:pic>
        <p:nvPicPr>
          <p:cNvPr id="8" name="Picture 7" descr="A black screen with red dots&#10;&#10;AI-generated content may be incorrect.">
            <a:extLst>
              <a:ext uri="{FF2B5EF4-FFF2-40B4-BE49-F238E27FC236}">
                <a16:creationId xmlns:a16="http://schemas.microsoft.com/office/drawing/2014/main" id="{9BDF3839-EA3E-E9DD-B013-142DAFD48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4551" y="3268476"/>
            <a:ext cx="3206705" cy="3186953"/>
          </a:xfrm>
          <a:prstGeom prst="rect">
            <a:avLst/>
          </a:prstGeom>
        </p:spPr>
      </p:pic>
      <p:pic>
        <p:nvPicPr>
          <p:cNvPr id="9" name="Picture 8" descr="A black screen with red dots&#10;&#10;AI-generated content may be incorrect.">
            <a:extLst>
              <a:ext uri="{FF2B5EF4-FFF2-40B4-BE49-F238E27FC236}">
                <a16:creationId xmlns:a16="http://schemas.microsoft.com/office/drawing/2014/main" id="{E6B899EF-0750-6393-865A-25E9AE222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386" y="972810"/>
            <a:ext cx="3205442" cy="2458291"/>
          </a:xfrm>
          <a:prstGeom prst="rect">
            <a:avLst/>
          </a:prstGeom>
        </p:spPr>
      </p:pic>
      <p:pic>
        <p:nvPicPr>
          <p:cNvPr id="11" name="Picture 10" descr="A black background with red text&#10;&#10;AI-generated content may be incorrect.">
            <a:extLst>
              <a:ext uri="{FF2B5EF4-FFF2-40B4-BE49-F238E27FC236}">
                <a16:creationId xmlns:a16="http://schemas.microsoft.com/office/drawing/2014/main" id="{5655E676-763F-ECF3-F783-A5624E571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674" y="882481"/>
            <a:ext cx="2303585" cy="65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95861"/>
      </p:ext>
    </p:extLst>
  </p:cSld>
  <p:clrMapOvr>
    <a:masterClrMapping/>
  </p:clrMapOvr>
</p:sld>
</file>

<file path=ppt/theme/theme1.xml><?xml version="1.0" encoding="utf-8"?>
<a:theme xmlns:a="http://schemas.openxmlformats.org/drawingml/2006/main" name="Shelter Cluster Powerpoint Template V 1 0 - MYN">
  <a:themeElements>
    <a:clrScheme name="Shelter Cluster 3 Soft">
      <a:dk1>
        <a:sysClr val="windowText" lastClr="000000"/>
      </a:dk1>
      <a:lt1>
        <a:sysClr val="window" lastClr="FFFFFF"/>
      </a:lt1>
      <a:dk2>
        <a:srgbClr val="04314C"/>
      </a:dk2>
      <a:lt2>
        <a:srgbClr val="F6F6F6"/>
      </a:lt2>
      <a:accent1>
        <a:srgbClr val="365A70"/>
      </a:accent1>
      <a:accent2>
        <a:srgbClr val="FFC133"/>
      </a:accent2>
      <a:accent3>
        <a:srgbClr val="994345"/>
      </a:accent3>
      <a:accent4>
        <a:srgbClr val="84C559"/>
      </a:accent4>
      <a:accent5>
        <a:srgbClr val="FD3333"/>
      </a:accent5>
      <a:accent6>
        <a:srgbClr val="459FD5"/>
      </a:accent6>
      <a:hlink>
        <a:srgbClr val="994345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C16D68AE530649AD04F160AE81F5D8" ma:contentTypeVersion="17" ma:contentTypeDescription="Create a new document." ma:contentTypeScope="" ma:versionID="2846e970410b299da6f2aa6aaa1304aa">
  <xsd:schema xmlns:xsd="http://www.w3.org/2001/XMLSchema" xmlns:xs="http://www.w3.org/2001/XMLSchema" xmlns:p="http://schemas.microsoft.com/office/2006/metadata/properties" xmlns:ns2="4754fb44-5402-4ac7-8c13-101c83d570b3" xmlns:ns3="792813d3-0c35-4822-bb5f-acd9072808d5" targetNamespace="http://schemas.microsoft.com/office/2006/metadata/properties" ma:root="true" ma:fieldsID="7a1c435c9f361aca5113edcbdc77df5e" ns2:_="" ns3:_="">
    <xsd:import namespace="4754fb44-5402-4ac7-8c13-101c83d570b3"/>
    <xsd:import namespace="792813d3-0c35-4822-bb5f-acd9072808d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Comment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  <xsd:element ref="ns2:MediaLengthInSeconds" minOccurs="0"/>
                <xsd:element ref="ns2:MediaServiceSearchProperties" minOccurs="0"/>
                <xsd:element ref="ns2: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54fb44-5402-4ac7-8c13-101c83d570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Comment" ma:index="10" nillable="true" ma:displayName="Comment" ma:format="Dropdown" ma:internalName="Comment">
      <xsd:simpleType>
        <xsd:restriction base="dms:Note">
          <xsd:maxLength value="255"/>
        </xsd:restriction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f5f3f4cc-79b9-4d17-b8fa-dd7577b1fb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Date" ma:index="24" nillable="true" ma:displayName="Date" ma:format="DateOnly" ma:internalName="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2813d3-0c35-4822-bb5f-acd9072808d5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46cb63e9-f0be-42a3-86d0-fd42cf37ee3f}" ma:internalName="TaxCatchAll" ma:showField="CatchAllData" ma:web="792813d3-0c35-4822-bb5f-acd9072808d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 xmlns="4754fb44-5402-4ac7-8c13-101c83d570b3" xsi:nil="true"/>
    <TaxCatchAll xmlns="792813d3-0c35-4822-bb5f-acd9072808d5" xsi:nil="true"/>
    <lcf76f155ced4ddcb4097134ff3c332f xmlns="4754fb44-5402-4ac7-8c13-101c83d570b3">
      <Terms xmlns="http://schemas.microsoft.com/office/infopath/2007/PartnerControls"/>
    </lcf76f155ced4ddcb4097134ff3c332f>
    <SharedWithUsers xmlns="792813d3-0c35-4822-bb5f-acd9072808d5">
      <UserInfo>
        <DisplayName>Maksym Davidich</DisplayName>
        <AccountId>95</AccountId>
        <AccountType/>
      </UserInfo>
      <UserInfo>
        <DisplayName>Valeria Panina</DisplayName>
        <AccountId>180</AccountId>
        <AccountType/>
      </UserInfo>
      <UserInfo>
        <DisplayName>Behrooz Taleb</DisplayName>
        <AccountId>23</AccountId>
        <AccountType/>
      </UserInfo>
    </SharedWithUsers>
    <Date xmlns="4754fb44-5402-4ac7-8c13-101c83d570b3" xsi:nil="true"/>
  </documentManagement>
</p:properties>
</file>

<file path=customXml/itemProps1.xml><?xml version="1.0" encoding="utf-8"?>
<ds:datastoreItem xmlns:ds="http://schemas.openxmlformats.org/officeDocument/2006/customXml" ds:itemID="{391C99ED-8097-42AE-8D17-FD5956B6554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DB7974-C3A1-4477-BD36-6CFA916022D1}">
  <ds:schemaRefs>
    <ds:schemaRef ds:uri="4754fb44-5402-4ac7-8c13-101c83d570b3"/>
    <ds:schemaRef ds:uri="792813d3-0c35-4822-bb5f-acd9072808d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8CFE8A3-D1BA-4E1B-913B-A4EFEFC7CF88}">
  <ds:schemaRefs>
    <ds:schemaRef ds:uri="4754fb44-5402-4ac7-8c13-101c83d570b3"/>
    <ds:schemaRef ds:uri="792813d3-0c35-4822-bb5f-acd9072808d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(4:3)</PresentationFormat>
  <Slides>19</Slides>
  <Notes>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Shelter Cluster Powerpoint Template V 1 0 - MYN</vt:lpstr>
      <vt:lpstr>Custom Design</vt:lpstr>
      <vt:lpstr>Dnipro Shelter Cluster Meeting</vt:lpstr>
      <vt:lpstr>Make your presence known/ Я тут був(була)</vt:lpstr>
      <vt:lpstr>Agenda/Порядок денний</vt:lpstr>
      <vt:lpstr>Updates from the regional administration/Оновлення від обласної адміністрації  </vt:lpstr>
      <vt:lpstr>Gap in the provision of in-kind assistance/Прогалина у забезпеченні допомогою в натуральній формі</vt:lpstr>
      <vt:lpstr>Gap in the provision of cash assistance/Прогалина у забезпеченні допомогою в грошовій формі</vt:lpstr>
      <vt:lpstr>Presence of the organizations at the location/Присутність організаційна локації</vt:lpstr>
      <vt:lpstr>Master DataBase /Загальна база даних</vt:lpstr>
      <vt:lpstr>PowerPoint Presentation</vt:lpstr>
      <vt:lpstr>Other Winter activities</vt:lpstr>
      <vt:lpstr>RAIS+ Winter Energy</vt:lpstr>
      <vt:lpstr>PowerPoint Presentation</vt:lpstr>
      <vt:lpstr>База даних Shelter–CCCM для покращення координації допомоги з енергоресурсами для МТП у зимовий період/ Joint Shelter–CCCM Database to support coordination of Winter energy assistance for collective sites.</vt:lpstr>
      <vt:lpstr>База даних Shelter–CCCM для покращення координації допомоги з енергоресурсами для МТП у зимовий період/ Joint Shelter–CCCM Database to support coordination of Winter energy assistance for collective sites.</vt:lpstr>
      <vt:lpstr>Оновлення SIDAR </vt:lpstr>
      <vt:lpstr>Оновлення SIDAR </vt:lpstr>
      <vt:lpstr>Оновлення SIDAR </vt:lpstr>
      <vt:lpstr>Оновлення SIDAR </vt:lpstr>
      <vt:lpstr>Useful links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Renee Wynveen</dc:creator>
  <cp:revision>4</cp:revision>
  <dcterms:modified xsi:type="dcterms:W3CDTF">2025-10-02T12:20:07Z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0x01010023C16D68AE530649AD04F160AE81F5D8</vt:lpwstr>
  </property>
  <property fmtid="{D5CDD505-2E9C-101B-9397-08002B2CF9AE}" pid="3" name="MediaServiceImageTags">
    <vt:lpwstr/>
  </property>
</Properties>
</file>