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62" r:id="rId3"/>
    <p:sldId id="296" r:id="rId4"/>
    <p:sldId id="302" r:id="rId5"/>
    <p:sldId id="303" r:id="rId6"/>
    <p:sldId id="304" r:id="rId7"/>
    <p:sldId id="305" r:id="rId8"/>
    <p:sldId id="300" r:id="rId9"/>
    <p:sldId id="301" r:id="rId10"/>
    <p:sldId id="306" r:id="rId11"/>
    <p:sldId id="318" r:id="rId12"/>
    <p:sldId id="319" r:id="rId13"/>
    <p:sldId id="320" r:id="rId14"/>
    <p:sldId id="321" r:id="rId15"/>
    <p:sldId id="322" r:id="rId16"/>
    <p:sldId id="323" r:id="rId17"/>
    <p:sldId id="324" r:id="rId18"/>
    <p:sldId id="325" r:id="rId19"/>
    <p:sldId id="326" r:id="rId20"/>
    <p:sldId id="327" r:id="rId21"/>
    <p:sldId id="328" r:id="rId22"/>
    <p:sldId id="329" r:id="rId23"/>
    <p:sldId id="330" r:id="rId24"/>
    <p:sldId id="331" r:id="rId25"/>
    <p:sldId id="309" r:id="rId26"/>
    <p:sldId id="310" r:id="rId27"/>
    <p:sldId id="311" r:id="rId28"/>
    <p:sldId id="308" r:id="rId29"/>
    <p:sldId id="298" r:id="rId30"/>
    <p:sldId id="312" r:id="rId31"/>
    <p:sldId id="313" r:id="rId32"/>
    <p:sldId id="316" r:id="rId33"/>
    <p:sldId id="317" r:id="rId34"/>
    <p:sldId id="281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D999"/>
    <a:srgbClr val="A1E7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34" autoAdjust="0"/>
    <p:restoredTop sz="95400" autoAdjust="0"/>
  </p:normalViewPr>
  <p:slideViewPr>
    <p:cSldViewPr>
      <p:cViewPr varScale="1">
        <p:scale>
          <a:sx n="89" d="100"/>
          <a:sy n="89" d="100"/>
        </p:scale>
        <p:origin x="1325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mese%20HP\Dropbox%20(GSC)\2017%20Sri%20Lanka%20Floods\07%20IM\4W\Sri%20Lanka%20Reporting%20Template-%2025072017-%20Compiled.xlsb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s\ifrc\Dropbox\2017%20Sri%20Lanka%20Floods\07%20IM\4W\Sri%20Lanka%20Reporting%20Template-%2025072017-%20Compiled.xlsb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mese%20HP\Dropbox%20(GSC)\2017%20Sri%20Lanka%20Floods\07%20IM\4W\Sri%20Lanka%20Reporting%20Template-%2025072017-%20Compiled.xlsb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[Sri Lanka Reporting Template- 25072017- Compiled.xlsb]Progress!PivotTable1</c:name>
    <c:fmtId val="48"/>
  </c:pivotSource>
  <c:chart>
    <c:autoTitleDeleted val="0"/>
    <c:pivotFmts>
      <c:pivotFmt>
        <c:idx val="0"/>
        <c:spPr>
          <a:solidFill>
            <a:srgbClr val="008A3E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rgbClr val="F4D80C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rgbClr val="33CC33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bg1">
              <a:lumMod val="75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"/>
        <c:spPr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c:spPr>
        <c:dLbl>
          <c:idx val="0"/>
          <c:layout>
            <c:manualLayout>
              <c:x val="-3.1854079222098596E-3"/>
              <c:y val="-0.18874373950391612"/>
            </c:manualLayout>
          </c:layout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1E36AFBF-FBF5-4527-BE52-C188FF918B4B}" type="CELLRANGE">
                  <a:rPr lang="en-US"/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[CELLRANGE]</a:t>
                </a:fld>
                <a:endParaRPr lang="en-GB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 xmlns:c16r2="http://schemas.microsoft.com/office/drawing/2015/06/chart">
            <c:ext xmlns:c16="http://schemas.microsoft.com/office/drawing/2014/chart" uri="{C3380CC4-5D6E-409C-BE32-E72D297353CC}">
              <c16:uniqueId val="{00000000-9DDB-4BCD-A9A6-4495B7EB09EB}"/>
            </c:ext>
            <c:ext xmlns:c15="http://schemas.microsoft.com/office/drawing/2012/chart" uri="{CE6537A1-D6FC-4f65-9D91-7224C49458BB}">
              <c15:dlblFieldTable/>
              <c15:showDataLabelsRange val="1"/>
            </c:ext>
          </c:extLst>
        </c:dLbl>
      </c:pivotFmt>
      <c:pivotFmt>
        <c:idx val="7"/>
        <c:spPr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c:spPr>
        <c:dLbl>
          <c:idx val="0"/>
          <c:layout>
            <c:manualLayout>
              <c:x val="-5.8398470616397658E-17"/>
              <c:y val="-6.8964058664892469E-2"/>
            </c:manualLayout>
          </c:layout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DD4A725B-C20E-4F50-A182-F7BE1C4F579E}" type="CELLRANGE">
                  <a:rPr lang="en-US"/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[CELLRANGE]</a:t>
                </a:fld>
                <a:endParaRPr lang="en-GB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 xmlns:c16r2="http://schemas.microsoft.com/office/drawing/2015/06/chart">
            <c:ext xmlns:c16="http://schemas.microsoft.com/office/drawing/2014/chart" uri="{C3380CC4-5D6E-409C-BE32-E72D297353CC}">
              <c16:uniqueId val="{00000001-9DDB-4BCD-A9A6-4495B7EB09EB}"/>
            </c:ext>
            <c:ext xmlns:c15="http://schemas.microsoft.com/office/drawing/2012/chart" uri="{CE6537A1-D6FC-4f65-9D91-7224C49458BB}">
              <c15:dlblFieldTable/>
              <c15:showDataLabelsRange val="1"/>
            </c:ext>
          </c:extLst>
        </c:dLbl>
      </c:pivotFmt>
      <c:pivotFmt>
        <c:idx val="8"/>
        <c:spPr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c:spPr>
        <c:dLbl>
          <c:idx val="0"/>
          <c:layout>
            <c:manualLayout>
              <c:x val="0"/>
              <c:y val="-5.8074996770435774E-2"/>
            </c:manualLayout>
          </c:layout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056A6C46-29A8-4051-B78C-86E37D9F813C}" type="CELLRANGE">
                  <a:rPr lang="en-US"/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[CELLRANGE]</a:t>
                </a:fld>
                <a:endParaRPr lang="en-GB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 xmlns:c16r2="http://schemas.microsoft.com/office/drawing/2015/06/chart">
            <c:ext xmlns:c16="http://schemas.microsoft.com/office/drawing/2014/chart" uri="{C3380CC4-5D6E-409C-BE32-E72D297353CC}">
              <c16:uniqueId val="{00000002-9DDB-4BCD-A9A6-4495B7EB09EB}"/>
            </c:ext>
            <c:ext xmlns:c15="http://schemas.microsoft.com/office/drawing/2012/chart" uri="{CE6537A1-D6FC-4f65-9D91-7224C49458BB}">
              <c15:dlblFieldTable/>
              <c15:showDataLabelsRange val="1"/>
            </c:ext>
          </c:extLst>
        </c:dLbl>
      </c:pivotFmt>
      <c:pivotFmt>
        <c:idx val="9"/>
        <c:spPr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c:spPr>
        <c:dLbl>
          <c:idx val="0"/>
          <c:layout>
            <c:manualLayout>
              <c:x val="0"/>
              <c:y val="-0.31215310764109194"/>
            </c:manualLayout>
          </c:layout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9D7926CF-3F6B-46E5-8155-FA1639368D44}" type="CELLRANGE">
                  <a:rPr lang="en-US"/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[CELLRANGE]</a:t>
                </a:fld>
                <a:endParaRPr lang="en-GB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 xmlns:c16r2="http://schemas.microsoft.com/office/drawing/2015/06/chart">
            <c:ext xmlns:c16="http://schemas.microsoft.com/office/drawing/2014/chart" uri="{C3380CC4-5D6E-409C-BE32-E72D297353CC}">
              <c16:uniqueId val="{00000003-9DDB-4BCD-A9A6-4495B7EB09EB}"/>
            </c:ext>
            <c:ext xmlns:c15="http://schemas.microsoft.com/office/drawing/2012/chart" uri="{CE6537A1-D6FC-4f65-9D91-7224C49458BB}">
              <c15:dlblFieldTable/>
              <c15:showDataLabelsRange val="1"/>
            </c:ext>
          </c:extLst>
        </c:dLbl>
      </c:pivotFmt>
      <c:pivotFmt>
        <c:idx val="10"/>
        <c:spPr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c:spPr>
        <c:dLbl>
          <c:idx val="0"/>
          <c:layout>
            <c:manualLayout>
              <c:x val="-1.5927039611050319E-3"/>
              <c:y val="-5.0815622174131381E-2"/>
            </c:manualLayout>
          </c:layout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0A33679B-17B6-45D3-BDA2-AAE19AA7209B}" type="CELLRANGE">
                  <a:rPr lang="en-US"/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[CELLRANGE]</a:t>
                </a:fld>
                <a:endParaRPr lang="en-GB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 xmlns:c16r2="http://schemas.microsoft.com/office/drawing/2015/06/chart">
            <c:ext xmlns:c16="http://schemas.microsoft.com/office/drawing/2014/chart" uri="{C3380CC4-5D6E-409C-BE32-E72D297353CC}">
              <c16:uniqueId val="{00000004-9DDB-4BCD-A9A6-4495B7EB09EB}"/>
            </c:ext>
            <c:ext xmlns:c15="http://schemas.microsoft.com/office/drawing/2012/chart" uri="{CE6537A1-D6FC-4f65-9D91-7224C49458BB}">
              <c15:dlblFieldTable/>
              <c15:showDataLabelsRange val="1"/>
            </c:ext>
          </c:extLst>
        </c:dLbl>
      </c:pivotFmt>
      <c:pivotFmt>
        <c:idx val="11"/>
        <c:spPr>
          <a:solidFill>
            <a:srgbClr val="008A3E"/>
          </a:solidFill>
          <a:ln>
            <a:noFill/>
          </a:ln>
          <a:effectLst/>
        </c:spPr>
        <c:marker>
          <c:symbol val="none"/>
        </c:marker>
      </c:pivotFmt>
      <c:pivotFmt>
        <c:idx val="12"/>
        <c:spPr>
          <a:solidFill>
            <a:srgbClr val="33CC33"/>
          </a:solidFill>
          <a:ln>
            <a:noFill/>
          </a:ln>
          <a:effectLst/>
        </c:spPr>
        <c:marker>
          <c:symbol val="none"/>
        </c:marker>
      </c:pivotFmt>
      <c:pivotFmt>
        <c:idx val="13"/>
        <c:spPr>
          <a:solidFill>
            <a:srgbClr val="F4D80C"/>
          </a:solidFill>
          <a:ln>
            <a:noFill/>
          </a:ln>
          <a:effectLst/>
        </c:spPr>
        <c:marker>
          <c:symbol val="none"/>
        </c:marker>
      </c:pivotFmt>
      <c:pivotFmt>
        <c:idx val="14"/>
        <c:spPr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c:spPr>
        <c:dLbl>
          <c:idx val="0"/>
          <c:layout>
            <c:manualLayout>
              <c:x val="-3.1854079222098596E-3"/>
              <c:y val="-0.18874373950391612"/>
            </c:manualLayout>
          </c:layout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1E36AFBF-FBF5-4527-BE52-C188FF918B4B}" type="CELLRANGE">
                  <a:rPr lang="en-US"/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[CELLRANGE]</a:t>
                </a:fld>
                <a:endParaRPr lang="en-GB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 xmlns:c16r2="http://schemas.microsoft.com/office/drawing/2015/06/chart">
            <c:ext xmlns:c16="http://schemas.microsoft.com/office/drawing/2014/chart" uri="{C3380CC4-5D6E-409C-BE32-E72D297353CC}">
              <c16:uniqueId val="{00000000-9DDB-4BCD-A9A6-4495B7EB09EB}"/>
            </c:ext>
            <c:ext xmlns:c15="http://schemas.microsoft.com/office/drawing/2012/chart" uri="{CE6537A1-D6FC-4f65-9D91-7224C49458BB}">
              <c15:dlblFieldTable/>
              <c15:showDataLabelsRange val="1"/>
            </c:ext>
          </c:extLst>
        </c:dLbl>
      </c:pivotFmt>
      <c:pivotFmt>
        <c:idx val="16"/>
        <c:spPr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c:spPr>
        <c:dLbl>
          <c:idx val="0"/>
          <c:layout>
            <c:manualLayout>
              <c:x val="-5.8398470616397658E-17"/>
              <c:y val="-6.8964058664892469E-2"/>
            </c:manualLayout>
          </c:layout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DD4A725B-C20E-4F50-A182-F7BE1C4F579E}" type="CELLRANGE">
                  <a:rPr lang="en-US"/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[CELLRANGE]</a:t>
                </a:fld>
                <a:endParaRPr lang="en-GB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 xmlns:c16r2="http://schemas.microsoft.com/office/drawing/2015/06/chart">
            <c:ext xmlns:c16="http://schemas.microsoft.com/office/drawing/2014/chart" uri="{C3380CC4-5D6E-409C-BE32-E72D297353CC}">
              <c16:uniqueId val="{00000001-9DDB-4BCD-A9A6-4495B7EB09EB}"/>
            </c:ext>
            <c:ext xmlns:c15="http://schemas.microsoft.com/office/drawing/2012/chart" uri="{CE6537A1-D6FC-4f65-9D91-7224C49458BB}">
              <c15:dlblFieldTable/>
              <c15:showDataLabelsRange val="1"/>
            </c:ext>
          </c:extLst>
        </c:dLbl>
      </c:pivotFmt>
      <c:pivotFmt>
        <c:idx val="17"/>
        <c:spPr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c:spPr>
        <c:dLbl>
          <c:idx val="0"/>
          <c:layout>
            <c:manualLayout>
              <c:x val="0"/>
              <c:y val="-5.8074996770435774E-2"/>
            </c:manualLayout>
          </c:layout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056A6C46-29A8-4051-B78C-86E37D9F813C}" type="CELLRANGE">
                  <a:rPr lang="en-US"/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[CELLRANGE]</a:t>
                </a:fld>
                <a:endParaRPr lang="en-GB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 xmlns:c16r2="http://schemas.microsoft.com/office/drawing/2015/06/chart">
            <c:ext xmlns:c16="http://schemas.microsoft.com/office/drawing/2014/chart" uri="{C3380CC4-5D6E-409C-BE32-E72D297353CC}">
              <c16:uniqueId val="{00000002-9DDB-4BCD-A9A6-4495B7EB09EB}"/>
            </c:ext>
            <c:ext xmlns:c15="http://schemas.microsoft.com/office/drawing/2012/chart" uri="{CE6537A1-D6FC-4f65-9D91-7224C49458BB}">
              <c15:dlblFieldTable/>
              <c15:showDataLabelsRange val="1"/>
            </c:ext>
          </c:extLst>
        </c:dLbl>
      </c:pivotFmt>
      <c:pivotFmt>
        <c:idx val="18"/>
        <c:spPr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c:spPr>
        <c:dLbl>
          <c:idx val="0"/>
          <c:layout>
            <c:manualLayout>
              <c:x val="0"/>
              <c:y val="-0.31215310764109194"/>
            </c:manualLayout>
          </c:layout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9D7926CF-3F6B-46E5-8155-FA1639368D44}" type="CELLRANGE">
                  <a:rPr lang="en-US"/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[CELLRANGE]</a:t>
                </a:fld>
                <a:endParaRPr lang="en-GB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 xmlns:c16r2="http://schemas.microsoft.com/office/drawing/2015/06/chart">
            <c:ext xmlns:c16="http://schemas.microsoft.com/office/drawing/2014/chart" uri="{C3380CC4-5D6E-409C-BE32-E72D297353CC}">
              <c16:uniqueId val="{00000003-9DDB-4BCD-A9A6-4495B7EB09EB}"/>
            </c:ext>
            <c:ext xmlns:c15="http://schemas.microsoft.com/office/drawing/2012/chart" uri="{CE6537A1-D6FC-4f65-9D91-7224C49458BB}">
              <c15:dlblFieldTable/>
              <c15:showDataLabelsRange val="1"/>
            </c:ext>
          </c:extLst>
        </c:dLbl>
      </c:pivotFmt>
      <c:pivotFmt>
        <c:idx val="19"/>
        <c:spPr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c:spPr>
        <c:dLbl>
          <c:idx val="0"/>
          <c:layout>
            <c:manualLayout>
              <c:x val="-1.5927039611050319E-3"/>
              <c:y val="-5.0815622174131381E-2"/>
            </c:manualLayout>
          </c:layout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0A33679B-17B6-45D3-BDA2-AAE19AA7209B}" type="CELLRANGE">
                  <a:rPr lang="en-US"/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[CELLRANGE]</a:t>
                </a:fld>
                <a:endParaRPr lang="en-GB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 xmlns:c16r2="http://schemas.microsoft.com/office/drawing/2015/06/chart">
            <c:ext xmlns:c16="http://schemas.microsoft.com/office/drawing/2014/chart" uri="{C3380CC4-5D6E-409C-BE32-E72D297353CC}">
              <c16:uniqueId val="{00000004-9DDB-4BCD-A9A6-4495B7EB09EB}"/>
            </c:ext>
            <c:ext xmlns:c15="http://schemas.microsoft.com/office/drawing/2012/chart" uri="{CE6537A1-D6FC-4f65-9D91-7224C49458BB}">
              <c15:dlblFieldTable/>
              <c15:showDataLabelsRange val="1"/>
            </c:ext>
          </c:extLst>
        </c:dLbl>
      </c:pivotFmt>
      <c:pivotFmt>
        <c:idx val="20"/>
        <c:spPr>
          <a:solidFill>
            <a:schemeClr val="bg1">
              <a:lumMod val="75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21"/>
        <c:spPr>
          <a:solidFill>
            <a:srgbClr val="008A3E"/>
          </a:solidFill>
          <a:ln>
            <a:noFill/>
          </a:ln>
          <a:effectLst/>
        </c:spPr>
        <c:marker>
          <c:symbol val="none"/>
        </c:marker>
      </c:pivotFmt>
      <c:pivotFmt>
        <c:idx val="22"/>
        <c:spPr>
          <a:solidFill>
            <a:srgbClr val="33CC33"/>
          </a:solidFill>
          <a:ln>
            <a:noFill/>
          </a:ln>
          <a:effectLst/>
        </c:spPr>
        <c:marker>
          <c:symbol val="none"/>
        </c:marker>
      </c:pivotFmt>
      <c:pivotFmt>
        <c:idx val="23"/>
        <c:spPr>
          <a:solidFill>
            <a:srgbClr val="F4D80C"/>
          </a:solidFill>
          <a:ln>
            <a:noFill/>
          </a:ln>
          <a:effectLst/>
        </c:spPr>
        <c:marker>
          <c:symbol val="none"/>
        </c:marker>
      </c:pivotFmt>
      <c:pivotFmt>
        <c:idx val="24"/>
        <c:spPr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5"/>
        <c:spPr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c:spPr>
        <c:dLbl>
          <c:idx val="0"/>
          <c:layout>
            <c:manualLayout>
              <c:x val="-3.1854079222098596E-3"/>
              <c:y val="-0.18874373950391612"/>
            </c:manualLayout>
          </c:layout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1E36AFBF-FBF5-4527-BE52-C188FF918B4B}" type="CELLRANGE">
                  <a:rPr lang="en-US"/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[CELLRANGE]</a:t>
                </a:fld>
                <a:endParaRPr lang="en-GB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 xmlns:c16r2="http://schemas.microsoft.com/office/drawing/2015/06/chart">
            <c:ext xmlns:c16="http://schemas.microsoft.com/office/drawing/2014/chart" uri="{C3380CC4-5D6E-409C-BE32-E72D297353CC}">
              <c16:uniqueId val="{00000000-9DDB-4BCD-A9A6-4495B7EB09EB}"/>
            </c:ext>
            <c:ext xmlns:c15="http://schemas.microsoft.com/office/drawing/2012/chart" uri="{CE6537A1-D6FC-4f65-9D91-7224C49458BB}">
              <c15:dlblFieldTable/>
              <c15:showDataLabelsRange val="1"/>
            </c:ext>
          </c:extLst>
        </c:dLbl>
      </c:pivotFmt>
      <c:pivotFmt>
        <c:idx val="26"/>
        <c:spPr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c:spPr>
        <c:dLbl>
          <c:idx val="0"/>
          <c:layout>
            <c:manualLayout>
              <c:x val="-5.8398470616397658E-17"/>
              <c:y val="-6.8964058664892469E-2"/>
            </c:manualLayout>
          </c:layout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DD4A725B-C20E-4F50-A182-F7BE1C4F579E}" type="CELLRANGE">
                  <a:rPr lang="en-US"/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[CELLRANGE]</a:t>
                </a:fld>
                <a:endParaRPr lang="en-GB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 xmlns:c16r2="http://schemas.microsoft.com/office/drawing/2015/06/chart">
            <c:ext xmlns:c16="http://schemas.microsoft.com/office/drawing/2014/chart" uri="{C3380CC4-5D6E-409C-BE32-E72D297353CC}">
              <c16:uniqueId val="{00000001-9DDB-4BCD-A9A6-4495B7EB09EB}"/>
            </c:ext>
            <c:ext xmlns:c15="http://schemas.microsoft.com/office/drawing/2012/chart" uri="{CE6537A1-D6FC-4f65-9D91-7224C49458BB}">
              <c15:dlblFieldTable/>
              <c15:showDataLabelsRange val="1"/>
            </c:ext>
          </c:extLst>
        </c:dLbl>
      </c:pivotFmt>
      <c:pivotFmt>
        <c:idx val="27"/>
        <c:spPr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c:spPr>
        <c:dLbl>
          <c:idx val="0"/>
          <c:layout>
            <c:manualLayout>
              <c:x val="0"/>
              <c:y val="-5.8074996770435774E-2"/>
            </c:manualLayout>
          </c:layout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056A6C46-29A8-4051-B78C-86E37D9F813C}" type="CELLRANGE">
                  <a:rPr lang="en-US"/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[CELLRANGE]</a:t>
                </a:fld>
                <a:endParaRPr lang="en-GB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 xmlns:c16r2="http://schemas.microsoft.com/office/drawing/2015/06/chart">
            <c:ext xmlns:c16="http://schemas.microsoft.com/office/drawing/2014/chart" uri="{C3380CC4-5D6E-409C-BE32-E72D297353CC}">
              <c16:uniqueId val="{00000002-9DDB-4BCD-A9A6-4495B7EB09EB}"/>
            </c:ext>
            <c:ext xmlns:c15="http://schemas.microsoft.com/office/drawing/2012/chart" uri="{CE6537A1-D6FC-4f65-9D91-7224C49458BB}">
              <c15:dlblFieldTable/>
              <c15:showDataLabelsRange val="1"/>
            </c:ext>
          </c:extLst>
        </c:dLbl>
      </c:pivotFmt>
      <c:pivotFmt>
        <c:idx val="28"/>
        <c:spPr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c:spPr>
        <c:dLbl>
          <c:idx val="0"/>
          <c:layout>
            <c:manualLayout>
              <c:x val="0"/>
              <c:y val="-0.31215310764109194"/>
            </c:manualLayout>
          </c:layout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9D7926CF-3F6B-46E5-8155-FA1639368D44}" type="CELLRANGE">
                  <a:rPr lang="en-US"/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[CELLRANGE]</a:t>
                </a:fld>
                <a:endParaRPr lang="en-GB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 xmlns:c16r2="http://schemas.microsoft.com/office/drawing/2015/06/chart">
            <c:ext xmlns:c16="http://schemas.microsoft.com/office/drawing/2014/chart" uri="{C3380CC4-5D6E-409C-BE32-E72D297353CC}">
              <c16:uniqueId val="{00000003-9DDB-4BCD-A9A6-4495B7EB09EB}"/>
            </c:ext>
            <c:ext xmlns:c15="http://schemas.microsoft.com/office/drawing/2012/chart" uri="{CE6537A1-D6FC-4f65-9D91-7224C49458BB}">
              <c15:dlblFieldTable/>
              <c15:showDataLabelsRange val="1"/>
            </c:ext>
          </c:extLst>
        </c:dLbl>
      </c:pivotFmt>
      <c:pivotFmt>
        <c:idx val="29"/>
        <c:spPr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c:spPr>
        <c:dLbl>
          <c:idx val="0"/>
          <c:layout>
            <c:manualLayout>
              <c:x val="-1.5927039611050319E-3"/>
              <c:y val="-5.0815622174131381E-2"/>
            </c:manualLayout>
          </c:layout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0A33679B-17B6-45D3-BDA2-AAE19AA7209B}" type="CELLRANGE">
                  <a:rPr lang="en-US"/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[CELLRANGE]</a:t>
                </a:fld>
                <a:endParaRPr lang="en-GB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 xmlns:c16r2="http://schemas.microsoft.com/office/drawing/2015/06/chart">
            <c:ext xmlns:c16="http://schemas.microsoft.com/office/drawing/2014/chart" uri="{C3380CC4-5D6E-409C-BE32-E72D297353CC}">
              <c16:uniqueId val="{00000004-9DDB-4BCD-A9A6-4495B7EB09EB}"/>
            </c:ext>
            <c:ext xmlns:c15="http://schemas.microsoft.com/office/drawing/2012/chart" uri="{CE6537A1-D6FC-4f65-9D91-7224C49458BB}">
              <c15:dlblFieldTable/>
              <c15:showDataLabelsRange val="1"/>
            </c:ext>
          </c:extLst>
        </c:dLbl>
      </c:pivotFmt>
      <c:pivotFmt>
        <c:idx val="30"/>
        <c:spPr>
          <a:solidFill>
            <a:schemeClr val="bg1">
              <a:lumMod val="75000"/>
            </a:schemeClr>
          </a:solidFill>
          <a:ln>
            <a:noFill/>
          </a:ln>
          <a:effectLst/>
        </c:spPr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7.214296813049538E-2"/>
          <c:y val="0.10642133363108659"/>
          <c:w val="0.90057786894285274"/>
          <c:h val="0.7178764363045486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Progress!$C$3:$C$4</c:f>
              <c:strCache>
                <c:ptCount val="1"/>
                <c:pt idx="0">
                  <c:v>Completed distributions </c:v>
                </c:pt>
              </c:strCache>
            </c:strRef>
          </c:tx>
          <c:spPr>
            <a:solidFill>
              <a:srgbClr val="008A3E"/>
            </a:solidFill>
            <a:ln>
              <a:noFill/>
            </a:ln>
            <a:effectLst/>
          </c:spPr>
          <c:invertIfNegative val="0"/>
          <c:cat>
            <c:multiLvlStrRef>
              <c:f>Progress!$H$5:$H$9</c:f>
              <c:multiLvlStrCache>
                <c:ptCount val="5"/>
                <c:lvl>
                  <c:pt idx="0">
                    <c:v>1. Emergency Shelter</c:v>
                  </c:pt>
                  <c:pt idx="1">
                    <c:v>NFI - Bedding</c:v>
                  </c:pt>
                  <c:pt idx="2">
                    <c:v>NFI - Kitchen sets</c:v>
                  </c:pt>
                  <c:pt idx="3">
                    <c:v>NFI (Undefined)</c:v>
                  </c:pt>
                  <c:pt idx="4">
                    <c:v>3. T/Core/Permanent Shelter</c:v>
                  </c:pt>
                </c:lvl>
                <c:lvl>
                  <c:pt idx="0">
                    <c:v>1. Emergency Sheltering</c:v>
                  </c:pt>
                  <c:pt idx="1">
                    <c:v>2. Support to Return</c:v>
                  </c:pt>
                  <c:pt idx="4">
                    <c:v>3. T/Core/Permanent Shelter</c:v>
                  </c:pt>
                </c:lvl>
              </c:multiLvlStrCache>
            </c:multiLvlStrRef>
          </c:cat>
          <c:val>
            <c:numRef>
              <c:f>Progress!$H$5:$H$9</c:f>
              <c:numCache>
                <c:formatCode>#,##0</c:formatCode>
                <c:ptCount val="5"/>
                <c:pt idx="0">
                  <c:v>535</c:v>
                </c:pt>
                <c:pt idx="1">
                  <c:v>3232</c:v>
                </c:pt>
                <c:pt idx="2">
                  <c:v>7810</c:v>
                </c:pt>
                <c:pt idx="3">
                  <c:v>7164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DE6-4558-BABD-8E172C704887}"/>
            </c:ext>
          </c:extLst>
        </c:ser>
        <c:ser>
          <c:idx val="1"/>
          <c:order val="1"/>
          <c:tx>
            <c:strRef>
              <c:f>Progress!$D$3:$D$4</c:f>
              <c:strCache>
                <c:ptCount val="1"/>
                <c:pt idx="0">
                  <c:v>Ongoing distributions</c:v>
                </c:pt>
              </c:strCache>
            </c:strRef>
          </c:tx>
          <c:spPr>
            <a:solidFill>
              <a:srgbClr val="33CC33"/>
            </a:solidFill>
            <a:ln>
              <a:noFill/>
            </a:ln>
            <a:effectLst/>
          </c:spPr>
          <c:invertIfNegative val="0"/>
          <c:cat>
            <c:multiLvlStrRef>
              <c:f>Progress!$H$5:$H$9</c:f>
              <c:multiLvlStrCache>
                <c:ptCount val="5"/>
                <c:lvl>
                  <c:pt idx="0">
                    <c:v>1. Emergency Shelter</c:v>
                  </c:pt>
                  <c:pt idx="1">
                    <c:v>NFI - Bedding</c:v>
                  </c:pt>
                  <c:pt idx="2">
                    <c:v>NFI - Kitchen sets</c:v>
                  </c:pt>
                  <c:pt idx="3">
                    <c:v>NFI (Undefined)</c:v>
                  </c:pt>
                  <c:pt idx="4">
                    <c:v>3. T/Core/Permanent Shelter</c:v>
                  </c:pt>
                </c:lvl>
                <c:lvl>
                  <c:pt idx="0">
                    <c:v>1. Emergency Sheltering</c:v>
                  </c:pt>
                  <c:pt idx="1">
                    <c:v>2. Support to Return</c:v>
                  </c:pt>
                  <c:pt idx="4">
                    <c:v>3. T/Core/Permanent Shelter</c:v>
                  </c:pt>
                </c:lvl>
              </c:multiLvlStrCache>
            </c:multiLvlStrRef>
          </c:cat>
          <c:val>
            <c:numRef>
              <c:f>Progress!$H$5:$H$9</c:f>
              <c:numCache>
                <c:formatCode>#,##0</c:formatCode>
                <c:ptCount val="5"/>
                <c:pt idx="1">
                  <c:v>968</c:v>
                </c:pt>
                <c:pt idx="2">
                  <c:v>626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DE6-4558-BABD-8E172C704887}"/>
            </c:ext>
          </c:extLst>
        </c:ser>
        <c:ser>
          <c:idx val="2"/>
          <c:order val="2"/>
          <c:tx>
            <c:strRef>
              <c:f>Progress!$E$3:$E$4</c:f>
              <c:strCache>
                <c:ptCount val="1"/>
                <c:pt idx="0">
                  <c:v>In pipeline (procurement/ onroute)</c:v>
                </c:pt>
              </c:strCache>
            </c:strRef>
          </c:tx>
          <c:spPr>
            <a:solidFill>
              <a:srgbClr val="F4D80C"/>
            </a:solidFill>
            <a:ln>
              <a:noFill/>
            </a:ln>
            <a:effectLst/>
          </c:spPr>
          <c:invertIfNegative val="0"/>
          <c:cat>
            <c:multiLvlStrRef>
              <c:f>Progress!$H$5:$H$9</c:f>
              <c:multiLvlStrCache>
                <c:ptCount val="5"/>
                <c:lvl>
                  <c:pt idx="0">
                    <c:v>1. Emergency Shelter</c:v>
                  </c:pt>
                  <c:pt idx="1">
                    <c:v>NFI - Bedding</c:v>
                  </c:pt>
                  <c:pt idx="2">
                    <c:v>NFI - Kitchen sets</c:v>
                  </c:pt>
                  <c:pt idx="3">
                    <c:v>NFI (Undefined)</c:v>
                  </c:pt>
                  <c:pt idx="4">
                    <c:v>3. T/Core/Permanent Shelter</c:v>
                  </c:pt>
                </c:lvl>
                <c:lvl>
                  <c:pt idx="0">
                    <c:v>1. Emergency Sheltering</c:v>
                  </c:pt>
                  <c:pt idx="1">
                    <c:v>2. Support to Return</c:v>
                  </c:pt>
                  <c:pt idx="4">
                    <c:v>3. T/Core/Permanent Shelter</c:v>
                  </c:pt>
                </c:lvl>
              </c:multiLvlStrCache>
            </c:multiLvlStrRef>
          </c:cat>
          <c:val>
            <c:numRef>
              <c:f>Progress!$H$5:$H$9</c:f>
              <c:numCache>
                <c:formatCode>#,##0</c:formatCode>
                <c:ptCount val="5"/>
                <c:pt idx="1">
                  <c:v>2500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DE6-4558-BABD-8E172C704887}"/>
            </c:ext>
          </c:extLst>
        </c:ser>
        <c:ser>
          <c:idx val="3"/>
          <c:order val="3"/>
          <c:tx>
            <c:strRef>
              <c:f>Progress!$F$3:$F$4</c:f>
              <c:strCache>
                <c:ptCount val="1"/>
                <c:pt idx="0">
                  <c:v>Planned (funded)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9DDB-4BCD-A9A6-4495B7EB09EB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DDB-4BCD-A9A6-4495B7EB09EB}"/>
              </c:ext>
            </c:extLst>
          </c:dPt>
          <c:dPt>
            <c:idx val="2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9DDB-4BCD-A9A6-4495B7EB09EB}"/>
              </c:ext>
            </c:extLst>
          </c:dPt>
          <c:dPt>
            <c:idx val="3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DDB-4BCD-A9A6-4495B7EB09EB}"/>
              </c:ext>
            </c:extLst>
          </c:dPt>
          <c:dPt>
            <c:idx val="4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9DDB-4BCD-A9A6-4495B7EB09EB}"/>
              </c:ext>
            </c:extLst>
          </c:dPt>
          <c:dLbls>
            <c:dLbl>
              <c:idx val="0"/>
              <c:layout>
                <c:manualLayout>
                  <c:x val="-3.1854079222098596E-3"/>
                  <c:y val="-0.18874373950391612"/>
                </c:manualLayout>
              </c:layout>
              <c:tx>
                <c:rich>
                  <a:bodyPr/>
                  <a:lstStyle/>
                  <a:p>
                    <a:fld id="{30765E19-C430-4CD7-9CBE-31FA683FA37D}" type="CELLRANGE">
                      <a:rPr lang="en-US" dirty="0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9DDB-4BCD-A9A6-4495B7EB09EB}"/>
                </c:ext>
                <c:ext xmlns:c15="http://schemas.microsoft.com/office/drawing/2012/chart" uri="{CE6537A1-D6FC-4f65-9D91-7224C49458BB}">
                  <c15:dlblFieldTable/>
                  <c15:showDataLabelsRange val="1"/>
                </c:ext>
              </c:extLst>
            </c:dLbl>
            <c:dLbl>
              <c:idx val="1"/>
              <c:layout>
                <c:manualLayout>
                  <c:x val="-5.8398470616397658E-17"/>
                  <c:y val="-6.8964058664892469E-2"/>
                </c:manualLayout>
              </c:layout>
              <c:tx>
                <c:rich>
                  <a:bodyPr/>
                  <a:lstStyle/>
                  <a:p>
                    <a:fld id="{43A4E2C5-B7A2-409D-97B1-2B9A24A8E5AA}" type="CELLRANGE">
                      <a:rPr lang="en-US" dirty="0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DDB-4BCD-A9A6-4495B7EB09EB}"/>
                </c:ext>
                <c:ext xmlns:c15="http://schemas.microsoft.com/office/drawing/2012/chart" uri="{CE6537A1-D6FC-4f65-9D91-7224C49458BB}">
                  <c15:dlblFieldTable/>
                  <c15:showDataLabelsRange val="1"/>
                </c:ext>
              </c:extLst>
            </c:dLbl>
            <c:dLbl>
              <c:idx val="2"/>
              <c:layout>
                <c:manualLayout>
                  <c:x val="0"/>
                  <c:y val="-5.8074996770435774E-2"/>
                </c:manualLayout>
              </c:layout>
              <c:tx>
                <c:rich>
                  <a:bodyPr/>
                  <a:lstStyle/>
                  <a:p>
                    <a:fld id="{28DD816E-CBC9-40D4-9465-F6CEC1D0578B}" type="CELLRANGE">
                      <a:rPr lang="en-US" dirty="0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9DDB-4BCD-A9A6-4495B7EB09EB}"/>
                </c:ext>
                <c:ext xmlns:c15="http://schemas.microsoft.com/office/drawing/2012/chart" uri="{CE6537A1-D6FC-4f65-9D91-7224C49458BB}">
                  <c15:dlblFieldTable/>
                  <c15:showDataLabelsRange val="1"/>
                </c:ext>
              </c:extLst>
            </c:dLbl>
            <c:dLbl>
              <c:idx val="3"/>
              <c:layout>
                <c:manualLayout>
                  <c:x val="-1.5927039611049153E-3"/>
                  <c:y val="-0.29815926764445322"/>
                </c:manualLayout>
              </c:layout>
              <c:tx>
                <c:rich>
                  <a:bodyPr/>
                  <a:lstStyle/>
                  <a:p>
                    <a:fld id="{5A338DBC-A0EC-4EFF-9BDD-4BABF2513EAB}" type="CELLRANGE">
                      <a:rPr lang="en-US" dirty="0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</c:extLst>
            </c:dLbl>
            <c:dLbl>
              <c:idx val="4"/>
              <c:layout>
                <c:manualLayout>
                  <c:x val="3.1854079222098305E-3"/>
                  <c:y val="-3.4489306592345878E-2"/>
                </c:manualLayout>
              </c:layout>
              <c:tx>
                <c:rich>
                  <a:bodyPr/>
                  <a:lstStyle/>
                  <a:p>
                    <a:fld id="{B535DDC9-E4D3-4185-9AF6-86FED7BE03B7}" type="CELLRANGE">
                      <a:rPr lang="en-US" dirty="0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multiLvlStrRef>
              <c:f>Progress!$H$5:$H$9</c:f>
              <c:multiLvlStrCache>
                <c:ptCount val="5"/>
                <c:lvl>
                  <c:pt idx="0">
                    <c:v>1. Emergency Shelter</c:v>
                  </c:pt>
                  <c:pt idx="1">
                    <c:v>NFI - Bedding</c:v>
                  </c:pt>
                  <c:pt idx="2">
                    <c:v>NFI - Kitchen sets</c:v>
                  </c:pt>
                  <c:pt idx="3">
                    <c:v>NFI (Undefined)</c:v>
                  </c:pt>
                  <c:pt idx="4">
                    <c:v>3. T/Core/Permanent Shelter</c:v>
                  </c:pt>
                </c:lvl>
                <c:lvl>
                  <c:pt idx="0">
                    <c:v>1. Emergency Sheltering</c:v>
                  </c:pt>
                  <c:pt idx="1">
                    <c:v>2. Support to Return</c:v>
                  </c:pt>
                  <c:pt idx="4">
                    <c:v>3. T/Core/Permanent Shelter</c:v>
                  </c:pt>
                </c:lvl>
              </c:multiLvlStrCache>
            </c:multiLvlStrRef>
          </c:cat>
          <c:val>
            <c:numRef>
              <c:f>Progress!$H$5:$H$9</c:f>
              <c:numCache>
                <c:formatCode>#,##0</c:formatCode>
                <c:ptCount val="5"/>
                <c:pt idx="0">
                  <c:v>6600</c:v>
                </c:pt>
                <c:pt idx="1">
                  <c:v>2760</c:v>
                </c:pt>
                <c:pt idx="2">
                  <c:v>2660</c:v>
                </c:pt>
                <c:pt idx="3">
                  <c:v>19321</c:v>
                </c:pt>
                <c:pt idx="4">
                  <c:v>220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9DDB-4BCD-A9A6-4495B7EB09EB}"/>
            </c:ext>
            <c:ext xmlns:c15="http://schemas.microsoft.com/office/drawing/2012/chart" uri="{02D57815-91ED-43cb-92C2-25804820EDAC}">
              <c15:datalabelsRange>
                <c15:f>Progress!$H$5:$H$9</c15:f>
                <c15:dlblRangeCache>
                  <c:ptCount val="5"/>
                  <c:pt idx="0">
                    <c:v>9,407</c:v>
                  </c:pt>
                  <c:pt idx="1">
                    <c:v>9,460</c:v>
                  </c:pt>
                  <c:pt idx="2">
                    <c:v>11,096</c:v>
                  </c:pt>
                  <c:pt idx="3">
                    <c:v>27,885</c:v>
                  </c:pt>
                  <c:pt idx="4">
                    <c:v>870</c:v>
                  </c:pt>
                </c15:dlblRangeCache>
              </c15:datalabelsRange>
            </c:ext>
          </c:extLst>
        </c:ser>
        <c:ser>
          <c:idx val="4"/>
          <c:order val="4"/>
          <c:tx>
            <c:strRef>
              <c:f>Progress!$G$3:$G$4</c:f>
              <c:strCache>
                <c:ptCount val="1"/>
                <c:pt idx="0">
                  <c:v>Planned (subject to funding)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Progress!$H$5:$H$9</c:f>
              <c:multiLvlStrCache>
                <c:ptCount val="5"/>
                <c:lvl>
                  <c:pt idx="0">
                    <c:v>1. Emergency Shelter</c:v>
                  </c:pt>
                  <c:pt idx="1">
                    <c:v>NFI - Bedding</c:v>
                  </c:pt>
                  <c:pt idx="2">
                    <c:v>NFI - Kitchen sets</c:v>
                  </c:pt>
                  <c:pt idx="3">
                    <c:v>NFI (Undefined)</c:v>
                  </c:pt>
                  <c:pt idx="4">
                    <c:v>3. T/Core/Permanent Shelter</c:v>
                  </c:pt>
                </c:lvl>
                <c:lvl>
                  <c:pt idx="0">
                    <c:v>1. Emergency Sheltering</c:v>
                  </c:pt>
                  <c:pt idx="1">
                    <c:v>2. Support to Return</c:v>
                  </c:pt>
                  <c:pt idx="4">
                    <c:v>3. T/Core/Permanent Shelter</c:v>
                  </c:pt>
                </c:lvl>
              </c:multiLvlStrCache>
            </c:multiLvlStrRef>
          </c:cat>
          <c:val>
            <c:numRef>
              <c:f>Progress!$H$5:$H$9</c:f>
              <c:numCache>
                <c:formatCode>General</c:formatCode>
                <c:ptCount val="5"/>
                <c:pt idx="0" formatCode="#,##0">
                  <c:v>2272</c:v>
                </c:pt>
                <c:pt idx="3" formatCode="#,##0">
                  <c:v>1400</c:v>
                </c:pt>
                <c:pt idx="4" formatCode="#,##0">
                  <c:v>650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9DDB-4BCD-A9A6-4495B7EB09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57884336"/>
        <c:axId val="259002112"/>
      </c:barChart>
      <c:catAx>
        <c:axId val="257884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9002112"/>
        <c:crosses val="autoZero"/>
        <c:auto val="1"/>
        <c:lblAlgn val="ctr"/>
        <c:lblOffset val="100"/>
        <c:noMultiLvlLbl val="0"/>
      </c:catAx>
      <c:valAx>
        <c:axId val="259002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7884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5.8719232753116718E-2"/>
          <c:y val="0"/>
          <c:w val="0.83832351960893225"/>
          <c:h val="9.21431331383245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  <c:extLst xmlns:c16r2="http://schemas.microsoft.com/office/drawing/2015/06/chart">
    <c:ext xmlns:c16="http://schemas.microsoft.com/office/drawing/2014/chart" uri="{E28EC0CA-F0BB-4C9C-879D-F8772B89E7AC}">
      <c16:pivotOptions16>
        <c16:showExpandCollapseFieldButtons val="1"/>
      </c16:pivotOptions16>
    </c:ex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[Sri Lanka Reporting Template- 25072017- Compiled.xlsb]Cash &amp; Inkind Summary!PivotTable2</c:name>
    <c:fmtId val="3"/>
  </c:pivotSource>
  <c:chart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2"/>
          </a:solidFill>
          <a:ln>
            <a:noFill/>
          </a:ln>
          <a:effectLst/>
        </c:spPr>
        <c:dLbl>
          <c:idx val="0"/>
          <c:layout>
            <c:manualLayout>
              <c:x val="-3.9993720653465947E-17"/>
              <c:y val="-0.11164274322169074"/>
            </c:manualLayout>
          </c:layout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87D571A3-D9FD-42DA-AAD3-E45A402FD9A2}" type="CELLRANGE">
                  <a:rPr lang="en-US"/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[CELLRANGE]</a:t>
                </a:fld>
                <a:endParaRPr lang="en-GB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>
              <c15:dlblFieldTable/>
              <c15:showDataLabelsRange val="1"/>
            </c:ext>
          </c:extLst>
        </c:dLbl>
      </c:pivotFmt>
      <c:pivotFmt>
        <c:idx val="4"/>
        <c:spPr>
          <a:solidFill>
            <a:schemeClr val="accent2"/>
          </a:solidFill>
          <a:ln>
            <a:noFill/>
          </a:ln>
          <a:effectLst/>
        </c:spPr>
        <c:dLbl>
          <c:idx val="0"/>
          <c:layout>
            <c:manualLayout>
              <c:x val="0"/>
              <c:y val="-0.36283891547049441"/>
            </c:manualLayout>
          </c:layout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5000D13F-2AFC-4EF6-BAEB-7FF5F5F74002}" type="CELLRANGE">
                  <a:rPr lang="en-US"/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[CELLRANGE]</a:t>
                </a:fld>
                <a:endParaRPr lang="en-GB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>
              <c15:dlblFieldTable/>
              <c15:showDataLabelsRange val="1"/>
            </c:ext>
          </c:extLst>
        </c:dLbl>
      </c:pivotFmt>
      <c:pivotFmt>
        <c:idx val="5"/>
        <c:spPr>
          <a:solidFill>
            <a:schemeClr val="accent2"/>
          </a:solidFill>
          <a:ln>
            <a:noFill/>
          </a:ln>
          <a:effectLst/>
        </c:spPr>
        <c:dLbl>
          <c:idx val="0"/>
          <c:layout>
            <c:manualLayout>
              <c:x val="0"/>
              <c:y val="-3.5885167464114832E-2"/>
            </c:manualLayout>
          </c:layout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2792C6E6-6B5B-4782-A871-505A7E029176}" type="CELLRANGE">
                  <a:rPr lang="en-US"/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[CELLRANGE]</a:t>
                </a:fld>
                <a:endParaRPr lang="en-GB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>
              <c15:dlblFieldTable/>
              <c15:showDataLabelsRange val="1"/>
            </c:ext>
          </c:extLst>
        </c:dLbl>
      </c:pivotFmt>
      <c:pivotFmt>
        <c:idx val="6"/>
        <c:dLbl>
          <c:idx val="0"/>
          <c:layout>
            <c:manualLayout>
              <c:x val="0"/>
              <c:y val="-3.5885167464114978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2"/>
          </a:solidFill>
          <a:ln>
            <a:noFill/>
          </a:ln>
          <a:effectLst/>
        </c:spPr>
        <c:dLbl>
          <c:idx val="0"/>
          <c:layout>
            <c:manualLayout>
              <c:x val="-3.9993720653465947E-17"/>
              <c:y val="-0.11164274322169074"/>
            </c:manualLayout>
          </c:layout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87D571A3-D9FD-42DA-AAD3-E45A402FD9A2}" type="CELLRANGE">
                  <a:rPr lang="en-US"/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[CELLRANGE]</a:t>
                </a:fld>
                <a:endParaRPr lang="en-GB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>
              <c15:dlblFieldTable/>
              <c15:showDataLabelsRange val="1"/>
            </c:ext>
          </c:extLst>
        </c:dLbl>
      </c:pivotFmt>
      <c:pivotFmt>
        <c:idx val="10"/>
        <c:spPr>
          <a:solidFill>
            <a:schemeClr val="accent2"/>
          </a:solidFill>
          <a:ln>
            <a:noFill/>
          </a:ln>
          <a:effectLst/>
        </c:spPr>
        <c:dLbl>
          <c:idx val="0"/>
          <c:layout>
            <c:manualLayout>
              <c:x val="0"/>
              <c:y val="-0.36283891547049441"/>
            </c:manualLayout>
          </c:layout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5000D13F-2AFC-4EF6-BAEB-7FF5F5F74002}" type="CELLRANGE">
                  <a:rPr lang="en-US"/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[CELLRANGE]</a:t>
                </a:fld>
                <a:endParaRPr lang="en-GB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>
              <c15:dlblFieldTable/>
              <c15:showDataLabelsRange val="1"/>
            </c:ext>
          </c:extLst>
        </c:dLbl>
      </c:pivotFmt>
      <c:pivotFmt>
        <c:idx val="11"/>
        <c:spPr>
          <a:solidFill>
            <a:schemeClr val="accent2"/>
          </a:solidFill>
          <a:ln>
            <a:noFill/>
          </a:ln>
          <a:effectLst/>
        </c:spPr>
        <c:dLbl>
          <c:idx val="0"/>
          <c:layout>
            <c:manualLayout>
              <c:x val="0"/>
              <c:y val="-3.5885167464114832E-2"/>
            </c:manualLayout>
          </c:layout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2792C6E6-6B5B-4782-A871-505A7E029176}" type="CELLRANGE">
                  <a:rPr lang="en-US"/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[CELLRANGE]</a:t>
                </a:fld>
                <a:endParaRPr lang="en-GB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>
              <c15:dlblFieldTable/>
              <c15:showDataLabelsRange val="1"/>
            </c:ext>
          </c:extLst>
        </c:dLbl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2"/>
          </a:solidFill>
          <a:ln>
            <a:noFill/>
          </a:ln>
          <a:effectLst/>
        </c:spPr>
        <c:dLbl>
          <c:idx val="0"/>
          <c:layout>
            <c:manualLayout>
              <c:x val="-3.9993720653465947E-17"/>
              <c:y val="-0.11164274322169074"/>
            </c:manualLayout>
          </c:layout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87D571A3-D9FD-42DA-AAD3-E45A402FD9A2}" type="CELLRANGE">
                  <a:rPr lang="en-US"/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[CELLRANGE]</a:t>
                </a:fld>
                <a:endParaRPr lang="en-GB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>
              <c15:dlblFieldTable/>
              <c15:showDataLabelsRange val="1"/>
            </c:ext>
          </c:extLst>
        </c:dLbl>
      </c:pivotFmt>
      <c:pivotFmt>
        <c:idx val="16"/>
        <c:spPr>
          <a:solidFill>
            <a:schemeClr val="accent2"/>
          </a:solidFill>
          <a:ln>
            <a:noFill/>
          </a:ln>
          <a:effectLst/>
        </c:spPr>
        <c:dLbl>
          <c:idx val="0"/>
          <c:layout>
            <c:manualLayout>
              <c:x val="0"/>
              <c:y val="-0.36283891547049441"/>
            </c:manualLayout>
          </c:layout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5000D13F-2AFC-4EF6-BAEB-7FF5F5F74002}" type="CELLRANGE">
                  <a:rPr lang="en-US"/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[CELLRANGE]</a:t>
                </a:fld>
                <a:endParaRPr lang="en-GB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>
              <c15:dlblFieldTable/>
              <c15:showDataLabelsRange val="1"/>
            </c:ext>
          </c:extLst>
        </c:dLbl>
      </c:pivotFmt>
      <c:pivotFmt>
        <c:idx val="17"/>
        <c:spPr>
          <a:solidFill>
            <a:schemeClr val="accent2"/>
          </a:solidFill>
          <a:ln>
            <a:noFill/>
          </a:ln>
          <a:effectLst/>
        </c:spPr>
        <c:dLbl>
          <c:idx val="0"/>
          <c:layout>
            <c:manualLayout>
              <c:x val="0"/>
              <c:y val="-3.5885167464114832E-2"/>
            </c:manualLayout>
          </c:layout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2792C6E6-6B5B-4782-A871-505A7E029176}" type="CELLRANGE">
                  <a:rPr lang="en-US"/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[CELLRANGE]</a:t>
                </a:fld>
                <a:endParaRPr lang="en-GB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>
              <c15:dlblFieldTable/>
              <c15:showDataLabelsRange val="1"/>
            </c:ext>
          </c:extLst>
        </c:dLbl>
      </c:pivotFmt>
      <c:pivotFmt>
        <c:idx val="1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9.7255431421857608E-2"/>
          <c:y val="4.6710683293774882E-2"/>
          <c:w val="0.89450433551826969"/>
          <c:h val="0.8292591267000716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'Cash &amp; Inkind Summary'!$E$3:$E$6</c:f>
              <c:strCache>
                <c:ptCount val="1"/>
                <c:pt idx="0">
                  <c:v>Cash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'Cash &amp; Inkind Summary'!$E$3:$E$6</c:f>
              <c:strCache>
                <c:ptCount val="3"/>
                <c:pt idx="0">
                  <c:v>1. Emergency Sheltering</c:v>
                </c:pt>
                <c:pt idx="1">
                  <c:v>2. Support to Return</c:v>
                </c:pt>
                <c:pt idx="2">
                  <c:v>3. T/Core/ Permanent Shelter</c:v>
                </c:pt>
              </c:strCache>
            </c:strRef>
          </c:cat>
          <c:val>
            <c:numRef>
              <c:f>'Cash &amp; Inkind Summary'!$E$3:$E$6</c:f>
              <c:numCache>
                <c:formatCode>#,##0</c:formatCode>
                <c:ptCount val="3"/>
                <c:pt idx="0">
                  <c:v>2850</c:v>
                </c:pt>
                <c:pt idx="1">
                  <c:v>3100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75F-4709-B81C-F2D0B8E025C5}"/>
            </c:ext>
          </c:extLst>
        </c:ser>
        <c:ser>
          <c:idx val="1"/>
          <c:order val="1"/>
          <c:tx>
            <c:strRef>
              <c:f>'Cash &amp; Inkind Summary'!$E$3:$E$6</c:f>
              <c:strCache>
                <c:ptCount val="1"/>
                <c:pt idx="0">
                  <c:v>In-kind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3.9993720653465947E-17"/>
                  <c:y val="-0.11164274322169074"/>
                </c:manualLayout>
              </c:layout>
              <c:tx>
                <c:rich>
                  <a:bodyPr/>
                  <a:lstStyle/>
                  <a:p>
                    <a:fld id="{3018738D-AB8A-49D8-AA33-570E302DEE98}" type="CELLRANGE">
                      <a:rPr lang="en-US" dirty="0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75F-4709-B81C-F2D0B8E025C5}"/>
                </c:ext>
                <c:ext xmlns:c15="http://schemas.microsoft.com/office/drawing/2012/chart" uri="{CE6537A1-D6FC-4f65-9D91-7224C49458BB}">
                  <c15:dlblFieldTable/>
                  <c15:showDataLabelsRange val="1"/>
                </c:ext>
              </c:extLst>
            </c:dLbl>
            <c:dLbl>
              <c:idx val="1"/>
              <c:layout>
                <c:manualLayout>
                  <c:x val="0"/>
                  <c:y val="-0.36283891547049441"/>
                </c:manualLayout>
              </c:layout>
              <c:tx>
                <c:rich>
                  <a:bodyPr/>
                  <a:lstStyle/>
                  <a:p>
                    <a:fld id="{F26AF2E4-0F5F-4DEE-93AB-411F3D1F2DAF}" type="CELLRANGE">
                      <a:rPr lang="en-US" dirty="0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A75F-4709-B81C-F2D0B8E025C5}"/>
                </c:ext>
                <c:ext xmlns:c15="http://schemas.microsoft.com/office/drawing/2012/chart" uri="{CE6537A1-D6FC-4f65-9D91-7224C49458BB}">
                  <c15:dlblFieldTable/>
                  <c15:showDataLabelsRange val="1"/>
                </c:ext>
              </c:extLst>
            </c:dLbl>
            <c:dLbl>
              <c:idx val="2"/>
              <c:layout>
                <c:manualLayout>
                  <c:x val="0"/>
                  <c:y val="-3.5885167464114832E-2"/>
                </c:manualLayout>
              </c:layout>
              <c:tx>
                <c:rich>
                  <a:bodyPr/>
                  <a:lstStyle/>
                  <a:p>
                    <a:fld id="{F857F09B-5731-43BF-8F30-5B3547D5AAD2}" type="CELLRANGE">
                      <a:rPr lang="en-US" dirty="0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75F-4709-B81C-F2D0B8E025C5}"/>
                </c:ext>
                <c:ext xmlns:c15="http://schemas.microsoft.com/office/drawing/2012/chart" uri="{CE6537A1-D6FC-4f65-9D91-7224C49458BB}">
                  <c15:dlblFieldTable/>
                  <c15:showDataLabelsRange val="1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'Cash &amp; Inkind Summary'!$E$3:$E$6</c:f>
              <c:strCache>
                <c:ptCount val="3"/>
                <c:pt idx="0">
                  <c:v>1. Emergency Sheltering</c:v>
                </c:pt>
                <c:pt idx="1">
                  <c:v>2. Support to Return</c:v>
                </c:pt>
                <c:pt idx="2">
                  <c:v>3. T/Core/ Permanent Shelter</c:v>
                </c:pt>
              </c:strCache>
            </c:strRef>
          </c:cat>
          <c:val>
            <c:numRef>
              <c:f>'Cash &amp; Inkind Summary'!$E$3:$E$6</c:f>
              <c:numCache>
                <c:formatCode>#,##0</c:formatCode>
                <c:ptCount val="3"/>
                <c:pt idx="0">
                  <c:v>4285</c:v>
                </c:pt>
                <c:pt idx="1">
                  <c:v>45241</c:v>
                </c:pt>
                <c:pt idx="2">
                  <c:v>870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75F-4709-B81C-F2D0B8E025C5}"/>
            </c:ext>
            <c:ext xmlns:c15="http://schemas.microsoft.com/office/drawing/2012/chart" uri="{02D57815-91ED-43cb-92C2-25804820EDAC}">
              <c15:datalabelsRange>
                <c15:f>'Cash &amp; Inkind Summary'!$E$3:$E$6</c15:f>
                <c15:dlblRangeCache>
                  <c:ptCount val="4"/>
                  <c:pt idx="0">
                    <c:v>9,407</c:v>
                  </c:pt>
                  <c:pt idx="1">
                    <c:v>48,441</c:v>
                  </c:pt>
                  <c:pt idx="2">
                    <c:v>870</c:v>
                  </c:pt>
                  <c:pt idx="3">
                    <c:v>58,718</c:v>
                  </c:pt>
                </c15:dlblRangeCache>
              </c15:datalabelsRange>
            </c:ext>
          </c:extLst>
        </c:ser>
        <c:ser>
          <c:idx val="2"/>
          <c:order val="2"/>
          <c:tx>
            <c:strRef>
              <c:f>'Cash &amp; Inkind Summary'!$E$3:$E$6</c:f>
              <c:strCache>
                <c:ptCount val="1"/>
                <c:pt idx="0">
                  <c:v>Not Specified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'Cash &amp; Inkind Summary'!$E$3:$E$6</c:f>
              <c:strCache>
                <c:ptCount val="3"/>
                <c:pt idx="0">
                  <c:v>1. Emergency Sheltering</c:v>
                </c:pt>
                <c:pt idx="1">
                  <c:v>2. Support to Return</c:v>
                </c:pt>
                <c:pt idx="2">
                  <c:v>3. T/Core/ Permanent Shelter</c:v>
                </c:pt>
              </c:strCache>
            </c:strRef>
          </c:cat>
          <c:val>
            <c:numRef>
              <c:f>'Cash &amp; Inkind Summary'!$E$3:$E$6</c:f>
              <c:numCache>
                <c:formatCode>#,##0</c:formatCode>
                <c:ptCount val="3"/>
                <c:pt idx="0">
                  <c:v>2272</c:v>
                </c:pt>
                <c:pt idx="1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A75F-4709-B81C-F2D0B8E025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259000152"/>
        <c:axId val="259002504"/>
      </c:barChart>
      <c:catAx>
        <c:axId val="259000152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9002504"/>
        <c:crosses val="autoZero"/>
        <c:auto val="1"/>
        <c:lblAlgn val="ctr"/>
        <c:lblOffset val="100"/>
        <c:noMultiLvlLbl val="0"/>
      </c:catAx>
      <c:valAx>
        <c:axId val="259002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9000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6004386362779264"/>
          <c:y val="8.6640061866965351E-2"/>
          <c:w val="0.22468553443093478"/>
          <c:h val="0.2308094412839543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  <c:extLst xmlns:c16r2="http://schemas.microsoft.com/office/drawing/2015/06/chart">
    <c:ext xmlns:c16="http://schemas.microsoft.com/office/drawing/2014/chart" uri="{E28EC0CA-F0BB-4C9C-879D-F8772B89E7AC}">
      <c16:pivotOptions16>
        <c16:showExpandCollapseFieldButtons val="1"/>
      </c16:pivotOptions16>
    </c:ex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190035841022334E-2"/>
          <c:y val="6.663825851189388E-2"/>
          <c:w val="0.91250692033284819"/>
          <c:h val="0.715534113814494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Progress!$C$14</c:f>
              <c:strCache>
                <c:ptCount val="1"/>
                <c:pt idx="0">
                  <c:v>HH targeted by interventions 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Progress!$A$15:$B$19</c:f>
              <c:multiLvlStrCache>
                <c:ptCount val="5"/>
                <c:lvl>
                  <c:pt idx="0">
                    <c:v>1. Emergency Shelter vs partially damaged houses</c:v>
                  </c:pt>
                  <c:pt idx="1">
                    <c:v>NFI - Bedding vs all damaged houses</c:v>
                  </c:pt>
                  <c:pt idx="2">
                    <c:v>NFI - Kitchen sets vs all damaged houses</c:v>
                  </c:pt>
                  <c:pt idx="3">
                    <c:v>NFI (Undefined) vs all damaged houses</c:v>
                  </c:pt>
                  <c:pt idx="4">
                    <c:v>3. T/Core/Permanent Shelter vs fullly damaged houses</c:v>
                  </c:pt>
                </c:lvl>
                <c:lvl>
                  <c:pt idx="0">
                    <c:v>1. Emergency Sheltering</c:v>
                  </c:pt>
                  <c:pt idx="1">
                    <c:v>2. Support to Return</c:v>
                  </c:pt>
                  <c:pt idx="4">
                    <c:v>3. T/Core/Permanent Shelter</c:v>
                  </c:pt>
                </c:lvl>
              </c:multiLvlStrCache>
            </c:multiLvlStrRef>
          </c:cat>
          <c:val>
            <c:numRef>
              <c:f>Progress!$C$15:$C$19</c:f>
              <c:numCache>
                <c:formatCode>General</c:formatCode>
                <c:ptCount val="5"/>
                <c:pt idx="0">
                  <c:v>9407</c:v>
                </c:pt>
                <c:pt idx="1">
                  <c:v>9460</c:v>
                </c:pt>
                <c:pt idx="2">
                  <c:v>11096</c:v>
                </c:pt>
                <c:pt idx="3">
                  <c:v>27885</c:v>
                </c:pt>
                <c:pt idx="4">
                  <c:v>870</c:v>
                </c:pt>
              </c:numCache>
            </c:numRef>
          </c:val>
        </c:ser>
        <c:ser>
          <c:idx val="1"/>
          <c:order val="1"/>
          <c:tx>
            <c:strRef>
              <c:f>Progress!$D$14</c:f>
              <c:strCache>
                <c:ptCount val="1"/>
                <c:pt idx="0">
                  <c:v>National damage data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Progress!$A$15:$B$19</c:f>
              <c:multiLvlStrCache>
                <c:ptCount val="5"/>
                <c:lvl>
                  <c:pt idx="0">
                    <c:v>1. Emergency Shelter vs partially damaged houses</c:v>
                  </c:pt>
                  <c:pt idx="1">
                    <c:v>NFI - Bedding vs all damaged houses</c:v>
                  </c:pt>
                  <c:pt idx="2">
                    <c:v>NFI - Kitchen sets vs all damaged houses</c:v>
                  </c:pt>
                  <c:pt idx="3">
                    <c:v>NFI (Undefined) vs all damaged houses</c:v>
                  </c:pt>
                  <c:pt idx="4">
                    <c:v>3. T/Core/Permanent Shelter vs fullly damaged houses</c:v>
                  </c:pt>
                </c:lvl>
                <c:lvl>
                  <c:pt idx="0">
                    <c:v>1. Emergency Sheltering</c:v>
                  </c:pt>
                  <c:pt idx="1">
                    <c:v>2. Support to Return</c:v>
                  </c:pt>
                  <c:pt idx="4">
                    <c:v>3. T/Core/Permanent Shelter</c:v>
                  </c:pt>
                </c:lvl>
              </c:multiLvlStrCache>
            </c:multiLvlStrRef>
          </c:cat>
          <c:val>
            <c:numRef>
              <c:f>Progress!$D$15:$D$19</c:f>
              <c:numCache>
                <c:formatCode>General</c:formatCode>
                <c:ptCount val="5"/>
                <c:pt idx="0">
                  <c:v>20439</c:v>
                </c:pt>
                <c:pt idx="1">
                  <c:v>23406</c:v>
                </c:pt>
                <c:pt idx="2">
                  <c:v>23406</c:v>
                </c:pt>
                <c:pt idx="3">
                  <c:v>23406</c:v>
                </c:pt>
                <c:pt idx="4">
                  <c:v>2967</c:v>
                </c:pt>
              </c:numCache>
            </c:numRef>
          </c:val>
        </c:ser>
        <c:ser>
          <c:idx val="2"/>
          <c:order val="2"/>
          <c:tx>
            <c:strRef>
              <c:f>Progress!$E$14</c:f>
              <c:strCache>
                <c:ptCount val="1"/>
                <c:pt idx="0">
                  <c:v>District damage data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Progress!$A$15:$B$19</c:f>
              <c:multiLvlStrCache>
                <c:ptCount val="5"/>
                <c:lvl>
                  <c:pt idx="0">
                    <c:v>1. Emergency Shelter vs partially damaged houses</c:v>
                  </c:pt>
                  <c:pt idx="1">
                    <c:v>NFI - Bedding vs all damaged houses</c:v>
                  </c:pt>
                  <c:pt idx="2">
                    <c:v>NFI - Kitchen sets vs all damaged houses</c:v>
                  </c:pt>
                  <c:pt idx="3">
                    <c:v>NFI (Undefined) vs all damaged houses</c:v>
                  </c:pt>
                  <c:pt idx="4">
                    <c:v>3. T/Core/Permanent Shelter vs fullly damaged houses</c:v>
                  </c:pt>
                </c:lvl>
                <c:lvl>
                  <c:pt idx="0">
                    <c:v>1. Emergency Sheltering</c:v>
                  </c:pt>
                  <c:pt idx="1">
                    <c:v>2. Support to Return</c:v>
                  </c:pt>
                  <c:pt idx="4">
                    <c:v>3. T/Core/Permanent Shelter</c:v>
                  </c:pt>
                </c:lvl>
              </c:multiLvlStrCache>
            </c:multiLvlStrRef>
          </c:cat>
          <c:val>
            <c:numRef>
              <c:f>Progress!$E$15:$E$19</c:f>
              <c:numCache>
                <c:formatCode>General</c:formatCode>
                <c:ptCount val="5"/>
                <c:pt idx="0">
                  <c:v>71810</c:v>
                </c:pt>
                <c:pt idx="1">
                  <c:v>74803</c:v>
                </c:pt>
                <c:pt idx="2">
                  <c:v>74803</c:v>
                </c:pt>
                <c:pt idx="3">
                  <c:v>74803</c:v>
                </c:pt>
                <c:pt idx="4">
                  <c:v>2993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259002896"/>
        <c:axId val="259001720"/>
      </c:barChart>
      <c:catAx>
        <c:axId val="259002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9001720"/>
        <c:crosses val="autoZero"/>
        <c:auto val="1"/>
        <c:lblAlgn val="ctr"/>
        <c:lblOffset val="100"/>
        <c:noMultiLvlLbl val="0"/>
      </c:catAx>
      <c:valAx>
        <c:axId val="259001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9002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5066743284359627"/>
          <c:y val="6.961947020862269E-3"/>
          <c:w val="0.69866513431280741"/>
          <c:h val="4.758152741463072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7D8AD1-4103-724A-AC75-EAAF7BBDA4EB}" type="datetimeFigureOut">
              <a:rPr lang="en-US" smtClean="0"/>
              <a:t>7/28/2017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2A9F3F-5809-1444-809B-B1EE74771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250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MS PGothic" charset="-128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fld id="{BE61EB6C-9DB5-B34E-BB13-6B285C042EEE}" type="slidenum">
              <a:rPr lang="en-GB" altLang="en-US"/>
              <a:pPr/>
              <a:t>28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757457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MS PGothic" charset="-128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fld id="{BE61EB6C-9DB5-B34E-BB13-6B285C042EEE}" type="slidenum">
              <a:rPr lang="en-GB" altLang="en-US"/>
              <a:pPr/>
              <a:t>29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17380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C0B4A-8022-4738-8754-3D0246E180D2}" type="datetimeFigureOut">
              <a:rPr lang="en-GB" smtClean="0"/>
              <a:t>28/07/2017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24FA0-A0C4-4300-A2E5-D1EBB754A645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2" descr="Image result for wash cluster logo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93" b="31408"/>
          <a:stretch/>
        </p:blipFill>
        <p:spPr bwMode="auto">
          <a:xfrm>
            <a:off x="7092280" y="59778"/>
            <a:ext cx="1976572" cy="747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9867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C0B4A-8022-4738-8754-3D0246E180D2}" type="datetimeFigureOut">
              <a:rPr lang="en-GB" smtClean="0"/>
              <a:t>28/07/2017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24FA0-A0C4-4300-A2E5-D1EBB754A6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580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C0B4A-8022-4738-8754-3D0246E180D2}" type="datetimeFigureOut">
              <a:rPr lang="en-GB" smtClean="0"/>
              <a:t>28/07/2017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24FA0-A0C4-4300-A2E5-D1EBB754A6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1301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C0B4A-8022-4738-8754-3D0246E180D2}" type="datetimeFigureOut">
              <a:rPr lang="en-GB" smtClean="0"/>
              <a:t>28/07/2017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24FA0-A0C4-4300-A2E5-D1EBB754A645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2" descr="Image result for wash cluster logo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93" b="31408"/>
          <a:stretch/>
        </p:blipFill>
        <p:spPr bwMode="auto">
          <a:xfrm>
            <a:off x="7092280" y="59778"/>
            <a:ext cx="1976572" cy="747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8619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C0B4A-8022-4738-8754-3D0246E180D2}" type="datetimeFigureOut">
              <a:rPr lang="en-GB" smtClean="0"/>
              <a:t>28/07/2017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24FA0-A0C4-4300-A2E5-D1EBB754A6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573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C0B4A-8022-4738-8754-3D0246E180D2}" type="datetimeFigureOut">
              <a:rPr lang="en-GB" smtClean="0"/>
              <a:t>28/07/2017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24FA0-A0C4-4300-A2E5-D1EBB754A6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381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C0B4A-8022-4738-8754-3D0246E180D2}" type="datetimeFigureOut">
              <a:rPr lang="en-GB" smtClean="0"/>
              <a:t>28/07/2017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24FA0-A0C4-4300-A2E5-D1EBB754A6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9874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C0B4A-8022-4738-8754-3D0246E180D2}" type="datetimeFigureOut">
              <a:rPr lang="en-GB" smtClean="0"/>
              <a:t>28/07/2017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24FA0-A0C4-4300-A2E5-D1EBB754A6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3789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C0B4A-8022-4738-8754-3D0246E180D2}" type="datetimeFigureOut">
              <a:rPr lang="en-GB" smtClean="0"/>
              <a:t>28/07/2017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24FA0-A0C4-4300-A2E5-D1EBB754A6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0356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C0B4A-8022-4738-8754-3D0246E180D2}" type="datetimeFigureOut">
              <a:rPr lang="en-GB" smtClean="0"/>
              <a:t>28/07/2017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24FA0-A0C4-4300-A2E5-D1EBB754A6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4096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C0B4A-8022-4738-8754-3D0246E180D2}" type="datetimeFigureOut">
              <a:rPr lang="en-GB" smtClean="0"/>
              <a:t>28/07/2017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24FA0-A0C4-4300-A2E5-D1EBB754A6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3674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C0B4A-8022-4738-8754-3D0246E180D2}" type="datetimeFigureOut">
              <a:rPr lang="en-GB" smtClean="0"/>
              <a:t>28/07/2017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24FA0-A0C4-4300-A2E5-D1EBB754A6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4610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view?r=eyJrIjoiZThjNmRiZTgtMjY2NC00YTEzLWFhYzMtZTlkODlkMzI4NTllIiwidCI6IjliNWVkNDg5LWZiOWEtNDVmMi04MTBjLTkyNmFlNDdjZjMzOCIsImMiOjEwfQ%3D%3D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heltercluster.org/response/sri-lanka-floods-2017" TargetMode="External"/><Relationship Id="rId2" Type="http://schemas.openxmlformats.org/officeDocument/2006/relationships/hyperlink" Target="http://www.sheltercluster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pp.powerbi.com/view?r=eyJrIjoiZThjNmRiZTgtMjY2NC00YTEzLWFhYzMtZTlkODlkMzI4NTllIiwidCI6IjliNWVkNDg5LWZiOWEtNDVmMi04MTBjLTkyNmFlNDdjZjMzOCIsImMiOjEwfQ%3D%3D" TargetMode="External"/><Relationship Id="rId5" Type="http://schemas.openxmlformats.org/officeDocument/2006/relationships/hyperlink" Target="https://public.tableau.com/profile/methunan#!/vizhome/SriLanka-DamageDataTable/Datatable?publish=yes" TargetMode="External"/><Relationship Id="rId4" Type="http://schemas.openxmlformats.org/officeDocument/2006/relationships/hyperlink" Target="https://public.tableau.com/profile/methunan#!/vizhome/SriLanka-DamageDataTable/SummaryDamage-District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3568" y="1988840"/>
            <a:ext cx="74888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Shelter &amp; WASH Working Group Meeting</a:t>
            </a:r>
          </a:p>
          <a:p>
            <a:pPr algn="ctr"/>
            <a:r>
              <a:rPr lang="en-GB" sz="3200" dirty="0"/>
              <a:t>Thursday 27 July, 10AM</a:t>
            </a:r>
          </a:p>
          <a:p>
            <a:pPr algn="ctr"/>
            <a:r>
              <a:rPr lang="en-GB" sz="3200" dirty="0"/>
              <a:t> </a:t>
            </a:r>
          </a:p>
          <a:p>
            <a:pPr algn="ctr"/>
            <a:r>
              <a:rPr lang="en-US" sz="3200" dirty="0"/>
              <a:t>Asia Pacific Alliance for Disaster Management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96150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Chart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8710443"/>
              </p:ext>
            </p:extLst>
          </p:nvPr>
        </p:nvGraphicFramePr>
        <p:xfrm>
          <a:off x="395536" y="1484784"/>
          <a:ext cx="8568952" cy="54726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85678" y="427807"/>
            <a:ext cx="8229600" cy="1143000"/>
          </a:xfrm>
        </p:spPr>
        <p:txBody>
          <a:bodyPr>
            <a:normAutofit/>
          </a:bodyPr>
          <a:lstStyle/>
          <a:p>
            <a:r>
              <a:rPr lang="en-GB" sz="3200" b="1" dirty="0"/>
              <a:t>Shelter &amp; NFI </a:t>
            </a:r>
            <a:r>
              <a:rPr lang="en-GB" sz="3200" b="1" dirty="0" smtClean="0"/>
              <a:t>– gaps</a:t>
            </a:r>
            <a:br>
              <a:rPr lang="en-GB" sz="3200" b="1" dirty="0" smtClean="0"/>
            </a:br>
            <a:r>
              <a:rPr lang="en-GB" sz="2200" dirty="0"/>
              <a:t>Targets (in red) are according to working group strategy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26356" y="6453335"/>
            <a:ext cx="1512168" cy="3914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7293850" y="6453335"/>
            <a:ext cx="1430054" cy="5821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1294800" y="5418848"/>
            <a:ext cx="100811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843808" y="4553922"/>
            <a:ext cx="417646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550704" y="5660584"/>
            <a:ext cx="100811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380312" y="4210941"/>
            <a:ext cx="1512168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PLUS: Households facing mandatory relocation for high risk zones without housing damage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69995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NBRO Update on Resettlement Progress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43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09600" y="1066800"/>
          <a:ext cx="6096000" cy="1854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District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#of Sites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Members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Rathnapura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Kalutara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377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Galle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Matara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9600" y="533400"/>
            <a:ext cx="2865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Statistic at Temporary sites; </a:t>
            </a:r>
            <a:endParaRPr lang="en-US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620110" y="3505199"/>
          <a:ext cx="4572000" cy="18491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24000"/>
                <a:gridCol w="1524000"/>
                <a:gridCol w="1524000"/>
              </a:tblGrid>
              <a:tr h="294640">
                <a:tc>
                  <a:txBody>
                    <a:bodyPr/>
                    <a:lstStyle/>
                    <a:p>
                      <a:r>
                        <a:rPr lang="en-US" dirty="0" smtClean="0"/>
                        <a:t>District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Total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Rathnapura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1068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~1600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Kalutara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~1400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Galle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~300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Matara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~300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09599" y="3135867"/>
            <a:ext cx="3122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No of Households at High risk;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1750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Site Selection Criteria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Possibility to affect another landslide or flood</a:t>
            </a:r>
          </a:p>
          <a:p>
            <a:pPr lvl="0"/>
            <a:r>
              <a:rPr lang="en-US" dirty="0" smtClean="0"/>
              <a:t>Soil condition, slope and terrain </a:t>
            </a:r>
          </a:p>
          <a:p>
            <a:pPr lvl="0"/>
            <a:r>
              <a:rPr lang="en-US" dirty="0" smtClean="0"/>
              <a:t>Availability of Drinking water and Electricity</a:t>
            </a:r>
          </a:p>
          <a:p>
            <a:pPr lvl="0"/>
            <a:r>
              <a:rPr lang="en-US" dirty="0" smtClean="0"/>
              <a:t>Access to town centers and public transportation. </a:t>
            </a:r>
          </a:p>
          <a:p>
            <a:pPr lvl="0"/>
            <a:r>
              <a:rPr lang="en-US" dirty="0" smtClean="0"/>
              <a:t>Availability </a:t>
            </a:r>
            <a:r>
              <a:rPr lang="en-US" dirty="0"/>
              <a:t>of Social Infrastructure (School, Hospital, Religious and Police)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90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52400" y="152400"/>
          <a:ext cx="8610599" cy="6673310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2362200"/>
                <a:gridCol w="3305912"/>
                <a:gridCol w="745295"/>
                <a:gridCol w="756494"/>
                <a:gridCol w="684204"/>
                <a:gridCol w="756494"/>
              </a:tblGrid>
              <a:tr h="10697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District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 panose="020B0604020202020204" pitchFamily="34" charset="-128"/>
                      </a:endParaRPr>
                    </a:p>
                  </a:txBody>
                  <a:tcPr marL="48554" marR="485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DS Division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 panose="020B0604020202020204" pitchFamily="34" charset="-128"/>
                      </a:endParaRPr>
                    </a:p>
                  </a:txBody>
                  <a:tcPr marL="48554" marR="485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No. of lands inspected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 panose="020B0604020202020204" pitchFamily="34" charset="-128"/>
                      </a:endParaRPr>
                    </a:p>
                  </a:txBody>
                  <a:tcPr marL="48554" marR="485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No. of Lands Approved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 panose="020B0604020202020204" pitchFamily="34" charset="-128"/>
                      </a:endParaRPr>
                    </a:p>
                  </a:txBody>
                  <a:tcPr marL="48554" marR="485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No. of Lands Rejected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 panose="020B0604020202020204" pitchFamily="34" charset="-128"/>
                      </a:endParaRPr>
                    </a:p>
                  </a:txBody>
                  <a:tcPr marL="48554" marR="485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Approved land extent (Acres)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 panose="020B0604020202020204" pitchFamily="34" charset="-128"/>
                      </a:endParaRPr>
                    </a:p>
                  </a:txBody>
                  <a:tcPr marL="48554" marR="48554" marT="0" marB="0" anchor="ctr"/>
                </a:tc>
              </a:tr>
              <a:tr h="1497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 panose="020B0604020202020204" pitchFamily="34" charset="-128"/>
                      </a:endParaRPr>
                    </a:p>
                  </a:txBody>
                  <a:tcPr marL="48554" marR="4855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Balangoda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 panose="020B0604020202020204" pitchFamily="34" charset="-128"/>
                      </a:endParaRPr>
                    </a:p>
                  </a:txBody>
                  <a:tcPr marL="48554" marR="485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 panose="020B0604020202020204" pitchFamily="34" charset="-128"/>
                      </a:endParaRPr>
                    </a:p>
                  </a:txBody>
                  <a:tcPr marL="48554" marR="485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 panose="020B0604020202020204" pitchFamily="34" charset="-128"/>
                      </a:endParaRPr>
                    </a:p>
                  </a:txBody>
                  <a:tcPr marL="48554" marR="485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 panose="020B0604020202020204" pitchFamily="34" charset="-128"/>
                      </a:endParaRPr>
                    </a:p>
                  </a:txBody>
                  <a:tcPr marL="48554" marR="485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 panose="020B0604020202020204" pitchFamily="34" charset="-128"/>
                      </a:endParaRPr>
                    </a:p>
                  </a:txBody>
                  <a:tcPr marL="48554" marR="48554" marT="0" marB="0" anchor="ctr"/>
                </a:tc>
              </a:tr>
              <a:tr h="1497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Ratnapura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 panose="020B0604020202020204" pitchFamily="34" charset="-128"/>
                      </a:endParaRPr>
                    </a:p>
                  </a:txBody>
                  <a:tcPr marL="48554" marR="4855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Kahawatta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 panose="020B0604020202020204" pitchFamily="34" charset="-128"/>
                      </a:endParaRPr>
                    </a:p>
                  </a:txBody>
                  <a:tcPr marL="48554" marR="485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 panose="020B0604020202020204" pitchFamily="34" charset="-128"/>
                      </a:endParaRPr>
                    </a:p>
                  </a:txBody>
                  <a:tcPr marL="48554" marR="485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 panose="020B0604020202020204" pitchFamily="34" charset="-128"/>
                      </a:endParaRPr>
                    </a:p>
                  </a:txBody>
                  <a:tcPr marL="48554" marR="485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 panose="020B0604020202020204" pitchFamily="34" charset="-128"/>
                      </a:endParaRPr>
                    </a:p>
                  </a:txBody>
                  <a:tcPr marL="48554" marR="485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 panose="020B0604020202020204" pitchFamily="34" charset="-128"/>
                      </a:endParaRPr>
                    </a:p>
                  </a:txBody>
                  <a:tcPr marL="48554" marR="48554" marT="0" marB="0" anchor="ctr"/>
                </a:tc>
              </a:tr>
              <a:tr h="1497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 panose="020B0604020202020204" pitchFamily="34" charset="-128"/>
                      </a:endParaRPr>
                    </a:p>
                  </a:txBody>
                  <a:tcPr marL="48554" marR="485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Kalawana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 panose="020B0604020202020204" pitchFamily="34" charset="-128"/>
                      </a:endParaRPr>
                    </a:p>
                  </a:txBody>
                  <a:tcPr marL="48554" marR="485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 panose="020B0604020202020204" pitchFamily="34" charset="-128"/>
                      </a:endParaRPr>
                    </a:p>
                  </a:txBody>
                  <a:tcPr marL="48554" marR="485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 panose="020B0604020202020204" pitchFamily="34" charset="-128"/>
                      </a:endParaRPr>
                    </a:p>
                  </a:txBody>
                  <a:tcPr marL="48554" marR="485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 panose="020B0604020202020204" pitchFamily="34" charset="-128"/>
                      </a:endParaRPr>
                    </a:p>
                  </a:txBody>
                  <a:tcPr marL="48554" marR="485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 panose="020B0604020202020204" pitchFamily="34" charset="-128"/>
                      </a:endParaRPr>
                    </a:p>
                  </a:txBody>
                  <a:tcPr marL="48554" marR="48554" marT="0" marB="0" anchor="ctr"/>
                </a:tc>
              </a:tr>
              <a:tr h="1497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 panose="020B0604020202020204" pitchFamily="34" charset="-128"/>
                      </a:endParaRPr>
                    </a:p>
                  </a:txBody>
                  <a:tcPr marL="48554" marR="485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Kiriella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 panose="020B0604020202020204" pitchFamily="34" charset="-128"/>
                      </a:endParaRPr>
                    </a:p>
                  </a:txBody>
                  <a:tcPr marL="48554" marR="485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 panose="020B0604020202020204" pitchFamily="34" charset="-128"/>
                      </a:endParaRPr>
                    </a:p>
                  </a:txBody>
                  <a:tcPr marL="48554" marR="485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 panose="020B0604020202020204" pitchFamily="34" charset="-128"/>
                      </a:endParaRPr>
                    </a:p>
                  </a:txBody>
                  <a:tcPr marL="48554" marR="485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 panose="020B0604020202020204" pitchFamily="34" charset="-128"/>
                      </a:endParaRPr>
                    </a:p>
                  </a:txBody>
                  <a:tcPr marL="48554" marR="485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 panose="020B0604020202020204" pitchFamily="34" charset="-128"/>
                      </a:endParaRPr>
                    </a:p>
                  </a:txBody>
                  <a:tcPr marL="48554" marR="48554" marT="0" marB="0" anchor="ctr"/>
                </a:tc>
              </a:tr>
              <a:tr h="1497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 panose="020B0604020202020204" pitchFamily="34" charset="-128"/>
                      </a:endParaRPr>
                    </a:p>
                  </a:txBody>
                  <a:tcPr marL="48554" marR="485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Nivithigala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 panose="020B0604020202020204" pitchFamily="34" charset="-128"/>
                      </a:endParaRPr>
                    </a:p>
                  </a:txBody>
                  <a:tcPr marL="48554" marR="485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 panose="020B0604020202020204" pitchFamily="34" charset="-128"/>
                      </a:endParaRPr>
                    </a:p>
                  </a:txBody>
                  <a:tcPr marL="48554" marR="485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 panose="020B0604020202020204" pitchFamily="34" charset="-128"/>
                      </a:endParaRPr>
                    </a:p>
                  </a:txBody>
                  <a:tcPr marL="48554" marR="485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 panose="020B0604020202020204" pitchFamily="34" charset="-128"/>
                      </a:endParaRPr>
                    </a:p>
                  </a:txBody>
                  <a:tcPr marL="48554" marR="485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17.5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 panose="020B0604020202020204" pitchFamily="34" charset="-128"/>
                      </a:endParaRPr>
                    </a:p>
                  </a:txBody>
                  <a:tcPr marL="48554" marR="48554" marT="0" marB="0" anchor="ctr"/>
                </a:tc>
              </a:tr>
              <a:tr h="1497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 panose="020B0604020202020204" pitchFamily="34" charset="-128"/>
                      </a:endParaRPr>
                    </a:p>
                  </a:txBody>
                  <a:tcPr marL="48554" marR="485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Pelmadulla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 panose="020B0604020202020204" pitchFamily="34" charset="-128"/>
                      </a:endParaRPr>
                    </a:p>
                  </a:txBody>
                  <a:tcPr marL="48554" marR="485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 panose="020B0604020202020204" pitchFamily="34" charset="-128"/>
                      </a:endParaRPr>
                    </a:p>
                  </a:txBody>
                  <a:tcPr marL="48554" marR="485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 panose="020B0604020202020204" pitchFamily="34" charset="-128"/>
                      </a:endParaRPr>
                    </a:p>
                  </a:txBody>
                  <a:tcPr marL="48554" marR="485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 panose="020B0604020202020204" pitchFamily="34" charset="-128"/>
                      </a:endParaRPr>
                    </a:p>
                  </a:txBody>
                  <a:tcPr marL="48554" marR="485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 panose="020B0604020202020204" pitchFamily="34" charset="-128"/>
                      </a:endParaRPr>
                    </a:p>
                  </a:txBody>
                  <a:tcPr marL="48554" marR="48554" marT="0" marB="0" anchor="ctr"/>
                </a:tc>
              </a:tr>
              <a:tr h="1497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 panose="020B0604020202020204" pitchFamily="34" charset="-128"/>
                      </a:endParaRPr>
                    </a:p>
                  </a:txBody>
                  <a:tcPr marL="48554" marR="485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Eheliyagoda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 panose="020B0604020202020204" pitchFamily="34" charset="-128"/>
                      </a:endParaRPr>
                    </a:p>
                  </a:txBody>
                  <a:tcPr marL="48554" marR="485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 panose="020B0604020202020204" pitchFamily="34" charset="-128"/>
                      </a:endParaRPr>
                    </a:p>
                  </a:txBody>
                  <a:tcPr marL="48554" marR="485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 panose="020B0604020202020204" pitchFamily="34" charset="-128"/>
                      </a:endParaRPr>
                    </a:p>
                  </a:txBody>
                  <a:tcPr marL="48554" marR="485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 panose="020B0604020202020204" pitchFamily="34" charset="-128"/>
                      </a:endParaRPr>
                    </a:p>
                  </a:txBody>
                  <a:tcPr marL="48554" marR="485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2.5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 panose="020B0604020202020204" pitchFamily="34" charset="-128"/>
                      </a:endParaRPr>
                    </a:p>
                  </a:txBody>
                  <a:tcPr marL="48554" marR="48554" marT="0" marB="0" anchor="ctr"/>
                </a:tc>
              </a:tr>
              <a:tr h="1497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 panose="020B0604020202020204" pitchFamily="34" charset="-128"/>
                      </a:endParaRPr>
                    </a:p>
                  </a:txBody>
                  <a:tcPr marL="48554" marR="485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Ratnapura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 panose="020B0604020202020204" pitchFamily="34" charset="-128"/>
                      </a:endParaRPr>
                    </a:p>
                  </a:txBody>
                  <a:tcPr marL="48554" marR="485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 panose="020B0604020202020204" pitchFamily="34" charset="-128"/>
                      </a:endParaRPr>
                    </a:p>
                  </a:txBody>
                  <a:tcPr marL="48554" marR="485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 panose="020B0604020202020204" pitchFamily="34" charset="-128"/>
                      </a:endParaRPr>
                    </a:p>
                  </a:txBody>
                  <a:tcPr marL="48554" marR="485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 panose="020B0604020202020204" pitchFamily="34" charset="-128"/>
                      </a:endParaRPr>
                    </a:p>
                  </a:txBody>
                  <a:tcPr marL="48554" marR="485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0.75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 panose="020B0604020202020204" pitchFamily="34" charset="-128"/>
                      </a:endParaRPr>
                    </a:p>
                  </a:txBody>
                  <a:tcPr marL="48554" marR="48554" marT="0" marB="0" anchor="ctr"/>
                </a:tc>
              </a:tr>
              <a:tr h="1497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 panose="020B0604020202020204" pitchFamily="34" charset="-128"/>
                      </a:endParaRPr>
                    </a:p>
                  </a:txBody>
                  <a:tcPr marL="48554" marR="485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Kuruwita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 panose="020B0604020202020204" pitchFamily="34" charset="-128"/>
                      </a:endParaRPr>
                    </a:p>
                  </a:txBody>
                  <a:tcPr marL="48554" marR="485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 panose="020B0604020202020204" pitchFamily="34" charset="-128"/>
                      </a:endParaRPr>
                    </a:p>
                  </a:txBody>
                  <a:tcPr marL="48554" marR="485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 panose="020B0604020202020204" pitchFamily="34" charset="-128"/>
                      </a:endParaRPr>
                    </a:p>
                  </a:txBody>
                  <a:tcPr marL="48554" marR="485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 panose="020B0604020202020204" pitchFamily="34" charset="-128"/>
                      </a:endParaRPr>
                    </a:p>
                  </a:txBody>
                  <a:tcPr marL="48554" marR="485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 panose="020B0604020202020204" pitchFamily="34" charset="-128"/>
                      </a:endParaRPr>
                    </a:p>
                  </a:txBody>
                  <a:tcPr marL="48554" marR="48554" marT="0" marB="0" anchor="ctr"/>
                </a:tc>
              </a:tr>
              <a:tr h="136123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Sub Total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 panose="020B0604020202020204" pitchFamily="34" charset="-128"/>
                      </a:endParaRPr>
                    </a:p>
                  </a:txBody>
                  <a:tcPr marL="48554" marR="48554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38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 panose="020B0604020202020204" pitchFamily="34" charset="-128"/>
                      </a:endParaRPr>
                    </a:p>
                  </a:txBody>
                  <a:tcPr marL="48554" marR="4855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19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 panose="020B0604020202020204" pitchFamily="34" charset="-128"/>
                      </a:endParaRPr>
                    </a:p>
                  </a:txBody>
                  <a:tcPr marL="48554" marR="4855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19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 panose="020B0604020202020204" pitchFamily="34" charset="-128"/>
                      </a:endParaRPr>
                    </a:p>
                  </a:txBody>
                  <a:tcPr marL="48554" marR="4855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95.75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 panose="020B0604020202020204" pitchFamily="34" charset="-128"/>
                      </a:endParaRPr>
                    </a:p>
                  </a:txBody>
                  <a:tcPr marL="48554" marR="48554" marT="0" marB="0" anchor="ctr"/>
                </a:tc>
              </a:tr>
              <a:tr h="1497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 panose="020B0604020202020204" pitchFamily="34" charset="-128"/>
                      </a:endParaRPr>
                    </a:p>
                  </a:txBody>
                  <a:tcPr marL="48554" marR="4855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Bulathsinhala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 panose="020B0604020202020204" pitchFamily="34" charset="-128"/>
                      </a:endParaRPr>
                    </a:p>
                  </a:txBody>
                  <a:tcPr marL="48554" marR="485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18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 panose="020B0604020202020204" pitchFamily="34" charset="-128"/>
                      </a:endParaRPr>
                    </a:p>
                  </a:txBody>
                  <a:tcPr marL="48554" marR="485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 panose="020B0604020202020204" pitchFamily="34" charset="-128"/>
                      </a:endParaRPr>
                    </a:p>
                  </a:txBody>
                  <a:tcPr marL="48554" marR="485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 panose="020B0604020202020204" pitchFamily="34" charset="-128"/>
                      </a:endParaRPr>
                    </a:p>
                  </a:txBody>
                  <a:tcPr marL="48554" marR="485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 panose="020B0604020202020204" pitchFamily="34" charset="-128"/>
                      </a:endParaRPr>
                    </a:p>
                  </a:txBody>
                  <a:tcPr marL="48554" marR="48554" marT="0" marB="0" anchor="ctr"/>
                </a:tc>
              </a:tr>
              <a:tr h="1497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Kalutara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 panose="020B0604020202020204" pitchFamily="34" charset="-128"/>
                      </a:endParaRPr>
                    </a:p>
                  </a:txBody>
                  <a:tcPr marL="48554" marR="4855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Dodangoda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 panose="020B0604020202020204" pitchFamily="34" charset="-128"/>
                      </a:endParaRPr>
                    </a:p>
                  </a:txBody>
                  <a:tcPr marL="48554" marR="485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 panose="020B0604020202020204" pitchFamily="34" charset="-128"/>
                      </a:endParaRPr>
                    </a:p>
                  </a:txBody>
                  <a:tcPr marL="48554" marR="485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 panose="020B0604020202020204" pitchFamily="34" charset="-128"/>
                      </a:endParaRPr>
                    </a:p>
                  </a:txBody>
                  <a:tcPr marL="48554" marR="485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 panose="020B0604020202020204" pitchFamily="34" charset="-128"/>
                      </a:endParaRPr>
                    </a:p>
                  </a:txBody>
                  <a:tcPr marL="48554" marR="485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12.72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 panose="020B0604020202020204" pitchFamily="34" charset="-128"/>
                      </a:endParaRPr>
                    </a:p>
                  </a:txBody>
                  <a:tcPr marL="48554" marR="48554" marT="0" marB="0" anchor="ctr"/>
                </a:tc>
              </a:tr>
              <a:tr h="1497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 panose="020B0604020202020204" pitchFamily="34" charset="-128"/>
                      </a:endParaRPr>
                    </a:p>
                  </a:txBody>
                  <a:tcPr marL="48554" marR="485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Madurawala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 panose="020B0604020202020204" pitchFamily="34" charset="-128"/>
                      </a:endParaRPr>
                    </a:p>
                  </a:txBody>
                  <a:tcPr marL="48554" marR="485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 panose="020B0604020202020204" pitchFamily="34" charset="-128"/>
                      </a:endParaRPr>
                    </a:p>
                  </a:txBody>
                  <a:tcPr marL="48554" marR="485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 panose="020B0604020202020204" pitchFamily="34" charset="-128"/>
                      </a:endParaRPr>
                    </a:p>
                  </a:txBody>
                  <a:tcPr marL="48554" marR="485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 panose="020B0604020202020204" pitchFamily="34" charset="-128"/>
                      </a:endParaRPr>
                    </a:p>
                  </a:txBody>
                  <a:tcPr marL="48554" marR="485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12.75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 panose="020B0604020202020204" pitchFamily="34" charset="-128"/>
                      </a:endParaRPr>
                    </a:p>
                  </a:txBody>
                  <a:tcPr marL="48554" marR="48554" marT="0" marB="0" anchor="ctr"/>
                </a:tc>
              </a:tr>
              <a:tr h="1497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 panose="020B0604020202020204" pitchFamily="34" charset="-128"/>
                      </a:endParaRPr>
                    </a:p>
                  </a:txBody>
                  <a:tcPr marL="48554" marR="485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Mathugama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 panose="020B0604020202020204" pitchFamily="34" charset="-128"/>
                      </a:endParaRPr>
                    </a:p>
                  </a:txBody>
                  <a:tcPr marL="48554" marR="485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 panose="020B0604020202020204" pitchFamily="34" charset="-128"/>
                      </a:endParaRPr>
                    </a:p>
                  </a:txBody>
                  <a:tcPr marL="48554" marR="485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 panose="020B0604020202020204" pitchFamily="34" charset="-128"/>
                      </a:endParaRPr>
                    </a:p>
                  </a:txBody>
                  <a:tcPr marL="48554" marR="485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 panose="020B0604020202020204" pitchFamily="34" charset="-128"/>
                      </a:endParaRPr>
                    </a:p>
                  </a:txBody>
                  <a:tcPr marL="48554" marR="485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10.5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 panose="020B0604020202020204" pitchFamily="34" charset="-128"/>
                      </a:endParaRPr>
                    </a:p>
                  </a:txBody>
                  <a:tcPr marL="48554" marR="48554" marT="0" marB="0" anchor="ctr"/>
                </a:tc>
              </a:tr>
              <a:tr h="1497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 panose="020B0604020202020204" pitchFamily="34" charset="-128"/>
                      </a:endParaRPr>
                    </a:p>
                  </a:txBody>
                  <a:tcPr marL="48554" marR="485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Palinda nuwara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 panose="020B0604020202020204" pitchFamily="34" charset="-128"/>
                      </a:endParaRPr>
                    </a:p>
                  </a:txBody>
                  <a:tcPr marL="48554" marR="485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 panose="020B0604020202020204" pitchFamily="34" charset="-128"/>
                      </a:endParaRPr>
                    </a:p>
                  </a:txBody>
                  <a:tcPr marL="48554" marR="485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 panose="020B0604020202020204" pitchFamily="34" charset="-128"/>
                      </a:endParaRPr>
                    </a:p>
                  </a:txBody>
                  <a:tcPr marL="48554" marR="485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 panose="020B0604020202020204" pitchFamily="34" charset="-128"/>
                      </a:endParaRPr>
                    </a:p>
                  </a:txBody>
                  <a:tcPr marL="48554" marR="485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14.18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 panose="020B0604020202020204" pitchFamily="34" charset="-128"/>
                      </a:endParaRPr>
                    </a:p>
                  </a:txBody>
                  <a:tcPr marL="48554" marR="48554" marT="0" marB="0" anchor="ctr"/>
                </a:tc>
              </a:tr>
              <a:tr h="1497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 panose="020B0604020202020204" pitchFamily="34" charset="-128"/>
                      </a:endParaRPr>
                    </a:p>
                  </a:txBody>
                  <a:tcPr marL="48554" marR="485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Walallawita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 panose="020B0604020202020204" pitchFamily="34" charset="-128"/>
                      </a:endParaRPr>
                    </a:p>
                  </a:txBody>
                  <a:tcPr marL="48554" marR="485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 panose="020B0604020202020204" pitchFamily="34" charset="-128"/>
                      </a:endParaRPr>
                    </a:p>
                  </a:txBody>
                  <a:tcPr marL="48554" marR="485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 panose="020B0604020202020204" pitchFamily="34" charset="-128"/>
                      </a:endParaRPr>
                    </a:p>
                  </a:txBody>
                  <a:tcPr marL="48554" marR="485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 panose="020B0604020202020204" pitchFamily="34" charset="-128"/>
                      </a:endParaRPr>
                    </a:p>
                  </a:txBody>
                  <a:tcPr marL="48554" marR="485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 panose="020B0604020202020204" pitchFamily="34" charset="-128"/>
                      </a:endParaRPr>
                    </a:p>
                  </a:txBody>
                  <a:tcPr marL="48554" marR="48554" marT="0" marB="0" anchor="ctr"/>
                </a:tc>
              </a:tr>
              <a:tr h="263318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Sub Total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 panose="020B0604020202020204" pitchFamily="34" charset="-128"/>
                      </a:endParaRPr>
                    </a:p>
                  </a:txBody>
                  <a:tcPr marL="48554" marR="48554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43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 panose="020B0604020202020204" pitchFamily="34" charset="-128"/>
                      </a:endParaRPr>
                    </a:p>
                  </a:txBody>
                  <a:tcPr marL="48554" marR="4855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17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 panose="020B0604020202020204" pitchFamily="34" charset="-128"/>
                      </a:endParaRPr>
                    </a:p>
                  </a:txBody>
                  <a:tcPr marL="48554" marR="4855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25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 panose="020B0604020202020204" pitchFamily="34" charset="-128"/>
                      </a:endParaRPr>
                    </a:p>
                  </a:txBody>
                  <a:tcPr marL="48554" marR="4855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110.15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 panose="020B0604020202020204" pitchFamily="34" charset="-128"/>
                      </a:endParaRPr>
                    </a:p>
                  </a:txBody>
                  <a:tcPr marL="48554" marR="48554" marT="0" marB="0" anchor="ctr"/>
                </a:tc>
              </a:tr>
              <a:tr h="1497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 panose="020B0604020202020204" pitchFamily="34" charset="-128"/>
                      </a:endParaRPr>
                    </a:p>
                  </a:txBody>
                  <a:tcPr marL="48554" marR="4855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Baddegama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 panose="020B0604020202020204" pitchFamily="34" charset="-128"/>
                      </a:endParaRPr>
                    </a:p>
                  </a:txBody>
                  <a:tcPr marL="48554" marR="485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 panose="020B0604020202020204" pitchFamily="34" charset="-128"/>
                      </a:endParaRPr>
                    </a:p>
                  </a:txBody>
                  <a:tcPr marL="48554" marR="485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 panose="020B0604020202020204" pitchFamily="34" charset="-128"/>
                      </a:endParaRPr>
                    </a:p>
                  </a:txBody>
                  <a:tcPr marL="48554" marR="485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 panose="020B0604020202020204" pitchFamily="34" charset="-128"/>
                      </a:endParaRPr>
                    </a:p>
                  </a:txBody>
                  <a:tcPr marL="48554" marR="485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0.28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 panose="020B0604020202020204" pitchFamily="34" charset="-128"/>
                      </a:endParaRPr>
                    </a:p>
                  </a:txBody>
                  <a:tcPr marL="48554" marR="48554" marT="0" marB="0" anchor="ctr"/>
                </a:tc>
              </a:tr>
              <a:tr h="1497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Galle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 panose="020B0604020202020204" pitchFamily="34" charset="-128"/>
                      </a:endParaRPr>
                    </a:p>
                  </a:txBody>
                  <a:tcPr marL="48554" marR="4855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Elpitiya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 panose="020B0604020202020204" pitchFamily="34" charset="-128"/>
                      </a:endParaRPr>
                    </a:p>
                  </a:txBody>
                  <a:tcPr marL="48554" marR="485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 panose="020B0604020202020204" pitchFamily="34" charset="-128"/>
                      </a:endParaRPr>
                    </a:p>
                  </a:txBody>
                  <a:tcPr marL="48554" marR="485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 panose="020B0604020202020204" pitchFamily="34" charset="-128"/>
                      </a:endParaRPr>
                    </a:p>
                  </a:txBody>
                  <a:tcPr marL="48554" marR="485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 panose="020B0604020202020204" pitchFamily="34" charset="-128"/>
                      </a:endParaRPr>
                    </a:p>
                  </a:txBody>
                  <a:tcPr marL="48554" marR="485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28.5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 panose="020B0604020202020204" pitchFamily="34" charset="-128"/>
                      </a:endParaRPr>
                    </a:p>
                  </a:txBody>
                  <a:tcPr marL="48554" marR="48554" marT="0" marB="0" anchor="ctr"/>
                </a:tc>
              </a:tr>
              <a:tr h="1497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 panose="020B0604020202020204" pitchFamily="34" charset="-128"/>
                      </a:endParaRPr>
                    </a:p>
                  </a:txBody>
                  <a:tcPr marL="48554" marR="485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Neluwa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 panose="020B0604020202020204" pitchFamily="34" charset="-128"/>
                      </a:endParaRPr>
                    </a:p>
                  </a:txBody>
                  <a:tcPr marL="48554" marR="485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 panose="020B0604020202020204" pitchFamily="34" charset="-128"/>
                      </a:endParaRPr>
                    </a:p>
                  </a:txBody>
                  <a:tcPr marL="48554" marR="485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 panose="020B0604020202020204" pitchFamily="34" charset="-128"/>
                      </a:endParaRPr>
                    </a:p>
                  </a:txBody>
                  <a:tcPr marL="48554" marR="485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 panose="020B0604020202020204" pitchFamily="34" charset="-128"/>
                      </a:endParaRPr>
                    </a:p>
                  </a:txBody>
                  <a:tcPr marL="48554" marR="485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 panose="020B0604020202020204" pitchFamily="34" charset="-128"/>
                      </a:endParaRPr>
                    </a:p>
                  </a:txBody>
                  <a:tcPr marL="48554" marR="48554" marT="0" marB="0" anchor="ctr"/>
                </a:tc>
              </a:tr>
              <a:tr h="1497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 panose="020B0604020202020204" pitchFamily="34" charset="-128"/>
                      </a:endParaRPr>
                    </a:p>
                  </a:txBody>
                  <a:tcPr marL="48554" marR="485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Tawalama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 panose="020B0604020202020204" pitchFamily="34" charset="-128"/>
                      </a:endParaRPr>
                    </a:p>
                  </a:txBody>
                  <a:tcPr marL="48554" marR="485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 panose="020B0604020202020204" pitchFamily="34" charset="-128"/>
                      </a:endParaRPr>
                    </a:p>
                  </a:txBody>
                  <a:tcPr marL="48554" marR="485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 panose="020B0604020202020204" pitchFamily="34" charset="-128"/>
                      </a:endParaRPr>
                    </a:p>
                  </a:txBody>
                  <a:tcPr marL="48554" marR="485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 panose="020B0604020202020204" pitchFamily="34" charset="-128"/>
                      </a:endParaRPr>
                    </a:p>
                  </a:txBody>
                  <a:tcPr marL="48554" marR="485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 panose="020B0604020202020204" pitchFamily="34" charset="-128"/>
                      </a:endParaRPr>
                    </a:p>
                  </a:txBody>
                  <a:tcPr marL="48554" marR="48554" marT="0" marB="0" anchor="ctr"/>
                </a:tc>
              </a:tr>
              <a:tr h="1497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 panose="020B0604020202020204" pitchFamily="34" charset="-128"/>
                      </a:endParaRPr>
                    </a:p>
                  </a:txBody>
                  <a:tcPr marL="48554" marR="485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Walivitiya Divithura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 panose="020B0604020202020204" pitchFamily="34" charset="-128"/>
                      </a:endParaRPr>
                    </a:p>
                  </a:txBody>
                  <a:tcPr marL="48554" marR="485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 panose="020B0604020202020204" pitchFamily="34" charset="-128"/>
                      </a:endParaRPr>
                    </a:p>
                  </a:txBody>
                  <a:tcPr marL="48554" marR="485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 panose="020B0604020202020204" pitchFamily="34" charset="-128"/>
                      </a:endParaRPr>
                    </a:p>
                  </a:txBody>
                  <a:tcPr marL="48554" marR="485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 panose="020B0604020202020204" pitchFamily="34" charset="-128"/>
                      </a:endParaRPr>
                    </a:p>
                  </a:txBody>
                  <a:tcPr marL="48554" marR="485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 panose="020B0604020202020204" pitchFamily="34" charset="-128"/>
                      </a:endParaRPr>
                    </a:p>
                  </a:txBody>
                  <a:tcPr marL="48554" marR="48554" marT="0" marB="0" anchor="ctr"/>
                </a:tc>
              </a:tr>
              <a:tr h="136123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Sub Total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 panose="020B0604020202020204" pitchFamily="34" charset="-128"/>
                      </a:endParaRPr>
                    </a:p>
                  </a:txBody>
                  <a:tcPr marL="48554" marR="48554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9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 panose="020B0604020202020204" pitchFamily="34" charset="-128"/>
                      </a:endParaRPr>
                    </a:p>
                  </a:txBody>
                  <a:tcPr marL="48554" marR="4855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5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 panose="020B0604020202020204" pitchFamily="34" charset="-128"/>
                      </a:endParaRPr>
                    </a:p>
                  </a:txBody>
                  <a:tcPr marL="48554" marR="4855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3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 panose="020B0604020202020204" pitchFamily="34" charset="-128"/>
                      </a:endParaRPr>
                    </a:p>
                  </a:txBody>
                  <a:tcPr marL="48554" marR="4855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58.78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 panose="020B0604020202020204" pitchFamily="34" charset="-128"/>
                      </a:endParaRPr>
                    </a:p>
                  </a:txBody>
                  <a:tcPr marL="48554" marR="48554" marT="0" marB="0" anchor="ctr"/>
                </a:tc>
              </a:tr>
              <a:tr h="1497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 panose="020B0604020202020204" pitchFamily="34" charset="-128"/>
                      </a:endParaRPr>
                    </a:p>
                  </a:txBody>
                  <a:tcPr marL="48554" marR="4855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Kotapola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 panose="020B0604020202020204" pitchFamily="34" charset="-128"/>
                      </a:endParaRPr>
                    </a:p>
                  </a:txBody>
                  <a:tcPr marL="48554" marR="485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 panose="020B0604020202020204" pitchFamily="34" charset="-128"/>
                      </a:endParaRPr>
                    </a:p>
                  </a:txBody>
                  <a:tcPr marL="48554" marR="485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 panose="020B0604020202020204" pitchFamily="34" charset="-128"/>
                      </a:endParaRPr>
                    </a:p>
                  </a:txBody>
                  <a:tcPr marL="48554" marR="485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 panose="020B0604020202020204" pitchFamily="34" charset="-128"/>
                      </a:endParaRPr>
                    </a:p>
                  </a:txBody>
                  <a:tcPr marL="48554" marR="485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2.5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 panose="020B0604020202020204" pitchFamily="34" charset="-128"/>
                      </a:endParaRPr>
                    </a:p>
                  </a:txBody>
                  <a:tcPr marL="48554" marR="48554" marT="0" marB="0" anchor="ctr"/>
                </a:tc>
              </a:tr>
              <a:tr h="1497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Matara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 panose="020B0604020202020204" pitchFamily="34" charset="-128"/>
                      </a:endParaRPr>
                    </a:p>
                  </a:txBody>
                  <a:tcPr marL="48554" marR="4855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Pasgoda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 panose="020B0604020202020204" pitchFamily="34" charset="-128"/>
                      </a:endParaRPr>
                    </a:p>
                  </a:txBody>
                  <a:tcPr marL="48554" marR="485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 panose="020B0604020202020204" pitchFamily="34" charset="-128"/>
                      </a:endParaRPr>
                    </a:p>
                  </a:txBody>
                  <a:tcPr marL="48554" marR="485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 panose="020B0604020202020204" pitchFamily="34" charset="-128"/>
                      </a:endParaRPr>
                    </a:p>
                  </a:txBody>
                  <a:tcPr marL="48554" marR="485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 panose="020B0604020202020204" pitchFamily="34" charset="-128"/>
                      </a:endParaRPr>
                    </a:p>
                  </a:txBody>
                  <a:tcPr marL="48554" marR="485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 panose="020B0604020202020204" pitchFamily="34" charset="-128"/>
                      </a:endParaRPr>
                    </a:p>
                  </a:txBody>
                  <a:tcPr marL="48554" marR="48554" marT="0" marB="0" anchor="ctr"/>
                </a:tc>
              </a:tr>
              <a:tr h="1497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 panose="020B0604020202020204" pitchFamily="34" charset="-128"/>
                      </a:endParaRPr>
                    </a:p>
                  </a:txBody>
                  <a:tcPr marL="48554" marR="485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Thihagoda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 panose="020B0604020202020204" pitchFamily="34" charset="-128"/>
                      </a:endParaRPr>
                    </a:p>
                  </a:txBody>
                  <a:tcPr marL="48554" marR="485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 panose="020B0604020202020204" pitchFamily="34" charset="-128"/>
                      </a:endParaRPr>
                    </a:p>
                  </a:txBody>
                  <a:tcPr marL="48554" marR="485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 panose="020B0604020202020204" pitchFamily="34" charset="-128"/>
                      </a:endParaRPr>
                    </a:p>
                  </a:txBody>
                  <a:tcPr marL="48554" marR="485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 panose="020B0604020202020204" pitchFamily="34" charset="-128"/>
                      </a:endParaRPr>
                    </a:p>
                  </a:txBody>
                  <a:tcPr marL="48554" marR="485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 panose="020B0604020202020204" pitchFamily="34" charset="-128"/>
                      </a:endParaRPr>
                    </a:p>
                  </a:txBody>
                  <a:tcPr marL="48554" marR="48554" marT="0" marB="0" anchor="ctr"/>
                </a:tc>
              </a:tr>
              <a:tr h="136123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Sub Total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 panose="020B0604020202020204" pitchFamily="34" charset="-128"/>
                      </a:endParaRPr>
                    </a:p>
                  </a:txBody>
                  <a:tcPr marL="48554" marR="48554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7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 panose="020B0604020202020204" pitchFamily="34" charset="-128"/>
                      </a:endParaRPr>
                    </a:p>
                  </a:txBody>
                  <a:tcPr marL="48554" marR="4855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4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 panose="020B0604020202020204" pitchFamily="34" charset="-128"/>
                      </a:endParaRPr>
                    </a:p>
                  </a:txBody>
                  <a:tcPr marL="48554" marR="4855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2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 panose="020B0604020202020204" pitchFamily="34" charset="-128"/>
                      </a:endParaRPr>
                    </a:p>
                  </a:txBody>
                  <a:tcPr marL="48554" marR="4855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11.5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 panose="020B0604020202020204" pitchFamily="34" charset="-128"/>
                      </a:endParaRPr>
                    </a:p>
                  </a:txBody>
                  <a:tcPr marL="48554" marR="48554" marT="0" marB="0" anchor="ctr"/>
                </a:tc>
              </a:tr>
              <a:tr h="300827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Total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 panose="020B0604020202020204" pitchFamily="34" charset="-128"/>
                      </a:endParaRPr>
                    </a:p>
                  </a:txBody>
                  <a:tcPr marL="48554" marR="48554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97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 panose="020B0604020202020204" pitchFamily="34" charset="-128"/>
                      </a:endParaRPr>
                    </a:p>
                  </a:txBody>
                  <a:tcPr marL="48554" marR="4855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45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 panose="020B0604020202020204" pitchFamily="34" charset="-128"/>
                      </a:endParaRPr>
                    </a:p>
                  </a:txBody>
                  <a:tcPr marL="48554" marR="4855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49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 panose="020B0604020202020204" pitchFamily="34" charset="-128"/>
                      </a:endParaRPr>
                    </a:p>
                  </a:txBody>
                  <a:tcPr marL="48554" marR="4855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276.18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 panose="020B0604020202020204" pitchFamily="34" charset="-128"/>
                      </a:endParaRPr>
                    </a:p>
                  </a:txBody>
                  <a:tcPr marL="48554" marR="48554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751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Resettlement Sites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031" t="28621" r="24442" b="15819"/>
          <a:stretch/>
        </p:blipFill>
        <p:spPr>
          <a:xfrm>
            <a:off x="69272" y="1417638"/>
            <a:ext cx="900545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93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Development of Resilient Communities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676400"/>
          <a:ext cx="6019800" cy="490265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1125681"/>
                <a:gridCol w="4894119"/>
              </a:tblGrid>
              <a:tr h="2309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Steps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Activities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17016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</a:rPr>
                        <a:t>Geographical and demographical information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●"/>
                      </a:pPr>
                      <a:r>
                        <a:rPr lang="en-GB" sz="1100">
                          <a:effectLst/>
                        </a:rPr>
                        <a:t>Identification of sites suitable for new settlement according to the criteria described in the implementation framework.</a:t>
                      </a:r>
                      <a:endParaRPr lang="en-US" sz="140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●"/>
                      </a:pPr>
                      <a:r>
                        <a:rPr lang="en-GB" sz="1100">
                          <a:effectLst/>
                        </a:rPr>
                        <a:t>Acquisition of sites.</a:t>
                      </a:r>
                      <a:endParaRPr lang="en-US" sz="140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●"/>
                      </a:pPr>
                      <a:r>
                        <a:rPr lang="en-GB" sz="1100">
                          <a:effectLst/>
                        </a:rPr>
                        <a:t>Identification of beneficiaries (to be resettled). Initiate process of engagement to clarify their needs and concerns</a:t>
                      </a:r>
                      <a:endParaRPr lang="en-US" sz="140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●"/>
                      </a:pPr>
                      <a:r>
                        <a:rPr lang="en-GB" sz="1100">
                          <a:effectLst/>
                        </a:rPr>
                        <a:t>Obtain site information (photographs, field visits, maps, etc.) to analyse the geographical / physical conditions of the place.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7202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</a:rPr>
                        <a:t>Concept design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●"/>
                      </a:pPr>
                      <a:r>
                        <a:rPr lang="en-GB" sz="1100" dirty="0">
                          <a:effectLst/>
                        </a:rPr>
                        <a:t>Analyse information and start a concept design for the masterplan</a:t>
                      </a:r>
                      <a:endParaRPr lang="en-US" sz="14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●"/>
                      </a:pPr>
                      <a:r>
                        <a:rPr lang="en-GB" sz="1100" dirty="0">
                          <a:effectLst/>
                        </a:rPr>
                        <a:t>Feasibility study to demonstrate how many dwellings can fit in each site. Prepare drawings and discuss with HSPTD team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763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Consultation with community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●"/>
                      </a:pPr>
                      <a:r>
                        <a:rPr lang="en-GB" sz="1100">
                          <a:effectLst/>
                        </a:rPr>
                        <a:t>Consultation meeting with the people to be resettled to discuss the design and to identify the families that wish /can go to each site 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748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</a:rPr>
                        <a:t>Revisions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●"/>
                      </a:pPr>
                      <a:r>
                        <a:rPr lang="en-GB" sz="1100">
                          <a:effectLst/>
                        </a:rPr>
                        <a:t>Revise masterplan drawings according to people’s comments</a:t>
                      </a:r>
                      <a:endParaRPr lang="en-US" sz="140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●"/>
                      </a:pPr>
                      <a:r>
                        <a:rPr lang="en-GB" sz="1100">
                          <a:effectLst/>
                        </a:rPr>
                        <a:t>Issue drawings to all stakeholders for comment or approval 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763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Consultation with stakeholders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●"/>
                      </a:pPr>
                      <a:r>
                        <a:rPr lang="en-GB" sz="1100">
                          <a:effectLst/>
                        </a:rPr>
                        <a:t>Coordinate designs with NBRO Engineers, DS, Survey Department Water and Drainage Board, Electricity Board and other authorities to have their comments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7202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</a:rPr>
                        <a:t>Final design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●"/>
                      </a:pPr>
                      <a:r>
                        <a:rPr lang="en-GB" sz="1100" dirty="0">
                          <a:effectLst/>
                        </a:rPr>
                        <a:t>Revise drawings</a:t>
                      </a:r>
                      <a:endParaRPr lang="en-US" sz="14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●"/>
                      </a:pPr>
                      <a:r>
                        <a:rPr lang="en-GB" sz="1100" dirty="0">
                          <a:effectLst/>
                        </a:rPr>
                        <a:t>Presentation to DS and residents</a:t>
                      </a:r>
                      <a:endParaRPr lang="en-US" sz="14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●"/>
                      </a:pPr>
                      <a:r>
                        <a:rPr lang="en-GB" sz="1100" dirty="0">
                          <a:effectLst/>
                        </a:rPr>
                        <a:t>Final amendments and issue for approval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791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altLang="en-US" b="1" dirty="0">
                <a:latin typeface="Calibri" panose="020F0502020204030204" pitchFamily="34" charset="0"/>
                <a:ea typeface="Calibri" panose="020F0502020204030204" pitchFamily="34" charset="0"/>
                <a:cs typeface="Iskoola Pota" panose="020B0502040204020203" pitchFamily="34" charset="0"/>
              </a:rPr>
              <a:t>Standards for Settlement Development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40634" y="1828800"/>
          <a:ext cx="7865165" cy="297180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614683"/>
                <a:gridCol w="1843181"/>
                <a:gridCol w="2212511"/>
                <a:gridCol w="3194790"/>
              </a:tblGrid>
              <a:tr h="2645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CAT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Site Category 01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Site Category 02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Site Category 03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31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Units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Less than 25 dwellings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25 – 50 dwellings</a:t>
                      </a:r>
                      <a:endParaRPr lang="en-US" sz="1800">
                        <a:effectLst/>
                        <a:latin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More than 50</a:t>
                      </a:r>
                      <a:endParaRPr lang="en-US" sz="1800">
                        <a:effectLst/>
                        <a:latin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09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>
                          <a:effectLst/>
                        </a:rPr>
                        <a:t>Uses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●"/>
                      </a:pPr>
                      <a:r>
                        <a:rPr lang="en-GB" sz="1400" dirty="0">
                          <a:effectLst/>
                        </a:rPr>
                        <a:t>Single detached</a:t>
                      </a:r>
                      <a:endParaRPr lang="en-US" sz="1800" dirty="0">
                        <a:effectLst/>
                      </a:endParaRPr>
                    </a:p>
                    <a:p>
                      <a:pPr marL="15684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houses</a:t>
                      </a:r>
                      <a:endParaRPr lang="en-US" sz="18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●"/>
                      </a:pPr>
                      <a:r>
                        <a:rPr lang="en-GB" sz="1400" dirty="0">
                          <a:effectLst/>
                        </a:rPr>
                        <a:t>Children park</a:t>
                      </a:r>
                      <a:endParaRPr lang="en-US" sz="18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●"/>
                      </a:pPr>
                      <a:r>
                        <a:rPr lang="en-GB" sz="1400" dirty="0">
                          <a:effectLst/>
                        </a:rPr>
                        <a:t>Corner shop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●"/>
                      </a:pPr>
                      <a:r>
                        <a:rPr lang="en-GB" sz="1400" dirty="0">
                          <a:effectLst/>
                        </a:rPr>
                        <a:t>Single detached houses,</a:t>
                      </a:r>
                      <a:endParaRPr lang="en-US" sz="18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●"/>
                      </a:pPr>
                      <a:r>
                        <a:rPr lang="en-GB" sz="1400" dirty="0">
                          <a:effectLst/>
                        </a:rPr>
                        <a:t>Semidetached, low rise (G+3)</a:t>
                      </a:r>
                      <a:endParaRPr lang="en-US" sz="18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●"/>
                      </a:pPr>
                      <a:r>
                        <a:rPr lang="en-GB" sz="1400" dirty="0">
                          <a:effectLst/>
                        </a:rPr>
                        <a:t>Public open spaces</a:t>
                      </a:r>
                      <a:endParaRPr lang="en-US" sz="18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●"/>
                      </a:pPr>
                      <a:r>
                        <a:rPr lang="en-GB" sz="1400" dirty="0">
                          <a:effectLst/>
                        </a:rPr>
                        <a:t>Corner shop</a:t>
                      </a:r>
                      <a:endParaRPr lang="en-US" sz="18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●"/>
                      </a:pPr>
                      <a:r>
                        <a:rPr lang="en-GB" sz="1400" dirty="0">
                          <a:effectLst/>
                        </a:rPr>
                        <a:t>Child care centre</a:t>
                      </a:r>
                      <a:endParaRPr lang="en-US" sz="18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●"/>
                      </a:pPr>
                      <a:r>
                        <a:rPr lang="en-GB" sz="1400" dirty="0">
                          <a:effectLst/>
                        </a:rPr>
                        <a:t>Place for worship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●"/>
                      </a:pPr>
                      <a:r>
                        <a:rPr lang="en-GB" sz="1400" dirty="0">
                          <a:effectLst/>
                        </a:rPr>
                        <a:t>Single detached houses, Semi- detached houses, Medium rise buildings (G+7)</a:t>
                      </a:r>
                      <a:endParaRPr lang="en-US" sz="18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●"/>
                      </a:pPr>
                      <a:r>
                        <a:rPr lang="en-GB" sz="1400" dirty="0">
                          <a:effectLst/>
                        </a:rPr>
                        <a:t>Parks, playground and recreational facilities</a:t>
                      </a:r>
                      <a:endParaRPr lang="en-US" sz="18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●"/>
                      </a:pPr>
                      <a:r>
                        <a:rPr lang="en-GB" sz="1400" dirty="0">
                          <a:effectLst/>
                        </a:rPr>
                        <a:t>Shops / restaurants / retail </a:t>
                      </a:r>
                      <a:endParaRPr lang="en-US" sz="18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●"/>
                      </a:pPr>
                      <a:r>
                        <a:rPr lang="en-GB" sz="1400" dirty="0">
                          <a:effectLst/>
                        </a:rPr>
                        <a:t>Childcare centre, Education centre</a:t>
                      </a:r>
                      <a:endParaRPr lang="en-US" sz="18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●"/>
                      </a:pPr>
                      <a:r>
                        <a:rPr lang="en-GB" sz="1400" dirty="0">
                          <a:effectLst/>
                        </a:rPr>
                        <a:t>Clinic and pharmacy</a:t>
                      </a:r>
                      <a:endParaRPr lang="en-US" sz="18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●"/>
                      </a:pPr>
                      <a:r>
                        <a:rPr lang="en-GB" sz="1400" dirty="0">
                          <a:effectLst/>
                        </a:rPr>
                        <a:t>Public transport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04800" y="48006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Iskoola Pota" panose="020B0502040204020203" pitchFamily="34" charset="0"/>
              </a:rPr>
              <a:t>Standards for Settlement Development*</a:t>
            </a: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Iskoola Pota" panose="020B0502040204020203" pitchFamily="34" charset="0"/>
              </a:rPr>
              <a:t>*NBRO, Implementation Framework for Resettle Landslides and Flood Victims</a:t>
            </a: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44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Category 1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496" t="15152" r="14030" b="14135"/>
          <a:stretch/>
        </p:blipFill>
        <p:spPr>
          <a:xfrm>
            <a:off x="420757" y="1523999"/>
            <a:ext cx="6466116" cy="41148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086600" y="2214870"/>
            <a:ext cx="2057400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GB" dirty="0"/>
              <a:t>Single detached</a:t>
            </a:r>
            <a:endParaRPr lang="en-US" sz="2400" dirty="0"/>
          </a:p>
          <a:p>
            <a:pPr marL="156845" algn="just">
              <a:lnSpc>
                <a:spcPct val="115000"/>
              </a:lnSpc>
              <a:spcAft>
                <a:spcPts val="0"/>
              </a:spcAft>
            </a:pPr>
            <a:r>
              <a:rPr lang="en-GB" dirty="0"/>
              <a:t>houses</a:t>
            </a:r>
            <a:endParaRPr lang="en-US" sz="2400" dirty="0"/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GB" dirty="0"/>
              <a:t>Children park</a:t>
            </a:r>
            <a:endParaRPr lang="en-US" sz="2400" dirty="0"/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GB" dirty="0"/>
              <a:t>Corner shop</a:t>
            </a:r>
            <a:endParaRPr lang="en-US" sz="24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86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Category 2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656" t="13469" r="14029" b="9084"/>
          <a:stretch/>
        </p:blipFill>
        <p:spPr>
          <a:xfrm>
            <a:off x="228600" y="1752600"/>
            <a:ext cx="6172200" cy="4114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400800" y="1752600"/>
            <a:ext cx="2590800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GB" sz="1600" dirty="0"/>
              <a:t>Single detached houses,</a:t>
            </a:r>
            <a:endParaRPr lang="en-US" sz="2000" dirty="0"/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GB" sz="1600" dirty="0"/>
              <a:t>Semidetached, low rise (G+3)</a:t>
            </a:r>
            <a:endParaRPr lang="en-US" sz="2000" dirty="0"/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GB" sz="1600" dirty="0"/>
              <a:t>Public open spaces</a:t>
            </a:r>
            <a:endParaRPr lang="en-US" sz="2000" dirty="0"/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GB" sz="1600" dirty="0"/>
              <a:t>Corner shop</a:t>
            </a:r>
            <a:endParaRPr lang="en-US" sz="2000" dirty="0"/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GB" sz="1600" dirty="0"/>
              <a:t>Child care centre</a:t>
            </a:r>
            <a:endParaRPr lang="en-US" sz="2000" dirty="0"/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GB" sz="1600" dirty="0"/>
              <a:t>Place for worship</a:t>
            </a:r>
            <a:endParaRPr lang="en-US" sz="20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74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Introductions &amp; Agenda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Information Management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NBRO – resettlement site locations and transitional needs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Displacement tracking matrix (DTM</a:t>
            </a:r>
            <a:r>
              <a:rPr lang="en-US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District focal point updates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Oxfam assessment of WASH needs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Plan Int. assessment of schools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AOB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Category 2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549" t="13469" r="13084" b="12452"/>
          <a:stretch/>
        </p:blipFill>
        <p:spPr>
          <a:xfrm>
            <a:off x="457200" y="1600199"/>
            <a:ext cx="6858000" cy="4437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02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457200" y="533400"/>
            <a:ext cx="8153400" cy="5867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" pitchFamily="34" charset="0"/>
                <a:ea typeface="+mn-ea"/>
                <a:cs typeface="+mn-cs"/>
              </a:rPr>
              <a:t>TYPE PLANS</a:t>
            </a:r>
            <a:endParaRPr kumimoji="0" lang="en-US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ill Sans MT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baseline="0" dirty="0" smtClean="0">
              <a:latin typeface="Gill Sans MT" pitchFamily="34" charset="0"/>
            </a:endParaRPr>
          </a:p>
          <a:p>
            <a:pPr marL="457200" lvl="0" indent="-457200" algn="just">
              <a:spcBef>
                <a:spcPct val="20000"/>
              </a:spcBef>
            </a:pPr>
            <a:r>
              <a:rPr lang="en-US" sz="2000" dirty="0" smtClean="0">
                <a:latin typeface="Gill Sans MT" pitchFamily="34" charset="0"/>
              </a:rPr>
              <a:t>	NBRO has prepared resilient house plans which are adaptive to landslides and floods, and worked out all the plans according to the “Core House” concept.</a:t>
            </a:r>
          </a:p>
          <a:p>
            <a:pPr marL="457200" lvl="0" indent="-457200" algn="just">
              <a:spcBef>
                <a:spcPct val="20000"/>
              </a:spcBef>
            </a:pPr>
            <a:endParaRPr lang="en-US" sz="2000" dirty="0" smtClean="0">
              <a:latin typeface="Gill Sans MT" pitchFamily="34" charset="0"/>
            </a:endParaRPr>
          </a:p>
          <a:p>
            <a:pPr marL="457200" lvl="0" indent="-457200" algn="just">
              <a:spcBef>
                <a:spcPct val="20000"/>
              </a:spcBef>
            </a:pPr>
            <a:r>
              <a:rPr lang="en-US" b="1" dirty="0" smtClean="0">
                <a:latin typeface="Gill Sans MT" pitchFamily="34" charset="0"/>
              </a:rPr>
              <a:t>MINIMUM STANDARD FOR CORE HOUSE</a:t>
            </a:r>
          </a:p>
          <a:p>
            <a:pPr marL="457200" lvl="0" indent="-457200" algn="just">
              <a:spcBef>
                <a:spcPct val="20000"/>
              </a:spcBef>
            </a:pPr>
            <a:endParaRPr lang="en-US" b="1" dirty="0" smtClean="0">
              <a:latin typeface="Gill Sans MT" pitchFamily="34" charset="0"/>
            </a:endParaRPr>
          </a:p>
          <a:p>
            <a:pPr marL="457200" lvl="0" indent="-457200" algn="just">
              <a:spcBef>
                <a:spcPct val="20000"/>
              </a:spcBef>
            </a:pPr>
            <a:r>
              <a:rPr lang="en-US" sz="2000" dirty="0" smtClean="0">
                <a:latin typeface="Gill Sans MT" pitchFamily="34" charset="0"/>
              </a:rPr>
              <a:t>Minimum floor area of 650 sq. ft.</a:t>
            </a:r>
          </a:p>
          <a:p>
            <a:pPr marL="457200" lvl="0" indent="-457200" algn="just">
              <a:spcBef>
                <a:spcPct val="20000"/>
              </a:spcBef>
            </a:pPr>
            <a:r>
              <a:rPr lang="en-US" sz="2000" dirty="0" smtClean="0">
                <a:latin typeface="Gill Sans MT" pitchFamily="34" charset="0"/>
              </a:rPr>
              <a:t>Resilient foundation and a superstructure (As directed by NBRO)</a:t>
            </a:r>
          </a:p>
          <a:p>
            <a:pPr marL="457200" lvl="0" indent="-457200" algn="just">
              <a:spcBef>
                <a:spcPct val="20000"/>
              </a:spcBef>
            </a:pPr>
            <a:r>
              <a:rPr lang="en-US" sz="2000" dirty="0" smtClean="0">
                <a:latin typeface="Gill Sans MT" pitchFamily="34" charset="0"/>
              </a:rPr>
              <a:t>Two bedrooms</a:t>
            </a:r>
          </a:p>
          <a:p>
            <a:pPr marL="457200" lvl="0" indent="-457200" algn="just">
              <a:spcBef>
                <a:spcPct val="20000"/>
              </a:spcBef>
            </a:pPr>
            <a:r>
              <a:rPr lang="en-US" sz="2000" dirty="0" smtClean="0">
                <a:latin typeface="Gill Sans MT" pitchFamily="34" charset="0"/>
              </a:rPr>
              <a:t>A kitchen</a:t>
            </a:r>
          </a:p>
          <a:p>
            <a:pPr marL="457200" lvl="0" indent="-457200" algn="just">
              <a:spcBef>
                <a:spcPct val="20000"/>
              </a:spcBef>
            </a:pPr>
            <a:r>
              <a:rPr lang="en-US" sz="2000" dirty="0" smtClean="0">
                <a:latin typeface="Gill Sans MT" pitchFamily="34" charset="0"/>
              </a:rPr>
              <a:t>A permanent roof</a:t>
            </a:r>
          </a:p>
          <a:p>
            <a:pPr marL="457200" lvl="0" indent="-457200" algn="just">
              <a:spcBef>
                <a:spcPct val="20000"/>
              </a:spcBef>
            </a:pPr>
            <a:r>
              <a:rPr lang="en-US" sz="2000" dirty="0" smtClean="0">
                <a:latin typeface="Gill Sans MT" pitchFamily="34" charset="0"/>
              </a:rPr>
              <a:t>A water seal toilet and a septic tank</a:t>
            </a:r>
          </a:p>
          <a:p>
            <a:pPr marL="457200" lvl="0" indent="-457200" algn="just">
              <a:spcBef>
                <a:spcPct val="20000"/>
              </a:spcBef>
            </a:pPr>
            <a:r>
              <a:rPr lang="en-US" sz="2000" dirty="0" smtClean="0">
                <a:latin typeface="Gill Sans MT" pitchFamily="34" charset="0"/>
              </a:rPr>
              <a:t>Availability of electricity and water</a:t>
            </a:r>
          </a:p>
        </p:txBody>
      </p:sp>
    </p:spTree>
    <p:extLst>
      <p:ext uri="{BB962C8B-B14F-4D97-AF65-F5344CB8AC3E}">
        <p14:creationId xmlns:p14="http://schemas.microsoft.com/office/powerpoint/2010/main" val="319686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3275856" y="419100"/>
            <a:ext cx="81534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b="1" dirty="0" smtClean="0">
                <a:latin typeface="Gill Sans MT" pitchFamily="34" charset="0"/>
              </a:rPr>
              <a:t>INDIVIDUAL HOUSING</a:t>
            </a:r>
            <a:endParaRPr lang="en-US" sz="2000" dirty="0" smtClean="0">
              <a:latin typeface="Gill Sans MT" pitchFamily="34" charset="0"/>
            </a:endParaRPr>
          </a:p>
        </p:txBody>
      </p:sp>
      <p:pic>
        <p:nvPicPr>
          <p:cNvPr id="4" name="Picture 3" descr="01 - A-page-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0794" y="685800"/>
            <a:ext cx="8452206" cy="5975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49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457200" y="381000"/>
            <a:ext cx="81534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b="1" dirty="0" smtClean="0">
                <a:latin typeface="Gill Sans MT" pitchFamily="34" charset="0"/>
              </a:rPr>
              <a:t>CLUSTER HOUSING</a:t>
            </a:r>
            <a:endParaRPr lang="en-US" sz="2000" dirty="0" smtClean="0">
              <a:latin typeface="Gill Sans MT" pitchFamily="34" charset="0"/>
            </a:endParaRPr>
          </a:p>
        </p:txBody>
      </p:sp>
      <p:pic>
        <p:nvPicPr>
          <p:cNvPr id="6" name="Picture 5" descr="F5 - 1-page-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694338"/>
            <a:ext cx="8610600" cy="6087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89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6 - 1-page-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6719"/>
            <a:ext cx="9144000" cy="6464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41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Straight Connector 72"/>
          <p:cNvCxnSpPr/>
          <p:nvPr/>
        </p:nvCxnSpPr>
        <p:spPr>
          <a:xfrm flipV="1">
            <a:off x="3504348" y="1891196"/>
            <a:ext cx="194" cy="7400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Rounded Rectangle 93"/>
          <p:cNvSpPr/>
          <p:nvPr/>
        </p:nvSpPr>
        <p:spPr>
          <a:xfrm>
            <a:off x="190805" y="5195212"/>
            <a:ext cx="8797958" cy="1395463"/>
          </a:xfrm>
          <a:prstGeom prst="roundRect">
            <a:avLst/>
          </a:prstGeom>
          <a:solidFill>
            <a:srgbClr val="A7D999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07" tIns="38404" rIns="76807" bIns="38404" anchor="ctr"/>
          <a:lstStyle/>
          <a:p>
            <a:pPr algn="ctr">
              <a:defRPr/>
            </a:pPr>
            <a:endParaRPr lang="en-GB" sz="1662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en-GB" sz="1662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en-GB" sz="1662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en-GB" sz="1662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en-GB" sz="1662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en-GB" sz="1662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en-GB" sz="1662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en-GB" sz="1662" dirty="0">
              <a:solidFill>
                <a:schemeClr val="bg1"/>
              </a:solidFill>
            </a:endParaRPr>
          </a:p>
        </p:txBody>
      </p:sp>
      <p:cxnSp>
        <p:nvCxnSpPr>
          <p:cNvPr id="4104" name="Straight Arrow Connector 13"/>
          <p:cNvCxnSpPr>
            <a:cxnSpLocks noChangeShapeType="1"/>
            <a:stCxn id="37" idx="2"/>
          </p:cNvCxnSpPr>
          <p:nvPr/>
        </p:nvCxnSpPr>
        <p:spPr bwMode="auto">
          <a:xfrm flipH="1">
            <a:off x="8337324" y="3951945"/>
            <a:ext cx="43716" cy="141183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117" name="Straight Arrow Connector 37"/>
          <p:cNvCxnSpPr>
            <a:cxnSpLocks noChangeShapeType="1"/>
            <a:stCxn id="39" idx="2"/>
          </p:cNvCxnSpPr>
          <p:nvPr/>
        </p:nvCxnSpPr>
        <p:spPr bwMode="auto">
          <a:xfrm>
            <a:off x="7210284" y="3943338"/>
            <a:ext cx="22217" cy="140943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53" name="Straight Arrow Connector 20"/>
          <p:cNvCxnSpPr>
            <a:cxnSpLocks noChangeShapeType="1"/>
            <a:endCxn id="78" idx="0"/>
          </p:cNvCxnSpPr>
          <p:nvPr/>
        </p:nvCxnSpPr>
        <p:spPr bwMode="auto">
          <a:xfrm>
            <a:off x="5006425" y="3993551"/>
            <a:ext cx="31085" cy="134433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50" name="Straight Arrow Connector 20"/>
          <p:cNvCxnSpPr>
            <a:cxnSpLocks noChangeShapeType="1"/>
          </p:cNvCxnSpPr>
          <p:nvPr/>
        </p:nvCxnSpPr>
        <p:spPr bwMode="auto">
          <a:xfrm flipH="1">
            <a:off x="3836190" y="3920869"/>
            <a:ext cx="10381" cy="140013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03" name="Straight Arrow Connector 20"/>
          <p:cNvCxnSpPr>
            <a:cxnSpLocks noChangeShapeType="1"/>
            <a:endCxn id="64" idx="0"/>
          </p:cNvCxnSpPr>
          <p:nvPr/>
        </p:nvCxnSpPr>
        <p:spPr bwMode="auto">
          <a:xfrm>
            <a:off x="876172" y="3306705"/>
            <a:ext cx="13604" cy="204606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01" name="Straight Arrow Connector 20"/>
          <p:cNvCxnSpPr>
            <a:cxnSpLocks noChangeShapeType="1"/>
          </p:cNvCxnSpPr>
          <p:nvPr/>
        </p:nvCxnSpPr>
        <p:spPr bwMode="auto">
          <a:xfrm>
            <a:off x="2217494" y="3325102"/>
            <a:ext cx="0" cy="19959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120" name="Rounded Rectangle 4119"/>
          <p:cNvSpPr/>
          <p:nvPr/>
        </p:nvSpPr>
        <p:spPr>
          <a:xfrm>
            <a:off x="200896" y="4080708"/>
            <a:ext cx="8681455" cy="96438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4098" name="Group 13"/>
          <p:cNvGrpSpPr>
            <a:grpSpLocks/>
          </p:cNvGrpSpPr>
          <p:nvPr/>
        </p:nvGrpSpPr>
        <p:grpSpPr bwMode="auto">
          <a:xfrm>
            <a:off x="7798786" y="2794146"/>
            <a:ext cx="854098" cy="758825"/>
            <a:chOff x="2478865" y="2120430"/>
            <a:chExt cx="741729" cy="758123"/>
          </a:xfrm>
        </p:grpSpPr>
        <p:pic>
          <p:nvPicPr>
            <p:cNvPr id="4147" name="Picture 4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0669" y="2120430"/>
              <a:ext cx="669925" cy="758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2478865" y="2507422"/>
              <a:ext cx="187417" cy="2569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pic>
        <p:nvPicPr>
          <p:cNvPr id="4101" name="Picture 12" descr="4rsal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127" b="63167"/>
          <a:stretch>
            <a:fillRect/>
          </a:stretch>
        </p:blipFill>
        <p:spPr bwMode="auto">
          <a:xfrm>
            <a:off x="1334602" y="4141173"/>
            <a:ext cx="414252" cy="486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3" descr="4rsal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31" b="57802"/>
          <a:stretch>
            <a:fillRect/>
          </a:stretch>
        </p:blipFill>
        <p:spPr bwMode="auto">
          <a:xfrm>
            <a:off x="4784795" y="4158390"/>
            <a:ext cx="383046" cy="586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473594" y="620615"/>
            <a:ext cx="739775" cy="631825"/>
          </a:xfrm>
          <a:prstGeom prst="rect">
            <a:avLst/>
          </a:prstGeom>
          <a:noFill/>
        </p:spPr>
        <p:txBody>
          <a:bodyPr lIns="76807" tIns="38404" rIns="76807" bIns="38404">
            <a:spAutoFit/>
          </a:bodyPr>
          <a:lstStyle/>
          <a:p>
            <a:pPr>
              <a:defRPr/>
            </a:pPr>
            <a:r>
              <a:rPr lang="en-GB" b="1" dirty="0">
                <a:latin typeface="+mj-lt"/>
                <a:ea typeface="Arial" charset="0"/>
                <a:cs typeface="Arial" charset="0"/>
              </a:rPr>
              <a:t>Safe Site 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74021" y="1590552"/>
            <a:ext cx="1181351" cy="446890"/>
          </a:xfrm>
          <a:prstGeom prst="rect">
            <a:avLst/>
          </a:prstGeom>
          <a:noFill/>
        </p:spPr>
        <p:txBody>
          <a:bodyPr wrap="square" lIns="76807" tIns="38404" rIns="76807" bIns="38404">
            <a:spAutoFit/>
          </a:bodyPr>
          <a:lstStyle/>
          <a:p>
            <a:pPr algn="ctr">
              <a:defRPr/>
            </a:pPr>
            <a:r>
              <a:rPr lang="en-GB" sz="1200" b="1" dirty="0">
                <a:latin typeface="+mj-lt"/>
                <a:ea typeface="Arial" charset="0"/>
                <a:cs typeface="Arial" charset="0"/>
              </a:rPr>
              <a:t>Prohibited </a:t>
            </a:r>
            <a:r>
              <a:rPr lang="en-GB" sz="1200" b="1" dirty="0" smtClean="0">
                <a:latin typeface="+mj-lt"/>
                <a:ea typeface="Arial" charset="0"/>
                <a:cs typeface="Arial" charset="0"/>
              </a:rPr>
              <a:t>zone (high risk)</a:t>
            </a:r>
            <a:endParaRPr lang="en-GB" sz="1200" b="1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74414" y="573875"/>
            <a:ext cx="749467" cy="293002"/>
          </a:xfrm>
          <a:prstGeom prst="rect">
            <a:avLst/>
          </a:prstGeom>
          <a:noFill/>
        </p:spPr>
        <p:txBody>
          <a:bodyPr wrap="square" lIns="76807" tIns="38404" rIns="76807" bIns="38404">
            <a:spAutoFit/>
          </a:bodyPr>
          <a:lstStyle/>
          <a:p>
            <a:pPr algn="ctr">
              <a:defRPr/>
            </a:pPr>
            <a:r>
              <a:rPr lang="en-GB" sz="1400" b="1" dirty="0">
                <a:latin typeface="+mj-lt"/>
                <a:ea typeface="Arial" charset="0"/>
                <a:cs typeface="Arial" charset="0"/>
              </a:rPr>
              <a:t>Yes</a:t>
            </a:r>
          </a:p>
        </p:txBody>
      </p:sp>
      <p:cxnSp>
        <p:nvCxnSpPr>
          <p:cNvPr id="4108" name="Straight Connector 18"/>
          <p:cNvCxnSpPr>
            <a:cxnSpLocks noChangeShapeType="1"/>
          </p:cNvCxnSpPr>
          <p:nvPr/>
        </p:nvCxnSpPr>
        <p:spPr bwMode="auto">
          <a:xfrm flipH="1">
            <a:off x="3494742" y="825803"/>
            <a:ext cx="183431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109" name="Straight Arrow Connector 20"/>
          <p:cNvCxnSpPr>
            <a:cxnSpLocks noChangeShapeType="1"/>
          </p:cNvCxnSpPr>
          <p:nvPr/>
        </p:nvCxnSpPr>
        <p:spPr bwMode="auto">
          <a:xfrm>
            <a:off x="1553594" y="1229287"/>
            <a:ext cx="0" cy="39250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110" name="Straight Connector 28"/>
          <p:cNvCxnSpPr>
            <a:cxnSpLocks noChangeShapeType="1"/>
          </p:cNvCxnSpPr>
          <p:nvPr/>
        </p:nvCxnSpPr>
        <p:spPr bwMode="auto">
          <a:xfrm>
            <a:off x="7158501" y="1246907"/>
            <a:ext cx="1169177" cy="625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111" name="Straight Connector 29"/>
          <p:cNvCxnSpPr>
            <a:cxnSpLocks noChangeShapeType="1"/>
            <a:endCxn id="4145" idx="0"/>
          </p:cNvCxnSpPr>
          <p:nvPr/>
        </p:nvCxnSpPr>
        <p:spPr bwMode="auto">
          <a:xfrm>
            <a:off x="7158501" y="1246907"/>
            <a:ext cx="260" cy="167064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5" name="TextBox 34"/>
          <p:cNvSpPr txBox="1"/>
          <p:nvPr/>
        </p:nvSpPr>
        <p:spPr>
          <a:xfrm>
            <a:off x="7705447" y="4647587"/>
            <a:ext cx="1166813" cy="396875"/>
          </a:xfrm>
          <a:prstGeom prst="rect">
            <a:avLst/>
          </a:prstGeom>
          <a:noFill/>
        </p:spPr>
        <p:txBody>
          <a:bodyPr lIns="76807" tIns="38404" rIns="76807" bIns="38404">
            <a:spAutoFit/>
          </a:bodyPr>
          <a:lstStyle/>
          <a:p>
            <a:pPr algn="ctr">
              <a:defRPr/>
            </a:pPr>
            <a:r>
              <a:rPr lang="en-GB" sz="1038" dirty="0">
                <a:latin typeface="+mj-lt"/>
                <a:ea typeface="Arial" charset="0"/>
                <a:cs typeface="Arial" charset="0"/>
              </a:rPr>
              <a:t>Shelter </a:t>
            </a:r>
          </a:p>
          <a:p>
            <a:pPr algn="ctr">
              <a:defRPr/>
            </a:pPr>
            <a:r>
              <a:rPr lang="en-GB" sz="1038" dirty="0">
                <a:latin typeface="+mj-lt"/>
                <a:ea typeface="Arial" charset="0"/>
                <a:cs typeface="Arial" charset="0"/>
              </a:rPr>
              <a:t>Repair Kit/Cash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83568" y="4638957"/>
            <a:ext cx="973937" cy="397005"/>
          </a:xfrm>
          <a:prstGeom prst="rect">
            <a:avLst/>
          </a:prstGeom>
          <a:noFill/>
        </p:spPr>
        <p:txBody>
          <a:bodyPr wrap="square" lIns="76807" tIns="38404" rIns="76807" bIns="38404">
            <a:spAutoFit/>
          </a:bodyPr>
          <a:lstStyle/>
          <a:p>
            <a:pPr algn="ctr">
              <a:defRPr/>
            </a:pPr>
            <a:r>
              <a:rPr lang="en-GB" sz="1038" dirty="0">
                <a:latin typeface="+mj-lt"/>
                <a:ea typeface="Arial" charset="0"/>
                <a:cs typeface="Arial" charset="0"/>
              </a:rPr>
              <a:t>Transitional /core shelter?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765583" y="3505055"/>
            <a:ext cx="1230914" cy="446890"/>
          </a:xfrm>
          <a:prstGeom prst="rect">
            <a:avLst/>
          </a:prstGeom>
          <a:noFill/>
        </p:spPr>
        <p:txBody>
          <a:bodyPr wrap="square" lIns="76807" tIns="38404" rIns="76807" bIns="38404">
            <a:spAutoFit/>
          </a:bodyPr>
          <a:lstStyle/>
          <a:p>
            <a:pPr algn="ctr">
              <a:defRPr/>
            </a:pPr>
            <a:r>
              <a:rPr lang="en-GB" sz="1200" dirty="0">
                <a:latin typeface="+mj-lt"/>
                <a:ea typeface="Arial" charset="0"/>
                <a:cs typeface="Arial" charset="0"/>
              </a:rPr>
              <a:t>Partially Damaged (&lt;40%)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664668" y="3496448"/>
            <a:ext cx="1091231" cy="446890"/>
          </a:xfrm>
          <a:prstGeom prst="rect">
            <a:avLst/>
          </a:prstGeom>
          <a:noFill/>
        </p:spPr>
        <p:txBody>
          <a:bodyPr wrap="square" lIns="76807" tIns="38404" rIns="76807" bIns="38404">
            <a:spAutoFit/>
          </a:bodyPr>
          <a:lstStyle/>
          <a:p>
            <a:pPr algn="ctr">
              <a:defRPr/>
            </a:pPr>
            <a:r>
              <a:rPr lang="en-GB" sz="1200" dirty="0">
                <a:latin typeface="+mj-lt"/>
                <a:ea typeface="Arial" charset="0"/>
                <a:cs typeface="Arial" charset="0"/>
              </a:rPr>
              <a:t>Fully Damaged (&gt;40%)</a:t>
            </a:r>
          </a:p>
        </p:txBody>
      </p:sp>
      <p:sp>
        <p:nvSpPr>
          <p:cNvPr id="44" name="Down Arrow 43"/>
          <p:cNvSpPr/>
          <p:nvPr/>
        </p:nvSpPr>
        <p:spPr>
          <a:xfrm>
            <a:off x="5295794" y="157950"/>
            <a:ext cx="917575" cy="415925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76807" tIns="38404" rIns="76807" bIns="38404" anchor="ctr"/>
          <a:lstStyle>
            <a:lvl1pPr>
              <a:spcBef>
                <a:spcPct val="20000"/>
              </a:spcBef>
              <a:buClr>
                <a:srgbClr val="7F1416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7F1416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7F1416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7F1416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7F1416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  <a:defRPr/>
            </a:pPr>
            <a:endParaRPr lang="en-GB" altLang="en-US" sz="10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cxnSp>
        <p:nvCxnSpPr>
          <p:cNvPr id="4123" name="Straight Connector 18"/>
          <p:cNvCxnSpPr>
            <a:cxnSpLocks noChangeShapeType="1"/>
          </p:cNvCxnSpPr>
          <p:nvPr/>
        </p:nvCxnSpPr>
        <p:spPr bwMode="auto">
          <a:xfrm flipH="1">
            <a:off x="6046441" y="825500"/>
            <a:ext cx="1725959" cy="1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pSp>
        <p:nvGrpSpPr>
          <p:cNvPr id="4124" name="Group 9"/>
          <p:cNvGrpSpPr>
            <a:grpSpLocks/>
          </p:cNvGrpSpPr>
          <p:nvPr/>
        </p:nvGrpSpPr>
        <p:grpSpPr bwMode="auto">
          <a:xfrm>
            <a:off x="6764865" y="2917550"/>
            <a:ext cx="716930" cy="612775"/>
            <a:chOff x="1352384" y="2184003"/>
            <a:chExt cx="623025" cy="612300"/>
          </a:xfrm>
        </p:grpSpPr>
        <p:pic>
          <p:nvPicPr>
            <p:cNvPr id="4145" name="Picture 4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3964" y="2184003"/>
              <a:ext cx="561445" cy="612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1352384" y="2499670"/>
              <a:ext cx="146220" cy="2649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cxnSp>
        <p:nvCxnSpPr>
          <p:cNvPr id="4126" name="Straight Arrow Connector 37"/>
          <p:cNvCxnSpPr>
            <a:cxnSpLocks noChangeShapeType="1"/>
          </p:cNvCxnSpPr>
          <p:nvPr/>
        </p:nvCxnSpPr>
        <p:spPr bwMode="auto">
          <a:xfrm flipH="1">
            <a:off x="1553594" y="2045687"/>
            <a:ext cx="11925" cy="122992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4127" name="Picture 12" descr="4rsal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127" b="63167"/>
          <a:stretch>
            <a:fillRect/>
          </a:stretch>
        </p:blipFill>
        <p:spPr bwMode="auto">
          <a:xfrm>
            <a:off x="3585333" y="4158390"/>
            <a:ext cx="436307" cy="512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TextBox 57"/>
          <p:cNvSpPr txBox="1"/>
          <p:nvPr/>
        </p:nvSpPr>
        <p:spPr>
          <a:xfrm>
            <a:off x="3344376" y="4658125"/>
            <a:ext cx="857250" cy="398463"/>
          </a:xfrm>
          <a:prstGeom prst="rect">
            <a:avLst/>
          </a:prstGeom>
          <a:noFill/>
        </p:spPr>
        <p:txBody>
          <a:bodyPr lIns="76807" tIns="38404" rIns="76807" bIns="38404">
            <a:spAutoFit/>
          </a:bodyPr>
          <a:lstStyle/>
          <a:p>
            <a:pPr algn="ctr">
              <a:defRPr/>
            </a:pPr>
            <a:r>
              <a:rPr lang="en-GB" sz="1038" dirty="0">
                <a:latin typeface="+mj-lt"/>
                <a:ea typeface="Arial" charset="0"/>
                <a:cs typeface="Arial" charset="0"/>
              </a:rPr>
              <a:t>Transitional/core shelter?</a:t>
            </a:r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1560706" y="1241708"/>
            <a:ext cx="3442879" cy="39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32" name="Straight Arrow Connector 20"/>
          <p:cNvCxnSpPr>
            <a:cxnSpLocks noChangeShapeType="1"/>
          </p:cNvCxnSpPr>
          <p:nvPr/>
        </p:nvCxnSpPr>
        <p:spPr bwMode="auto">
          <a:xfrm>
            <a:off x="3488555" y="825803"/>
            <a:ext cx="32023" cy="6781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61" name="TextBox 60"/>
          <p:cNvSpPr txBox="1"/>
          <p:nvPr/>
        </p:nvSpPr>
        <p:spPr>
          <a:xfrm>
            <a:off x="4004397" y="432130"/>
            <a:ext cx="376237" cy="293002"/>
          </a:xfrm>
          <a:prstGeom prst="rect">
            <a:avLst/>
          </a:prstGeom>
          <a:noFill/>
        </p:spPr>
        <p:txBody>
          <a:bodyPr lIns="76807" tIns="38404" rIns="76807" bIns="38404">
            <a:spAutoFit/>
          </a:bodyPr>
          <a:lstStyle/>
          <a:p>
            <a:pPr algn="ctr">
              <a:defRPr/>
            </a:pPr>
            <a:r>
              <a:rPr lang="en-GB" sz="1400" b="1" dirty="0">
                <a:latin typeface="+mj-lt"/>
                <a:ea typeface="Arial" charset="0"/>
                <a:cs typeface="Arial" charset="0"/>
              </a:rPr>
              <a:t>No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814060" y="1544987"/>
            <a:ext cx="1516019" cy="446890"/>
          </a:xfrm>
          <a:prstGeom prst="rect">
            <a:avLst/>
          </a:prstGeom>
          <a:noFill/>
        </p:spPr>
        <p:txBody>
          <a:bodyPr wrap="square" lIns="76807" tIns="38404" rIns="76807" bIns="38404">
            <a:spAutoFit/>
          </a:bodyPr>
          <a:lstStyle/>
          <a:p>
            <a:pPr algn="ctr">
              <a:defRPr/>
            </a:pPr>
            <a:r>
              <a:rPr lang="en-GB" sz="1200" b="1" dirty="0" smtClean="0">
                <a:latin typeface="+mj-lt"/>
                <a:ea typeface="Arial" charset="0"/>
                <a:cs typeface="Arial" charset="0"/>
              </a:rPr>
              <a:t>Restricted </a:t>
            </a:r>
            <a:r>
              <a:rPr lang="en-GB" sz="1200" b="1" dirty="0">
                <a:latin typeface="+mj-lt"/>
                <a:ea typeface="Arial" charset="0"/>
                <a:cs typeface="Arial" charset="0"/>
              </a:rPr>
              <a:t>z</a:t>
            </a:r>
            <a:r>
              <a:rPr lang="en-GB" sz="1200" b="1" dirty="0" smtClean="0">
                <a:latin typeface="+mj-lt"/>
                <a:ea typeface="Arial" charset="0"/>
                <a:cs typeface="Arial" charset="0"/>
              </a:rPr>
              <a:t>one (medium risk)</a:t>
            </a:r>
            <a:endParaRPr lang="en-GB" sz="1200" b="1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302098" y="1571493"/>
            <a:ext cx="1538675" cy="446890"/>
          </a:xfrm>
          <a:prstGeom prst="rect">
            <a:avLst/>
          </a:prstGeom>
          <a:noFill/>
        </p:spPr>
        <p:txBody>
          <a:bodyPr wrap="square" lIns="76807" tIns="38404" rIns="76807" bIns="38404">
            <a:spAutoFit/>
          </a:bodyPr>
          <a:lstStyle/>
          <a:p>
            <a:pPr algn="ctr">
              <a:defRPr/>
            </a:pPr>
            <a:r>
              <a:rPr lang="en-GB" sz="1200" b="1" dirty="0" smtClean="0">
                <a:latin typeface="+mj-lt"/>
                <a:ea typeface="Arial" charset="0"/>
                <a:cs typeface="Arial" charset="0"/>
              </a:rPr>
              <a:t>Warning zone </a:t>
            </a:r>
          </a:p>
          <a:p>
            <a:pPr algn="ctr">
              <a:defRPr/>
            </a:pPr>
            <a:r>
              <a:rPr lang="en-GB" sz="1200" b="1" dirty="0" smtClean="0">
                <a:latin typeface="+mj-lt"/>
                <a:ea typeface="Arial" charset="0"/>
                <a:cs typeface="Arial" charset="0"/>
              </a:rPr>
              <a:t>(low risk)</a:t>
            </a:r>
            <a:endParaRPr lang="en-GB" sz="1200" b="1" dirty="0">
              <a:latin typeface="+mj-lt"/>
              <a:ea typeface="Arial" charset="0"/>
              <a:cs typeface="Arial" charset="0"/>
            </a:endParaRPr>
          </a:p>
        </p:txBody>
      </p:sp>
      <p:cxnSp>
        <p:nvCxnSpPr>
          <p:cNvPr id="4136" name="Straight Arrow Connector 20"/>
          <p:cNvCxnSpPr>
            <a:cxnSpLocks noChangeShapeType="1"/>
          </p:cNvCxnSpPr>
          <p:nvPr/>
        </p:nvCxnSpPr>
        <p:spPr bwMode="auto">
          <a:xfrm flipH="1">
            <a:off x="5009126" y="1239987"/>
            <a:ext cx="7938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7" name="Straight Connector 26"/>
          <p:cNvCxnSpPr/>
          <p:nvPr/>
        </p:nvCxnSpPr>
        <p:spPr>
          <a:xfrm flipV="1">
            <a:off x="5003391" y="1932590"/>
            <a:ext cx="9704" cy="6816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7176"/>
          <p:cNvSpPr txBox="1">
            <a:spLocks noChangeArrowheads="1"/>
          </p:cNvSpPr>
          <p:nvPr/>
        </p:nvSpPr>
        <p:spPr bwMode="auto">
          <a:xfrm>
            <a:off x="7881467" y="5366404"/>
            <a:ext cx="815233" cy="4308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GB" altLang="en-US" sz="1100" dirty="0"/>
              <a:t>NITF Insurance</a:t>
            </a:r>
          </a:p>
        </p:txBody>
      </p:sp>
      <p:sp>
        <p:nvSpPr>
          <p:cNvPr id="64" name="TextBox 7176"/>
          <p:cNvSpPr txBox="1">
            <a:spLocks noChangeArrowheads="1"/>
          </p:cNvSpPr>
          <p:nvPr/>
        </p:nvSpPr>
        <p:spPr bwMode="auto">
          <a:xfrm>
            <a:off x="368129" y="5352769"/>
            <a:ext cx="1043294" cy="110799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GB" altLang="en-US" sz="1100" dirty="0" err="1"/>
              <a:t>Govt</a:t>
            </a:r>
            <a:r>
              <a:rPr lang="en-GB" altLang="en-US" sz="1100" dirty="0"/>
              <a:t> financial assistance 1.2m on </a:t>
            </a:r>
            <a:endParaRPr lang="en-GB" sz="1100" dirty="0"/>
          </a:p>
          <a:p>
            <a:pPr algn="ctr"/>
            <a:r>
              <a:rPr lang="en-GB" sz="1100" dirty="0"/>
              <a:t>sites identified by government 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969904" y="2179713"/>
            <a:ext cx="1262855" cy="393744"/>
          </a:xfrm>
          <a:prstGeom prst="roundRect">
            <a:avLst/>
          </a:prstGeom>
          <a:solidFill>
            <a:srgbClr val="459FD5"/>
          </a:solidFill>
          <a:ln>
            <a:solidFill>
              <a:srgbClr val="459F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07" tIns="38404" rIns="76807" bIns="38404" anchor="ctr"/>
          <a:lstStyle/>
          <a:p>
            <a:pPr algn="ctr">
              <a:defRPr/>
            </a:pPr>
            <a:r>
              <a:rPr lang="en-GB" sz="1400" dirty="0">
                <a:solidFill>
                  <a:schemeClr val="bg1"/>
                </a:solidFill>
              </a:rPr>
              <a:t>Resettlement</a:t>
            </a:r>
          </a:p>
        </p:txBody>
      </p:sp>
      <p:sp>
        <p:nvSpPr>
          <p:cNvPr id="67" name="TextBox 7176"/>
          <p:cNvSpPr txBox="1">
            <a:spLocks noChangeArrowheads="1"/>
          </p:cNvSpPr>
          <p:nvPr/>
        </p:nvSpPr>
        <p:spPr bwMode="auto">
          <a:xfrm>
            <a:off x="1579734" y="5343015"/>
            <a:ext cx="1346509" cy="110799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GB" sz="1100" dirty="0"/>
              <a:t>Owner selected sites or house: </a:t>
            </a:r>
          </a:p>
          <a:p>
            <a:pPr algn="ctr"/>
            <a:r>
              <a:rPr lang="en-GB" altLang="en-US" sz="1100" dirty="0" err="1"/>
              <a:t>Govt</a:t>
            </a:r>
            <a:r>
              <a:rPr lang="en-GB" altLang="en-US" sz="1100" dirty="0"/>
              <a:t> financial assistance for house purchase (with land) up to 1.6m  </a:t>
            </a:r>
          </a:p>
        </p:txBody>
      </p:sp>
      <p:cxnSp>
        <p:nvCxnSpPr>
          <p:cNvPr id="74" name="Straight Connector 29"/>
          <p:cNvCxnSpPr>
            <a:cxnSpLocks noChangeShapeType="1"/>
          </p:cNvCxnSpPr>
          <p:nvPr/>
        </p:nvCxnSpPr>
        <p:spPr bwMode="auto">
          <a:xfrm>
            <a:off x="8340378" y="1253161"/>
            <a:ext cx="7963" cy="165325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pSp>
        <p:nvGrpSpPr>
          <p:cNvPr id="77" name="Group 9"/>
          <p:cNvGrpSpPr>
            <a:grpSpLocks/>
          </p:cNvGrpSpPr>
          <p:nvPr/>
        </p:nvGrpSpPr>
        <p:grpSpPr bwMode="auto">
          <a:xfrm>
            <a:off x="3361074" y="3035079"/>
            <a:ext cx="622300" cy="612775"/>
            <a:chOff x="1352384" y="2184003"/>
            <a:chExt cx="623025" cy="612300"/>
          </a:xfrm>
        </p:grpSpPr>
        <p:pic>
          <p:nvPicPr>
            <p:cNvPr id="79" name="Picture 4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3964" y="2184003"/>
              <a:ext cx="561445" cy="612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0" name="Rectangle 79"/>
            <p:cNvSpPr/>
            <p:nvPr/>
          </p:nvSpPr>
          <p:spPr>
            <a:xfrm>
              <a:off x="1352384" y="2499670"/>
              <a:ext cx="146220" cy="2649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81" name="Group 13"/>
          <p:cNvGrpSpPr>
            <a:grpSpLocks/>
          </p:cNvGrpSpPr>
          <p:nvPr/>
        </p:nvGrpSpPr>
        <p:grpSpPr bwMode="auto">
          <a:xfrm>
            <a:off x="4454264" y="2939115"/>
            <a:ext cx="741363" cy="758825"/>
            <a:chOff x="2478865" y="2120430"/>
            <a:chExt cx="741729" cy="758123"/>
          </a:xfrm>
        </p:grpSpPr>
        <p:pic>
          <p:nvPicPr>
            <p:cNvPr id="82" name="Picture 4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0669" y="2120430"/>
              <a:ext cx="669925" cy="758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3" name="Rectangle 82"/>
            <p:cNvSpPr/>
            <p:nvPr/>
          </p:nvSpPr>
          <p:spPr>
            <a:xfrm>
              <a:off x="2478865" y="2507422"/>
              <a:ext cx="187417" cy="2569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cxnSp>
        <p:nvCxnSpPr>
          <p:cNvPr id="7168" name="Straight Connector 7167"/>
          <p:cNvCxnSpPr/>
          <p:nvPr/>
        </p:nvCxnSpPr>
        <p:spPr>
          <a:xfrm flipV="1">
            <a:off x="3696990" y="2860415"/>
            <a:ext cx="1147829" cy="92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76" name="Straight Connector 7175"/>
          <p:cNvCxnSpPr/>
          <p:nvPr/>
        </p:nvCxnSpPr>
        <p:spPr>
          <a:xfrm>
            <a:off x="876172" y="3306705"/>
            <a:ext cx="1341322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20"/>
          <p:cNvCxnSpPr>
            <a:cxnSpLocks noChangeShapeType="1"/>
          </p:cNvCxnSpPr>
          <p:nvPr/>
        </p:nvCxnSpPr>
        <p:spPr bwMode="auto">
          <a:xfrm flipH="1">
            <a:off x="3696216" y="2881418"/>
            <a:ext cx="2927" cy="20188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65" name="Rounded Rectangle 64"/>
          <p:cNvSpPr/>
          <p:nvPr/>
        </p:nvSpPr>
        <p:spPr>
          <a:xfrm>
            <a:off x="3202674" y="2078468"/>
            <a:ext cx="2437209" cy="441291"/>
          </a:xfrm>
          <a:prstGeom prst="roundRect">
            <a:avLst/>
          </a:prstGeom>
          <a:solidFill>
            <a:srgbClr val="459FD5"/>
          </a:solidFill>
          <a:ln>
            <a:solidFill>
              <a:srgbClr val="459F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07" tIns="38404" rIns="76807" bIns="38404" anchor="ctr"/>
          <a:lstStyle/>
          <a:p>
            <a:pPr algn="ctr">
              <a:defRPr/>
            </a:pPr>
            <a:r>
              <a:rPr lang="en-GB" sz="1400" dirty="0">
                <a:solidFill>
                  <a:schemeClr val="bg1"/>
                </a:solidFill>
              </a:rPr>
              <a:t>Reconstruction in-situ with resilient features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3215630" y="3505055"/>
            <a:ext cx="1166416" cy="446890"/>
          </a:xfrm>
          <a:prstGeom prst="rect">
            <a:avLst/>
          </a:prstGeom>
          <a:noFill/>
        </p:spPr>
        <p:txBody>
          <a:bodyPr wrap="square" lIns="76807" tIns="38404" rIns="76807" bIns="38404">
            <a:spAutoFit/>
          </a:bodyPr>
          <a:lstStyle/>
          <a:p>
            <a:pPr algn="ctr">
              <a:defRPr/>
            </a:pPr>
            <a:r>
              <a:rPr lang="en-GB" sz="1200" dirty="0">
                <a:latin typeface="+mj-lt"/>
                <a:ea typeface="Arial" charset="0"/>
                <a:cs typeface="Arial" charset="0"/>
              </a:rPr>
              <a:t>Fully Damaged (&gt;40%)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4444494" y="3530904"/>
            <a:ext cx="1216775" cy="446890"/>
          </a:xfrm>
          <a:prstGeom prst="rect">
            <a:avLst/>
          </a:prstGeom>
          <a:noFill/>
        </p:spPr>
        <p:txBody>
          <a:bodyPr wrap="square" lIns="76807" tIns="38404" rIns="76807" bIns="38404">
            <a:spAutoFit/>
          </a:bodyPr>
          <a:lstStyle/>
          <a:p>
            <a:pPr algn="ctr">
              <a:defRPr/>
            </a:pPr>
            <a:r>
              <a:rPr lang="en-GB" sz="1200" dirty="0">
                <a:latin typeface="+mj-lt"/>
                <a:ea typeface="Arial" charset="0"/>
                <a:cs typeface="Arial" charset="0"/>
              </a:rPr>
              <a:t>Partially Damaged (&lt;40%)</a:t>
            </a:r>
          </a:p>
        </p:txBody>
      </p:sp>
      <p:cxnSp>
        <p:nvCxnSpPr>
          <p:cNvPr id="4135" name="Straight Connector 4134"/>
          <p:cNvCxnSpPr/>
          <p:nvPr/>
        </p:nvCxnSpPr>
        <p:spPr>
          <a:xfrm flipH="1">
            <a:off x="7750438" y="825803"/>
            <a:ext cx="6226" cy="4266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Arrow Connector 20"/>
          <p:cNvCxnSpPr>
            <a:cxnSpLocks noChangeShapeType="1"/>
          </p:cNvCxnSpPr>
          <p:nvPr/>
        </p:nvCxnSpPr>
        <p:spPr bwMode="auto">
          <a:xfrm flipH="1">
            <a:off x="4841892" y="2856203"/>
            <a:ext cx="2927" cy="20188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157" name="TextBox 4156"/>
          <p:cNvSpPr txBox="1"/>
          <p:nvPr/>
        </p:nvSpPr>
        <p:spPr>
          <a:xfrm>
            <a:off x="3241557" y="6221343"/>
            <a:ext cx="2600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GOVERNMENT RESPONSE</a:t>
            </a:r>
          </a:p>
        </p:txBody>
      </p:sp>
      <p:sp>
        <p:nvSpPr>
          <p:cNvPr id="202" name="TextBox 201"/>
          <p:cNvSpPr txBox="1"/>
          <p:nvPr/>
        </p:nvSpPr>
        <p:spPr>
          <a:xfrm>
            <a:off x="5547187" y="4226363"/>
            <a:ext cx="1133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SUPPORT OPTIONS</a:t>
            </a:r>
          </a:p>
        </p:txBody>
      </p:sp>
      <p:pic>
        <p:nvPicPr>
          <p:cNvPr id="205" name="Picture 13" descr="4rsal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31" b="57802"/>
          <a:stretch>
            <a:fillRect/>
          </a:stretch>
        </p:blipFill>
        <p:spPr bwMode="auto">
          <a:xfrm>
            <a:off x="8126324" y="4136219"/>
            <a:ext cx="383046" cy="586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" name="TextBox 205"/>
          <p:cNvSpPr txBox="1"/>
          <p:nvPr/>
        </p:nvSpPr>
        <p:spPr>
          <a:xfrm>
            <a:off x="4414785" y="4675795"/>
            <a:ext cx="1166813" cy="396875"/>
          </a:xfrm>
          <a:prstGeom prst="rect">
            <a:avLst/>
          </a:prstGeom>
          <a:noFill/>
        </p:spPr>
        <p:txBody>
          <a:bodyPr lIns="76807" tIns="38404" rIns="76807" bIns="38404">
            <a:spAutoFit/>
          </a:bodyPr>
          <a:lstStyle/>
          <a:p>
            <a:pPr algn="ctr">
              <a:defRPr/>
            </a:pPr>
            <a:r>
              <a:rPr lang="en-GB" sz="1038" dirty="0">
                <a:latin typeface="+mj-lt"/>
                <a:ea typeface="Arial" charset="0"/>
                <a:cs typeface="Arial" charset="0"/>
              </a:rPr>
              <a:t>Shelter </a:t>
            </a:r>
          </a:p>
          <a:p>
            <a:pPr algn="ctr">
              <a:defRPr/>
            </a:pPr>
            <a:r>
              <a:rPr lang="en-GB" sz="1038" dirty="0">
                <a:latin typeface="+mj-lt"/>
                <a:ea typeface="Arial" charset="0"/>
                <a:cs typeface="Arial" charset="0"/>
              </a:rPr>
              <a:t>Repair Kit/Cash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6594" y="4239735"/>
            <a:ext cx="820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All: technical support</a:t>
            </a:r>
          </a:p>
        </p:txBody>
      </p:sp>
      <p:pic>
        <p:nvPicPr>
          <p:cNvPr id="70" name="Picture 12" descr="4rsall">
            <a:extLst>
              <a:ext uri="{FF2B5EF4-FFF2-40B4-BE49-F238E27FC236}">
                <a16:creationId xmlns:a16="http://schemas.microsoft.com/office/drawing/2014/main" xmlns="" id="{E7092AE6-4685-4505-96F2-D21FB239B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127" b="63167"/>
          <a:stretch>
            <a:fillRect/>
          </a:stretch>
        </p:blipFill>
        <p:spPr bwMode="auto">
          <a:xfrm>
            <a:off x="7014251" y="4150891"/>
            <a:ext cx="436307" cy="512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B12796D9-30BF-43E3-ACD5-7327F85F5B3E}"/>
              </a:ext>
            </a:extLst>
          </p:cNvPr>
          <p:cNvSpPr txBox="1"/>
          <p:nvPr/>
        </p:nvSpPr>
        <p:spPr>
          <a:xfrm>
            <a:off x="6811094" y="4686721"/>
            <a:ext cx="857250" cy="398463"/>
          </a:xfrm>
          <a:prstGeom prst="rect">
            <a:avLst/>
          </a:prstGeom>
          <a:noFill/>
        </p:spPr>
        <p:txBody>
          <a:bodyPr lIns="76807" tIns="38404" rIns="76807" bIns="38404">
            <a:spAutoFit/>
          </a:bodyPr>
          <a:lstStyle/>
          <a:p>
            <a:pPr algn="ctr">
              <a:defRPr/>
            </a:pPr>
            <a:r>
              <a:rPr lang="en-GB" sz="1038" dirty="0">
                <a:latin typeface="+mj-lt"/>
                <a:ea typeface="Arial" charset="0"/>
                <a:cs typeface="Arial" charset="0"/>
              </a:rPr>
              <a:t>Transitional/core shelter?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3505712" y="2612799"/>
            <a:ext cx="150738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330079" y="2643747"/>
            <a:ext cx="0" cy="2212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2998019" y="1503931"/>
            <a:ext cx="2942378" cy="5086743"/>
          </a:xfrm>
          <a:prstGeom prst="roundRect">
            <a:avLst/>
          </a:prstGeom>
          <a:noFill/>
          <a:ln w="63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TextBox 71"/>
          <p:cNvSpPr txBox="1"/>
          <p:nvPr/>
        </p:nvSpPr>
        <p:spPr>
          <a:xfrm>
            <a:off x="7023881" y="1301098"/>
            <a:ext cx="1538675" cy="262224"/>
          </a:xfrm>
          <a:prstGeom prst="rect">
            <a:avLst/>
          </a:prstGeom>
          <a:noFill/>
        </p:spPr>
        <p:txBody>
          <a:bodyPr wrap="square" lIns="76807" tIns="38404" rIns="76807" bIns="38404">
            <a:spAutoFit/>
          </a:bodyPr>
          <a:lstStyle/>
          <a:p>
            <a:pPr algn="ctr">
              <a:defRPr/>
            </a:pPr>
            <a:r>
              <a:rPr lang="en-GB" sz="1200" b="1" dirty="0">
                <a:latin typeface="+mj-lt"/>
                <a:ea typeface="Arial" charset="0"/>
                <a:cs typeface="Arial" charset="0"/>
              </a:rPr>
              <a:t>N</a:t>
            </a:r>
            <a:r>
              <a:rPr lang="en-GB" sz="1200" b="1" dirty="0" smtClean="0">
                <a:latin typeface="+mj-lt"/>
                <a:ea typeface="Arial" charset="0"/>
                <a:cs typeface="Arial" charset="0"/>
              </a:rPr>
              <a:t>o risk</a:t>
            </a:r>
            <a:endParaRPr lang="en-GB" sz="1200" b="1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75" name="TextBox 7176"/>
          <p:cNvSpPr txBox="1">
            <a:spLocks noChangeArrowheads="1"/>
          </p:cNvSpPr>
          <p:nvPr/>
        </p:nvSpPr>
        <p:spPr bwMode="auto">
          <a:xfrm>
            <a:off x="6711096" y="5356700"/>
            <a:ext cx="1043294" cy="60016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GB" altLang="en-US" sz="1100" dirty="0" err="1"/>
              <a:t>Govt</a:t>
            </a:r>
            <a:r>
              <a:rPr lang="en-GB" altLang="en-US" sz="1100" dirty="0"/>
              <a:t> financial assistance 1.2m </a:t>
            </a:r>
            <a:endParaRPr lang="en-GB" sz="1100" dirty="0"/>
          </a:p>
        </p:txBody>
      </p:sp>
      <p:sp>
        <p:nvSpPr>
          <p:cNvPr id="78" name="TextBox 7176"/>
          <p:cNvSpPr txBox="1">
            <a:spLocks noChangeArrowheads="1"/>
          </p:cNvSpPr>
          <p:nvPr/>
        </p:nvSpPr>
        <p:spPr bwMode="auto">
          <a:xfrm>
            <a:off x="4629893" y="5337883"/>
            <a:ext cx="815233" cy="4308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GB" altLang="en-US" sz="1100" dirty="0"/>
              <a:t>NITF Insurance</a:t>
            </a:r>
          </a:p>
        </p:txBody>
      </p:sp>
      <p:sp>
        <p:nvSpPr>
          <p:cNvPr id="84" name="TextBox 7176"/>
          <p:cNvSpPr txBox="1">
            <a:spLocks noChangeArrowheads="1"/>
          </p:cNvSpPr>
          <p:nvPr/>
        </p:nvSpPr>
        <p:spPr bwMode="auto">
          <a:xfrm>
            <a:off x="3344938" y="5337096"/>
            <a:ext cx="1043294" cy="60016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GB" altLang="en-US" sz="1100" dirty="0" err="1"/>
              <a:t>Govt</a:t>
            </a:r>
            <a:r>
              <a:rPr lang="en-GB" altLang="en-US" sz="1100" dirty="0"/>
              <a:t> financial assistance 1.2m 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278114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ounded Rectangle 93"/>
          <p:cNvSpPr/>
          <p:nvPr/>
        </p:nvSpPr>
        <p:spPr>
          <a:xfrm>
            <a:off x="1042775" y="4005064"/>
            <a:ext cx="8079124" cy="2852936"/>
          </a:xfrm>
          <a:prstGeom prst="roundRect">
            <a:avLst/>
          </a:prstGeom>
          <a:solidFill>
            <a:srgbClr val="A7D999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07" tIns="38404" rIns="76807" bIns="38404" anchor="ctr"/>
          <a:lstStyle/>
          <a:p>
            <a:pPr algn="ctr">
              <a:defRPr/>
            </a:pPr>
            <a:endParaRPr lang="en-GB" sz="1662" dirty="0">
              <a:solidFill>
                <a:schemeClr val="bg1"/>
              </a:solidFill>
            </a:endParaRPr>
          </a:p>
        </p:txBody>
      </p:sp>
      <p:cxnSp>
        <p:nvCxnSpPr>
          <p:cNvPr id="102" name="Straight Arrow Connector 20"/>
          <p:cNvCxnSpPr>
            <a:cxnSpLocks noChangeShapeType="1"/>
            <a:stCxn id="37" idx="2"/>
          </p:cNvCxnSpPr>
          <p:nvPr/>
        </p:nvCxnSpPr>
        <p:spPr bwMode="auto">
          <a:xfrm>
            <a:off x="8469143" y="2250681"/>
            <a:ext cx="63297" cy="211442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04" name="Straight Arrow Connector 20"/>
          <p:cNvCxnSpPr>
            <a:cxnSpLocks noChangeShapeType="1"/>
          </p:cNvCxnSpPr>
          <p:nvPr/>
        </p:nvCxnSpPr>
        <p:spPr bwMode="auto">
          <a:xfrm>
            <a:off x="7454400" y="2276872"/>
            <a:ext cx="834" cy="208823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73" name="Straight Connector 72"/>
          <p:cNvCxnSpPr/>
          <p:nvPr/>
        </p:nvCxnSpPr>
        <p:spPr>
          <a:xfrm flipH="1" flipV="1">
            <a:off x="4565081" y="954920"/>
            <a:ext cx="15821" cy="4446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20"/>
          <p:cNvCxnSpPr>
            <a:cxnSpLocks noChangeShapeType="1"/>
            <a:stCxn id="124" idx="2"/>
          </p:cNvCxnSpPr>
          <p:nvPr/>
        </p:nvCxnSpPr>
        <p:spPr bwMode="auto">
          <a:xfrm flipH="1">
            <a:off x="6156176" y="2274750"/>
            <a:ext cx="2188" cy="209035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50" name="Straight Arrow Connector 20"/>
          <p:cNvCxnSpPr>
            <a:cxnSpLocks noChangeShapeType="1"/>
          </p:cNvCxnSpPr>
          <p:nvPr/>
        </p:nvCxnSpPr>
        <p:spPr bwMode="auto">
          <a:xfrm>
            <a:off x="5003214" y="2276872"/>
            <a:ext cx="834" cy="208823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pSp>
        <p:nvGrpSpPr>
          <p:cNvPr id="4098" name="Group 13"/>
          <p:cNvGrpSpPr>
            <a:grpSpLocks/>
          </p:cNvGrpSpPr>
          <p:nvPr/>
        </p:nvGrpSpPr>
        <p:grpSpPr bwMode="auto">
          <a:xfrm>
            <a:off x="8103919" y="1375605"/>
            <a:ext cx="598229" cy="607027"/>
            <a:chOff x="2478865" y="2120430"/>
            <a:chExt cx="741729" cy="758123"/>
          </a:xfrm>
        </p:grpSpPr>
        <p:pic>
          <p:nvPicPr>
            <p:cNvPr id="4147" name="Picture 4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0669" y="2120430"/>
              <a:ext cx="669925" cy="758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2478865" y="2507422"/>
              <a:ext cx="187417" cy="2569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256598" y="725543"/>
            <a:ext cx="2103073" cy="262224"/>
          </a:xfrm>
          <a:prstGeom prst="rect">
            <a:avLst/>
          </a:prstGeom>
          <a:noFill/>
        </p:spPr>
        <p:txBody>
          <a:bodyPr wrap="square" lIns="76807" tIns="38404" rIns="76807" bIns="38404">
            <a:spAutoFit/>
          </a:bodyPr>
          <a:lstStyle/>
          <a:p>
            <a:pPr algn="ctr">
              <a:defRPr/>
            </a:pPr>
            <a:r>
              <a:rPr lang="en-GB" sz="1200" b="1" dirty="0">
                <a:latin typeface="+mj-lt"/>
                <a:ea typeface="Arial" charset="0"/>
                <a:cs typeface="Arial" charset="0"/>
              </a:rPr>
              <a:t>Prohibited </a:t>
            </a:r>
            <a:r>
              <a:rPr lang="en-GB" sz="1200" b="1" dirty="0" smtClean="0">
                <a:latin typeface="+mj-lt"/>
                <a:ea typeface="Arial" charset="0"/>
                <a:cs typeface="Arial" charset="0"/>
              </a:rPr>
              <a:t>zone (high risk)</a:t>
            </a:r>
            <a:endParaRPr lang="en-GB" sz="1200" b="1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853686" y="1803791"/>
            <a:ext cx="1230914" cy="446890"/>
          </a:xfrm>
          <a:prstGeom prst="rect">
            <a:avLst/>
          </a:prstGeom>
          <a:noFill/>
        </p:spPr>
        <p:txBody>
          <a:bodyPr wrap="square" lIns="76807" tIns="38404" rIns="76807" bIns="38404">
            <a:spAutoFit/>
          </a:bodyPr>
          <a:lstStyle/>
          <a:p>
            <a:pPr algn="ctr">
              <a:defRPr/>
            </a:pPr>
            <a:r>
              <a:rPr lang="en-GB" sz="1200" dirty="0">
                <a:latin typeface="+mj-lt"/>
                <a:ea typeface="Arial" charset="0"/>
                <a:cs typeface="Arial" charset="0"/>
              </a:rPr>
              <a:t>Partially Damaged (&lt;40%)</a:t>
            </a:r>
          </a:p>
        </p:txBody>
      </p:sp>
      <p:grpSp>
        <p:nvGrpSpPr>
          <p:cNvPr id="4124" name="Group 9"/>
          <p:cNvGrpSpPr>
            <a:grpSpLocks/>
          </p:cNvGrpSpPr>
          <p:nvPr/>
        </p:nvGrpSpPr>
        <p:grpSpPr bwMode="auto">
          <a:xfrm>
            <a:off x="7184703" y="1432382"/>
            <a:ext cx="501597" cy="521121"/>
            <a:chOff x="1352384" y="2184003"/>
            <a:chExt cx="623025" cy="612300"/>
          </a:xfrm>
        </p:grpSpPr>
        <p:pic>
          <p:nvPicPr>
            <p:cNvPr id="4145" name="Picture 4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3964" y="2184003"/>
              <a:ext cx="561445" cy="612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1352384" y="2499670"/>
              <a:ext cx="146220" cy="2649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3701326" y="725543"/>
            <a:ext cx="1776461" cy="262224"/>
          </a:xfrm>
          <a:prstGeom prst="rect">
            <a:avLst/>
          </a:prstGeom>
          <a:noFill/>
        </p:spPr>
        <p:txBody>
          <a:bodyPr wrap="square" lIns="76807" tIns="38404" rIns="76807" bIns="38404">
            <a:spAutoFit/>
          </a:bodyPr>
          <a:lstStyle/>
          <a:p>
            <a:pPr algn="ctr">
              <a:defRPr/>
            </a:pPr>
            <a:r>
              <a:rPr lang="en-GB" sz="1200" b="1" dirty="0" smtClean="0">
                <a:latin typeface="+mj-lt"/>
                <a:ea typeface="Arial" charset="0"/>
                <a:cs typeface="Arial" charset="0"/>
              </a:rPr>
              <a:t>Restricted (medium risk)</a:t>
            </a:r>
            <a:endParaRPr lang="en-GB" sz="1200" b="1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470715" y="719348"/>
            <a:ext cx="1980771" cy="262224"/>
          </a:xfrm>
          <a:prstGeom prst="rect">
            <a:avLst/>
          </a:prstGeom>
          <a:noFill/>
        </p:spPr>
        <p:txBody>
          <a:bodyPr wrap="square" lIns="76807" tIns="38404" rIns="76807" bIns="38404">
            <a:spAutoFit/>
          </a:bodyPr>
          <a:lstStyle/>
          <a:p>
            <a:pPr algn="ctr">
              <a:defRPr/>
            </a:pPr>
            <a:r>
              <a:rPr lang="en-GB" sz="1200" b="1" dirty="0" smtClean="0">
                <a:latin typeface="+mj-lt"/>
                <a:ea typeface="Arial" charset="0"/>
                <a:cs typeface="Arial" charset="0"/>
              </a:rPr>
              <a:t>Warning (low risk)</a:t>
            </a:r>
            <a:endParaRPr lang="en-GB" sz="1200" b="1" dirty="0">
              <a:latin typeface="+mj-lt"/>
              <a:ea typeface="Arial" charset="0"/>
              <a:cs typeface="Arial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6365281" y="980728"/>
            <a:ext cx="17727" cy="4578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29"/>
          <p:cNvCxnSpPr>
            <a:cxnSpLocks noChangeShapeType="1"/>
            <a:endCxn id="4147" idx="0"/>
          </p:cNvCxnSpPr>
          <p:nvPr/>
        </p:nvCxnSpPr>
        <p:spPr bwMode="auto">
          <a:xfrm flipH="1">
            <a:off x="8431990" y="980728"/>
            <a:ext cx="3704" cy="39487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pSp>
        <p:nvGrpSpPr>
          <p:cNvPr id="77" name="Group 9"/>
          <p:cNvGrpSpPr>
            <a:grpSpLocks/>
          </p:cNvGrpSpPr>
          <p:nvPr/>
        </p:nvGrpSpPr>
        <p:grpSpPr bwMode="auto">
          <a:xfrm>
            <a:off x="4590792" y="1448720"/>
            <a:ext cx="529382" cy="488446"/>
            <a:chOff x="1352384" y="2184003"/>
            <a:chExt cx="623025" cy="612300"/>
          </a:xfrm>
        </p:grpSpPr>
        <p:pic>
          <p:nvPicPr>
            <p:cNvPr id="79" name="Picture 4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3964" y="2184003"/>
              <a:ext cx="561445" cy="612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0" name="Rectangle 79"/>
            <p:cNvSpPr/>
            <p:nvPr/>
          </p:nvSpPr>
          <p:spPr>
            <a:xfrm>
              <a:off x="1352384" y="2499670"/>
              <a:ext cx="146220" cy="2649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81" name="Group 13"/>
          <p:cNvGrpSpPr>
            <a:grpSpLocks/>
          </p:cNvGrpSpPr>
          <p:nvPr/>
        </p:nvGrpSpPr>
        <p:grpSpPr bwMode="auto">
          <a:xfrm>
            <a:off x="5749203" y="1384215"/>
            <a:ext cx="611359" cy="590379"/>
            <a:chOff x="2478865" y="2120430"/>
            <a:chExt cx="741729" cy="758123"/>
          </a:xfrm>
        </p:grpSpPr>
        <p:pic>
          <p:nvPicPr>
            <p:cNvPr id="82" name="Picture 4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0669" y="2120430"/>
              <a:ext cx="669925" cy="758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3" name="Rectangle 82"/>
            <p:cNvSpPr/>
            <p:nvPr/>
          </p:nvSpPr>
          <p:spPr>
            <a:xfrm>
              <a:off x="2478865" y="2507422"/>
              <a:ext cx="187417" cy="2569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cxnSp>
        <p:nvCxnSpPr>
          <p:cNvPr id="7168" name="Straight Connector 7167"/>
          <p:cNvCxnSpPr/>
          <p:nvPr/>
        </p:nvCxnSpPr>
        <p:spPr>
          <a:xfrm flipV="1">
            <a:off x="4906395" y="1497984"/>
            <a:ext cx="1147829" cy="92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ounded Rectangle 64"/>
          <p:cNvSpPr/>
          <p:nvPr/>
        </p:nvSpPr>
        <p:spPr>
          <a:xfrm>
            <a:off x="3979674" y="1074660"/>
            <a:ext cx="2990373" cy="266108"/>
          </a:xfrm>
          <a:prstGeom prst="roundRect">
            <a:avLst/>
          </a:prstGeom>
          <a:solidFill>
            <a:srgbClr val="459FD5"/>
          </a:solidFill>
          <a:ln>
            <a:solidFill>
              <a:srgbClr val="459F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07" tIns="38404" rIns="76807" bIns="38404" anchor="ctr"/>
          <a:lstStyle/>
          <a:p>
            <a:pPr algn="ctr">
              <a:defRPr/>
            </a:pPr>
            <a:r>
              <a:rPr lang="en-GB" sz="1200" dirty="0">
                <a:solidFill>
                  <a:schemeClr val="bg1"/>
                </a:solidFill>
              </a:rPr>
              <a:t>Reconstruction in-situ with resilient features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4251534" y="1813673"/>
            <a:ext cx="1166416" cy="446890"/>
          </a:xfrm>
          <a:prstGeom prst="rect">
            <a:avLst/>
          </a:prstGeom>
          <a:noFill/>
        </p:spPr>
        <p:txBody>
          <a:bodyPr wrap="square" lIns="76807" tIns="38404" rIns="76807" bIns="38404">
            <a:spAutoFit/>
          </a:bodyPr>
          <a:lstStyle/>
          <a:p>
            <a:pPr algn="ctr">
              <a:defRPr/>
            </a:pPr>
            <a:r>
              <a:rPr lang="en-GB" sz="1200" dirty="0">
                <a:latin typeface="+mj-lt"/>
                <a:ea typeface="Arial" charset="0"/>
                <a:cs typeface="Arial" charset="0"/>
              </a:rPr>
              <a:t>Fully Damaged (&gt;40%)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5549976" y="1827860"/>
            <a:ext cx="1216775" cy="446890"/>
          </a:xfrm>
          <a:prstGeom prst="rect">
            <a:avLst/>
          </a:prstGeom>
          <a:noFill/>
        </p:spPr>
        <p:txBody>
          <a:bodyPr wrap="square" lIns="76807" tIns="38404" rIns="76807" bIns="38404">
            <a:spAutoFit/>
          </a:bodyPr>
          <a:lstStyle/>
          <a:p>
            <a:pPr algn="ctr">
              <a:defRPr/>
            </a:pPr>
            <a:r>
              <a:rPr lang="en-GB" sz="1200" dirty="0">
                <a:latin typeface="+mj-lt"/>
                <a:ea typeface="Arial" charset="0"/>
                <a:cs typeface="Arial" charset="0"/>
              </a:rPr>
              <a:t>Partially Damaged (&lt;40%)</a:t>
            </a:r>
          </a:p>
        </p:txBody>
      </p:sp>
      <p:sp>
        <p:nvSpPr>
          <p:cNvPr id="4157" name="TextBox 4156"/>
          <p:cNvSpPr txBox="1"/>
          <p:nvPr/>
        </p:nvSpPr>
        <p:spPr>
          <a:xfrm>
            <a:off x="5868144" y="5805264"/>
            <a:ext cx="2600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GOVERNMENT RESPONSE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565081" y="1412776"/>
            <a:ext cx="1812987" cy="19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5429177" y="1421722"/>
            <a:ext cx="6800" cy="630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7016893" y="725543"/>
            <a:ext cx="1538675" cy="262224"/>
          </a:xfrm>
          <a:prstGeom prst="rect">
            <a:avLst/>
          </a:prstGeom>
          <a:noFill/>
        </p:spPr>
        <p:txBody>
          <a:bodyPr wrap="square" lIns="76807" tIns="38404" rIns="76807" bIns="38404">
            <a:spAutoFit/>
          </a:bodyPr>
          <a:lstStyle/>
          <a:p>
            <a:pPr algn="ctr">
              <a:defRPr/>
            </a:pPr>
            <a:r>
              <a:rPr lang="en-GB" sz="1200" b="1" dirty="0">
                <a:latin typeface="+mj-lt"/>
                <a:ea typeface="Arial" charset="0"/>
                <a:cs typeface="Arial" charset="0"/>
              </a:rPr>
              <a:t>N</a:t>
            </a:r>
            <a:r>
              <a:rPr lang="en-GB" sz="1200" b="1" dirty="0" smtClean="0">
                <a:latin typeface="+mj-lt"/>
                <a:ea typeface="Arial" charset="0"/>
                <a:cs typeface="Arial" charset="0"/>
              </a:rPr>
              <a:t>o risk</a:t>
            </a:r>
            <a:endParaRPr lang="en-GB" sz="1200" b="1" dirty="0">
              <a:latin typeface="+mj-lt"/>
              <a:ea typeface="Arial" charset="0"/>
              <a:cs typeface="Arial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7294731" y="980728"/>
            <a:ext cx="1165701" cy="59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11" name="Straight Connector 29"/>
          <p:cNvCxnSpPr>
            <a:cxnSpLocks noChangeShapeType="1"/>
            <a:endCxn id="4145" idx="0"/>
          </p:cNvCxnSpPr>
          <p:nvPr/>
        </p:nvCxnSpPr>
        <p:spPr bwMode="auto">
          <a:xfrm>
            <a:off x="7454400" y="980728"/>
            <a:ext cx="5891" cy="45165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9" name="TextBox 38"/>
          <p:cNvSpPr txBox="1"/>
          <p:nvPr/>
        </p:nvSpPr>
        <p:spPr>
          <a:xfrm>
            <a:off x="6931675" y="1808084"/>
            <a:ext cx="1091231" cy="446890"/>
          </a:xfrm>
          <a:prstGeom prst="rect">
            <a:avLst/>
          </a:prstGeom>
          <a:noFill/>
        </p:spPr>
        <p:txBody>
          <a:bodyPr wrap="square" lIns="76807" tIns="38404" rIns="76807" bIns="38404">
            <a:spAutoFit/>
          </a:bodyPr>
          <a:lstStyle/>
          <a:p>
            <a:pPr algn="ctr">
              <a:defRPr/>
            </a:pPr>
            <a:r>
              <a:rPr lang="en-GB" sz="1200" dirty="0">
                <a:latin typeface="+mj-lt"/>
                <a:ea typeface="Arial" charset="0"/>
                <a:cs typeface="Arial" charset="0"/>
              </a:rPr>
              <a:t>Fully Damaged (&gt;40%)</a:t>
            </a:r>
          </a:p>
        </p:txBody>
      </p:sp>
      <p:sp>
        <p:nvSpPr>
          <p:cNvPr id="95" name="Rounded Rectangle 94"/>
          <p:cNvSpPr/>
          <p:nvPr/>
        </p:nvSpPr>
        <p:spPr>
          <a:xfrm>
            <a:off x="1042775" y="2348880"/>
            <a:ext cx="8079124" cy="151216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/>
          </a:p>
        </p:txBody>
      </p:sp>
      <p:sp>
        <p:nvSpPr>
          <p:cNvPr id="7171" name="TextBox 7170"/>
          <p:cNvSpPr txBox="1"/>
          <p:nvPr/>
        </p:nvSpPr>
        <p:spPr>
          <a:xfrm>
            <a:off x="1485176" y="2938998"/>
            <a:ext cx="21467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/>
              <a:t>Host family / Rental home</a:t>
            </a:r>
            <a:endParaRPr lang="en-GB" sz="1400" b="1" dirty="0"/>
          </a:p>
        </p:txBody>
      </p:sp>
      <p:sp>
        <p:nvSpPr>
          <p:cNvPr id="97" name="TextBox 96"/>
          <p:cNvSpPr txBox="1"/>
          <p:nvPr/>
        </p:nvSpPr>
        <p:spPr>
          <a:xfrm>
            <a:off x="5292080" y="2863969"/>
            <a:ext cx="25084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$ </a:t>
            </a:r>
            <a:r>
              <a:rPr lang="en-GB" sz="1200" dirty="0" err="1" smtClean="0"/>
              <a:t>Installment</a:t>
            </a:r>
            <a:r>
              <a:rPr lang="en-GB" sz="1200" dirty="0"/>
              <a:t> </a:t>
            </a:r>
            <a:r>
              <a:rPr lang="en-GB" sz="1200" dirty="0" smtClean="0"/>
              <a:t>1 x LKR 10,000</a:t>
            </a:r>
            <a:endParaRPr lang="en-GB" sz="1200" dirty="0"/>
          </a:p>
        </p:txBody>
      </p:sp>
      <p:sp>
        <p:nvSpPr>
          <p:cNvPr id="98" name="TextBox 97"/>
          <p:cNvSpPr txBox="1"/>
          <p:nvPr/>
        </p:nvSpPr>
        <p:spPr>
          <a:xfrm>
            <a:off x="6302139" y="2636912"/>
            <a:ext cx="6437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/>
              <a:t>In situ</a:t>
            </a:r>
            <a:endParaRPr lang="en-GB" sz="1400" b="1" dirty="0"/>
          </a:p>
        </p:txBody>
      </p:sp>
      <p:sp>
        <p:nvSpPr>
          <p:cNvPr id="99" name="TextBox 98"/>
          <p:cNvSpPr txBox="1"/>
          <p:nvPr/>
        </p:nvSpPr>
        <p:spPr>
          <a:xfrm>
            <a:off x="1641040" y="2356954"/>
            <a:ext cx="13131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/>
              <a:t>Evacuation site</a:t>
            </a:r>
            <a:endParaRPr lang="en-GB" sz="1400" b="1" dirty="0"/>
          </a:p>
        </p:txBody>
      </p:sp>
      <p:sp>
        <p:nvSpPr>
          <p:cNvPr id="100" name="TextBox 99"/>
          <p:cNvSpPr txBox="1"/>
          <p:nvPr/>
        </p:nvSpPr>
        <p:spPr>
          <a:xfrm>
            <a:off x="1942177" y="2535417"/>
            <a:ext cx="7062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Services</a:t>
            </a:r>
          </a:p>
        </p:txBody>
      </p:sp>
      <p:sp>
        <p:nvSpPr>
          <p:cNvPr id="119" name="TextBox 7176"/>
          <p:cNvSpPr txBox="1">
            <a:spLocks noChangeArrowheads="1"/>
          </p:cNvSpPr>
          <p:nvPr/>
        </p:nvSpPr>
        <p:spPr bwMode="auto">
          <a:xfrm>
            <a:off x="1208614" y="5196353"/>
            <a:ext cx="2985172" cy="4308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sz="1100" dirty="0"/>
              <a:t>Completion up to roof level and supply of </a:t>
            </a:r>
            <a:r>
              <a:rPr lang="en-US" sz="1100" dirty="0" smtClean="0"/>
              <a:t>timber</a:t>
            </a:r>
          </a:p>
          <a:p>
            <a:pPr algn="ctr"/>
            <a:r>
              <a:rPr lang="en-US" sz="1100" dirty="0" smtClean="0"/>
              <a:t> LKR 300,000</a:t>
            </a:r>
            <a:endParaRPr lang="en-US" sz="1100" dirty="0"/>
          </a:p>
        </p:txBody>
      </p:sp>
      <p:sp>
        <p:nvSpPr>
          <p:cNvPr id="120" name="TextBox 7176"/>
          <p:cNvSpPr txBox="1">
            <a:spLocks noChangeArrowheads="1"/>
          </p:cNvSpPr>
          <p:nvPr/>
        </p:nvSpPr>
        <p:spPr bwMode="auto">
          <a:xfrm>
            <a:off x="1214558" y="5675042"/>
            <a:ext cx="2985172" cy="4308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GB" sz="1100" dirty="0"/>
              <a:t>Completion of </a:t>
            </a:r>
            <a:r>
              <a:rPr lang="en-GB" sz="1100" dirty="0" smtClean="0"/>
              <a:t>roof</a:t>
            </a:r>
          </a:p>
          <a:p>
            <a:pPr algn="ctr"/>
            <a:r>
              <a:rPr lang="en-GB" sz="1100" dirty="0" smtClean="0"/>
              <a:t>LKR 450,000</a:t>
            </a:r>
            <a:endParaRPr lang="en-GB" sz="1100" dirty="0"/>
          </a:p>
        </p:txBody>
      </p:sp>
      <p:sp>
        <p:nvSpPr>
          <p:cNvPr id="126" name="TextBox 7176"/>
          <p:cNvSpPr txBox="1">
            <a:spLocks noChangeArrowheads="1"/>
          </p:cNvSpPr>
          <p:nvPr/>
        </p:nvSpPr>
        <p:spPr bwMode="auto">
          <a:xfrm>
            <a:off x="1208238" y="6150997"/>
            <a:ext cx="2985172" cy="60016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sz="1100" dirty="0"/>
              <a:t>Completion of Core-house – Doors and </a:t>
            </a:r>
            <a:r>
              <a:rPr lang="en-US" sz="1100" dirty="0" smtClean="0"/>
              <a:t>Windows, Plastering</a:t>
            </a:r>
            <a:r>
              <a:rPr lang="en-US" sz="1100" dirty="0"/>
              <a:t>, Finishing and Painting </a:t>
            </a:r>
            <a:endParaRPr lang="en-US" sz="1100" dirty="0" smtClean="0"/>
          </a:p>
          <a:p>
            <a:pPr algn="ctr"/>
            <a:r>
              <a:rPr lang="en-US" sz="1100" dirty="0" smtClean="0"/>
              <a:t>LKR 300,000</a:t>
            </a:r>
            <a:endParaRPr lang="en-US" sz="1100" dirty="0"/>
          </a:p>
        </p:txBody>
      </p:sp>
      <p:sp>
        <p:nvSpPr>
          <p:cNvPr id="87" name="TextBox 86"/>
          <p:cNvSpPr txBox="1"/>
          <p:nvPr/>
        </p:nvSpPr>
        <p:spPr>
          <a:xfrm>
            <a:off x="2564" y="971436"/>
            <a:ext cx="108012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Average</a:t>
            </a:r>
          </a:p>
          <a:p>
            <a:r>
              <a:rPr lang="en-US" sz="1600" b="1" dirty="0" smtClean="0"/>
              <a:t>Timeline</a:t>
            </a:r>
            <a:endParaRPr lang="en-US" sz="1600" b="1" dirty="0"/>
          </a:p>
        </p:txBody>
      </p:sp>
      <p:cxnSp>
        <p:nvCxnSpPr>
          <p:cNvPr id="155" name="Straight Arrow Connector 20"/>
          <p:cNvCxnSpPr>
            <a:cxnSpLocks noChangeShapeType="1"/>
          </p:cNvCxnSpPr>
          <p:nvPr/>
        </p:nvCxnSpPr>
        <p:spPr bwMode="auto">
          <a:xfrm>
            <a:off x="2299229" y="2766328"/>
            <a:ext cx="0" cy="20963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100" name="Rectangle 4099"/>
          <p:cNvSpPr/>
          <p:nvPr/>
        </p:nvSpPr>
        <p:spPr>
          <a:xfrm>
            <a:off x="107504" y="2204864"/>
            <a:ext cx="720080" cy="28803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1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68" name="Rectangle 167"/>
          <p:cNvSpPr/>
          <p:nvPr/>
        </p:nvSpPr>
        <p:spPr>
          <a:xfrm>
            <a:off x="105895" y="2492896"/>
            <a:ext cx="720080" cy="28803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9" name="Rectangle 168"/>
          <p:cNvSpPr/>
          <p:nvPr/>
        </p:nvSpPr>
        <p:spPr>
          <a:xfrm>
            <a:off x="107504" y="5661248"/>
            <a:ext cx="720080" cy="28803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13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70" name="Rectangle 169"/>
          <p:cNvSpPr/>
          <p:nvPr/>
        </p:nvSpPr>
        <p:spPr>
          <a:xfrm>
            <a:off x="107504" y="2782352"/>
            <a:ext cx="720080" cy="28803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71" name="Rectangle 170"/>
          <p:cNvSpPr/>
          <p:nvPr/>
        </p:nvSpPr>
        <p:spPr>
          <a:xfrm>
            <a:off x="107504" y="3068960"/>
            <a:ext cx="720080" cy="28803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72" name="Rectangle 171"/>
          <p:cNvSpPr/>
          <p:nvPr/>
        </p:nvSpPr>
        <p:spPr>
          <a:xfrm>
            <a:off x="107504" y="3933056"/>
            <a:ext cx="720080" cy="28803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73" name="Rectangle 172"/>
          <p:cNvSpPr/>
          <p:nvPr/>
        </p:nvSpPr>
        <p:spPr>
          <a:xfrm>
            <a:off x="107504" y="3356992"/>
            <a:ext cx="720080" cy="28803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74" name="Rectangle 173"/>
          <p:cNvSpPr/>
          <p:nvPr/>
        </p:nvSpPr>
        <p:spPr>
          <a:xfrm>
            <a:off x="107504" y="3645024"/>
            <a:ext cx="720080" cy="28803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75" name="Rectangle 174"/>
          <p:cNvSpPr/>
          <p:nvPr/>
        </p:nvSpPr>
        <p:spPr>
          <a:xfrm>
            <a:off x="107504" y="4221088"/>
            <a:ext cx="720080" cy="28803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76" name="Rectangle 175"/>
          <p:cNvSpPr/>
          <p:nvPr/>
        </p:nvSpPr>
        <p:spPr>
          <a:xfrm>
            <a:off x="107504" y="4509120"/>
            <a:ext cx="720080" cy="28803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77" name="Rectangle 176"/>
          <p:cNvSpPr/>
          <p:nvPr/>
        </p:nvSpPr>
        <p:spPr>
          <a:xfrm>
            <a:off x="107504" y="4797152"/>
            <a:ext cx="720080" cy="28803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10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78" name="Rectangle 177"/>
          <p:cNvSpPr/>
          <p:nvPr/>
        </p:nvSpPr>
        <p:spPr>
          <a:xfrm>
            <a:off x="107504" y="5085184"/>
            <a:ext cx="720080" cy="28803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11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79" name="Rectangle 178"/>
          <p:cNvSpPr/>
          <p:nvPr/>
        </p:nvSpPr>
        <p:spPr>
          <a:xfrm>
            <a:off x="107504" y="5373216"/>
            <a:ext cx="720080" cy="28803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12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80" name="Rectangle 179"/>
          <p:cNvSpPr/>
          <p:nvPr/>
        </p:nvSpPr>
        <p:spPr>
          <a:xfrm>
            <a:off x="107504" y="5949280"/>
            <a:ext cx="720080" cy="28803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14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81" name="Rectangle 180"/>
          <p:cNvSpPr/>
          <p:nvPr/>
        </p:nvSpPr>
        <p:spPr>
          <a:xfrm>
            <a:off x="107504" y="6237312"/>
            <a:ext cx="720080" cy="28803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15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82" name="Rectangle 181"/>
          <p:cNvSpPr/>
          <p:nvPr/>
        </p:nvSpPr>
        <p:spPr>
          <a:xfrm>
            <a:off x="107504" y="6525344"/>
            <a:ext cx="720080" cy="28803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16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18" name="TextBox 7176"/>
          <p:cNvSpPr txBox="1">
            <a:spLocks noChangeArrowheads="1"/>
          </p:cNvSpPr>
          <p:nvPr/>
        </p:nvSpPr>
        <p:spPr bwMode="auto">
          <a:xfrm>
            <a:off x="1198119" y="4725807"/>
            <a:ext cx="2985172" cy="4308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nl-NL" altLang="en-US" sz="1100" dirty="0" smtClean="0"/>
              <a:t>Land </a:t>
            </a:r>
            <a:r>
              <a:rPr lang="nl-NL" altLang="en-US" sz="1100" dirty="0" err="1" smtClean="0"/>
              <a:t>preparation</a:t>
            </a:r>
            <a:r>
              <a:rPr lang="nl-NL" altLang="en-US" sz="1100" dirty="0" smtClean="0"/>
              <a:t>, </a:t>
            </a:r>
            <a:r>
              <a:rPr lang="nl-NL" altLang="en-US" sz="1100" dirty="0" err="1" smtClean="0"/>
              <a:t>excavation</a:t>
            </a:r>
            <a:r>
              <a:rPr lang="nl-NL" altLang="en-US" sz="1100" dirty="0" smtClean="0"/>
              <a:t> </a:t>
            </a:r>
            <a:r>
              <a:rPr lang="nl-NL" altLang="en-US" sz="1100" dirty="0" err="1" smtClean="0"/>
              <a:t>and</a:t>
            </a:r>
            <a:r>
              <a:rPr lang="nl-NL" altLang="en-US" sz="1100" dirty="0" smtClean="0"/>
              <a:t> </a:t>
            </a:r>
            <a:r>
              <a:rPr lang="nl-NL" altLang="en-US" sz="1100" dirty="0" err="1" smtClean="0"/>
              <a:t>completion</a:t>
            </a:r>
            <a:r>
              <a:rPr lang="nl-NL" altLang="en-US" sz="1100" dirty="0" smtClean="0"/>
              <a:t> LKR 150,000</a:t>
            </a:r>
            <a:endParaRPr lang="en-GB" sz="1100" dirty="0"/>
          </a:p>
        </p:txBody>
      </p:sp>
      <p:sp>
        <p:nvSpPr>
          <p:cNvPr id="185" name="TextBox 7176"/>
          <p:cNvSpPr txBox="1">
            <a:spLocks noChangeArrowheads="1"/>
          </p:cNvSpPr>
          <p:nvPr/>
        </p:nvSpPr>
        <p:spPr bwMode="auto">
          <a:xfrm>
            <a:off x="1243193" y="4346239"/>
            <a:ext cx="2952328" cy="276999"/>
          </a:xfrm>
          <a:prstGeom prst="rect">
            <a:avLst/>
          </a:prstGeom>
          <a:noFill/>
          <a:ln w="9525">
            <a:solidFill>
              <a:srgbClr val="00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GB" altLang="en-US" sz="1200" b="1" dirty="0" err="1"/>
              <a:t>Govt</a:t>
            </a:r>
            <a:r>
              <a:rPr lang="en-GB" altLang="en-US" sz="1200" b="1" dirty="0"/>
              <a:t> financial assistance </a:t>
            </a:r>
            <a:r>
              <a:rPr lang="en-GB" altLang="en-US" sz="1200" b="1" dirty="0" smtClean="0"/>
              <a:t>1.2 </a:t>
            </a:r>
            <a:r>
              <a:rPr lang="mr-IN" altLang="en-US" sz="1200" b="1" dirty="0" smtClean="0"/>
              <a:t>–</a:t>
            </a:r>
            <a:r>
              <a:rPr lang="en-GB" altLang="en-US" sz="1200" b="1" dirty="0" smtClean="0"/>
              <a:t> 1.6 m</a:t>
            </a:r>
          </a:p>
        </p:txBody>
      </p:sp>
      <p:cxnSp>
        <p:nvCxnSpPr>
          <p:cNvPr id="101" name="Straight Arrow Connector 20"/>
          <p:cNvCxnSpPr>
            <a:cxnSpLocks noChangeShapeType="1"/>
          </p:cNvCxnSpPr>
          <p:nvPr/>
        </p:nvCxnSpPr>
        <p:spPr bwMode="auto">
          <a:xfrm>
            <a:off x="2339752" y="3356992"/>
            <a:ext cx="0" cy="10081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97" name="TextBox 196"/>
          <p:cNvSpPr txBox="1"/>
          <p:nvPr/>
        </p:nvSpPr>
        <p:spPr>
          <a:xfrm>
            <a:off x="2483768" y="4005064"/>
            <a:ext cx="10334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/>
              <a:t>Re-location</a:t>
            </a:r>
            <a:endParaRPr lang="en-GB" sz="1400" b="1" dirty="0"/>
          </a:p>
        </p:txBody>
      </p:sp>
      <p:sp>
        <p:nvSpPr>
          <p:cNvPr id="198" name="TextBox 197"/>
          <p:cNvSpPr txBox="1"/>
          <p:nvPr/>
        </p:nvSpPr>
        <p:spPr>
          <a:xfrm>
            <a:off x="6158124" y="4005064"/>
            <a:ext cx="13662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/>
              <a:t>Re-</a:t>
            </a:r>
            <a:r>
              <a:rPr lang="en-GB" sz="1400" b="1" dirty="0"/>
              <a:t>c</a:t>
            </a:r>
            <a:r>
              <a:rPr lang="en-GB" sz="1400" b="1" dirty="0" smtClean="0"/>
              <a:t>onstruction</a:t>
            </a:r>
            <a:endParaRPr lang="en-GB" sz="1400" b="1" dirty="0"/>
          </a:p>
        </p:txBody>
      </p:sp>
      <p:sp>
        <p:nvSpPr>
          <p:cNvPr id="7172" name="TextBox 7171"/>
          <p:cNvSpPr txBox="1"/>
          <p:nvPr/>
        </p:nvSpPr>
        <p:spPr>
          <a:xfrm>
            <a:off x="1403648" y="3140968"/>
            <a:ext cx="25745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$ Rental support 3 x LKR 7,500</a:t>
            </a:r>
            <a:endParaRPr lang="en-GB" sz="1200" dirty="0"/>
          </a:p>
        </p:txBody>
      </p:sp>
      <p:sp>
        <p:nvSpPr>
          <p:cNvPr id="35" name="TextBox 34"/>
          <p:cNvSpPr txBox="1"/>
          <p:nvPr/>
        </p:nvSpPr>
        <p:spPr>
          <a:xfrm>
            <a:off x="9612560" y="4005064"/>
            <a:ext cx="1166813" cy="237294"/>
          </a:xfrm>
          <a:prstGeom prst="rect">
            <a:avLst/>
          </a:prstGeom>
          <a:noFill/>
        </p:spPr>
        <p:txBody>
          <a:bodyPr lIns="76807" tIns="38404" rIns="76807" bIns="38404">
            <a:spAutoFit/>
          </a:bodyPr>
          <a:lstStyle/>
          <a:p>
            <a:pPr algn="ctr">
              <a:defRPr/>
            </a:pPr>
            <a:endParaRPr lang="en-GB" sz="1038" dirty="0">
              <a:latin typeface="+mj-lt"/>
              <a:ea typeface="Arial" charset="0"/>
              <a:cs typeface="Arial" charset="0"/>
            </a:endParaRPr>
          </a:p>
        </p:txBody>
      </p:sp>
      <p:cxnSp>
        <p:nvCxnSpPr>
          <p:cNvPr id="75" name="Straight Connector 29"/>
          <p:cNvCxnSpPr>
            <a:cxnSpLocks noChangeShapeType="1"/>
            <a:endCxn id="99" idx="0"/>
          </p:cNvCxnSpPr>
          <p:nvPr/>
        </p:nvCxnSpPr>
        <p:spPr bwMode="auto">
          <a:xfrm flipH="1">
            <a:off x="2297630" y="970068"/>
            <a:ext cx="28360" cy="138688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66" name="Rounded Rectangle 65"/>
          <p:cNvSpPr/>
          <p:nvPr/>
        </p:nvSpPr>
        <p:spPr>
          <a:xfrm>
            <a:off x="1734622" y="1049674"/>
            <a:ext cx="1262855" cy="256951"/>
          </a:xfrm>
          <a:prstGeom prst="roundRect">
            <a:avLst/>
          </a:prstGeom>
          <a:solidFill>
            <a:srgbClr val="459FD5"/>
          </a:solidFill>
          <a:ln>
            <a:solidFill>
              <a:srgbClr val="459F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07" tIns="38404" rIns="76807" bIns="38404" anchor="ctr"/>
          <a:lstStyle/>
          <a:p>
            <a:pPr algn="ctr">
              <a:defRPr/>
            </a:pPr>
            <a:r>
              <a:rPr lang="en-GB" sz="1200" dirty="0">
                <a:solidFill>
                  <a:schemeClr val="bg1"/>
                </a:solidFill>
              </a:rPr>
              <a:t>Resettlement</a:t>
            </a:r>
          </a:p>
        </p:txBody>
      </p:sp>
      <p:sp>
        <p:nvSpPr>
          <p:cNvPr id="78" name="TextBox 7176"/>
          <p:cNvSpPr txBox="1">
            <a:spLocks noChangeArrowheads="1"/>
          </p:cNvSpPr>
          <p:nvPr/>
        </p:nvSpPr>
        <p:spPr bwMode="auto">
          <a:xfrm>
            <a:off x="8171212" y="4381740"/>
            <a:ext cx="815233" cy="4308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GB" altLang="en-US" sz="1100" dirty="0"/>
              <a:t>NITF Insurance</a:t>
            </a:r>
          </a:p>
        </p:txBody>
      </p:sp>
      <p:sp>
        <p:nvSpPr>
          <p:cNvPr id="84" name="TextBox 7176"/>
          <p:cNvSpPr txBox="1">
            <a:spLocks noChangeArrowheads="1"/>
          </p:cNvSpPr>
          <p:nvPr/>
        </p:nvSpPr>
        <p:spPr bwMode="auto">
          <a:xfrm>
            <a:off x="6979612" y="4354461"/>
            <a:ext cx="1043294" cy="60016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GB" altLang="en-US" sz="1100" dirty="0" err="1"/>
              <a:t>Govt</a:t>
            </a:r>
            <a:r>
              <a:rPr lang="en-GB" altLang="en-US" sz="1100" dirty="0"/>
              <a:t> financial assistance 1.2m </a:t>
            </a:r>
            <a:endParaRPr lang="en-GB" sz="1100" dirty="0"/>
          </a:p>
        </p:txBody>
      </p:sp>
      <p:sp>
        <p:nvSpPr>
          <p:cNvPr id="85" name="TextBox 7176"/>
          <p:cNvSpPr txBox="1">
            <a:spLocks noChangeArrowheads="1"/>
          </p:cNvSpPr>
          <p:nvPr/>
        </p:nvSpPr>
        <p:spPr bwMode="auto">
          <a:xfrm>
            <a:off x="5808386" y="4380699"/>
            <a:ext cx="815233" cy="4308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GB" altLang="en-US" sz="1100" dirty="0"/>
              <a:t>NITF Insurance</a:t>
            </a:r>
          </a:p>
        </p:txBody>
      </p:sp>
      <p:sp>
        <p:nvSpPr>
          <p:cNvPr id="86" name="TextBox 7176"/>
          <p:cNvSpPr txBox="1">
            <a:spLocks noChangeArrowheads="1"/>
          </p:cNvSpPr>
          <p:nvPr/>
        </p:nvSpPr>
        <p:spPr bwMode="auto">
          <a:xfrm>
            <a:off x="4510843" y="4353054"/>
            <a:ext cx="1043294" cy="60016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GB" altLang="en-US" sz="1100" dirty="0" err="1"/>
              <a:t>Govt</a:t>
            </a:r>
            <a:r>
              <a:rPr lang="en-GB" altLang="en-US" sz="1100" dirty="0"/>
              <a:t> financial assistance 1.2m 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313254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ounded Rectangle 93"/>
          <p:cNvSpPr/>
          <p:nvPr/>
        </p:nvSpPr>
        <p:spPr>
          <a:xfrm>
            <a:off x="1042775" y="4005064"/>
            <a:ext cx="8079124" cy="2852936"/>
          </a:xfrm>
          <a:prstGeom prst="roundRect">
            <a:avLst/>
          </a:prstGeom>
          <a:solidFill>
            <a:srgbClr val="A7D999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07" tIns="38404" rIns="76807" bIns="38404" anchor="ctr"/>
          <a:lstStyle/>
          <a:p>
            <a:pPr algn="ctr">
              <a:defRPr/>
            </a:pPr>
            <a:endParaRPr lang="en-GB" sz="1662" dirty="0">
              <a:solidFill>
                <a:schemeClr val="bg1"/>
              </a:solidFill>
            </a:endParaRPr>
          </a:p>
        </p:txBody>
      </p:sp>
      <p:cxnSp>
        <p:nvCxnSpPr>
          <p:cNvPr id="102" name="Straight Arrow Connector 20"/>
          <p:cNvCxnSpPr>
            <a:cxnSpLocks noChangeShapeType="1"/>
            <a:stCxn id="37" idx="2"/>
          </p:cNvCxnSpPr>
          <p:nvPr/>
        </p:nvCxnSpPr>
        <p:spPr bwMode="auto">
          <a:xfrm>
            <a:off x="8469143" y="2250681"/>
            <a:ext cx="63297" cy="211442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04" name="Straight Arrow Connector 20"/>
          <p:cNvCxnSpPr>
            <a:cxnSpLocks noChangeShapeType="1"/>
          </p:cNvCxnSpPr>
          <p:nvPr/>
        </p:nvCxnSpPr>
        <p:spPr bwMode="auto">
          <a:xfrm>
            <a:off x="7454400" y="2276872"/>
            <a:ext cx="834" cy="208823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73" name="Straight Connector 72"/>
          <p:cNvCxnSpPr/>
          <p:nvPr/>
        </p:nvCxnSpPr>
        <p:spPr>
          <a:xfrm flipH="1" flipV="1">
            <a:off x="4565081" y="954920"/>
            <a:ext cx="15821" cy="4446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20"/>
          <p:cNvCxnSpPr>
            <a:cxnSpLocks noChangeShapeType="1"/>
            <a:stCxn id="124" idx="2"/>
          </p:cNvCxnSpPr>
          <p:nvPr/>
        </p:nvCxnSpPr>
        <p:spPr bwMode="auto">
          <a:xfrm flipH="1">
            <a:off x="6156176" y="2274750"/>
            <a:ext cx="2188" cy="209035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50" name="Straight Arrow Connector 20"/>
          <p:cNvCxnSpPr>
            <a:cxnSpLocks noChangeShapeType="1"/>
          </p:cNvCxnSpPr>
          <p:nvPr/>
        </p:nvCxnSpPr>
        <p:spPr bwMode="auto">
          <a:xfrm>
            <a:off x="5003214" y="2276872"/>
            <a:ext cx="834" cy="208823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pSp>
        <p:nvGrpSpPr>
          <p:cNvPr id="4098" name="Group 13"/>
          <p:cNvGrpSpPr>
            <a:grpSpLocks/>
          </p:cNvGrpSpPr>
          <p:nvPr/>
        </p:nvGrpSpPr>
        <p:grpSpPr bwMode="auto">
          <a:xfrm>
            <a:off x="8103919" y="1375605"/>
            <a:ext cx="598229" cy="607027"/>
            <a:chOff x="2478865" y="2120430"/>
            <a:chExt cx="741729" cy="758123"/>
          </a:xfrm>
        </p:grpSpPr>
        <p:pic>
          <p:nvPicPr>
            <p:cNvPr id="4147" name="Picture 4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0669" y="2120430"/>
              <a:ext cx="669925" cy="758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2478865" y="2507422"/>
              <a:ext cx="187417" cy="2569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256598" y="725543"/>
            <a:ext cx="2103073" cy="262224"/>
          </a:xfrm>
          <a:prstGeom prst="rect">
            <a:avLst/>
          </a:prstGeom>
          <a:noFill/>
        </p:spPr>
        <p:txBody>
          <a:bodyPr wrap="square" lIns="76807" tIns="38404" rIns="76807" bIns="38404">
            <a:spAutoFit/>
          </a:bodyPr>
          <a:lstStyle/>
          <a:p>
            <a:pPr algn="ctr">
              <a:defRPr/>
            </a:pPr>
            <a:r>
              <a:rPr lang="en-GB" sz="1200" b="1" dirty="0">
                <a:latin typeface="+mj-lt"/>
                <a:ea typeface="Arial" charset="0"/>
                <a:cs typeface="Arial" charset="0"/>
              </a:rPr>
              <a:t>Prohibited </a:t>
            </a:r>
            <a:r>
              <a:rPr lang="en-GB" sz="1200" b="1" dirty="0" smtClean="0">
                <a:latin typeface="+mj-lt"/>
                <a:ea typeface="Arial" charset="0"/>
                <a:cs typeface="Arial" charset="0"/>
              </a:rPr>
              <a:t>zone (high risk)</a:t>
            </a:r>
            <a:endParaRPr lang="en-GB" sz="1200" b="1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853686" y="1803791"/>
            <a:ext cx="1230914" cy="446890"/>
          </a:xfrm>
          <a:prstGeom prst="rect">
            <a:avLst/>
          </a:prstGeom>
          <a:noFill/>
        </p:spPr>
        <p:txBody>
          <a:bodyPr wrap="square" lIns="76807" tIns="38404" rIns="76807" bIns="38404">
            <a:spAutoFit/>
          </a:bodyPr>
          <a:lstStyle/>
          <a:p>
            <a:pPr algn="ctr">
              <a:defRPr/>
            </a:pPr>
            <a:r>
              <a:rPr lang="en-GB" sz="1200" dirty="0">
                <a:latin typeface="+mj-lt"/>
                <a:ea typeface="Arial" charset="0"/>
                <a:cs typeface="Arial" charset="0"/>
              </a:rPr>
              <a:t>Partially Damaged (&lt;40%)</a:t>
            </a:r>
          </a:p>
        </p:txBody>
      </p:sp>
      <p:grpSp>
        <p:nvGrpSpPr>
          <p:cNvPr id="4124" name="Group 9"/>
          <p:cNvGrpSpPr>
            <a:grpSpLocks/>
          </p:cNvGrpSpPr>
          <p:nvPr/>
        </p:nvGrpSpPr>
        <p:grpSpPr bwMode="auto">
          <a:xfrm>
            <a:off x="7184703" y="1432382"/>
            <a:ext cx="501597" cy="521121"/>
            <a:chOff x="1352384" y="2184003"/>
            <a:chExt cx="623025" cy="612300"/>
          </a:xfrm>
        </p:grpSpPr>
        <p:pic>
          <p:nvPicPr>
            <p:cNvPr id="4145" name="Picture 4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3964" y="2184003"/>
              <a:ext cx="561445" cy="612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1352384" y="2499670"/>
              <a:ext cx="146220" cy="2649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3701326" y="725543"/>
            <a:ext cx="1776461" cy="262224"/>
          </a:xfrm>
          <a:prstGeom prst="rect">
            <a:avLst/>
          </a:prstGeom>
          <a:noFill/>
        </p:spPr>
        <p:txBody>
          <a:bodyPr wrap="square" lIns="76807" tIns="38404" rIns="76807" bIns="38404">
            <a:spAutoFit/>
          </a:bodyPr>
          <a:lstStyle/>
          <a:p>
            <a:pPr algn="ctr">
              <a:defRPr/>
            </a:pPr>
            <a:r>
              <a:rPr lang="en-GB" sz="1200" b="1" dirty="0" smtClean="0">
                <a:latin typeface="+mj-lt"/>
                <a:ea typeface="Arial" charset="0"/>
                <a:cs typeface="Arial" charset="0"/>
              </a:rPr>
              <a:t>Restricted (medium risk)</a:t>
            </a:r>
            <a:endParaRPr lang="en-GB" sz="1200" b="1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470715" y="719348"/>
            <a:ext cx="1980771" cy="262224"/>
          </a:xfrm>
          <a:prstGeom prst="rect">
            <a:avLst/>
          </a:prstGeom>
          <a:noFill/>
        </p:spPr>
        <p:txBody>
          <a:bodyPr wrap="square" lIns="76807" tIns="38404" rIns="76807" bIns="38404">
            <a:spAutoFit/>
          </a:bodyPr>
          <a:lstStyle/>
          <a:p>
            <a:pPr algn="ctr">
              <a:defRPr/>
            </a:pPr>
            <a:r>
              <a:rPr lang="en-GB" sz="1200" b="1" dirty="0" smtClean="0">
                <a:latin typeface="+mj-lt"/>
                <a:ea typeface="Arial" charset="0"/>
                <a:cs typeface="Arial" charset="0"/>
              </a:rPr>
              <a:t>Warning (low risk)</a:t>
            </a:r>
            <a:endParaRPr lang="en-GB" sz="1200" b="1" dirty="0">
              <a:latin typeface="+mj-lt"/>
              <a:ea typeface="Arial" charset="0"/>
              <a:cs typeface="Arial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6365281" y="980728"/>
            <a:ext cx="17727" cy="4578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29"/>
          <p:cNvCxnSpPr>
            <a:cxnSpLocks noChangeShapeType="1"/>
            <a:endCxn id="4147" idx="0"/>
          </p:cNvCxnSpPr>
          <p:nvPr/>
        </p:nvCxnSpPr>
        <p:spPr bwMode="auto">
          <a:xfrm flipH="1">
            <a:off x="8431990" y="980728"/>
            <a:ext cx="3704" cy="39487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pSp>
        <p:nvGrpSpPr>
          <p:cNvPr id="77" name="Group 9"/>
          <p:cNvGrpSpPr>
            <a:grpSpLocks/>
          </p:cNvGrpSpPr>
          <p:nvPr/>
        </p:nvGrpSpPr>
        <p:grpSpPr bwMode="auto">
          <a:xfrm>
            <a:off x="4590792" y="1448720"/>
            <a:ext cx="529382" cy="488446"/>
            <a:chOff x="1352384" y="2184003"/>
            <a:chExt cx="623025" cy="612300"/>
          </a:xfrm>
        </p:grpSpPr>
        <p:pic>
          <p:nvPicPr>
            <p:cNvPr id="79" name="Picture 4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3964" y="2184003"/>
              <a:ext cx="561445" cy="612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0" name="Rectangle 79"/>
            <p:cNvSpPr/>
            <p:nvPr/>
          </p:nvSpPr>
          <p:spPr>
            <a:xfrm>
              <a:off x="1352384" y="2499670"/>
              <a:ext cx="146220" cy="2649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81" name="Group 13"/>
          <p:cNvGrpSpPr>
            <a:grpSpLocks/>
          </p:cNvGrpSpPr>
          <p:nvPr/>
        </p:nvGrpSpPr>
        <p:grpSpPr bwMode="auto">
          <a:xfrm>
            <a:off x="5749203" y="1384215"/>
            <a:ext cx="611359" cy="590379"/>
            <a:chOff x="2478865" y="2120430"/>
            <a:chExt cx="741729" cy="758123"/>
          </a:xfrm>
        </p:grpSpPr>
        <p:pic>
          <p:nvPicPr>
            <p:cNvPr id="82" name="Picture 4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0669" y="2120430"/>
              <a:ext cx="669925" cy="758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3" name="Rectangle 82"/>
            <p:cNvSpPr/>
            <p:nvPr/>
          </p:nvSpPr>
          <p:spPr>
            <a:xfrm>
              <a:off x="2478865" y="2507422"/>
              <a:ext cx="187417" cy="2569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cxnSp>
        <p:nvCxnSpPr>
          <p:cNvPr id="7168" name="Straight Connector 7167"/>
          <p:cNvCxnSpPr/>
          <p:nvPr/>
        </p:nvCxnSpPr>
        <p:spPr>
          <a:xfrm flipV="1">
            <a:off x="4906395" y="1497984"/>
            <a:ext cx="1147829" cy="92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ounded Rectangle 64"/>
          <p:cNvSpPr/>
          <p:nvPr/>
        </p:nvSpPr>
        <p:spPr>
          <a:xfrm>
            <a:off x="3979674" y="1074660"/>
            <a:ext cx="2990373" cy="266108"/>
          </a:xfrm>
          <a:prstGeom prst="roundRect">
            <a:avLst/>
          </a:prstGeom>
          <a:solidFill>
            <a:srgbClr val="459FD5"/>
          </a:solidFill>
          <a:ln>
            <a:solidFill>
              <a:srgbClr val="459F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07" tIns="38404" rIns="76807" bIns="38404" anchor="ctr"/>
          <a:lstStyle/>
          <a:p>
            <a:pPr algn="ctr">
              <a:defRPr/>
            </a:pPr>
            <a:r>
              <a:rPr lang="en-GB" sz="1200" dirty="0">
                <a:solidFill>
                  <a:schemeClr val="bg1"/>
                </a:solidFill>
              </a:rPr>
              <a:t>Reconstruction in-situ with resilient features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4251534" y="1813673"/>
            <a:ext cx="1166416" cy="446890"/>
          </a:xfrm>
          <a:prstGeom prst="rect">
            <a:avLst/>
          </a:prstGeom>
          <a:noFill/>
        </p:spPr>
        <p:txBody>
          <a:bodyPr wrap="square" lIns="76807" tIns="38404" rIns="76807" bIns="38404">
            <a:spAutoFit/>
          </a:bodyPr>
          <a:lstStyle/>
          <a:p>
            <a:pPr algn="ctr">
              <a:defRPr/>
            </a:pPr>
            <a:r>
              <a:rPr lang="en-GB" sz="1200" dirty="0">
                <a:latin typeface="+mj-lt"/>
                <a:ea typeface="Arial" charset="0"/>
                <a:cs typeface="Arial" charset="0"/>
              </a:rPr>
              <a:t>Fully Damaged (&gt;40%)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5549976" y="1827860"/>
            <a:ext cx="1216775" cy="446890"/>
          </a:xfrm>
          <a:prstGeom prst="rect">
            <a:avLst/>
          </a:prstGeom>
          <a:noFill/>
        </p:spPr>
        <p:txBody>
          <a:bodyPr wrap="square" lIns="76807" tIns="38404" rIns="76807" bIns="38404">
            <a:spAutoFit/>
          </a:bodyPr>
          <a:lstStyle/>
          <a:p>
            <a:pPr algn="ctr">
              <a:defRPr/>
            </a:pPr>
            <a:r>
              <a:rPr lang="en-GB" sz="1200" dirty="0">
                <a:latin typeface="+mj-lt"/>
                <a:ea typeface="Arial" charset="0"/>
                <a:cs typeface="Arial" charset="0"/>
              </a:rPr>
              <a:t>Partially Damaged (&lt;40%)</a:t>
            </a:r>
          </a:p>
        </p:txBody>
      </p:sp>
      <p:sp>
        <p:nvSpPr>
          <p:cNvPr id="4157" name="TextBox 4156"/>
          <p:cNvSpPr txBox="1"/>
          <p:nvPr/>
        </p:nvSpPr>
        <p:spPr>
          <a:xfrm>
            <a:off x="5868144" y="5805264"/>
            <a:ext cx="2600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GOVERNMENT RESPONSE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565081" y="1412776"/>
            <a:ext cx="1812987" cy="19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5429177" y="1421722"/>
            <a:ext cx="6800" cy="630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7016893" y="725543"/>
            <a:ext cx="1538675" cy="262224"/>
          </a:xfrm>
          <a:prstGeom prst="rect">
            <a:avLst/>
          </a:prstGeom>
          <a:noFill/>
        </p:spPr>
        <p:txBody>
          <a:bodyPr wrap="square" lIns="76807" tIns="38404" rIns="76807" bIns="38404">
            <a:spAutoFit/>
          </a:bodyPr>
          <a:lstStyle/>
          <a:p>
            <a:pPr algn="ctr">
              <a:defRPr/>
            </a:pPr>
            <a:r>
              <a:rPr lang="en-GB" sz="1200" b="1" dirty="0">
                <a:latin typeface="+mj-lt"/>
                <a:ea typeface="Arial" charset="0"/>
                <a:cs typeface="Arial" charset="0"/>
              </a:rPr>
              <a:t>N</a:t>
            </a:r>
            <a:r>
              <a:rPr lang="en-GB" sz="1200" b="1" dirty="0" smtClean="0">
                <a:latin typeface="+mj-lt"/>
                <a:ea typeface="Arial" charset="0"/>
                <a:cs typeface="Arial" charset="0"/>
              </a:rPr>
              <a:t>o risk</a:t>
            </a:r>
            <a:endParaRPr lang="en-GB" sz="1200" b="1" dirty="0">
              <a:latin typeface="+mj-lt"/>
              <a:ea typeface="Arial" charset="0"/>
              <a:cs typeface="Arial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7294731" y="980728"/>
            <a:ext cx="1165701" cy="59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11" name="Straight Connector 29"/>
          <p:cNvCxnSpPr>
            <a:cxnSpLocks noChangeShapeType="1"/>
            <a:endCxn id="4145" idx="0"/>
          </p:cNvCxnSpPr>
          <p:nvPr/>
        </p:nvCxnSpPr>
        <p:spPr bwMode="auto">
          <a:xfrm>
            <a:off x="7454400" y="980728"/>
            <a:ext cx="5891" cy="45165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9" name="TextBox 38"/>
          <p:cNvSpPr txBox="1"/>
          <p:nvPr/>
        </p:nvSpPr>
        <p:spPr>
          <a:xfrm>
            <a:off x="6931675" y="1808084"/>
            <a:ext cx="1091231" cy="446890"/>
          </a:xfrm>
          <a:prstGeom prst="rect">
            <a:avLst/>
          </a:prstGeom>
          <a:noFill/>
        </p:spPr>
        <p:txBody>
          <a:bodyPr wrap="square" lIns="76807" tIns="38404" rIns="76807" bIns="38404">
            <a:spAutoFit/>
          </a:bodyPr>
          <a:lstStyle/>
          <a:p>
            <a:pPr algn="ctr">
              <a:defRPr/>
            </a:pPr>
            <a:r>
              <a:rPr lang="en-GB" sz="1200" dirty="0">
                <a:latin typeface="+mj-lt"/>
                <a:ea typeface="Arial" charset="0"/>
                <a:cs typeface="Arial" charset="0"/>
              </a:rPr>
              <a:t>Fully Damaged (&gt;40%)</a:t>
            </a:r>
          </a:p>
        </p:txBody>
      </p:sp>
      <p:sp>
        <p:nvSpPr>
          <p:cNvPr id="95" name="Rounded Rectangle 94"/>
          <p:cNvSpPr/>
          <p:nvPr/>
        </p:nvSpPr>
        <p:spPr>
          <a:xfrm>
            <a:off x="1042775" y="2348880"/>
            <a:ext cx="8079124" cy="151216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/>
          </a:p>
        </p:txBody>
      </p:sp>
      <p:sp>
        <p:nvSpPr>
          <p:cNvPr id="7171" name="TextBox 7170"/>
          <p:cNvSpPr txBox="1"/>
          <p:nvPr/>
        </p:nvSpPr>
        <p:spPr>
          <a:xfrm>
            <a:off x="1485176" y="2938998"/>
            <a:ext cx="21467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/>
              <a:t>Host family / Rental home</a:t>
            </a:r>
            <a:endParaRPr lang="en-GB" sz="1400" b="1" dirty="0"/>
          </a:p>
        </p:txBody>
      </p:sp>
      <p:sp>
        <p:nvSpPr>
          <p:cNvPr id="97" name="TextBox 96"/>
          <p:cNvSpPr txBox="1"/>
          <p:nvPr/>
        </p:nvSpPr>
        <p:spPr>
          <a:xfrm>
            <a:off x="5292080" y="2863969"/>
            <a:ext cx="25084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$ </a:t>
            </a:r>
            <a:r>
              <a:rPr lang="en-GB" sz="1200" dirty="0" err="1" smtClean="0"/>
              <a:t>Installment</a:t>
            </a:r>
            <a:r>
              <a:rPr lang="en-GB" sz="1200" dirty="0"/>
              <a:t> </a:t>
            </a:r>
            <a:r>
              <a:rPr lang="en-GB" sz="1200" dirty="0" smtClean="0"/>
              <a:t>1 x LKR 10,000</a:t>
            </a:r>
            <a:endParaRPr lang="en-GB" sz="1200" dirty="0"/>
          </a:p>
        </p:txBody>
      </p:sp>
      <p:sp>
        <p:nvSpPr>
          <p:cNvPr id="98" name="TextBox 97"/>
          <p:cNvSpPr txBox="1"/>
          <p:nvPr/>
        </p:nvSpPr>
        <p:spPr>
          <a:xfrm>
            <a:off x="6302139" y="2636912"/>
            <a:ext cx="6437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/>
              <a:t>In situ</a:t>
            </a:r>
            <a:endParaRPr lang="en-GB" sz="1400" b="1" dirty="0"/>
          </a:p>
        </p:txBody>
      </p:sp>
      <p:sp>
        <p:nvSpPr>
          <p:cNvPr id="99" name="TextBox 98"/>
          <p:cNvSpPr txBox="1"/>
          <p:nvPr/>
        </p:nvSpPr>
        <p:spPr>
          <a:xfrm>
            <a:off x="1641040" y="2356954"/>
            <a:ext cx="13131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/>
              <a:t>Evacuation site</a:t>
            </a:r>
            <a:endParaRPr lang="en-GB" sz="1400" b="1" dirty="0"/>
          </a:p>
        </p:txBody>
      </p:sp>
      <p:sp>
        <p:nvSpPr>
          <p:cNvPr id="100" name="TextBox 99"/>
          <p:cNvSpPr txBox="1"/>
          <p:nvPr/>
        </p:nvSpPr>
        <p:spPr>
          <a:xfrm>
            <a:off x="1942177" y="2535417"/>
            <a:ext cx="7062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Services</a:t>
            </a:r>
          </a:p>
        </p:txBody>
      </p:sp>
      <p:sp>
        <p:nvSpPr>
          <p:cNvPr id="119" name="TextBox 7176"/>
          <p:cNvSpPr txBox="1">
            <a:spLocks noChangeArrowheads="1"/>
          </p:cNvSpPr>
          <p:nvPr/>
        </p:nvSpPr>
        <p:spPr bwMode="auto">
          <a:xfrm>
            <a:off x="1208614" y="5196353"/>
            <a:ext cx="2985172" cy="4308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sz="1100" dirty="0"/>
              <a:t>Completion up to roof level and supply of </a:t>
            </a:r>
            <a:r>
              <a:rPr lang="en-US" sz="1100" dirty="0" smtClean="0"/>
              <a:t>timber</a:t>
            </a:r>
          </a:p>
          <a:p>
            <a:pPr algn="ctr"/>
            <a:r>
              <a:rPr lang="en-US" sz="1100" dirty="0" smtClean="0"/>
              <a:t> LKR 300,000</a:t>
            </a:r>
            <a:endParaRPr lang="en-US" sz="1100" dirty="0"/>
          </a:p>
        </p:txBody>
      </p:sp>
      <p:sp>
        <p:nvSpPr>
          <p:cNvPr id="120" name="TextBox 7176"/>
          <p:cNvSpPr txBox="1">
            <a:spLocks noChangeArrowheads="1"/>
          </p:cNvSpPr>
          <p:nvPr/>
        </p:nvSpPr>
        <p:spPr bwMode="auto">
          <a:xfrm>
            <a:off x="1214558" y="5675042"/>
            <a:ext cx="2985172" cy="4308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GB" sz="1100" dirty="0"/>
              <a:t>Completion of </a:t>
            </a:r>
            <a:r>
              <a:rPr lang="en-GB" sz="1100" dirty="0" smtClean="0"/>
              <a:t>roof</a:t>
            </a:r>
          </a:p>
          <a:p>
            <a:pPr algn="ctr"/>
            <a:r>
              <a:rPr lang="en-GB" sz="1100" dirty="0" smtClean="0"/>
              <a:t>LKR 450,000</a:t>
            </a:r>
            <a:endParaRPr lang="en-GB" sz="1100" dirty="0"/>
          </a:p>
        </p:txBody>
      </p:sp>
      <p:sp>
        <p:nvSpPr>
          <p:cNvPr id="126" name="TextBox 7176"/>
          <p:cNvSpPr txBox="1">
            <a:spLocks noChangeArrowheads="1"/>
          </p:cNvSpPr>
          <p:nvPr/>
        </p:nvSpPr>
        <p:spPr bwMode="auto">
          <a:xfrm>
            <a:off x="1208238" y="6150997"/>
            <a:ext cx="2985172" cy="60016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sz="1100" dirty="0"/>
              <a:t>Completion of Core-house – Doors and </a:t>
            </a:r>
            <a:r>
              <a:rPr lang="en-US" sz="1100" dirty="0" smtClean="0"/>
              <a:t>Windows, Plastering</a:t>
            </a:r>
            <a:r>
              <a:rPr lang="en-US" sz="1100" dirty="0"/>
              <a:t>, Finishing and Painting </a:t>
            </a:r>
            <a:endParaRPr lang="en-US" sz="1100" dirty="0" smtClean="0"/>
          </a:p>
          <a:p>
            <a:pPr algn="ctr"/>
            <a:r>
              <a:rPr lang="en-US" sz="1100" dirty="0" smtClean="0"/>
              <a:t>LKR 300,000</a:t>
            </a:r>
            <a:endParaRPr lang="en-US" sz="1100" dirty="0"/>
          </a:p>
        </p:txBody>
      </p:sp>
      <p:sp>
        <p:nvSpPr>
          <p:cNvPr id="87" name="TextBox 86"/>
          <p:cNvSpPr txBox="1"/>
          <p:nvPr/>
        </p:nvSpPr>
        <p:spPr>
          <a:xfrm>
            <a:off x="2564" y="971436"/>
            <a:ext cx="108012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Average</a:t>
            </a:r>
          </a:p>
          <a:p>
            <a:r>
              <a:rPr lang="en-US" sz="1600" b="1" dirty="0" smtClean="0"/>
              <a:t>Timeline</a:t>
            </a:r>
            <a:endParaRPr lang="en-US" sz="1600" b="1" dirty="0"/>
          </a:p>
        </p:txBody>
      </p:sp>
      <p:cxnSp>
        <p:nvCxnSpPr>
          <p:cNvPr id="155" name="Straight Arrow Connector 20"/>
          <p:cNvCxnSpPr>
            <a:cxnSpLocks noChangeShapeType="1"/>
          </p:cNvCxnSpPr>
          <p:nvPr/>
        </p:nvCxnSpPr>
        <p:spPr bwMode="auto">
          <a:xfrm>
            <a:off x="2299229" y="2766328"/>
            <a:ext cx="0" cy="20963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100" name="Rectangle 4099"/>
          <p:cNvSpPr/>
          <p:nvPr/>
        </p:nvSpPr>
        <p:spPr>
          <a:xfrm>
            <a:off x="107504" y="2204864"/>
            <a:ext cx="720080" cy="28803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1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68" name="Rectangle 167"/>
          <p:cNvSpPr/>
          <p:nvPr/>
        </p:nvSpPr>
        <p:spPr>
          <a:xfrm>
            <a:off x="105895" y="2492896"/>
            <a:ext cx="720080" cy="28803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9" name="Rectangle 168"/>
          <p:cNvSpPr/>
          <p:nvPr/>
        </p:nvSpPr>
        <p:spPr>
          <a:xfrm>
            <a:off x="107504" y="5661248"/>
            <a:ext cx="720080" cy="28803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13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70" name="Rectangle 169"/>
          <p:cNvSpPr/>
          <p:nvPr/>
        </p:nvSpPr>
        <p:spPr>
          <a:xfrm>
            <a:off x="107504" y="2782352"/>
            <a:ext cx="720080" cy="28803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71" name="Rectangle 170"/>
          <p:cNvSpPr/>
          <p:nvPr/>
        </p:nvSpPr>
        <p:spPr>
          <a:xfrm>
            <a:off x="107504" y="3068960"/>
            <a:ext cx="720080" cy="28803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72" name="Rectangle 171"/>
          <p:cNvSpPr/>
          <p:nvPr/>
        </p:nvSpPr>
        <p:spPr>
          <a:xfrm>
            <a:off x="107504" y="3933056"/>
            <a:ext cx="720080" cy="28803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73" name="Rectangle 172"/>
          <p:cNvSpPr/>
          <p:nvPr/>
        </p:nvSpPr>
        <p:spPr>
          <a:xfrm>
            <a:off x="107504" y="3356992"/>
            <a:ext cx="720080" cy="28803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74" name="Rectangle 173"/>
          <p:cNvSpPr/>
          <p:nvPr/>
        </p:nvSpPr>
        <p:spPr>
          <a:xfrm>
            <a:off x="107504" y="3645024"/>
            <a:ext cx="720080" cy="28803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75" name="Rectangle 174"/>
          <p:cNvSpPr/>
          <p:nvPr/>
        </p:nvSpPr>
        <p:spPr>
          <a:xfrm>
            <a:off x="107504" y="4221088"/>
            <a:ext cx="720080" cy="28803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76" name="Rectangle 175"/>
          <p:cNvSpPr/>
          <p:nvPr/>
        </p:nvSpPr>
        <p:spPr>
          <a:xfrm>
            <a:off x="107504" y="4509120"/>
            <a:ext cx="720080" cy="28803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77" name="Rectangle 176"/>
          <p:cNvSpPr/>
          <p:nvPr/>
        </p:nvSpPr>
        <p:spPr>
          <a:xfrm>
            <a:off x="107504" y="4797152"/>
            <a:ext cx="720080" cy="28803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10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78" name="Rectangle 177"/>
          <p:cNvSpPr/>
          <p:nvPr/>
        </p:nvSpPr>
        <p:spPr>
          <a:xfrm>
            <a:off x="107504" y="5085184"/>
            <a:ext cx="720080" cy="28803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11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79" name="Rectangle 178"/>
          <p:cNvSpPr/>
          <p:nvPr/>
        </p:nvSpPr>
        <p:spPr>
          <a:xfrm>
            <a:off x="107504" y="5373216"/>
            <a:ext cx="720080" cy="28803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12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80" name="Rectangle 179"/>
          <p:cNvSpPr/>
          <p:nvPr/>
        </p:nvSpPr>
        <p:spPr>
          <a:xfrm>
            <a:off x="107504" y="5949280"/>
            <a:ext cx="720080" cy="28803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14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81" name="Rectangle 180"/>
          <p:cNvSpPr/>
          <p:nvPr/>
        </p:nvSpPr>
        <p:spPr>
          <a:xfrm>
            <a:off x="107504" y="6237312"/>
            <a:ext cx="720080" cy="28803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15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82" name="Rectangle 181"/>
          <p:cNvSpPr/>
          <p:nvPr/>
        </p:nvSpPr>
        <p:spPr>
          <a:xfrm>
            <a:off x="107504" y="6525344"/>
            <a:ext cx="720080" cy="28803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16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0" name="TextBox 7176"/>
          <p:cNvSpPr txBox="1">
            <a:spLocks noChangeArrowheads="1"/>
          </p:cNvSpPr>
          <p:nvPr/>
        </p:nvSpPr>
        <p:spPr bwMode="auto">
          <a:xfrm>
            <a:off x="7075007" y="4347923"/>
            <a:ext cx="1757360" cy="27699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GB" altLang="en-US" sz="1200" b="1" dirty="0"/>
              <a:t>NITF Insurance</a:t>
            </a:r>
          </a:p>
        </p:txBody>
      </p:sp>
      <p:sp>
        <p:nvSpPr>
          <p:cNvPr id="125" name="TextBox 7176"/>
          <p:cNvSpPr txBox="1">
            <a:spLocks noChangeArrowheads="1"/>
          </p:cNvSpPr>
          <p:nvPr/>
        </p:nvSpPr>
        <p:spPr bwMode="auto">
          <a:xfrm>
            <a:off x="4411545" y="4333616"/>
            <a:ext cx="2234835" cy="646331"/>
          </a:xfrm>
          <a:prstGeom prst="rect">
            <a:avLst/>
          </a:prstGeom>
          <a:noFill/>
          <a:ln w="9525">
            <a:solidFill>
              <a:srgbClr val="00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GB" altLang="en-US" sz="1200" b="1" dirty="0" err="1"/>
              <a:t>Govt</a:t>
            </a:r>
            <a:r>
              <a:rPr lang="en-GB" altLang="en-US" sz="1200" b="1" dirty="0"/>
              <a:t> financial assistance 1.2 </a:t>
            </a:r>
            <a:r>
              <a:rPr lang="en-GB" altLang="en-US" sz="1200" b="1" dirty="0" smtClean="0"/>
              <a:t>m </a:t>
            </a:r>
          </a:p>
          <a:p>
            <a:pPr algn="ctr"/>
            <a:r>
              <a:rPr lang="en-GB" altLang="en-US" sz="1200" b="1" dirty="0" smtClean="0"/>
              <a:t>OR</a:t>
            </a:r>
          </a:p>
          <a:p>
            <a:pPr algn="ctr"/>
            <a:r>
              <a:rPr lang="en-GB" altLang="en-US" sz="1200" b="1" dirty="0"/>
              <a:t>NITF Insurance </a:t>
            </a:r>
            <a:r>
              <a:rPr lang="en-GB" altLang="en-US" sz="1200" b="1" dirty="0" smtClean="0"/>
              <a:t>?</a:t>
            </a:r>
            <a:endParaRPr lang="en-GB" altLang="en-US" sz="1200" b="1" dirty="0"/>
          </a:p>
        </p:txBody>
      </p:sp>
      <p:sp>
        <p:nvSpPr>
          <p:cNvPr id="118" name="TextBox 7176"/>
          <p:cNvSpPr txBox="1">
            <a:spLocks noChangeArrowheads="1"/>
          </p:cNvSpPr>
          <p:nvPr/>
        </p:nvSpPr>
        <p:spPr bwMode="auto">
          <a:xfrm>
            <a:off x="1198119" y="4725807"/>
            <a:ext cx="2985172" cy="4308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nl-NL" altLang="en-US" sz="1100" dirty="0" smtClean="0"/>
              <a:t>Land </a:t>
            </a:r>
            <a:r>
              <a:rPr lang="nl-NL" altLang="en-US" sz="1100" dirty="0" err="1" smtClean="0"/>
              <a:t>preparation</a:t>
            </a:r>
            <a:r>
              <a:rPr lang="nl-NL" altLang="en-US" sz="1100" dirty="0" smtClean="0"/>
              <a:t>, </a:t>
            </a:r>
            <a:r>
              <a:rPr lang="nl-NL" altLang="en-US" sz="1100" dirty="0" err="1" smtClean="0"/>
              <a:t>excavation</a:t>
            </a:r>
            <a:r>
              <a:rPr lang="nl-NL" altLang="en-US" sz="1100" dirty="0" smtClean="0"/>
              <a:t> </a:t>
            </a:r>
            <a:r>
              <a:rPr lang="nl-NL" altLang="en-US" sz="1100" dirty="0" err="1" smtClean="0"/>
              <a:t>and</a:t>
            </a:r>
            <a:r>
              <a:rPr lang="nl-NL" altLang="en-US" sz="1100" dirty="0" smtClean="0"/>
              <a:t> </a:t>
            </a:r>
            <a:r>
              <a:rPr lang="nl-NL" altLang="en-US" sz="1100" dirty="0" err="1" smtClean="0"/>
              <a:t>completion</a:t>
            </a:r>
            <a:r>
              <a:rPr lang="nl-NL" altLang="en-US" sz="1100" dirty="0" smtClean="0"/>
              <a:t> LKR 150,000</a:t>
            </a:r>
            <a:endParaRPr lang="en-GB" sz="1100" dirty="0"/>
          </a:p>
        </p:txBody>
      </p:sp>
      <p:sp>
        <p:nvSpPr>
          <p:cNvPr id="185" name="TextBox 7176"/>
          <p:cNvSpPr txBox="1">
            <a:spLocks noChangeArrowheads="1"/>
          </p:cNvSpPr>
          <p:nvPr/>
        </p:nvSpPr>
        <p:spPr bwMode="auto">
          <a:xfrm>
            <a:off x="1243193" y="4346239"/>
            <a:ext cx="2952328" cy="276999"/>
          </a:xfrm>
          <a:prstGeom prst="rect">
            <a:avLst/>
          </a:prstGeom>
          <a:noFill/>
          <a:ln w="9525">
            <a:solidFill>
              <a:srgbClr val="00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GB" altLang="en-US" sz="1200" b="1" dirty="0" err="1"/>
              <a:t>Govt</a:t>
            </a:r>
            <a:r>
              <a:rPr lang="en-GB" altLang="en-US" sz="1200" b="1" dirty="0"/>
              <a:t> financial assistance </a:t>
            </a:r>
            <a:r>
              <a:rPr lang="en-GB" altLang="en-US" sz="1200" b="1" dirty="0" smtClean="0"/>
              <a:t>1.2 </a:t>
            </a:r>
            <a:r>
              <a:rPr lang="mr-IN" altLang="en-US" sz="1200" b="1" dirty="0" smtClean="0"/>
              <a:t>–</a:t>
            </a:r>
            <a:r>
              <a:rPr lang="en-GB" altLang="en-US" sz="1200" b="1" dirty="0" smtClean="0"/>
              <a:t> 1.6 m</a:t>
            </a:r>
          </a:p>
        </p:txBody>
      </p:sp>
      <p:cxnSp>
        <p:nvCxnSpPr>
          <p:cNvPr id="101" name="Straight Arrow Connector 20"/>
          <p:cNvCxnSpPr>
            <a:cxnSpLocks noChangeShapeType="1"/>
          </p:cNvCxnSpPr>
          <p:nvPr/>
        </p:nvCxnSpPr>
        <p:spPr bwMode="auto">
          <a:xfrm>
            <a:off x="2339752" y="3356992"/>
            <a:ext cx="0" cy="10081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97" name="TextBox 196"/>
          <p:cNvSpPr txBox="1"/>
          <p:nvPr/>
        </p:nvSpPr>
        <p:spPr>
          <a:xfrm>
            <a:off x="2483768" y="4005064"/>
            <a:ext cx="10334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/>
              <a:t>Re-location</a:t>
            </a:r>
            <a:endParaRPr lang="en-GB" sz="1400" b="1" dirty="0"/>
          </a:p>
        </p:txBody>
      </p:sp>
      <p:sp>
        <p:nvSpPr>
          <p:cNvPr id="198" name="TextBox 197"/>
          <p:cNvSpPr txBox="1"/>
          <p:nvPr/>
        </p:nvSpPr>
        <p:spPr>
          <a:xfrm>
            <a:off x="6158124" y="4005064"/>
            <a:ext cx="13662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/>
              <a:t>Re-</a:t>
            </a:r>
            <a:r>
              <a:rPr lang="en-GB" sz="1400" b="1" dirty="0"/>
              <a:t>c</a:t>
            </a:r>
            <a:r>
              <a:rPr lang="en-GB" sz="1400" b="1" dirty="0" smtClean="0"/>
              <a:t>onstruction</a:t>
            </a:r>
            <a:endParaRPr lang="en-GB" sz="1400" b="1" dirty="0"/>
          </a:p>
        </p:txBody>
      </p:sp>
      <p:sp>
        <p:nvSpPr>
          <p:cNvPr id="7172" name="TextBox 7171"/>
          <p:cNvSpPr txBox="1"/>
          <p:nvPr/>
        </p:nvSpPr>
        <p:spPr>
          <a:xfrm>
            <a:off x="1403648" y="3140968"/>
            <a:ext cx="25745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$ Rental support 3 x LKR 7,500</a:t>
            </a:r>
            <a:endParaRPr lang="en-GB" sz="1200" dirty="0"/>
          </a:p>
        </p:txBody>
      </p:sp>
      <p:sp>
        <p:nvSpPr>
          <p:cNvPr id="35" name="TextBox 34"/>
          <p:cNvSpPr txBox="1"/>
          <p:nvPr/>
        </p:nvSpPr>
        <p:spPr>
          <a:xfrm>
            <a:off x="9612560" y="4005064"/>
            <a:ext cx="1166813" cy="237294"/>
          </a:xfrm>
          <a:prstGeom prst="rect">
            <a:avLst/>
          </a:prstGeom>
          <a:noFill/>
        </p:spPr>
        <p:txBody>
          <a:bodyPr lIns="76807" tIns="38404" rIns="76807" bIns="38404">
            <a:spAutoFit/>
          </a:bodyPr>
          <a:lstStyle/>
          <a:p>
            <a:pPr algn="ctr">
              <a:defRPr/>
            </a:pPr>
            <a:endParaRPr lang="en-GB" sz="1038" dirty="0">
              <a:latin typeface="+mj-lt"/>
              <a:ea typeface="Arial" charset="0"/>
              <a:cs typeface="Arial" charset="0"/>
            </a:endParaRPr>
          </a:p>
        </p:txBody>
      </p:sp>
      <p:grpSp>
        <p:nvGrpSpPr>
          <p:cNvPr id="4125" name="Group 4124"/>
          <p:cNvGrpSpPr/>
          <p:nvPr/>
        </p:nvGrpSpPr>
        <p:grpSpPr>
          <a:xfrm>
            <a:off x="1043608" y="3212976"/>
            <a:ext cx="8224590" cy="1872208"/>
            <a:chOff x="755576" y="6597352"/>
            <a:chExt cx="8224590" cy="1872208"/>
          </a:xfrm>
        </p:grpSpPr>
        <p:sp>
          <p:nvSpPr>
            <p:cNvPr id="64" name="TextBox 7176"/>
            <p:cNvSpPr txBox="1">
              <a:spLocks noChangeArrowheads="1"/>
            </p:cNvSpPr>
            <p:nvPr/>
          </p:nvSpPr>
          <p:spPr bwMode="auto">
            <a:xfrm>
              <a:off x="1112980" y="7738447"/>
              <a:ext cx="298517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nl-NL" altLang="en-US" sz="1400" b="1" dirty="0" err="1" smtClean="0"/>
                <a:t>Relocation</a:t>
              </a:r>
              <a:endParaRPr lang="en-GB" sz="1400" b="1" dirty="0"/>
            </a:p>
          </p:txBody>
        </p:sp>
        <p:sp>
          <p:nvSpPr>
            <p:cNvPr id="187" name="TextBox 7176"/>
            <p:cNvSpPr txBox="1">
              <a:spLocks noChangeArrowheads="1"/>
            </p:cNvSpPr>
            <p:nvPr/>
          </p:nvSpPr>
          <p:spPr bwMode="auto">
            <a:xfrm>
              <a:off x="5169981" y="7738447"/>
              <a:ext cx="298517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nl-NL" altLang="en-US" sz="1400" b="1" dirty="0" smtClean="0"/>
                <a:t>Re-</a:t>
              </a:r>
              <a:r>
                <a:rPr lang="nl-NL" altLang="en-US" sz="1400" b="1" dirty="0" err="1" smtClean="0"/>
                <a:t>construction</a:t>
              </a:r>
              <a:endParaRPr lang="en-GB" sz="1400" b="1" dirty="0"/>
            </a:p>
          </p:txBody>
        </p:sp>
        <p:sp>
          <p:nvSpPr>
            <p:cNvPr id="4120" name="Rounded Rectangle 4119"/>
            <p:cNvSpPr/>
            <p:nvPr/>
          </p:nvSpPr>
          <p:spPr>
            <a:xfrm>
              <a:off x="755576" y="6597352"/>
              <a:ext cx="8079124" cy="1872208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4101" name="Picture 12" descr="4rsall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8127" b="63167"/>
            <a:stretch>
              <a:fillRect/>
            </a:stretch>
          </p:blipFill>
          <p:spPr bwMode="auto">
            <a:xfrm>
              <a:off x="1849011" y="7150840"/>
              <a:ext cx="414252" cy="486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2" name="Picture 13" descr="4rsall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231" b="57802"/>
            <a:stretch>
              <a:fillRect/>
            </a:stretch>
          </p:blipFill>
          <p:spPr bwMode="auto">
            <a:xfrm>
              <a:off x="5641217" y="7168057"/>
              <a:ext cx="383046" cy="586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TextBox 35"/>
            <p:cNvSpPr txBox="1"/>
            <p:nvPr/>
          </p:nvSpPr>
          <p:spPr>
            <a:xfrm>
              <a:off x="1581838" y="7648624"/>
              <a:ext cx="973937" cy="397005"/>
            </a:xfrm>
            <a:prstGeom prst="rect">
              <a:avLst/>
            </a:prstGeom>
            <a:noFill/>
          </p:spPr>
          <p:txBody>
            <a:bodyPr wrap="square" lIns="76807" tIns="38404" rIns="76807" bIns="38404">
              <a:spAutoFit/>
            </a:bodyPr>
            <a:lstStyle/>
            <a:p>
              <a:pPr algn="ctr">
                <a:defRPr/>
              </a:pPr>
              <a:r>
                <a:rPr lang="en-GB" sz="1038" dirty="0">
                  <a:latin typeface="+mj-lt"/>
                  <a:ea typeface="Arial" charset="0"/>
                  <a:cs typeface="Arial" charset="0"/>
                </a:rPr>
                <a:t>Transitional /core shelter?</a:t>
              </a:r>
            </a:p>
          </p:txBody>
        </p:sp>
        <p:pic>
          <p:nvPicPr>
            <p:cNvPr id="4127" name="Picture 12" descr="4rsall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8127" b="63167"/>
            <a:stretch>
              <a:fillRect/>
            </a:stretch>
          </p:blipFill>
          <p:spPr bwMode="auto">
            <a:xfrm>
              <a:off x="4441755" y="7168057"/>
              <a:ext cx="436307" cy="5126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" name="TextBox 57"/>
            <p:cNvSpPr txBox="1"/>
            <p:nvPr/>
          </p:nvSpPr>
          <p:spPr>
            <a:xfrm>
              <a:off x="4200798" y="7667792"/>
              <a:ext cx="857250" cy="398463"/>
            </a:xfrm>
            <a:prstGeom prst="rect">
              <a:avLst/>
            </a:prstGeom>
            <a:noFill/>
          </p:spPr>
          <p:txBody>
            <a:bodyPr lIns="76807" tIns="38404" rIns="76807" bIns="38404">
              <a:spAutoFit/>
            </a:bodyPr>
            <a:lstStyle/>
            <a:p>
              <a:pPr algn="ctr">
                <a:defRPr/>
              </a:pPr>
              <a:r>
                <a:rPr lang="en-GB" sz="1038" dirty="0">
                  <a:latin typeface="+mj-lt"/>
                  <a:ea typeface="Arial" charset="0"/>
                  <a:cs typeface="Arial" charset="0"/>
                </a:rPr>
                <a:t>Transitional/core shelter?</a:t>
              </a:r>
            </a:p>
          </p:txBody>
        </p:sp>
        <p:sp>
          <p:nvSpPr>
            <p:cNvPr id="202" name="TextBox 201"/>
            <p:cNvSpPr txBox="1"/>
            <p:nvPr/>
          </p:nvSpPr>
          <p:spPr>
            <a:xfrm>
              <a:off x="2497996" y="7164128"/>
              <a:ext cx="172819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HUMANITARIAN</a:t>
              </a:r>
            </a:p>
            <a:p>
              <a:pPr algn="ctr"/>
              <a:r>
                <a:rPr lang="en-GB" dirty="0" smtClean="0"/>
                <a:t>SUPPORT </a:t>
              </a:r>
              <a:r>
                <a:rPr lang="en-GB" dirty="0"/>
                <a:t>OPTIONS</a:t>
              </a:r>
            </a:p>
          </p:txBody>
        </p:sp>
        <p:pic>
          <p:nvPicPr>
            <p:cNvPr id="205" name="Picture 13" descr="4rsall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231" b="57802"/>
            <a:stretch>
              <a:fillRect/>
            </a:stretch>
          </p:blipFill>
          <p:spPr bwMode="auto">
            <a:xfrm>
              <a:off x="8232780" y="7145886"/>
              <a:ext cx="383046" cy="586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6" name="TextBox 205"/>
            <p:cNvSpPr txBox="1"/>
            <p:nvPr/>
          </p:nvSpPr>
          <p:spPr>
            <a:xfrm>
              <a:off x="5247656" y="7685462"/>
              <a:ext cx="1166813" cy="396875"/>
            </a:xfrm>
            <a:prstGeom prst="rect">
              <a:avLst/>
            </a:prstGeom>
            <a:noFill/>
          </p:spPr>
          <p:txBody>
            <a:bodyPr lIns="76807" tIns="38404" rIns="76807" bIns="38404">
              <a:spAutoFit/>
            </a:bodyPr>
            <a:lstStyle/>
            <a:p>
              <a:pPr algn="ctr">
                <a:defRPr/>
              </a:pPr>
              <a:r>
                <a:rPr lang="en-GB" sz="1038" dirty="0">
                  <a:latin typeface="+mj-lt"/>
                  <a:ea typeface="Arial" charset="0"/>
                  <a:cs typeface="Arial" charset="0"/>
                </a:rPr>
                <a:t>Shelter </a:t>
              </a:r>
            </a:p>
            <a:p>
              <a:pPr algn="ctr">
                <a:defRPr/>
              </a:pPr>
              <a:r>
                <a:rPr lang="en-GB" sz="1038" dirty="0">
                  <a:latin typeface="+mj-lt"/>
                  <a:ea typeface="Arial" charset="0"/>
                  <a:cs typeface="Arial" charset="0"/>
                </a:rPr>
                <a:t>Repair Kit/Cash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989100" y="7249402"/>
              <a:ext cx="82013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/>
                <a:t>All: technical support</a:t>
              </a:r>
            </a:p>
          </p:txBody>
        </p:sp>
        <p:pic>
          <p:nvPicPr>
            <p:cNvPr id="70" name="Picture 12" descr="4rsall">
              <a:extLst>
                <a:ext uri="{FF2B5EF4-FFF2-40B4-BE49-F238E27FC236}">
                  <a16:creationId xmlns:a16="http://schemas.microsoft.com/office/drawing/2014/main" xmlns="" id="{E7092AE6-4685-4505-96F2-D21FB239B2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8127" b="63167"/>
            <a:stretch>
              <a:fillRect/>
            </a:stretch>
          </p:blipFill>
          <p:spPr bwMode="auto">
            <a:xfrm>
              <a:off x="7120707" y="7160558"/>
              <a:ext cx="436307" cy="5126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xmlns="" id="{B12796D9-30BF-43E3-ACD5-7327F85F5B3E}"/>
                </a:ext>
              </a:extLst>
            </p:cNvPr>
            <p:cNvSpPr txBox="1"/>
            <p:nvPr/>
          </p:nvSpPr>
          <p:spPr>
            <a:xfrm>
              <a:off x="6917550" y="7696388"/>
              <a:ext cx="857250" cy="398463"/>
            </a:xfrm>
            <a:prstGeom prst="rect">
              <a:avLst/>
            </a:prstGeom>
            <a:noFill/>
          </p:spPr>
          <p:txBody>
            <a:bodyPr lIns="76807" tIns="38404" rIns="76807" bIns="38404">
              <a:spAutoFit/>
            </a:bodyPr>
            <a:lstStyle/>
            <a:p>
              <a:pPr algn="ctr">
                <a:defRPr/>
              </a:pPr>
              <a:r>
                <a:rPr lang="en-GB" sz="1038" dirty="0">
                  <a:latin typeface="+mj-lt"/>
                  <a:ea typeface="Arial" charset="0"/>
                  <a:cs typeface="Arial" charset="0"/>
                </a:rPr>
                <a:t>Transitional/core shelter?</a:t>
              </a:r>
            </a:p>
          </p:txBody>
        </p:sp>
        <p:sp>
          <p:nvSpPr>
            <p:cNvPr id="203" name="TextBox 202"/>
            <p:cNvSpPr txBox="1"/>
            <p:nvPr/>
          </p:nvSpPr>
          <p:spPr>
            <a:xfrm>
              <a:off x="7813353" y="7693152"/>
              <a:ext cx="1166813" cy="396875"/>
            </a:xfrm>
            <a:prstGeom prst="rect">
              <a:avLst/>
            </a:prstGeom>
            <a:noFill/>
          </p:spPr>
          <p:txBody>
            <a:bodyPr lIns="76807" tIns="38404" rIns="76807" bIns="38404">
              <a:spAutoFit/>
            </a:bodyPr>
            <a:lstStyle/>
            <a:p>
              <a:pPr algn="ctr">
                <a:defRPr/>
              </a:pPr>
              <a:r>
                <a:rPr lang="en-GB" sz="1038" dirty="0">
                  <a:latin typeface="+mj-lt"/>
                  <a:ea typeface="Arial" charset="0"/>
                  <a:cs typeface="Arial" charset="0"/>
                </a:rPr>
                <a:t>Shelter </a:t>
              </a:r>
            </a:p>
            <a:p>
              <a:pPr algn="ctr">
                <a:defRPr/>
              </a:pPr>
              <a:r>
                <a:rPr lang="en-GB" sz="1038" dirty="0">
                  <a:latin typeface="+mj-lt"/>
                  <a:ea typeface="Arial" charset="0"/>
                  <a:cs typeface="Arial" charset="0"/>
                </a:rPr>
                <a:t>Repair Kit/Cash</a:t>
              </a:r>
            </a:p>
          </p:txBody>
        </p:sp>
      </p:grpSp>
      <p:cxnSp>
        <p:nvCxnSpPr>
          <p:cNvPr id="91" name="Straight Connector 29"/>
          <p:cNvCxnSpPr>
            <a:cxnSpLocks noChangeShapeType="1"/>
          </p:cNvCxnSpPr>
          <p:nvPr/>
        </p:nvCxnSpPr>
        <p:spPr bwMode="auto">
          <a:xfrm flipH="1">
            <a:off x="2297630" y="970068"/>
            <a:ext cx="28360" cy="138688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66" name="Rounded Rectangle 65"/>
          <p:cNvSpPr/>
          <p:nvPr/>
        </p:nvSpPr>
        <p:spPr>
          <a:xfrm>
            <a:off x="1712783" y="1066060"/>
            <a:ext cx="1262855" cy="256951"/>
          </a:xfrm>
          <a:prstGeom prst="roundRect">
            <a:avLst/>
          </a:prstGeom>
          <a:solidFill>
            <a:srgbClr val="459FD5"/>
          </a:solidFill>
          <a:ln>
            <a:solidFill>
              <a:srgbClr val="459F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07" tIns="38404" rIns="76807" bIns="38404" anchor="ctr"/>
          <a:lstStyle/>
          <a:p>
            <a:pPr algn="ctr">
              <a:defRPr/>
            </a:pPr>
            <a:r>
              <a:rPr lang="en-GB" sz="1200" dirty="0">
                <a:solidFill>
                  <a:schemeClr val="bg1"/>
                </a:solidFill>
              </a:rPr>
              <a:t>Resettlement</a:t>
            </a:r>
          </a:p>
        </p:txBody>
      </p:sp>
    </p:spTree>
    <p:extLst>
      <p:ext uri="{BB962C8B-B14F-4D97-AF65-F5344CB8AC3E}">
        <p14:creationId xmlns:p14="http://schemas.microsoft.com/office/powerpoint/2010/main" val="381163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280920" cy="3404666"/>
          </a:xfrm>
        </p:spPr>
        <p:txBody>
          <a:bodyPr>
            <a:normAutofit/>
          </a:bodyPr>
          <a:lstStyle/>
          <a:p>
            <a:pPr marL="0" indent="0" algn="ctr">
              <a:buFont typeface="Wingdings" charset="2"/>
              <a:buNone/>
              <a:defRPr/>
            </a:pPr>
            <a:r>
              <a:rPr lang="en-GB" dirty="0" smtClean="0">
                <a:ea typeface="+mn-ea"/>
                <a:cs typeface="+mn-cs"/>
              </a:rPr>
              <a:t>Displacement Tracking Matrix </a:t>
            </a:r>
          </a:p>
          <a:p>
            <a:pPr marL="0" indent="0" algn="ctr">
              <a:buFont typeface="Wingdings" charset="2"/>
              <a:buNone/>
              <a:defRPr/>
            </a:pPr>
            <a:r>
              <a:rPr lang="en-GB" dirty="0" smtClean="0">
                <a:ea typeface="+mn-ea"/>
                <a:cs typeface="+mn-cs"/>
              </a:rPr>
              <a:t>(DTM)</a:t>
            </a:r>
          </a:p>
          <a:p>
            <a:pPr marL="0" indent="0">
              <a:buFont typeface="Wingdings" charset="2"/>
              <a:buNone/>
              <a:defRPr/>
            </a:pPr>
            <a:endParaRPr lang="en-GB" dirty="0" smtClean="0">
              <a:ea typeface="+mn-ea"/>
              <a:cs typeface="+mn-cs"/>
            </a:endParaRPr>
          </a:p>
          <a:p>
            <a:pPr marL="0" indent="0">
              <a:buFont typeface="Wingdings" charset="2"/>
              <a:buNone/>
              <a:defRPr/>
            </a:pPr>
            <a:r>
              <a:rPr lang="en-GB" sz="1600" dirty="0">
                <a:hlinkClick r:id="rId3"/>
              </a:rPr>
              <a:t>https://</a:t>
            </a:r>
            <a:r>
              <a:rPr lang="en-GB" sz="1600" dirty="0" smtClean="0">
                <a:hlinkClick r:id="rId3"/>
              </a:rPr>
              <a:t>app.powerbi.com/view?r=eyJrIjoiZThjNmRiZTgtMjY2NC00YTEzLWFhYzMtZTlkODlkMzI4NTllIiwidCI6IjliNWVkNDg5LWZiOWEtNDVmMi04MTBjLTkyNmFlNDdjZjMzOCIsImMiOjEwfQ%3D%3D</a:t>
            </a:r>
            <a:endParaRPr lang="en-GB" sz="1600" dirty="0" smtClean="0"/>
          </a:p>
          <a:p>
            <a:pPr marL="0" indent="0">
              <a:buFont typeface="Wingdings" charset="2"/>
              <a:buNone/>
              <a:defRPr/>
            </a:pPr>
            <a:endParaRPr lang="en-GB" dirty="0"/>
          </a:p>
          <a:p>
            <a:endParaRPr lang="en-GB" sz="2000" dirty="0"/>
          </a:p>
          <a:p>
            <a:endParaRPr lang="en-GB" sz="2000" dirty="0"/>
          </a:p>
          <a:p>
            <a:endParaRPr lang="en-GB" dirty="0"/>
          </a:p>
          <a:p>
            <a:endParaRPr lang="en-GB" dirty="0"/>
          </a:p>
          <a:p>
            <a:pPr>
              <a:defRPr/>
            </a:pPr>
            <a:endParaRPr lang="en-GB" dirty="0">
              <a:ea typeface="+mn-ea"/>
              <a:cs typeface="+mn-cs"/>
            </a:endParaRPr>
          </a:p>
          <a:p>
            <a:pPr lvl="1">
              <a:defRPr/>
            </a:pPr>
            <a:endParaRPr lang="en-GB" dirty="0">
              <a:ea typeface="+mn-ea"/>
              <a:cs typeface="+mn-cs"/>
            </a:endParaRPr>
          </a:p>
          <a:p>
            <a:pPr marL="0" indent="0">
              <a:buNone/>
              <a:defRPr/>
            </a:pPr>
            <a:endParaRPr lang="en-GB" sz="2400" dirty="0">
              <a:ea typeface="+mn-ea"/>
              <a:cs typeface="+mn-cs"/>
            </a:endParaRPr>
          </a:p>
        </p:txBody>
      </p:sp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1797050" y="1216025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7F1416"/>
              </a:buClr>
              <a:buFont typeface="Wingdings" charset="2"/>
              <a:buChar char="§"/>
              <a:defRPr sz="32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7F1416"/>
              </a:buClr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7F1416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7F1416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7F1416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120458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60438"/>
            <a:ext cx="8229600" cy="5276874"/>
          </a:xfrm>
        </p:spPr>
        <p:txBody>
          <a:bodyPr>
            <a:normAutofit/>
          </a:bodyPr>
          <a:lstStyle/>
          <a:p>
            <a:pPr marL="0" indent="0">
              <a:buFont typeface="Wingdings" charset="2"/>
              <a:buNone/>
              <a:defRPr/>
            </a:pPr>
            <a:r>
              <a:rPr lang="en-GB" dirty="0">
                <a:ea typeface="+mn-ea"/>
                <a:cs typeface="+mn-cs"/>
              </a:rPr>
              <a:t>District Updates</a:t>
            </a:r>
          </a:p>
          <a:p>
            <a:pPr>
              <a:defRPr/>
            </a:pPr>
            <a:r>
              <a:rPr lang="en-GB" sz="2800" dirty="0" err="1"/>
              <a:t>ToRs</a:t>
            </a:r>
            <a:r>
              <a:rPr lang="en-GB" sz="2800" dirty="0"/>
              <a:t> finalised</a:t>
            </a:r>
          </a:p>
          <a:p>
            <a:pPr>
              <a:defRPr/>
            </a:pPr>
            <a:r>
              <a:rPr lang="en-GB" sz="2800" dirty="0"/>
              <a:t>Focal points</a:t>
            </a:r>
          </a:p>
          <a:p>
            <a:pPr lvl="1">
              <a:defRPr/>
            </a:pPr>
            <a:r>
              <a:rPr lang="en-GB" sz="2400" dirty="0"/>
              <a:t>WASH update </a:t>
            </a:r>
          </a:p>
          <a:p>
            <a:pPr lvl="2">
              <a:defRPr/>
            </a:pPr>
            <a:r>
              <a:rPr lang="en-GB" sz="2000" dirty="0"/>
              <a:t>World Vision – </a:t>
            </a:r>
            <a:r>
              <a:rPr lang="en-GB" sz="2000" dirty="0" err="1"/>
              <a:t>Kaluthra</a:t>
            </a:r>
            <a:r>
              <a:rPr lang="en-GB" sz="2000" dirty="0"/>
              <a:t> </a:t>
            </a:r>
          </a:p>
          <a:p>
            <a:pPr lvl="2">
              <a:defRPr/>
            </a:pPr>
            <a:r>
              <a:rPr lang="en-GB" sz="2000" dirty="0"/>
              <a:t>LEADS – Ratnapura and Matara </a:t>
            </a:r>
          </a:p>
          <a:p>
            <a:pPr lvl="2">
              <a:defRPr/>
            </a:pPr>
            <a:r>
              <a:rPr lang="en-GB" sz="2000" dirty="0"/>
              <a:t>Oxfam – Galle 	</a:t>
            </a:r>
          </a:p>
          <a:p>
            <a:pPr marL="914400" lvl="2" indent="0">
              <a:buNone/>
              <a:defRPr/>
            </a:pPr>
            <a:endParaRPr lang="en-GB" sz="2000" dirty="0"/>
          </a:p>
          <a:p>
            <a:pPr lvl="1">
              <a:defRPr/>
            </a:pPr>
            <a:r>
              <a:rPr lang="en-GB" sz="2400" dirty="0"/>
              <a:t>Shelter update</a:t>
            </a:r>
          </a:p>
          <a:p>
            <a:pPr lvl="2">
              <a:defRPr/>
            </a:pPr>
            <a:r>
              <a:rPr lang="en-GB" sz="2000" dirty="0"/>
              <a:t>World Vision: Ratnapura</a:t>
            </a:r>
          </a:p>
          <a:p>
            <a:pPr lvl="2">
              <a:defRPr/>
            </a:pPr>
            <a:r>
              <a:rPr lang="en-GB" sz="2000" dirty="0"/>
              <a:t>UN Habitat: Galle &amp; Kalutara</a:t>
            </a:r>
          </a:p>
          <a:p>
            <a:pPr lvl="2">
              <a:defRPr/>
            </a:pPr>
            <a:r>
              <a:rPr lang="en-GB" sz="2000" dirty="0"/>
              <a:t>Save the Children: Matara</a:t>
            </a:r>
          </a:p>
          <a:p>
            <a:pPr marL="457200" lvl="1" indent="0">
              <a:buNone/>
              <a:defRPr/>
            </a:pPr>
            <a:endParaRPr lang="en-GB" sz="2400" dirty="0"/>
          </a:p>
        </p:txBody>
      </p:sp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1797050" y="1216025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7F1416"/>
              </a:buClr>
              <a:buFont typeface="Wingdings" charset="2"/>
              <a:buChar char="§"/>
              <a:defRPr sz="32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7F1416"/>
              </a:buClr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7F1416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7F1416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7F1416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67979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12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4B02C7BE-98B5-43E2-8A3E-EE525E75BB1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868070"/>
              </p:ext>
            </p:extLst>
          </p:nvPr>
        </p:nvGraphicFramePr>
        <p:xfrm>
          <a:off x="323529" y="1412776"/>
          <a:ext cx="8424936" cy="5445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85678" y="427807"/>
            <a:ext cx="8229600" cy="1143000"/>
          </a:xfrm>
        </p:spPr>
        <p:txBody>
          <a:bodyPr>
            <a:normAutofit/>
          </a:bodyPr>
          <a:lstStyle/>
          <a:p>
            <a:r>
              <a:rPr lang="en-GB" sz="3200" b="1" dirty="0"/>
              <a:t>Shelter &amp; NFI - progress to date</a:t>
            </a:r>
            <a:br>
              <a:rPr lang="en-GB" sz="3200" b="1" dirty="0"/>
            </a:br>
            <a:r>
              <a:rPr lang="en-GB" sz="2200" dirty="0"/>
              <a:t>Targets (in red) are according to working group strategy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312590" y="4820929"/>
            <a:ext cx="79208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356800" y="5546310"/>
            <a:ext cx="79208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843808" y="2642519"/>
            <a:ext cx="386126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032670" y="4509120"/>
            <a:ext cx="8831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rgbClr val="FF0000"/>
                </a:solidFill>
              </a:rPr>
              <a:t>8000 (based on agency capacities)</a:t>
            </a:r>
            <a:endParaRPr lang="en-GB" sz="12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88132" y="2206732"/>
            <a:ext cx="2224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rgbClr val="FF0000"/>
                </a:solidFill>
              </a:rPr>
              <a:t>25,000 (national damage data, fully and partially damaged) </a:t>
            </a:r>
            <a:endParaRPr lang="en-GB" sz="12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82453" y="4852938"/>
            <a:ext cx="1285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rgbClr val="FF0000"/>
                </a:solidFill>
              </a:rPr>
              <a:t>2,500 (national damage data – fully damaged)</a:t>
            </a:r>
            <a:endParaRPr lang="en-GB" sz="1200" b="1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65450" y="6309320"/>
            <a:ext cx="1446310" cy="5486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Rectangle 15"/>
          <p:cNvSpPr/>
          <p:nvPr/>
        </p:nvSpPr>
        <p:spPr>
          <a:xfrm>
            <a:off x="7092280" y="6395582"/>
            <a:ext cx="1321129" cy="5486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7740352" y="22048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2622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Update by Oxfam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Autofit/>
          </a:bodyPr>
          <a:lstStyle/>
          <a:p>
            <a:r>
              <a:rPr lang="en-AU" sz="2400" dirty="0"/>
              <a:t>S</a:t>
            </a:r>
            <a:r>
              <a:rPr lang="en-AU" sz="2400" dirty="0" smtClean="0"/>
              <a:t>tarted Latrine damage assessment in </a:t>
            </a:r>
            <a:r>
              <a:rPr lang="en-AU" sz="2400" dirty="0" err="1" smtClean="0"/>
              <a:t>Kalutara</a:t>
            </a:r>
            <a:endParaRPr lang="en-AU" sz="2400" dirty="0" smtClean="0"/>
          </a:p>
          <a:p>
            <a:endParaRPr lang="en-AU" sz="2400" dirty="0"/>
          </a:p>
          <a:p>
            <a:r>
              <a:rPr lang="en-AU" sz="2400" dirty="0" smtClean="0"/>
              <a:t>4 Camps assessed (</a:t>
            </a:r>
            <a:r>
              <a:rPr lang="en-AU" sz="2400" dirty="0" err="1" smtClean="0"/>
              <a:t>Kalutara</a:t>
            </a:r>
            <a:r>
              <a:rPr lang="en-AU" sz="2400" dirty="0" smtClean="0"/>
              <a:t> - 2, </a:t>
            </a:r>
            <a:r>
              <a:rPr lang="en-AU" sz="2400" dirty="0" err="1" smtClean="0"/>
              <a:t>Ratnapura</a:t>
            </a:r>
            <a:r>
              <a:rPr lang="en-AU" sz="2400" dirty="0" smtClean="0"/>
              <a:t> - 2)</a:t>
            </a:r>
          </a:p>
          <a:p>
            <a:pPr lvl="1"/>
            <a:r>
              <a:rPr lang="en-AU" sz="2400" dirty="0" err="1" smtClean="0"/>
              <a:t>Kalutara</a:t>
            </a:r>
            <a:r>
              <a:rPr lang="en-AU" sz="2400" dirty="0"/>
              <a:t> </a:t>
            </a:r>
            <a:r>
              <a:rPr lang="en-AU" sz="2400" dirty="0" smtClean="0"/>
              <a:t>(</a:t>
            </a:r>
            <a:r>
              <a:rPr lang="en-AU" sz="2400" dirty="0" err="1" smtClean="0"/>
              <a:t>Vogan</a:t>
            </a:r>
            <a:r>
              <a:rPr lang="en-AU" sz="2400" dirty="0" smtClean="0"/>
              <a:t> Estate – 54 families &amp; </a:t>
            </a:r>
            <a:r>
              <a:rPr lang="en-AU" sz="2400" dirty="0" err="1" smtClean="0"/>
              <a:t>Geekeyanakanda</a:t>
            </a:r>
            <a:r>
              <a:rPr lang="en-AU" sz="2400" dirty="0" smtClean="0"/>
              <a:t> – 10 families)</a:t>
            </a:r>
          </a:p>
          <a:p>
            <a:pPr lvl="2"/>
            <a:r>
              <a:rPr lang="en-AU" sz="2000" dirty="0"/>
              <a:t>Lack of WASH facilities</a:t>
            </a:r>
          </a:p>
          <a:p>
            <a:pPr lvl="2"/>
            <a:r>
              <a:rPr lang="en-AU" sz="2000" dirty="0"/>
              <a:t>Oxfam is working </a:t>
            </a:r>
            <a:endParaRPr lang="en-AU" sz="2000" dirty="0" smtClean="0"/>
          </a:p>
          <a:p>
            <a:pPr lvl="2"/>
            <a:endParaRPr lang="en-AU" sz="2000" dirty="0" smtClean="0"/>
          </a:p>
          <a:p>
            <a:pPr lvl="1"/>
            <a:r>
              <a:rPr lang="en-AU" sz="2400" dirty="0" err="1"/>
              <a:t>Ratnapura</a:t>
            </a:r>
            <a:r>
              <a:rPr lang="en-AU" sz="2400" dirty="0"/>
              <a:t> </a:t>
            </a:r>
            <a:r>
              <a:rPr lang="en-AU" sz="2400" dirty="0" smtClean="0"/>
              <a:t>(</a:t>
            </a:r>
            <a:r>
              <a:rPr lang="en-AU" sz="2400" dirty="0" err="1" smtClean="0"/>
              <a:t>Elapatha</a:t>
            </a:r>
            <a:r>
              <a:rPr lang="en-AU" sz="2400" dirty="0" smtClean="0"/>
              <a:t> – 48 families &amp; </a:t>
            </a:r>
            <a:r>
              <a:rPr lang="en-AU" sz="2400" dirty="0" err="1" smtClean="0"/>
              <a:t>Kalathuwava</a:t>
            </a:r>
            <a:r>
              <a:rPr lang="en-AU" sz="2400" dirty="0" smtClean="0"/>
              <a:t> </a:t>
            </a:r>
            <a:r>
              <a:rPr lang="en-AU" sz="2400" dirty="0" err="1" smtClean="0"/>
              <a:t>Thikiyakala</a:t>
            </a:r>
            <a:r>
              <a:rPr lang="en-AU" sz="2400" dirty="0" smtClean="0"/>
              <a:t> School ground – 22 </a:t>
            </a:r>
            <a:r>
              <a:rPr lang="en-AU" sz="2400" dirty="0" err="1" smtClean="0"/>
              <a:t>familes</a:t>
            </a:r>
            <a:r>
              <a:rPr lang="en-AU" sz="2400" dirty="0" smtClean="0"/>
              <a:t>)</a:t>
            </a:r>
          </a:p>
          <a:p>
            <a:pPr lvl="2"/>
            <a:r>
              <a:rPr lang="en-AU" sz="2000" dirty="0" err="1" smtClean="0"/>
              <a:t>Elapatha</a:t>
            </a:r>
            <a:r>
              <a:rPr lang="en-AU" sz="2000" dirty="0" smtClean="0"/>
              <a:t> – World Vision is working</a:t>
            </a:r>
          </a:p>
          <a:p>
            <a:pPr lvl="2"/>
            <a:r>
              <a:rPr lang="en-AU" sz="2000" dirty="0" err="1" smtClean="0"/>
              <a:t>Kalathuwava</a:t>
            </a:r>
            <a:r>
              <a:rPr lang="en-AU" sz="2000" dirty="0" smtClean="0"/>
              <a:t> – Lack of WASH facilities and Oxfam committed to work</a:t>
            </a:r>
            <a:endParaRPr lang="en-AU" sz="1600" dirty="0" smtClean="0"/>
          </a:p>
        </p:txBody>
      </p:sp>
    </p:spTree>
    <p:extLst>
      <p:ext uri="{BB962C8B-B14F-4D97-AF65-F5344CB8AC3E}">
        <p14:creationId xmlns:p14="http://schemas.microsoft.com/office/powerpoint/2010/main" val="253928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Oxfam…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endParaRPr lang="en-AU" sz="1600" dirty="0"/>
          </a:p>
          <a:p>
            <a:r>
              <a:rPr lang="en-AU" sz="2400" dirty="0"/>
              <a:t>Circulated the Latrine assessment report from PS – </a:t>
            </a:r>
            <a:r>
              <a:rPr lang="en-AU" sz="2400" dirty="0" err="1"/>
              <a:t>Bulathsinhala</a:t>
            </a:r>
            <a:endParaRPr lang="en-AU" sz="2400" dirty="0"/>
          </a:p>
          <a:p>
            <a:r>
              <a:rPr lang="en-AU" sz="2400" dirty="0"/>
              <a:t>Latrine </a:t>
            </a:r>
            <a:r>
              <a:rPr lang="en-AU" sz="2400" smtClean="0"/>
              <a:t>intervention discussion</a:t>
            </a:r>
          </a:p>
          <a:p>
            <a:pPr marL="0" indent="0">
              <a:buNone/>
            </a:pPr>
            <a:endParaRPr lang="en-AU" sz="2400" dirty="0"/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8419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AU" dirty="0" err="1" smtClean="0"/>
              <a:t>Ratnapura</a:t>
            </a:r>
            <a:r>
              <a:rPr lang="en-AU" dirty="0" smtClean="0"/>
              <a:t> schools works</a:t>
            </a:r>
            <a:br>
              <a:rPr lang="en-AU" dirty="0" smtClean="0"/>
            </a:br>
            <a:r>
              <a:rPr lang="en-AU" dirty="0" smtClean="0"/>
              <a:t>By Plan International Sri Lanka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sz="3400" b="1" dirty="0"/>
              <a:t>Observations </a:t>
            </a:r>
            <a:endParaRPr lang="en-GB" sz="3400" b="1" dirty="0" smtClean="0"/>
          </a:p>
          <a:p>
            <a:r>
              <a:rPr lang="en-GB" sz="3400" dirty="0"/>
              <a:t>Damages to the water distribution lines, wells polluted with flood water , water pumps, </a:t>
            </a:r>
          </a:p>
          <a:p>
            <a:r>
              <a:rPr lang="en-GB" sz="3400" dirty="0"/>
              <a:t>Damages the </a:t>
            </a:r>
            <a:r>
              <a:rPr lang="en-GB" sz="3400" dirty="0" err="1"/>
              <a:t>handwashing</a:t>
            </a:r>
            <a:r>
              <a:rPr lang="en-GB" sz="3400" dirty="0"/>
              <a:t> points / removal of taps, soap trays,</a:t>
            </a:r>
          </a:p>
          <a:p>
            <a:r>
              <a:rPr lang="en-GB" sz="3400" dirty="0"/>
              <a:t>Damages to the toilets (broken doors, taps) </a:t>
            </a:r>
          </a:p>
          <a:p>
            <a:r>
              <a:rPr lang="en-GB" sz="3400" dirty="0"/>
              <a:t>Drainage systems are blocked </a:t>
            </a:r>
          </a:p>
          <a:p>
            <a:r>
              <a:rPr lang="en-GB" sz="3400" dirty="0"/>
              <a:t>Overuse of WASH facilities if the school is used as a camp</a:t>
            </a:r>
          </a:p>
          <a:p>
            <a:r>
              <a:rPr lang="en-GB" sz="3400" dirty="0"/>
              <a:t>Lack /absence/removal of taps, soap trays and absences  of cleaning material (disinfectants, brushes, wipers, dustbins) </a:t>
            </a:r>
          </a:p>
          <a:p>
            <a:r>
              <a:rPr lang="en-GB" sz="3400" dirty="0"/>
              <a:t>Poor waste management practices </a:t>
            </a:r>
          </a:p>
          <a:p>
            <a:r>
              <a:rPr lang="en-GB" sz="3400" dirty="0"/>
              <a:t>Debris and water logged locations </a:t>
            </a:r>
          </a:p>
          <a:p>
            <a:r>
              <a:rPr lang="en-GB" sz="3400" dirty="0"/>
              <a:t>Certain schools are still closed </a:t>
            </a:r>
          </a:p>
          <a:p>
            <a:r>
              <a:rPr lang="en-GB" sz="3400" dirty="0"/>
              <a:t>Flood is regular event for most of the schools </a:t>
            </a:r>
          </a:p>
        </p:txBody>
      </p:sp>
    </p:spTree>
    <p:extLst>
      <p:ext uri="{BB962C8B-B14F-4D97-AF65-F5344CB8AC3E}">
        <p14:creationId xmlns:p14="http://schemas.microsoft.com/office/powerpoint/2010/main" val="297253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Challenges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/>
              <a:t>Lack of detailed data about the damages WASH facilities </a:t>
            </a:r>
          </a:p>
          <a:p>
            <a:r>
              <a:rPr lang="en-GB" dirty="0"/>
              <a:t>Results of Rapid WASH Assessment in schools </a:t>
            </a:r>
          </a:p>
          <a:p>
            <a:r>
              <a:rPr lang="en-GB" dirty="0"/>
              <a:t>Difficulty in verifying flood caused damages  </a:t>
            </a:r>
          </a:p>
          <a:p>
            <a:pPr lvl="0"/>
            <a:r>
              <a:rPr lang="en-GB" dirty="0"/>
              <a:t>Funds are short term (time factor)</a:t>
            </a:r>
          </a:p>
          <a:p>
            <a:pPr lvl="0"/>
            <a:r>
              <a:rPr lang="en-GB" dirty="0"/>
              <a:t>School vacations </a:t>
            </a:r>
          </a:p>
          <a:p>
            <a:pPr lvl="0"/>
            <a:r>
              <a:rPr lang="en-GB" dirty="0"/>
              <a:t>Government  examinations in August where major constructions are prohibited during the exam period.    </a:t>
            </a:r>
          </a:p>
          <a:p>
            <a:pPr lvl="0"/>
            <a:r>
              <a:rPr lang="en-GB" dirty="0"/>
              <a:t>Distances among schools </a:t>
            </a:r>
          </a:p>
          <a:p>
            <a:pPr lvl="0"/>
            <a:r>
              <a:rPr lang="en-GB" dirty="0"/>
              <a:t>Time limitations for software activities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6372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n-GB" dirty="0"/>
              <a:t>Web Details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2000" dirty="0">
                <a:hlinkClick r:id="rId2"/>
              </a:rPr>
              <a:t>www.sheltercluster.org</a:t>
            </a:r>
            <a:r>
              <a:rPr lang="en-GB" sz="2000" dirty="0"/>
              <a:t>  </a:t>
            </a:r>
          </a:p>
          <a:p>
            <a:r>
              <a:rPr lang="en-GB" sz="2000" dirty="0">
                <a:hlinkClick r:id="rId3"/>
              </a:rPr>
              <a:t>https://www.sheltercluster.org/response/sri-lanka-floods-2017</a:t>
            </a:r>
            <a:r>
              <a:rPr lang="en-GB" sz="2000" dirty="0"/>
              <a:t> </a:t>
            </a:r>
            <a:endParaRPr lang="en-GB" sz="2000" dirty="0" smtClean="0"/>
          </a:p>
          <a:p>
            <a:r>
              <a:rPr lang="en-GB" sz="2000" dirty="0" smtClean="0"/>
              <a:t>Damage data visualisation: </a:t>
            </a:r>
            <a:endParaRPr lang="en-GB" sz="2000" dirty="0" smtClean="0"/>
          </a:p>
          <a:p>
            <a:r>
              <a:rPr lang="en-GB" sz="2000" u="sng" dirty="0">
                <a:hlinkClick r:id="rId4"/>
              </a:rPr>
              <a:t>https://public.tableau.com/profile/methunan#!/vizhome/SriLanka-DamageDataTable/SummaryDamage-District</a:t>
            </a:r>
            <a:r>
              <a:rPr lang="en-GB" sz="2000" dirty="0"/>
              <a:t> </a:t>
            </a:r>
            <a:endParaRPr lang="en-GB" sz="2000" dirty="0" smtClean="0"/>
          </a:p>
          <a:p>
            <a:r>
              <a:rPr lang="en-GB" sz="2000" dirty="0" smtClean="0"/>
              <a:t>Damage </a:t>
            </a:r>
            <a:r>
              <a:rPr lang="en-GB" sz="2000" dirty="0" smtClean="0"/>
              <a:t>data table: </a:t>
            </a:r>
            <a:r>
              <a:rPr lang="en-GB" sz="2000" u="sng" dirty="0">
                <a:hlinkClick r:id="rId5"/>
              </a:rPr>
              <a:t>https://public.tableau.com/profile/methunan#!/vizhome/SriLanka-DamageDataTable/Datatable?publish=yes</a:t>
            </a:r>
            <a:r>
              <a:rPr lang="en-GB" sz="2000" dirty="0"/>
              <a:t> </a:t>
            </a:r>
            <a:endParaRPr lang="en-GB" sz="2000" dirty="0" smtClean="0"/>
          </a:p>
          <a:p>
            <a:r>
              <a:rPr lang="en-GB" sz="2000" dirty="0" smtClean="0"/>
              <a:t>DTM</a:t>
            </a:r>
            <a:r>
              <a:rPr lang="en-GB" sz="2000" dirty="0"/>
              <a:t>: </a:t>
            </a:r>
            <a:r>
              <a:rPr lang="en-GB" sz="2000" dirty="0">
                <a:hlinkClick r:id="rId6"/>
              </a:rPr>
              <a:t>https://</a:t>
            </a:r>
            <a:r>
              <a:rPr lang="en-GB" sz="2000" dirty="0" smtClean="0">
                <a:hlinkClick r:id="rId6"/>
              </a:rPr>
              <a:t>app.powerbi.com/view?r=eyJrIjoiZThjNmRiZTgtMjY2NC00YTEzLWFhYzMtZTlkODlkMzI4NTllIiwidCI6IjliNWVkNDg5LWZiOWEtNDVmMi04MTBjLTkyNmFlNDdjZjMzOCIsImMiOjEwfQ%3D%3D</a:t>
            </a:r>
            <a:endParaRPr lang="en-GB" sz="2000" dirty="0" smtClean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 smtClean="0"/>
          </a:p>
          <a:p>
            <a:endParaRPr lang="en-GB" sz="2000" dirty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06408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en-GB" sz="3600" b="1" dirty="0"/>
              <a:t>Shelter &amp; NFI -</a:t>
            </a:r>
            <a:r>
              <a:rPr lang="en-GB" sz="3600" dirty="0"/>
              <a:t> </a:t>
            </a:r>
            <a:r>
              <a:rPr lang="en-GB" sz="3600" b="1" dirty="0"/>
              <a:t>modality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="" xmlns:a16="http://schemas.microsoft.com/office/drawing/2014/main" id="{8C6759F2-5678-4DB1-A0B8-88115132A4A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5678683"/>
              </p:ext>
            </p:extLst>
          </p:nvPr>
        </p:nvGraphicFramePr>
        <p:xfrm>
          <a:off x="467544" y="1836420"/>
          <a:ext cx="7848872" cy="4256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2388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0076" t="17100" r="21256" b="10800"/>
          <a:stretch/>
        </p:blipFill>
        <p:spPr>
          <a:xfrm>
            <a:off x="467543" y="990600"/>
            <a:ext cx="8305297" cy="5741246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1143000"/>
          </a:xfrm>
        </p:spPr>
        <p:txBody>
          <a:bodyPr>
            <a:normAutofit/>
          </a:bodyPr>
          <a:lstStyle/>
          <a:p>
            <a:r>
              <a:rPr lang="en-GB" sz="3200" b="1" dirty="0"/>
              <a:t>Shelter programming – Objective 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62350" y="2492896"/>
            <a:ext cx="19442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Targeting is not yet down to divisional level for all activities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556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0075" t="13600" r="21651" b="15700"/>
          <a:stretch/>
        </p:blipFill>
        <p:spPr>
          <a:xfrm>
            <a:off x="224096" y="961129"/>
            <a:ext cx="8640960" cy="5896871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1143000"/>
          </a:xfrm>
        </p:spPr>
        <p:txBody>
          <a:bodyPr>
            <a:normAutofit/>
          </a:bodyPr>
          <a:lstStyle/>
          <a:p>
            <a:r>
              <a:rPr lang="en-GB" sz="3200" b="1" dirty="0"/>
              <a:t>Shelter programming – Objective 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76256" y="2564904"/>
            <a:ext cx="19442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Targeting is not yet down to divisional level for all activities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000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0469" t="16400" r="22044" b="10801"/>
          <a:stretch/>
        </p:blipFill>
        <p:spPr>
          <a:xfrm>
            <a:off x="539552" y="1003955"/>
            <a:ext cx="8194144" cy="5836925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1143000"/>
          </a:xfrm>
        </p:spPr>
        <p:txBody>
          <a:bodyPr>
            <a:normAutofit/>
          </a:bodyPr>
          <a:lstStyle/>
          <a:p>
            <a:r>
              <a:rPr lang="en-GB" sz="3200" b="1" dirty="0"/>
              <a:t>Shelter programming – Objective 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50854" y="2420888"/>
            <a:ext cx="19442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Targeting is not yet down to divisional level for all activities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231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r>
              <a:rPr lang="en-GB" dirty="0"/>
              <a:t>Shelter needs – damage data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7544" y="1484784"/>
            <a:ext cx="8424935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National level data: DMC website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Up to 28</a:t>
            </a:r>
            <a:r>
              <a:rPr lang="en-GB" sz="2400" baseline="30000" dirty="0"/>
              <a:t>th</a:t>
            </a:r>
            <a:r>
              <a:rPr lang="en-GB" sz="2400" dirty="0"/>
              <a:t> June covering all flood/landslide affected districts &amp; divisions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Since 23</a:t>
            </a:r>
            <a:r>
              <a:rPr lang="en-GB" sz="2400" baseline="30000" dirty="0"/>
              <a:t>rd</a:t>
            </a:r>
            <a:r>
              <a:rPr lang="en-GB" sz="2400" dirty="0"/>
              <a:t> July this has been posted again, though does not cover all districts and divisions</a:t>
            </a:r>
          </a:p>
          <a:p>
            <a:pPr>
              <a:spcBef>
                <a:spcPts val="600"/>
              </a:spcBef>
            </a:pPr>
            <a:r>
              <a:rPr lang="en-GB" sz="2800" b="1" dirty="0"/>
              <a:t>District- level data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Collected by SWG from GA offices:</a:t>
            </a:r>
          </a:p>
          <a:p>
            <a:r>
              <a:rPr lang="en-GB" sz="3200" dirty="0"/>
              <a:t>	 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2275761"/>
              </p:ext>
            </p:extLst>
          </p:nvPr>
        </p:nvGraphicFramePr>
        <p:xfrm>
          <a:off x="1835696" y="4437112"/>
          <a:ext cx="4788532" cy="1854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6340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1216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1297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District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Date collected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Date</a:t>
                      </a:r>
                      <a:r>
                        <a:rPr lang="en-GB" baseline="0" dirty="0"/>
                        <a:t> of data set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err="1"/>
                        <a:t>Matara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11/07/17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28/06/17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Galle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11/07/17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20/06/17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err="1"/>
                        <a:t>Kalutara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12/07/17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28/06/17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/>
                        <a:t>Ratnapura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18/07/17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17/07/17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023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8106" t="17801" r="19288" b="5201"/>
          <a:stretch/>
        </p:blipFill>
        <p:spPr>
          <a:xfrm>
            <a:off x="363680" y="1080553"/>
            <a:ext cx="8496944" cy="5878389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63680" y="332656"/>
            <a:ext cx="8229600" cy="1143000"/>
          </a:xfrm>
        </p:spPr>
        <p:txBody>
          <a:bodyPr>
            <a:normAutofit/>
          </a:bodyPr>
          <a:lstStyle/>
          <a:p>
            <a:r>
              <a:rPr lang="en-GB" sz="3600" dirty="0"/>
              <a:t>Shelter needs – damage data</a:t>
            </a:r>
          </a:p>
        </p:txBody>
      </p:sp>
    </p:spTree>
    <p:extLst>
      <p:ext uri="{BB962C8B-B14F-4D97-AF65-F5344CB8AC3E}">
        <p14:creationId xmlns:p14="http://schemas.microsoft.com/office/powerpoint/2010/main" val="10072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1719</TotalTime>
  <Words>1593</Words>
  <Application>Microsoft Office PowerPoint</Application>
  <PresentationFormat>On-screen Show (4:3)</PresentationFormat>
  <Paragraphs>565</Paragraphs>
  <Slides>34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Arial Unicode MS</vt:lpstr>
      <vt:lpstr>MS PGothic</vt:lpstr>
      <vt:lpstr>Arial</vt:lpstr>
      <vt:lpstr>Calibri</vt:lpstr>
      <vt:lpstr>Gill Sans MT</vt:lpstr>
      <vt:lpstr>Iskoola Pota</vt:lpstr>
      <vt:lpstr>Mangal</vt:lpstr>
      <vt:lpstr>Wingdings</vt:lpstr>
      <vt:lpstr>Office Theme</vt:lpstr>
      <vt:lpstr>PowerPoint Presentation</vt:lpstr>
      <vt:lpstr>Agenda</vt:lpstr>
      <vt:lpstr>Shelter &amp; NFI - progress to date Targets (in red) are according to working group strategy</vt:lpstr>
      <vt:lpstr>Shelter &amp; NFI - modality</vt:lpstr>
      <vt:lpstr>Shelter programming – Objective 1</vt:lpstr>
      <vt:lpstr>Shelter programming – Objective 2</vt:lpstr>
      <vt:lpstr>Shelter programming – Objective 3</vt:lpstr>
      <vt:lpstr>Shelter needs – damage data</vt:lpstr>
      <vt:lpstr>Shelter needs – damage data</vt:lpstr>
      <vt:lpstr>Shelter &amp; NFI – gaps Targets (in red) are according to working group strategy</vt:lpstr>
      <vt:lpstr>NBRO Update on Resettlement Progress </vt:lpstr>
      <vt:lpstr>PowerPoint Presentation</vt:lpstr>
      <vt:lpstr>Site Selection Criteria </vt:lpstr>
      <vt:lpstr>PowerPoint Presentation</vt:lpstr>
      <vt:lpstr>Resettlement Sites</vt:lpstr>
      <vt:lpstr>Development of Resilient Communities</vt:lpstr>
      <vt:lpstr>Standards for Settlement Development</vt:lpstr>
      <vt:lpstr>Category 1</vt:lpstr>
      <vt:lpstr>Category 2</vt:lpstr>
      <vt:lpstr>Category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Update by Oxfam</vt:lpstr>
      <vt:lpstr>Oxfam…</vt:lpstr>
      <vt:lpstr>Ratnapura schools works By Plan International Sri Lanka</vt:lpstr>
      <vt:lpstr>Challenges </vt:lpstr>
      <vt:lpstr>Web Details</vt:lpstr>
    </vt:vector>
  </TitlesOfParts>
  <Company>IFRC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Licensed User</dc:creator>
  <cp:lastModifiedBy>Emese HP</cp:lastModifiedBy>
  <cp:revision>131</cp:revision>
  <dcterms:created xsi:type="dcterms:W3CDTF">2017-06-11T05:15:16Z</dcterms:created>
  <dcterms:modified xsi:type="dcterms:W3CDTF">2017-07-28T09:24:38Z</dcterms:modified>
</cp:coreProperties>
</file>