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6" r:id="rId3"/>
    <p:sldId id="260" r:id="rId4"/>
    <p:sldId id="263" r:id="rId5"/>
    <p:sldId id="262" r:id="rId6"/>
    <p:sldId id="264" r:id="rId7"/>
    <p:sldId id="265" r:id="rId8"/>
    <p:sldId id="266" r:id="rId9"/>
    <p:sldId id="267" r:id="rId10"/>
    <p:sldId id="269" r:id="rId11"/>
    <p:sldId id="272" r:id="rId12"/>
    <p:sldId id="270" r:id="rId13"/>
    <p:sldId id="271" r:id="rId14"/>
    <p:sldId id="273" r:id="rId15"/>
  </p:sldIdLst>
  <p:sldSz cx="9144000" cy="5715000" type="screen16x10"/>
  <p:notesSz cx="6858000" cy="9144000"/>
  <p:defaultTextStyle>
    <a:defPPr>
      <a:defRPr lang="en-US"/>
    </a:defPPr>
    <a:lvl1pPr marL="0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24496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48990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73486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697982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22476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46972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2971468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395962" algn="l" defTabSz="84899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0E8B1EE-BE84-4BF3-BC56-126E1A099802}">
          <p14:sldIdLst>
            <p14:sldId id="256"/>
            <p14:sldId id="260"/>
            <p14:sldId id="263"/>
            <p14:sldId id="262"/>
            <p14:sldId id="264"/>
            <p14:sldId id="265"/>
            <p14:sldId id="266"/>
            <p14:sldId id="267"/>
            <p14:sldId id="269"/>
            <p14:sldId id="272"/>
            <p14:sldId id="270"/>
            <p14:sldId id="271"/>
            <p14:sldId id="273"/>
          </p14:sldIdLst>
        </p14:section>
        <p14:section name="Untitled Section" id="{BDE28F55-AC44-405A-971A-E3075A2B3D1D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DC281A"/>
    <a:srgbClr val="8317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9" d="100"/>
          <a:sy n="79" d="100"/>
        </p:scale>
        <p:origin x="-1032" y="-90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A02C8-DC17-4636-B191-01E7A141C74A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66DAB-5B43-49BD-89CF-88CF440E3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12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899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4496" algn="l" defTabSz="84899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8990" algn="l" defTabSz="84899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3486" algn="l" defTabSz="84899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982" algn="l" defTabSz="84899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2476" algn="l" defTabSz="84899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972" algn="l" defTabSz="84899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1468" algn="l" defTabSz="84899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5962" algn="l" defTabSz="84899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1775354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4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2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5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9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98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44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712099" y="4270717"/>
            <a:ext cx="1577458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646907"/>
            <a:ext cx="8062912" cy="1225021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1875233"/>
            <a:ext cx="8062912" cy="14605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5010547"/>
            <a:ext cx="5791200" cy="304271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4708920"/>
            <a:ext cx="5791200" cy="304271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4793590"/>
            <a:ext cx="502920" cy="304271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912"/>
            <a:ext cx="8229600" cy="11658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9007"/>
            <a:ext cx="8229600" cy="3810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5400040"/>
            <a:ext cx="2133600" cy="251460"/>
          </a:xfrm>
        </p:spPr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5400808"/>
            <a:ext cx="4260056" cy="25069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5862"/>
            <a:ext cx="9129932" cy="5697416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712099" y="150056"/>
            <a:ext cx="1577458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5397500"/>
            <a:ext cx="2133600" cy="254000"/>
          </a:xfrm>
        </p:spPr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5400808"/>
            <a:ext cx="4260056" cy="25069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674687"/>
            <a:ext cx="502920" cy="250693"/>
          </a:xfrm>
        </p:spPr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5" y="7818"/>
            <a:ext cx="2672861" cy="158350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5862"/>
            <a:ext cx="9136966" cy="5703278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6220"/>
            <a:ext cx="7239000" cy="1135063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61280"/>
            <a:ext cx="3886200" cy="1905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35365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5365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5400808"/>
            <a:ext cx="2133600" cy="251460"/>
          </a:xfrm>
        </p:spPr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5400808"/>
            <a:ext cx="4260056" cy="25146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5400808"/>
            <a:ext cx="502920" cy="251460"/>
          </a:xfrm>
        </p:spPr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42277"/>
            <a:ext cx="1066800" cy="5128260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42277"/>
            <a:ext cx="581024" cy="251460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2855937"/>
            <a:ext cx="581024" cy="251460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42277"/>
            <a:ext cx="6858000" cy="251460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2855937"/>
            <a:ext cx="6858000" cy="2514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5400808"/>
            <a:ext cx="2130552" cy="251460"/>
          </a:xfrm>
        </p:spPr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5400808"/>
            <a:ext cx="4261104" cy="2514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5402580"/>
            <a:ext cx="502920" cy="251460"/>
          </a:xfrm>
        </p:spPr>
        <p:txBody>
          <a:bodyPr/>
          <a:lstStyle>
            <a:lvl1pPr algn="ctr">
              <a:defRPr/>
            </a:lvl1pPr>
          </a:lstStyle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5400808"/>
            <a:ext cx="2133600" cy="251460"/>
          </a:xfrm>
        </p:spPr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5401575"/>
            <a:ext cx="4260056" cy="25069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5400808"/>
            <a:ext cx="502920" cy="251460"/>
          </a:xfrm>
        </p:spPr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06387"/>
            <a:ext cx="914400" cy="49530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06387"/>
            <a:ext cx="2438400" cy="49530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266700"/>
            <a:ext cx="5276088" cy="499110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5463540"/>
            <a:ext cx="2133600" cy="251460"/>
          </a:xfrm>
        </p:spPr>
        <p:txBody>
          <a:bodyPr/>
          <a:lstStyle>
            <a:lvl1pPr>
              <a:defRPr sz="900"/>
            </a:lvl1pPr>
          </a:lstStyle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5463540"/>
            <a:ext cx="5143120" cy="251460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5463540"/>
            <a:ext cx="502920" cy="251460"/>
          </a:xfrm>
        </p:spPr>
        <p:txBody>
          <a:bodyPr/>
          <a:lstStyle>
            <a:lvl1pPr>
              <a:defRPr sz="900"/>
            </a:lvl1pPr>
          </a:lstStyle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520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25747"/>
            <a:ext cx="914400" cy="53340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11638"/>
            <a:ext cx="7333488" cy="45720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4889500"/>
            <a:ext cx="7333488" cy="5715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5463540"/>
            <a:ext cx="2103120" cy="251460"/>
          </a:xfrm>
        </p:spPr>
        <p:txBody>
          <a:bodyPr/>
          <a:lstStyle>
            <a:lvl1pPr>
              <a:defRPr sz="900"/>
            </a:lvl1pPr>
          </a:lstStyle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5464308"/>
            <a:ext cx="4948072" cy="251460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5463540"/>
            <a:ext cx="365760" cy="251460"/>
          </a:xfrm>
        </p:spPr>
        <p:txBody>
          <a:bodyPr/>
          <a:lstStyle>
            <a:lvl1pPr algn="ctr">
              <a:defRPr sz="900"/>
            </a:lvl1pPr>
          </a:lstStyle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17500"/>
            <a:ext cx="1905000" cy="45720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17500"/>
            <a:ext cx="6248400" cy="45720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672417"/>
            <a:ext cx="7772400" cy="1135062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422261"/>
            <a:ext cx="7772400" cy="1250156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2449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4899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7348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979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2247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4697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714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959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5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9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496" indent="0">
              <a:buNone/>
              <a:defRPr sz="1900" b="1"/>
            </a:lvl2pPr>
            <a:lvl3pPr marL="848990" indent="0">
              <a:buNone/>
              <a:defRPr sz="1700" b="1"/>
            </a:lvl3pPr>
            <a:lvl4pPr marL="1273486" indent="0">
              <a:buNone/>
              <a:defRPr sz="1500" b="1"/>
            </a:lvl4pPr>
            <a:lvl5pPr marL="1697982" indent="0">
              <a:buNone/>
              <a:defRPr sz="1500" b="1"/>
            </a:lvl5pPr>
            <a:lvl6pPr marL="2122476" indent="0">
              <a:buNone/>
              <a:defRPr sz="1500" b="1"/>
            </a:lvl6pPr>
            <a:lvl7pPr marL="2546972" indent="0">
              <a:buNone/>
              <a:defRPr sz="1500" b="1"/>
            </a:lvl7pPr>
            <a:lvl8pPr marL="2971468" indent="0">
              <a:buNone/>
              <a:defRPr sz="1500" b="1"/>
            </a:lvl8pPr>
            <a:lvl9pPr marL="3395962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4496" indent="0">
              <a:buNone/>
              <a:defRPr sz="1900" b="1"/>
            </a:lvl2pPr>
            <a:lvl3pPr marL="848990" indent="0">
              <a:buNone/>
              <a:defRPr sz="1700" b="1"/>
            </a:lvl3pPr>
            <a:lvl4pPr marL="1273486" indent="0">
              <a:buNone/>
              <a:defRPr sz="1500" b="1"/>
            </a:lvl4pPr>
            <a:lvl5pPr marL="1697982" indent="0">
              <a:buNone/>
              <a:defRPr sz="1500" b="1"/>
            </a:lvl5pPr>
            <a:lvl6pPr marL="2122476" indent="0">
              <a:buNone/>
              <a:defRPr sz="1500" b="1"/>
            </a:lvl6pPr>
            <a:lvl7pPr marL="2546972" indent="0">
              <a:buNone/>
              <a:defRPr sz="1500" b="1"/>
            </a:lvl7pPr>
            <a:lvl8pPr marL="2971468" indent="0">
              <a:buNone/>
              <a:defRPr sz="1500" b="1"/>
            </a:lvl8pPr>
            <a:lvl9pPr marL="3395962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4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9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1"/>
            <a:ext cx="3008313" cy="96837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300"/>
            </a:lvl1pPr>
            <a:lvl2pPr marL="424496" indent="0">
              <a:buNone/>
              <a:defRPr sz="1100"/>
            </a:lvl2pPr>
            <a:lvl3pPr marL="848990" indent="0">
              <a:buNone/>
              <a:defRPr sz="900"/>
            </a:lvl3pPr>
            <a:lvl4pPr marL="1273486" indent="0">
              <a:buNone/>
              <a:defRPr sz="800"/>
            </a:lvl4pPr>
            <a:lvl5pPr marL="1697982" indent="0">
              <a:buNone/>
              <a:defRPr sz="800"/>
            </a:lvl5pPr>
            <a:lvl6pPr marL="2122476" indent="0">
              <a:buNone/>
              <a:defRPr sz="800"/>
            </a:lvl6pPr>
            <a:lvl7pPr marL="2546972" indent="0">
              <a:buNone/>
              <a:defRPr sz="800"/>
            </a:lvl7pPr>
            <a:lvl8pPr marL="2971468" indent="0">
              <a:buNone/>
              <a:defRPr sz="800"/>
            </a:lvl8pPr>
            <a:lvl9pPr marL="3395962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3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000"/>
            </a:lvl1pPr>
            <a:lvl2pPr marL="424496" indent="0">
              <a:buNone/>
              <a:defRPr sz="2600"/>
            </a:lvl2pPr>
            <a:lvl3pPr marL="848990" indent="0">
              <a:buNone/>
              <a:defRPr sz="2200"/>
            </a:lvl3pPr>
            <a:lvl4pPr marL="1273486" indent="0">
              <a:buNone/>
              <a:defRPr sz="1900"/>
            </a:lvl4pPr>
            <a:lvl5pPr marL="1697982" indent="0">
              <a:buNone/>
              <a:defRPr sz="1900"/>
            </a:lvl5pPr>
            <a:lvl6pPr marL="2122476" indent="0">
              <a:buNone/>
              <a:defRPr sz="1900"/>
            </a:lvl6pPr>
            <a:lvl7pPr marL="2546972" indent="0">
              <a:buNone/>
              <a:defRPr sz="1900"/>
            </a:lvl7pPr>
            <a:lvl8pPr marL="2971468" indent="0">
              <a:buNone/>
              <a:defRPr sz="1900"/>
            </a:lvl8pPr>
            <a:lvl9pPr marL="3395962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300"/>
            </a:lvl1pPr>
            <a:lvl2pPr marL="424496" indent="0">
              <a:buNone/>
              <a:defRPr sz="1100"/>
            </a:lvl2pPr>
            <a:lvl3pPr marL="848990" indent="0">
              <a:buNone/>
              <a:defRPr sz="900"/>
            </a:lvl3pPr>
            <a:lvl4pPr marL="1273486" indent="0">
              <a:buNone/>
              <a:defRPr sz="800"/>
            </a:lvl4pPr>
            <a:lvl5pPr marL="1697982" indent="0">
              <a:buNone/>
              <a:defRPr sz="800"/>
            </a:lvl5pPr>
            <a:lvl6pPr marL="2122476" indent="0">
              <a:buNone/>
              <a:defRPr sz="800"/>
            </a:lvl6pPr>
            <a:lvl7pPr marL="2546972" indent="0">
              <a:buNone/>
              <a:defRPr sz="800"/>
            </a:lvl7pPr>
            <a:lvl8pPr marL="2971468" indent="0">
              <a:buNone/>
              <a:defRPr sz="800"/>
            </a:lvl8pPr>
            <a:lvl9pPr marL="3395962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29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84899" tIns="42449" rIns="84899" bIns="424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84899" tIns="42449" rIns="84899" bIns="424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5296959"/>
            <a:ext cx="2133600" cy="304271"/>
          </a:xfrm>
          <a:prstGeom prst="rect">
            <a:avLst/>
          </a:prstGeom>
        </p:spPr>
        <p:txBody>
          <a:bodyPr vert="horz" lIns="84899" tIns="42449" rIns="84899" bIns="42449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84899" tIns="42449" rIns="84899" bIns="42449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84899" tIns="42449" rIns="84899" bIns="42449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2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848990" rtl="0" eaLnBrk="1" latinLnBrk="0" hangingPunct="1">
        <a:spcBef>
          <a:spcPct val="0"/>
        </a:spcBef>
        <a:buNone/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8372" indent="-318372" algn="l" defTabSz="848990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9805" indent="-265309" algn="l" defTabSz="84899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61239" indent="-212247" algn="l" defTabSz="8489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85733" indent="-212247" algn="l" defTabSz="848990" rtl="0" eaLnBrk="1" latinLnBrk="0" hangingPunct="1">
        <a:spcBef>
          <a:spcPct val="20000"/>
        </a:spcBef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0229" indent="-212247" algn="l" defTabSz="848990" rtl="0" eaLnBrk="1" latinLnBrk="0" hangingPunct="1">
        <a:spcBef>
          <a:spcPct val="20000"/>
        </a:spcBef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34725" indent="-212247" algn="l" defTabSz="8489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59219" indent="-212247" algn="l" defTabSz="8489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3715" indent="-212247" algn="l" defTabSz="8489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08211" indent="-212247" algn="l" defTabSz="8489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899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496" algn="l" defTabSz="84899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990" algn="l" defTabSz="84899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486" algn="l" defTabSz="84899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982" algn="l" defTabSz="84899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476" algn="l" defTabSz="84899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972" algn="l" defTabSz="84899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468" algn="l" defTabSz="84899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5962" algn="l" defTabSz="84899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1724"/>
            <a:ext cx="9129932" cy="5697416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862"/>
            <a:ext cx="9136966" cy="5703278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5" y="4123675"/>
            <a:ext cx="2672861" cy="158350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22912"/>
            <a:ext cx="8229600" cy="116586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569007"/>
            <a:ext cx="8229600" cy="3810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5400808"/>
            <a:ext cx="2133600" cy="2514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11DCDFC-585E-4A6B-A99A-409AC63D0F2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5401575"/>
            <a:ext cx="4260056" cy="25069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5400808"/>
            <a:ext cx="502920" cy="251460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3787E7F-0014-4AAF-B6F6-A9B5B5FF6EE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399" y="-26811"/>
            <a:ext cx="2514599" cy="1664688"/>
          </a:xfrm>
          <a:prstGeom prst="rect">
            <a:avLst/>
          </a:prstGeom>
          <a:ln>
            <a:noFill/>
          </a:ln>
        </p:spPr>
      </p:pic>
      <p:pic>
        <p:nvPicPr>
          <p:cNvPr id="14" name="Picture 13" descr="E:\SAMSUNG A7 4 JANUARI 2020\foto WA\IMG-20191231-WA002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350456"/>
            <a:ext cx="2514600" cy="1371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05165" y="571500"/>
            <a:ext cx="5767035" cy="1219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RAPAT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KOORDINASI TINGKAT PROPINSI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n-US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62000" y="1638300"/>
            <a:ext cx="5029200" cy="1460500"/>
          </a:xfrm>
        </p:spPr>
        <p:txBody>
          <a:bodyPr>
            <a:normAutofit/>
          </a:bodyPr>
          <a:lstStyle/>
          <a:p>
            <a:pPr algn="ctr"/>
            <a:r>
              <a:rPr lang="en-US" sz="2400" b="1" i="1" dirty="0" smtClean="0"/>
              <a:t>PELAKSANAAN KEGIATAN REHABILITASI DAN REKONSTRUKSI SEKTOR PERUMAHAN</a:t>
            </a:r>
            <a:endParaRPr lang="en-US" sz="2400" b="1" i="1" dirty="0"/>
          </a:p>
        </p:txBody>
      </p:sp>
      <p:sp>
        <p:nvSpPr>
          <p:cNvPr id="12" name="Subtitle 8"/>
          <p:cNvSpPr txBox="1">
            <a:spLocks/>
          </p:cNvSpPr>
          <p:nvPr/>
        </p:nvSpPr>
        <p:spPr>
          <a:xfrm>
            <a:off x="28575" y="4305300"/>
            <a:ext cx="5791200" cy="13081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marL="0" marR="36576" indent="0" algn="r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3000" kern="120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2000" dirty="0" smtClean="0">
                <a:latin typeface="Arial Black" panose="020B0A04020102020204" pitchFamily="34" charset="0"/>
              </a:rPr>
              <a:t>BADAN PENANGGULANGAN BENCANA DAERAH KABUPATEN SIGI</a:t>
            </a:r>
            <a:endParaRPr lang="en-US" sz="2000" dirty="0" smtClean="0">
              <a:latin typeface="Arial Black" panose="020B0A04020102020204" pitchFamily="34" charset="0"/>
            </a:endParaRPr>
          </a:p>
          <a:p>
            <a:pPr algn="ctr" defTabSz="914400"/>
            <a:r>
              <a:rPr lang="en-US" sz="2000" dirty="0" smtClean="0">
                <a:latin typeface="Arial Black" panose="020B0A04020102020204" pitchFamily="34" charset="0"/>
              </a:rPr>
              <a:t>2020</a:t>
            </a:r>
            <a:endParaRPr lang="en-US" sz="2000" dirty="0">
              <a:latin typeface="Arial Black" panose="020B0A04020102020204" pitchFamily="34" charset="0"/>
            </a:endParaRPr>
          </a:p>
        </p:txBody>
      </p:sp>
      <p:pic>
        <p:nvPicPr>
          <p:cNvPr id="13" name="Picture 12" descr="E:\SAMSUNG A7 TGL 3 JULI 2020\WA Foto\IMG-20200224-WA0063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398" y="2957266"/>
            <a:ext cx="2514600" cy="16177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23" t="13369" r="23936" b="35437"/>
          <a:stretch/>
        </p:blipFill>
        <p:spPr bwMode="auto">
          <a:xfrm>
            <a:off x="6629399" y="1637877"/>
            <a:ext cx="2514601" cy="1319389"/>
          </a:xfrm>
          <a:prstGeom prst="rect">
            <a:avLst/>
          </a:prstGeom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31" y="159544"/>
            <a:ext cx="798669" cy="945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250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1211" y="800100"/>
            <a:ext cx="8120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lphaUcPeriod" startAt="2"/>
            </a:pPr>
            <a:r>
              <a:rPr lang="en-US" sz="2400" b="1" dirty="0" err="1"/>
              <a:t>Pendampingan</a:t>
            </a:r>
            <a:r>
              <a:rPr lang="en-US" sz="2400" b="1" dirty="0"/>
              <a:t> TP4 </a:t>
            </a:r>
            <a:r>
              <a:rPr lang="en-US" sz="2400" b="1" dirty="0" err="1"/>
              <a:t>dan</a:t>
            </a:r>
            <a:r>
              <a:rPr lang="en-US" sz="2400" b="1" dirty="0"/>
              <a:t> Tim </a:t>
            </a:r>
            <a:r>
              <a:rPr lang="en-US" sz="2400" b="1" dirty="0" err="1" smtClean="0"/>
              <a:t>Pendukung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61212" y="1333500"/>
            <a:ext cx="81209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6350" algn="just">
              <a:buFont typeface="+mj-lt"/>
              <a:buAutoNum type="arabicPeriod"/>
            </a:pPr>
            <a:r>
              <a:rPr lang="en-US" sz="2000" b="1" dirty="0" smtClean="0"/>
              <a:t>TP4 </a:t>
            </a:r>
          </a:p>
          <a:p>
            <a:pPr marL="625475" lvl="0" indent="-625475" algn="just"/>
            <a:r>
              <a:rPr lang="en-US" sz="2000" b="1" dirty="0"/>
              <a:t>	</a:t>
            </a:r>
            <a:r>
              <a:rPr lang="en-US" sz="2000" b="1" dirty="0" smtClean="0"/>
              <a:t>Dari 212 orang TP4 </a:t>
            </a:r>
            <a:r>
              <a:rPr lang="en-US" sz="2000" b="1" dirty="0" err="1" smtClean="0"/>
              <a:t>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dilakukan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rasionalisasi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kebutuhan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berdasarkan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sisa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beban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kerja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progres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capaian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kerja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ini</a:t>
            </a:r>
            <a:r>
              <a:rPr lang="en-US" sz="2000" b="1" dirty="0" smtClean="0"/>
              <a:t>. </a:t>
            </a:r>
          </a:p>
          <a:p>
            <a:pPr marL="625475" lvl="0" indent="-276225" algn="just">
              <a:buFont typeface="+mj-lt"/>
              <a:buAutoNum type="arabicPeriod" startAt="2"/>
            </a:pPr>
            <a:r>
              <a:rPr lang="en-US" sz="2000" b="1" dirty="0" smtClean="0"/>
              <a:t>TP4D (Tim </a:t>
            </a:r>
            <a:r>
              <a:rPr lang="en-US" sz="2000" b="1" dirty="0" err="1" smtClean="0"/>
              <a:t>Pengawal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Pengaman</a:t>
            </a:r>
            <a:r>
              <a:rPr lang="en-US" sz="2000" b="1" dirty="0" smtClean="0"/>
              <a:t> Pembangunan Daerah (9 Orang)</a:t>
            </a:r>
          </a:p>
          <a:p>
            <a:pPr marL="625475" lvl="0" indent="-276225" algn="just">
              <a:buFont typeface="+mj-lt"/>
              <a:buAutoNum type="arabicPeriod" startAt="2"/>
            </a:pPr>
            <a:r>
              <a:rPr lang="en-US" sz="2000" b="1" dirty="0" smtClean="0"/>
              <a:t>Tim </a:t>
            </a:r>
            <a:r>
              <a:rPr lang="en-US" sz="2000" b="1" dirty="0" err="1" smtClean="0"/>
              <a:t>Pendamping</a:t>
            </a:r>
            <a:r>
              <a:rPr lang="en-US" sz="2000" b="1" dirty="0"/>
              <a:t> </a:t>
            </a:r>
            <a:r>
              <a:rPr lang="en-US" sz="2000" b="1" dirty="0" err="1" smtClean="0"/>
              <a:t>Masyarakat</a:t>
            </a:r>
            <a:r>
              <a:rPr lang="en-US" sz="2000" b="1" dirty="0" smtClean="0"/>
              <a:t> (TPM) </a:t>
            </a:r>
            <a:r>
              <a:rPr lang="en-US" sz="2000" b="1" dirty="0" err="1" smtClean="0"/>
              <a:t>dari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unsur</a:t>
            </a:r>
            <a:r>
              <a:rPr lang="en-US" sz="2000" b="1" dirty="0" smtClean="0"/>
              <a:t> TNI, </a:t>
            </a:r>
            <a:r>
              <a:rPr lang="en-US" sz="2000" b="1" dirty="0" err="1" smtClean="0"/>
              <a:t>Kepolisian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Kejaksaan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Inspektorat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Camat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sejumlah</a:t>
            </a:r>
            <a:r>
              <a:rPr lang="en-US" sz="2000" b="1" dirty="0" smtClean="0"/>
              <a:t> 75 Orang </a:t>
            </a:r>
          </a:p>
          <a:p>
            <a:pPr marL="625475" lvl="0" indent="-276225" algn="just">
              <a:buFont typeface="+mj-lt"/>
              <a:buAutoNum type="arabicPeriod" startAt="2"/>
            </a:pPr>
            <a:r>
              <a:rPr lang="en-US" sz="2000" b="1" dirty="0" smtClean="0"/>
              <a:t>Tim </a:t>
            </a:r>
            <a:r>
              <a:rPr lang="en-US" sz="2000" b="1" dirty="0" err="1" smtClean="0"/>
              <a:t>Teknis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dari</a:t>
            </a:r>
            <a:r>
              <a:rPr lang="en-US" sz="2000" b="1" dirty="0" smtClean="0"/>
              <a:t> OPD </a:t>
            </a:r>
            <a:r>
              <a:rPr lang="en-US" sz="2000" b="1" dirty="0" err="1" smtClean="0"/>
              <a:t>Teknis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sejumlah</a:t>
            </a:r>
            <a:r>
              <a:rPr lang="en-US" sz="2000" b="1" dirty="0" smtClean="0"/>
              <a:t> 10 Orang</a:t>
            </a:r>
          </a:p>
          <a:p>
            <a:pPr marL="342900" lvl="0" indent="-342900" algn="just">
              <a:buFont typeface="+mj-lt"/>
              <a:buAutoNum type="arabicPeriod" startAt="2"/>
            </a:pPr>
            <a:endParaRPr lang="en-US" sz="2000" b="1" dirty="0"/>
          </a:p>
          <a:p>
            <a:pPr marL="342900" lvl="0" indent="-342900" algn="just">
              <a:buFont typeface="+mj-lt"/>
              <a:buAutoNum type="arabicPeriod" startAt="2"/>
            </a:pPr>
            <a:endParaRPr lang="en-US" sz="2000" b="1" dirty="0" smtClean="0"/>
          </a:p>
          <a:p>
            <a:pPr lvl="0" algn="just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04800" y="190500"/>
            <a:ext cx="812094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lphaUcPeriod" startAt="2"/>
            </a:pPr>
            <a:r>
              <a:rPr lang="en-US" b="1" i="1" dirty="0" err="1" smtClean="0">
                <a:solidFill>
                  <a:srgbClr val="FFFF00"/>
                </a:solidFill>
              </a:rPr>
              <a:t>Lanjutan</a:t>
            </a:r>
            <a:r>
              <a:rPr lang="en-US" b="1" i="1" dirty="0" smtClean="0">
                <a:solidFill>
                  <a:srgbClr val="FFFF00"/>
                </a:solidFill>
              </a:rPr>
              <a:t> :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614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495300"/>
            <a:ext cx="79248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d-ID" sz="4000" b="1" dirty="0">
                <a:solidFill>
                  <a:srgbClr val="FFFF00"/>
                </a:solidFill>
              </a:rPr>
              <a:t>PEMECAHAN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</a:rPr>
              <a:t>MASALAH</a:t>
            </a:r>
          </a:p>
          <a:p>
            <a:pPr lvl="0" algn="just"/>
            <a:endParaRPr lang="en-US" sz="4000" dirty="0">
              <a:solidFill>
                <a:srgbClr val="FFFF0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d-ID" sz="2000" b="1" dirty="0" smtClean="0"/>
              <a:t>Pengalokasi</a:t>
            </a:r>
            <a:r>
              <a:rPr lang="en-US" sz="2000" b="1" dirty="0" smtClean="0"/>
              <a:t>an</a:t>
            </a:r>
            <a:r>
              <a:rPr lang="id-ID" sz="2000" b="1" dirty="0" smtClean="0"/>
              <a:t> </a:t>
            </a:r>
            <a:r>
              <a:rPr lang="en-US" sz="2000" b="1" dirty="0" err="1" smtClean="0"/>
              <a:t>tambahan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waktu</a:t>
            </a:r>
            <a:r>
              <a:rPr lang="en-US" sz="2000" b="1" dirty="0" smtClean="0"/>
              <a:t> </a:t>
            </a:r>
            <a:r>
              <a:rPr lang="id-ID" sz="2000" b="1" dirty="0" smtClean="0"/>
              <a:t>dan </a:t>
            </a:r>
            <a:r>
              <a:rPr lang="en-US" sz="2000" b="1" dirty="0" err="1" smtClean="0"/>
              <a:t>perubahan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Rencana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Kegiatan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Anggaran</a:t>
            </a:r>
            <a:r>
              <a:rPr lang="en-US" sz="2000" b="1" dirty="0" smtClean="0"/>
              <a:t> (RKA)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rangka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penyelesaian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kegiatan</a:t>
            </a:r>
            <a:r>
              <a:rPr lang="en-US" sz="2000" b="1" dirty="0" smtClean="0"/>
              <a:t> </a:t>
            </a:r>
            <a:r>
              <a:rPr lang="id-ID" sz="2000" b="1" dirty="0" smtClean="0"/>
              <a:t>bantuan </a:t>
            </a:r>
            <a:r>
              <a:rPr lang="id-ID" sz="2000" b="1" dirty="0"/>
              <a:t>rehabilitasi dan rekonstruksi perumahan pascabencana untuk perbaikan dan pembangunan rumah korban bencana alam gempa bumi dan liquifaksi di Kabupaten Sigi tahun </a:t>
            </a:r>
            <a:r>
              <a:rPr lang="id-ID" sz="2000" b="1" dirty="0" smtClean="0"/>
              <a:t>2018</a:t>
            </a:r>
            <a:endParaRPr lang="en-US" sz="2000" b="1" dirty="0" smtClean="0"/>
          </a:p>
          <a:p>
            <a:pPr algn="just"/>
            <a:endParaRPr lang="en-US" sz="2000" b="1" dirty="0" smtClean="0"/>
          </a:p>
          <a:p>
            <a:pPr marL="342900" indent="-342900" algn="just">
              <a:buFont typeface="+mj-lt"/>
              <a:buAutoNum type="arabicPeriod" startAt="2"/>
            </a:pPr>
            <a:r>
              <a:rPr lang="en-US" sz="2000" b="1" dirty="0" smtClean="0"/>
              <a:t>M</a:t>
            </a:r>
            <a:r>
              <a:rPr lang="id-ID" sz="2000" b="1" dirty="0" smtClean="0"/>
              <a:t>enindaklanjuti </a:t>
            </a:r>
            <a:r>
              <a:rPr lang="id-ID" sz="2000" b="1" dirty="0"/>
              <a:t>data tambahan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usulan</a:t>
            </a:r>
            <a:r>
              <a:rPr lang="en-US" sz="2000" b="1" dirty="0" smtClean="0"/>
              <a:t> </a:t>
            </a:r>
            <a:r>
              <a:rPr lang="en-US" sz="2000" b="1" dirty="0" err="1"/>
              <a:t>perubahan</a:t>
            </a:r>
            <a:r>
              <a:rPr lang="en-US" sz="2000" b="1" dirty="0"/>
              <a:t> </a:t>
            </a:r>
            <a:r>
              <a:rPr lang="en-US" sz="2000" b="1" dirty="0" err="1"/>
              <a:t>Rencana</a:t>
            </a:r>
            <a:r>
              <a:rPr lang="en-US" sz="2000" b="1" dirty="0"/>
              <a:t> </a:t>
            </a:r>
            <a:r>
              <a:rPr lang="en-US" sz="2000" b="1" dirty="0" err="1"/>
              <a:t>Kegiatan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Anggaran</a:t>
            </a:r>
            <a:r>
              <a:rPr lang="en-US" sz="2000" b="1" dirty="0"/>
              <a:t> (RKA</a:t>
            </a:r>
            <a:r>
              <a:rPr lang="en-US" sz="2000" b="1" dirty="0" smtClean="0"/>
              <a:t>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93627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2600" y="571500"/>
            <a:ext cx="8051800" cy="5111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n-US" sz="2000" b="1" dirty="0"/>
          </a:p>
          <a:p>
            <a:pPr algn="just">
              <a:lnSpc>
                <a:spcPct val="150000"/>
              </a:lnSpc>
            </a:pPr>
            <a:r>
              <a:rPr lang="en-US" sz="2000" b="1" dirty="0" err="1"/>
              <a:t>Langkah</a:t>
            </a:r>
            <a:r>
              <a:rPr lang="en-US" sz="2000" b="1" dirty="0"/>
              <a:t> </a:t>
            </a:r>
            <a:r>
              <a:rPr lang="en-US" sz="2000" b="1" dirty="0" err="1"/>
              <a:t>strategis</a:t>
            </a:r>
            <a:r>
              <a:rPr lang="en-US" sz="2000" b="1" dirty="0"/>
              <a:t>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menangani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kendala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masalah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pelaksanaan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kegiatan</a:t>
            </a:r>
            <a:r>
              <a:rPr lang="en-US" sz="2000" b="1" dirty="0" smtClean="0"/>
              <a:t> </a:t>
            </a:r>
            <a:r>
              <a:rPr lang="id-ID" sz="2000" b="1" dirty="0" smtClean="0"/>
              <a:t>bantuan </a:t>
            </a:r>
            <a:r>
              <a:rPr lang="id-ID" sz="2000" b="1" dirty="0"/>
              <a:t>rehabilitasi dan rekonstruksi perumahan pascabencana untuk perbaikan dan pembangunan rumah korban bencana alam gempa bumi dan liquifaksi di Kabupaten Sigi tahun </a:t>
            </a:r>
            <a:r>
              <a:rPr lang="id-ID" sz="2000" b="1" dirty="0" smtClean="0"/>
              <a:t>2018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adalah</a:t>
            </a:r>
            <a:r>
              <a:rPr lang="en-US" sz="2000" b="1" dirty="0" smtClean="0"/>
              <a:t> </a:t>
            </a:r>
            <a:r>
              <a:rPr lang="en-US" sz="2000" b="1" dirty="0" err="1"/>
              <a:t>melakukan</a:t>
            </a:r>
            <a:r>
              <a:rPr lang="en-US" sz="2000" b="1" dirty="0"/>
              <a:t> </a:t>
            </a:r>
            <a:r>
              <a:rPr lang="en-US" sz="2000" b="1" dirty="0" err="1" smtClean="0"/>
              <a:t>perpanjangan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waktu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pelaksanaan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kegiatan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perubahan</a:t>
            </a:r>
            <a:r>
              <a:rPr lang="en-US" sz="2000" b="1" dirty="0" smtClean="0"/>
              <a:t> </a:t>
            </a:r>
            <a:r>
              <a:rPr lang="en-US" sz="2000" b="1" dirty="0" err="1"/>
              <a:t>anggaran</a:t>
            </a:r>
            <a:r>
              <a:rPr lang="en-US" sz="2000" b="1" dirty="0"/>
              <a:t> </a:t>
            </a:r>
            <a:r>
              <a:rPr lang="en-US" sz="2000" b="1" dirty="0" err="1" smtClean="0"/>
              <a:t>pada</a:t>
            </a:r>
            <a:r>
              <a:rPr lang="en-US" sz="2000" b="1" dirty="0" smtClean="0"/>
              <a:t> </a:t>
            </a:r>
            <a:r>
              <a:rPr lang="en-US" sz="2000" b="1" dirty="0" err="1"/>
              <a:t>Dokumen</a:t>
            </a:r>
            <a:r>
              <a:rPr lang="en-US" sz="2000" b="1" dirty="0"/>
              <a:t> </a:t>
            </a:r>
            <a:r>
              <a:rPr lang="en-US" sz="2000" b="1" dirty="0" err="1"/>
              <a:t>Pelaksanaan</a:t>
            </a:r>
            <a:r>
              <a:rPr lang="en-US" sz="2000" b="1" dirty="0"/>
              <a:t> </a:t>
            </a:r>
            <a:r>
              <a:rPr lang="en-US" sz="2000" b="1" dirty="0" err="1"/>
              <a:t>Anggaran</a:t>
            </a:r>
            <a:r>
              <a:rPr lang="en-US" sz="2000" b="1" dirty="0"/>
              <a:t> (DPA) </a:t>
            </a:r>
            <a:r>
              <a:rPr lang="en-US" sz="2000" b="1" dirty="0" err="1"/>
              <a:t>Badan</a:t>
            </a:r>
            <a:r>
              <a:rPr lang="en-US" sz="2000" b="1" dirty="0"/>
              <a:t> </a:t>
            </a:r>
            <a:r>
              <a:rPr lang="en-US" sz="2000" b="1" dirty="0" err="1"/>
              <a:t>Penanggulangan</a:t>
            </a:r>
            <a:r>
              <a:rPr lang="en-US" sz="2000" b="1" dirty="0"/>
              <a:t> </a:t>
            </a:r>
            <a:r>
              <a:rPr lang="en-US" sz="2000" b="1" dirty="0" err="1"/>
              <a:t>Bencana</a:t>
            </a:r>
            <a:r>
              <a:rPr lang="en-US" sz="2000" b="1" dirty="0"/>
              <a:t> Daerah </a:t>
            </a:r>
            <a:r>
              <a:rPr lang="en-US" sz="2000" b="1" dirty="0" err="1"/>
              <a:t>Kabupaten</a:t>
            </a:r>
            <a:r>
              <a:rPr lang="en-US" sz="2000" b="1" dirty="0"/>
              <a:t> </a:t>
            </a:r>
            <a:r>
              <a:rPr lang="en-US" sz="2000" b="1" dirty="0" err="1"/>
              <a:t>Sigi</a:t>
            </a:r>
            <a:r>
              <a:rPr lang="en-US" sz="2000" b="1" dirty="0"/>
              <a:t> </a:t>
            </a:r>
            <a:r>
              <a:rPr lang="en-US" sz="2000" b="1" dirty="0" err="1"/>
              <a:t>Tahun</a:t>
            </a:r>
            <a:r>
              <a:rPr lang="en-US" sz="2000" b="1" dirty="0"/>
              <a:t> </a:t>
            </a:r>
            <a:r>
              <a:rPr lang="en-US" sz="2000" b="1" dirty="0" err="1"/>
              <a:t>Anggaran</a:t>
            </a:r>
            <a:r>
              <a:rPr lang="en-US" sz="2000" b="1" dirty="0"/>
              <a:t> 2020 </a:t>
            </a:r>
            <a:r>
              <a:rPr lang="en-US" sz="2000" b="1" dirty="0" err="1"/>
              <a:t>dan</a:t>
            </a:r>
            <a:r>
              <a:rPr lang="en-US" sz="2000" b="1" dirty="0"/>
              <a:t> (DPA) </a:t>
            </a:r>
            <a:r>
              <a:rPr lang="en-US" sz="2000" b="1" dirty="0" err="1"/>
              <a:t>Badan</a:t>
            </a:r>
            <a:r>
              <a:rPr lang="en-US" sz="2000" b="1" dirty="0"/>
              <a:t> </a:t>
            </a:r>
            <a:r>
              <a:rPr lang="en-US" sz="2000" b="1" dirty="0" err="1"/>
              <a:t>Keuangan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Aset</a:t>
            </a:r>
            <a:r>
              <a:rPr lang="en-US" sz="2000" b="1" dirty="0"/>
              <a:t> Daerah </a:t>
            </a:r>
            <a:r>
              <a:rPr lang="en-US" sz="2000" b="1" dirty="0" err="1"/>
              <a:t>Kabupaten</a:t>
            </a:r>
            <a:r>
              <a:rPr lang="en-US" sz="2000" b="1" dirty="0"/>
              <a:t> </a:t>
            </a:r>
            <a:r>
              <a:rPr lang="en-US" sz="2000" b="1" dirty="0" err="1"/>
              <a:t>Sigi</a:t>
            </a:r>
            <a:r>
              <a:rPr lang="en-US" sz="2000" b="1" dirty="0"/>
              <a:t> </a:t>
            </a:r>
            <a:r>
              <a:rPr lang="en-US" sz="2000" b="1" dirty="0" err="1"/>
              <a:t>Tahun</a:t>
            </a:r>
            <a:r>
              <a:rPr lang="en-US" sz="2000" b="1" dirty="0"/>
              <a:t> </a:t>
            </a:r>
            <a:r>
              <a:rPr lang="en-US" sz="2000" b="1" dirty="0" err="1"/>
              <a:t>Anggaran</a:t>
            </a:r>
            <a:r>
              <a:rPr lang="en-US" sz="2000" b="1" dirty="0"/>
              <a:t> </a:t>
            </a:r>
            <a:r>
              <a:rPr lang="en-US" sz="2000" b="1" dirty="0" smtClean="0"/>
              <a:t>2020.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3092277" y="266700"/>
            <a:ext cx="26292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3200" b="1" dirty="0" smtClean="0">
                <a:solidFill>
                  <a:srgbClr val="FFFF00"/>
                </a:solidFill>
              </a:rPr>
              <a:t>KESIMPULAN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182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019300"/>
            <a:ext cx="5867400" cy="116586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  <a:latin typeface="Lucida Handwriting" panose="03010101010101010101" pitchFamily="66" charset="0"/>
              </a:rPr>
              <a:t>Terimakasih</a:t>
            </a:r>
            <a:endParaRPr lang="en-US" b="1" dirty="0">
              <a:solidFill>
                <a:srgbClr val="FFFF00"/>
              </a:solidFill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5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266700"/>
            <a:ext cx="7848600" cy="762000"/>
          </a:xfrm>
        </p:spPr>
        <p:txBody>
          <a:bodyPr lIns="71332" tIns="35666" rIns="71332" bIns="35666">
            <a:normAutofit/>
          </a:bodyPr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Arial Black" pitchFamily="34" charset="0"/>
              </a:rPr>
              <a:t>BANTUAN PENDANAAN STIMULAN TAHAP  </a:t>
            </a:r>
            <a:r>
              <a:rPr lang="en-US" sz="2200" dirty="0" smtClean="0">
                <a:solidFill>
                  <a:schemeClr val="tx1"/>
                </a:solidFill>
                <a:latin typeface="Arial Black" pitchFamily="34" charset="0"/>
              </a:rPr>
              <a:t>II</a:t>
            </a:r>
            <a:br>
              <a:rPr lang="en-US" sz="22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2200" dirty="0" smtClean="0">
                <a:solidFill>
                  <a:schemeClr val="tx1"/>
                </a:solidFill>
                <a:latin typeface="Arial Black" pitchFamily="34" charset="0"/>
              </a:rPr>
              <a:t>KABUPATEN SIGI</a:t>
            </a:r>
            <a:endParaRPr lang="en-US" sz="2200" dirty="0">
              <a:solidFill>
                <a:schemeClr val="tx1"/>
              </a:solidFill>
              <a:latin typeface="Arial Black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159594"/>
              </p:ext>
            </p:extLst>
          </p:nvPr>
        </p:nvGraphicFramePr>
        <p:xfrm>
          <a:off x="381000" y="1250091"/>
          <a:ext cx="8458199" cy="412200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accent5">
                      <a:lumMod val="60000"/>
                      <a:lumOff val="40000"/>
                    </a:schemeClr>
                  </a:outerShdw>
                </a:effectLst>
                <a:tableStyleId>{F5AB1C69-6EDB-4FF4-983F-18BD219EF322}</a:tableStyleId>
              </a:tblPr>
              <a:tblGrid>
                <a:gridCol w="1900757"/>
                <a:gridCol w="1107100"/>
                <a:gridCol w="2186997"/>
                <a:gridCol w="1049143"/>
                <a:gridCol w="2214202"/>
              </a:tblGrid>
              <a:tr h="850348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KATEGORI KERUSAKAN RUMAH</a:t>
                      </a:r>
                      <a:endParaRPr lang="en-US" sz="1500" dirty="0"/>
                    </a:p>
                  </a:txBody>
                  <a:tcPr marL="68598" marR="68598" marT="38100" marB="38100" anchor="ctr">
                    <a:solidFill>
                      <a:srgbClr val="83170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USULAN</a:t>
                      </a:r>
                      <a:endParaRPr lang="en-US" sz="1500" dirty="0"/>
                    </a:p>
                  </a:txBody>
                  <a:tcPr marL="68598" marR="68598" marT="38100" marB="38100" anchor="ctr">
                    <a:solidFill>
                      <a:srgbClr val="83170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YANG DISETUJUI/DIDANAI</a:t>
                      </a:r>
                      <a:endParaRPr lang="en-US" sz="1500" dirty="0"/>
                    </a:p>
                  </a:txBody>
                  <a:tcPr marL="68598" marR="68598" marT="38100" marB="38100" anchor="ctr">
                    <a:solidFill>
                      <a:srgbClr val="83170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63133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RUSAK</a:t>
                      </a:r>
                      <a:r>
                        <a:rPr lang="en-US" sz="1500" baseline="0" dirty="0" smtClean="0"/>
                        <a:t> BERAT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5.608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280.400.000.000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5.428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271.400.000.000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</a:tr>
              <a:tr h="83617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RUSAK</a:t>
                      </a:r>
                      <a:r>
                        <a:rPr lang="en-US" sz="1500" baseline="0" dirty="0" smtClean="0"/>
                        <a:t> SEDANG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5.960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149.050.000.000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5.683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142.075.000.000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</a:tr>
              <a:tr h="83617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RUSAK</a:t>
                      </a:r>
                      <a:r>
                        <a:rPr lang="en-US" sz="1500" baseline="0" dirty="0" smtClean="0"/>
                        <a:t> RINGAN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13.850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138.500.000.000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13.108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131.080.000.000</a:t>
                      </a:r>
                      <a:endParaRPr lang="en-US" sz="1500" dirty="0"/>
                    </a:p>
                  </a:txBody>
                  <a:tcPr marL="68598" marR="68598" marT="38100" marB="38100" anchor="ctr"/>
                </a:tc>
              </a:tr>
              <a:tr h="836176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TOTAL</a:t>
                      </a:r>
                      <a:endParaRPr lang="en-US" sz="1500" b="1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25.418</a:t>
                      </a:r>
                      <a:endParaRPr lang="en-US" sz="1500" b="1" dirty="0"/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</a:rPr>
                        <a:t>596.345.000.000</a:t>
                      </a:r>
                      <a:endParaRPr lang="en-US" sz="1500" b="1" dirty="0">
                        <a:solidFill>
                          <a:schemeClr val="bg1"/>
                        </a:solidFill>
                      </a:endParaRPr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</a:rPr>
                        <a:t>24.219</a:t>
                      </a:r>
                      <a:endParaRPr lang="en-US" sz="1500" b="1" dirty="0">
                        <a:solidFill>
                          <a:schemeClr val="bg1"/>
                        </a:solidFill>
                      </a:endParaRPr>
                    </a:p>
                  </a:txBody>
                  <a:tcPr marL="68598" marR="68598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</a:rPr>
                        <a:t>544.555.000.000</a:t>
                      </a:r>
                      <a:endParaRPr lang="en-US" sz="1500" b="1" dirty="0">
                        <a:solidFill>
                          <a:schemeClr val="bg1"/>
                        </a:solidFill>
                      </a:endParaRPr>
                    </a:p>
                  </a:txBody>
                  <a:tcPr marL="68598" marR="68598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8572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1512"/>
            <a:ext cx="8229600" cy="729588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err="1" smtClean="0">
                <a:solidFill>
                  <a:srgbClr val="FFFF00"/>
                </a:solidFill>
                <a:effectLst/>
              </a:rPr>
              <a:t>Progres</a:t>
            </a:r>
            <a:r>
              <a:rPr lang="en-US" b="1" dirty="0" smtClean="0">
                <a:solidFill>
                  <a:srgbClr val="FFFF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FF00"/>
                </a:solidFill>
                <a:effectLst/>
              </a:rPr>
              <a:t>Verifikasi</a:t>
            </a:r>
            <a:r>
              <a:rPr lang="en-US" b="1" dirty="0">
                <a:solidFill>
                  <a:srgbClr val="FFFF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FF00"/>
                </a:solidFill>
                <a:effectLst/>
              </a:rPr>
              <a:t>Validasi</a:t>
            </a:r>
            <a:r>
              <a:rPr lang="en-US" b="1" dirty="0">
                <a:solidFill>
                  <a:srgbClr val="FFFF00"/>
                </a:solidFill>
                <a:effectLst/>
              </a:rPr>
              <a:t> Data</a:t>
            </a:r>
            <a:r>
              <a:rPr lang="en-US" dirty="0">
                <a:solidFill>
                  <a:srgbClr val="FFFF00"/>
                </a:solidFill>
                <a:effectLst/>
              </a:rPr>
              <a:t/>
            </a:r>
            <a:br>
              <a:rPr lang="en-US" dirty="0">
                <a:solidFill>
                  <a:srgbClr val="FFFF00"/>
                </a:solidFill>
                <a:effectLst/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139941"/>
              </p:ext>
            </p:extLst>
          </p:nvPr>
        </p:nvGraphicFramePr>
        <p:xfrm>
          <a:off x="609600" y="1485899"/>
          <a:ext cx="7848600" cy="345847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57204"/>
                <a:gridCol w="1673449"/>
                <a:gridCol w="1334722"/>
                <a:gridCol w="1460483"/>
                <a:gridCol w="1367767"/>
                <a:gridCol w="1454975"/>
              </a:tblGrid>
              <a:tr h="8905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No.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Kategori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BNBA </a:t>
                      </a:r>
                      <a:r>
                        <a:rPr lang="en-US" sz="1800" b="1" dirty="0" err="1">
                          <a:effectLst/>
                        </a:rPr>
                        <a:t>Awal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Terverifikasi</a:t>
                      </a:r>
                      <a:endParaRPr lang="en-US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BNBA Fix </a:t>
                      </a:r>
                      <a:r>
                        <a:rPr lang="en-US" sz="1800" b="1" dirty="0" err="1">
                          <a:effectLst/>
                        </a:rPr>
                        <a:t>dibiayai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BNBA </a:t>
                      </a:r>
                      <a:r>
                        <a:rPr lang="en-US" sz="1800" b="1" dirty="0" err="1">
                          <a:effectLst/>
                        </a:rPr>
                        <a:t>tidak</a:t>
                      </a:r>
                      <a:r>
                        <a:rPr lang="en-US" sz="1800" b="1" dirty="0">
                          <a:effectLst/>
                        </a:rPr>
                        <a:t> </a:t>
                      </a:r>
                      <a:r>
                        <a:rPr lang="en-US" sz="1800" b="1" dirty="0" err="1">
                          <a:effectLst/>
                        </a:rPr>
                        <a:t>dibiayai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965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Rusak Berat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5.428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5.428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4</a:t>
                      </a:r>
                      <a:r>
                        <a:rPr lang="en-US" sz="1800" dirty="0">
                          <a:effectLst/>
                        </a:rPr>
                        <a:t>.199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</a:t>
                      </a:r>
                      <a:r>
                        <a:rPr lang="en-US" sz="1800">
                          <a:effectLst/>
                        </a:rPr>
                        <a:t>.229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965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Rusak Sedang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5.683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5.683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4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r>
                        <a:rPr lang="id-ID" sz="1800" dirty="0">
                          <a:effectLst/>
                        </a:rPr>
                        <a:t>8</a:t>
                      </a:r>
                      <a:r>
                        <a:rPr lang="en-US" sz="1800" dirty="0">
                          <a:effectLst/>
                        </a:rPr>
                        <a:t>61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8</a:t>
                      </a:r>
                      <a:r>
                        <a:rPr lang="en-US" sz="1800">
                          <a:effectLst/>
                        </a:rPr>
                        <a:t>22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965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Rusak Ringan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13.108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13.108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11</a:t>
                      </a:r>
                      <a:r>
                        <a:rPr lang="en-US" sz="1800" dirty="0">
                          <a:effectLst/>
                        </a:rPr>
                        <a:t>.521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1.587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965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Jumlah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24.219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24.219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b="1" dirty="0">
                          <a:effectLst/>
                        </a:rPr>
                        <a:t>20</a:t>
                      </a:r>
                      <a:r>
                        <a:rPr lang="en-US" sz="1800" b="1" dirty="0">
                          <a:effectLst/>
                        </a:rPr>
                        <a:t>.581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3.638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154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43840"/>
            <a:ext cx="8229600" cy="1165860"/>
          </a:xfrm>
        </p:spPr>
        <p:txBody>
          <a:bodyPr>
            <a:noAutofit/>
          </a:bodyPr>
          <a:lstStyle/>
          <a:p>
            <a:pPr lvl="0" algn="ctr"/>
            <a:r>
              <a:rPr lang="en-US" sz="3200" b="1" dirty="0" err="1">
                <a:solidFill>
                  <a:srgbClr val="FFFF00"/>
                </a:solidFill>
                <a:effectLst/>
              </a:rPr>
              <a:t>Progres</a:t>
            </a:r>
            <a:r>
              <a:rPr lang="en-US" sz="3200" b="1" dirty="0">
                <a:solidFill>
                  <a:srgbClr val="FFFF00"/>
                </a:solidFill>
                <a:effectLst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/>
              </a:rPr>
              <a:t>Penyaluran</a:t>
            </a:r>
            <a:r>
              <a:rPr lang="en-US" sz="3200" b="1" dirty="0">
                <a:solidFill>
                  <a:srgbClr val="FFFF00"/>
                </a:solidFill>
                <a:effectLst/>
              </a:rPr>
              <a:t/>
            </a:r>
            <a:br>
              <a:rPr lang="en-US" sz="3200" b="1" dirty="0">
                <a:solidFill>
                  <a:srgbClr val="FFFF00"/>
                </a:solidFill>
                <a:effectLst/>
              </a:rPr>
            </a:br>
            <a:r>
              <a:rPr lang="en-US" sz="3200" b="1" dirty="0" smtClean="0">
                <a:solidFill>
                  <a:srgbClr val="FFFF00"/>
                </a:solidFill>
                <a:effectLst/>
              </a:rPr>
              <a:t>(</a:t>
            </a:r>
            <a:r>
              <a:rPr lang="en-US" sz="3200" b="1" dirty="0" err="1" smtClean="0">
                <a:solidFill>
                  <a:srgbClr val="FFFF00"/>
                </a:solidFill>
                <a:effectLst/>
              </a:rPr>
              <a:t>Terhadap</a:t>
            </a:r>
            <a:r>
              <a:rPr lang="en-US" sz="3200" b="1" dirty="0" smtClean="0">
                <a:solidFill>
                  <a:srgbClr val="FFFF00"/>
                </a:solidFill>
                <a:effectLst/>
              </a:rPr>
              <a:t> </a:t>
            </a:r>
            <a:r>
              <a:rPr lang="en-US" sz="3200" b="1" dirty="0">
                <a:solidFill>
                  <a:srgbClr val="FFFF00"/>
                </a:solidFill>
                <a:effectLst/>
              </a:rPr>
              <a:t>Data Fix </a:t>
            </a:r>
            <a:r>
              <a:rPr lang="en-US" sz="3200" b="1" dirty="0" err="1" smtClean="0">
                <a:solidFill>
                  <a:srgbClr val="FFFF00"/>
                </a:solidFill>
                <a:effectLst/>
              </a:rPr>
              <a:t>Dibiayai</a:t>
            </a:r>
            <a:r>
              <a:rPr lang="en-US" sz="3200" b="1" dirty="0" smtClean="0">
                <a:solidFill>
                  <a:srgbClr val="FFFF00"/>
                </a:solidFill>
                <a:effectLst/>
              </a:rPr>
              <a:t>)</a:t>
            </a:r>
            <a:r>
              <a:rPr lang="en-US" sz="3200" b="1" dirty="0">
                <a:solidFill>
                  <a:srgbClr val="FFFF00"/>
                </a:solidFill>
                <a:effectLst/>
              </a:rPr>
              <a:t/>
            </a:r>
            <a:br>
              <a:rPr lang="en-US" sz="3200" b="1" dirty="0">
                <a:solidFill>
                  <a:srgbClr val="FFFF00"/>
                </a:solidFill>
                <a:effectLst/>
              </a:rPr>
            </a:br>
            <a:endParaRPr lang="en-US" sz="3200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036225"/>
              </p:ext>
            </p:extLst>
          </p:nvPr>
        </p:nvGraphicFramePr>
        <p:xfrm>
          <a:off x="533400" y="1790700"/>
          <a:ext cx="8077200" cy="2841453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63525"/>
                <a:gridCol w="1874875"/>
                <a:gridCol w="1618984"/>
                <a:gridCol w="2028692"/>
                <a:gridCol w="1991124"/>
              </a:tblGrid>
              <a:tr h="9241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No.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Kategori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Sudah Salur (KK)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Sudah Salur (Rp)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Persentase Sudah Salur (%)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</a:tr>
              <a:tr h="4357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Rusak Berat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3.147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157.350.000.000,-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74,63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4357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Rusak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Sedang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3.739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93.475.000.000,-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77,70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4357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Rusak Ringan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9.237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92.370.000.000,-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79,53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4357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Jumlah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16.113 KK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b="1" dirty="0">
                          <a:effectLst/>
                        </a:rPr>
                        <a:t>343.195.000.000</a:t>
                      </a:r>
                      <a:r>
                        <a:rPr lang="en-US" sz="1800" b="1" dirty="0">
                          <a:effectLst/>
                        </a:rPr>
                        <a:t>,-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78,06 %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743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6700"/>
            <a:ext cx="8229600" cy="1165860"/>
          </a:xfrm>
        </p:spPr>
        <p:txBody>
          <a:bodyPr>
            <a:noAutofit/>
          </a:bodyPr>
          <a:lstStyle/>
          <a:p>
            <a:pPr lvl="0" algn="ctr"/>
            <a:r>
              <a:rPr lang="en-US" sz="3200" b="1" dirty="0" err="1">
                <a:solidFill>
                  <a:srgbClr val="FFFF00"/>
                </a:solidFill>
                <a:effectLst/>
              </a:rPr>
              <a:t>Progres</a:t>
            </a:r>
            <a:r>
              <a:rPr lang="en-US" sz="3200" b="1" dirty="0">
                <a:solidFill>
                  <a:srgbClr val="FFFF00"/>
                </a:solidFill>
                <a:effectLst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/>
              </a:rPr>
              <a:t>Pencairan</a:t>
            </a:r>
            <a:r>
              <a:rPr lang="en-US" sz="3200" b="1" dirty="0">
                <a:solidFill>
                  <a:srgbClr val="FFFF00"/>
                </a:solidFill>
                <a:effectLst/>
              </a:rPr>
              <a:t> </a:t>
            </a:r>
            <a:r>
              <a:rPr lang="en-US" sz="3200" b="1" dirty="0" smtClean="0">
                <a:solidFill>
                  <a:srgbClr val="FFFF00"/>
                </a:solidFill>
                <a:effectLst/>
              </a:rPr>
              <a:t/>
            </a:r>
            <a:br>
              <a:rPr lang="en-US" sz="3200" b="1" dirty="0" smtClean="0">
                <a:solidFill>
                  <a:srgbClr val="FFFF00"/>
                </a:solidFill>
                <a:effectLst/>
              </a:rPr>
            </a:br>
            <a:r>
              <a:rPr lang="en-US" sz="3200" b="1" dirty="0" err="1" smtClean="0">
                <a:solidFill>
                  <a:srgbClr val="FFFF00"/>
                </a:solidFill>
                <a:effectLst/>
              </a:rPr>
              <a:t>Terhadap</a:t>
            </a:r>
            <a:r>
              <a:rPr lang="en-US" sz="3200" b="1" dirty="0" smtClean="0">
                <a:solidFill>
                  <a:srgbClr val="FFFF00"/>
                </a:solidFill>
                <a:effectLst/>
              </a:rPr>
              <a:t> </a:t>
            </a:r>
            <a:r>
              <a:rPr lang="en-US" sz="3200" b="1" dirty="0">
                <a:solidFill>
                  <a:srgbClr val="FFFF00"/>
                </a:solidFill>
                <a:effectLst/>
              </a:rPr>
              <a:t>Data Fix </a:t>
            </a:r>
            <a:r>
              <a:rPr lang="en-US" sz="3200" b="1" dirty="0" err="1">
                <a:solidFill>
                  <a:srgbClr val="FFFF00"/>
                </a:solidFill>
                <a:effectLst/>
              </a:rPr>
              <a:t>Dibiayai</a:t>
            </a:r>
            <a:r>
              <a:rPr lang="en-US" sz="3200" dirty="0">
                <a:solidFill>
                  <a:srgbClr val="FFFF00"/>
                </a:solidFill>
                <a:effectLst/>
              </a:rPr>
              <a:t/>
            </a:r>
            <a:br>
              <a:rPr lang="en-US" sz="3200" dirty="0">
                <a:solidFill>
                  <a:srgbClr val="FFFF00"/>
                </a:solidFill>
                <a:effectLst/>
              </a:rPr>
            </a:br>
            <a:endParaRPr lang="en-US" sz="3200" dirty="0">
              <a:solidFill>
                <a:srgbClr val="FFFF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857086"/>
              </p:ext>
            </p:extLst>
          </p:nvPr>
        </p:nvGraphicFramePr>
        <p:xfrm>
          <a:off x="457200" y="1181100"/>
          <a:ext cx="8229599" cy="2397379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619432"/>
                <a:gridCol w="1874953"/>
                <a:gridCol w="1509043"/>
                <a:gridCol w="1476737"/>
                <a:gridCol w="1374717"/>
                <a:gridCol w="1374717"/>
              </a:tblGrid>
              <a:tr h="25385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No.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Kategori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Sudah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Cair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24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>
                          <a:effectLst/>
                        </a:rPr>
                        <a:t>40%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>
                          <a:effectLst/>
                        </a:rPr>
                        <a:t>(</a:t>
                      </a:r>
                      <a:r>
                        <a:rPr lang="en-US" sz="1400">
                          <a:effectLst/>
                        </a:rPr>
                        <a:t>Mandiri</a:t>
                      </a:r>
                      <a:r>
                        <a:rPr lang="id-ID" sz="1400">
                          <a:effectLst/>
                        </a:rPr>
                        <a:t>)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>
                          <a:effectLst/>
                        </a:rPr>
                        <a:t>60%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>
                          <a:effectLst/>
                        </a:rPr>
                        <a:t>(</a:t>
                      </a:r>
                      <a:r>
                        <a:rPr lang="en-US" sz="1400">
                          <a:effectLst/>
                        </a:rPr>
                        <a:t>mandiri</a:t>
                      </a:r>
                      <a:r>
                        <a:rPr lang="id-ID" sz="1400">
                          <a:effectLst/>
                        </a:rPr>
                        <a:t>)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>
                          <a:effectLst/>
                        </a:rPr>
                        <a:t>100%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>
                          <a:effectLst/>
                        </a:rPr>
                        <a:t>(</a:t>
                      </a:r>
                      <a:r>
                        <a:rPr lang="en-US" sz="1400">
                          <a:effectLst/>
                        </a:rPr>
                        <a:t>Kontraktual</a:t>
                      </a:r>
                      <a:r>
                        <a:rPr lang="id-ID" sz="1400">
                          <a:effectLst/>
                        </a:rPr>
                        <a:t>)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Reumbers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640860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Rusak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Berat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>
                          <a:effectLst/>
                        </a:rPr>
                        <a:t>2</a:t>
                      </a:r>
                      <a:r>
                        <a:rPr lang="en-US" sz="1400">
                          <a:effectLst/>
                        </a:rPr>
                        <a:t>.</a:t>
                      </a:r>
                      <a:r>
                        <a:rPr lang="id-ID" sz="1400">
                          <a:effectLst/>
                        </a:rPr>
                        <a:t>766</a:t>
                      </a:r>
                      <a:r>
                        <a:rPr lang="en-US" sz="1400">
                          <a:effectLst/>
                        </a:rPr>
                        <a:t> KK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 dirty="0">
                          <a:effectLst/>
                        </a:rPr>
                        <a:t>1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r>
                        <a:rPr lang="id-ID" sz="1400" dirty="0">
                          <a:effectLst/>
                        </a:rPr>
                        <a:t>492</a:t>
                      </a:r>
                      <a:r>
                        <a:rPr lang="en-US" sz="1400" dirty="0">
                          <a:effectLst/>
                        </a:rPr>
                        <a:t> KK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 dirty="0">
                          <a:effectLst/>
                        </a:rPr>
                        <a:t>119</a:t>
                      </a:r>
                      <a:r>
                        <a:rPr lang="en-US" sz="1400" dirty="0">
                          <a:effectLst/>
                        </a:rPr>
                        <a:t> KK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 dirty="0">
                          <a:effectLst/>
                        </a:rPr>
                        <a:t>58</a:t>
                      </a:r>
                      <a:r>
                        <a:rPr lang="en-US" sz="1400" dirty="0">
                          <a:effectLst/>
                        </a:rPr>
                        <a:t> KK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041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2.943 KK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41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69,79 %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41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55.320.000.000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44.760.000.000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5.950.000.000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2.900.000.000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040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Rp</a:t>
                      </a:r>
                      <a:r>
                        <a:rPr lang="en-US" sz="1400" b="1" dirty="0">
                          <a:effectLst/>
                        </a:rPr>
                        <a:t>. 108.930.000.000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77550"/>
              </p:ext>
            </p:extLst>
          </p:nvPr>
        </p:nvGraphicFramePr>
        <p:xfrm>
          <a:off x="457200" y="3924300"/>
          <a:ext cx="8229600" cy="146126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83660"/>
                <a:gridCol w="1749034"/>
                <a:gridCol w="1869656"/>
                <a:gridCol w="2046699"/>
                <a:gridCol w="1980551"/>
              </a:tblGrid>
              <a:tr h="5662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No.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Kategori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Sudah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Cair</a:t>
                      </a:r>
                      <a:r>
                        <a:rPr lang="en-US" sz="1400" dirty="0">
                          <a:effectLst/>
                        </a:rPr>
                        <a:t> (KK)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Sudah Cair (Rp)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Persentase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Sudah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Cair</a:t>
                      </a:r>
                      <a:r>
                        <a:rPr lang="en-US" sz="1400" dirty="0">
                          <a:effectLst/>
                        </a:rPr>
                        <a:t> (%)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</a:tr>
              <a:tr h="280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Rusak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Sedang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3.008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150.400.000.000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62,51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280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Rusak Ringan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7.025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70.250.000.000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60,49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280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Jumlah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10.033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220.650.000.000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339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20040"/>
            <a:ext cx="8229600" cy="116586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b="1" dirty="0">
                <a:solidFill>
                  <a:srgbClr val="FFC000"/>
                </a:solidFill>
                <a:effectLst/>
              </a:rPr>
              <a:t>Data </a:t>
            </a:r>
            <a:r>
              <a:rPr lang="en-US" b="1" dirty="0" err="1">
                <a:solidFill>
                  <a:srgbClr val="FFC000"/>
                </a:solidFill>
                <a:effectLst/>
              </a:rPr>
              <a:t>Perubahan</a:t>
            </a:r>
            <a:r>
              <a:rPr lang="en-US" b="1" dirty="0">
                <a:solidFill>
                  <a:srgbClr val="FFC000"/>
                </a:solidFill>
                <a:effectLst/>
              </a:rPr>
              <a:t> Status </a:t>
            </a:r>
            <a:r>
              <a:rPr lang="en-US" b="1" dirty="0" err="1">
                <a:solidFill>
                  <a:srgbClr val="FFC000"/>
                </a:solidFill>
                <a:effectLst/>
              </a:rPr>
              <a:t>Kerusakan</a:t>
            </a:r>
            <a:r>
              <a:rPr lang="en-US" b="1" dirty="0">
                <a:solidFill>
                  <a:srgbClr val="FFC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C000"/>
                </a:solidFill>
                <a:effectLst/>
              </a:rPr>
              <a:t>Rumah</a:t>
            </a:r>
            <a:r>
              <a:rPr lang="en-US" dirty="0">
                <a:solidFill>
                  <a:srgbClr val="FFC000"/>
                </a:solidFill>
                <a:effectLst/>
              </a:rPr>
              <a:t/>
            </a:r>
            <a:br>
              <a:rPr lang="en-US" dirty="0">
                <a:solidFill>
                  <a:srgbClr val="FFC000"/>
                </a:solidFill>
                <a:effectLst/>
              </a:rPr>
            </a:b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9194475"/>
              </p:ext>
            </p:extLst>
          </p:nvPr>
        </p:nvGraphicFramePr>
        <p:xfrm>
          <a:off x="685800" y="1568576"/>
          <a:ext cx="7696200" cy="3346324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362200"/>
                <a:gridCol w="1763598"/>
                <a:gridCol w="1904214"/>
                <a:gridCol w="1666188"/>
              </a:tblGrid>
              <a:tr h="638671">
                <a:tc>
                  <a:txBody>
                    <a:bodyPr/>
                    <a:lstStyle/>
                    <a:p>
                      <a:pPr marL="45720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ALIH STATUS KE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DARI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JUMLAH (</a:t>
                      </a:r>
                      <a:r>
                        <a:rPr lang="en-US" sz="1800">
                          <a:effectLst/>
                        </a:rPr>
                        <a:t>unit</a:t>
                      </a:r>
                      <a:r>
                        <a:rPr lang="id-ID" sz="1800">
                          <a:effectLst/>
                        </a:rPr>
                        <a:t>)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r>
                        <a:rPr lang="id-ID" sz="1800">
                          <a:effectLst/>
                        </a:rPr>
                        <a:t> (</a:t>
                      </a:r>
                      <a:r>
                        <a:rPr lang="en-US" sz="1800">
                          <a:effectLst/>
                        </a:rPr>
                        <a:t>unit</a:t>
                      </a:r>
                      <a:r>
                        <a:rPr lang="id-ID" sz="1800">
                          <a:effectLst/>
                        </a:rPr>
                        <a:t>)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01129">
                <a:tc rowSpan="2">
                  <a:txBody>
                    <a:bodyPr/>
                    <a:lstStyle/>
                    <a:p>
                      <a:pPr marL="45720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RUSAK BERAT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RS ke RB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360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679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011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RR ke RB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319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1129">
                <a:tc rowSpan="2">
                  <a:txBody>
                    <a:bodyPr/>
                    <a:lstStyle/>
                    <a:p>
                      <a:pPr marL="45720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RUSAK SEDANG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RR ke RS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518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951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75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RB ke RS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433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1129">
                <a:tc rowSpan="2">
                  <a:txBody>
                    <a:bodyPr/>
                    <a:lstStyle/>
                    <a:p>
                      <a:pPr marL="45720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RUSAK RINGAN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RB ke RR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499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667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375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RS ke RR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168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1129">
                <a:tc gridSpan="2">
                  <a:txBody>
                    <a:bodyPr/>
                    <a:lstStyle/>
                    <a:p>
                      <a:pPr marL="62865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b="1" dirty="0">
                          <a:effectLst/>
                        </a:rPr>
                        <a:t>2</a:t>
                      </a:r>
                      <a:r>
                        <a:rPr lang="en-US" sz="1800" b="1" dirty="0">
                          <a:effectLst/>
                        </a:rPr>
                        <a:t>.</a:t>
                      </a:r>
                      <a:r>
                        <a:rPr lang="id-ID" sz="1800" b="1" dirty="0">
                          <a:effectLst/>
                        </a:rPr>
                        <a:t>297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b="1" dirty="0">
                          <a:effectLst/>
                        </a:rPr>
                        <a:t>2</a:t>
                      </a:r>
                      <a:r>
                        <a:rPr lang="en-US" sz="1800" b="1" dirty="0">
                          <a:effectLst/>
                        </a:rPr>
                        <a:t>.</a:t>
                      </a:r>
                      <a:r>
                        <a:rPr lang="id-ID" sz="1800" b="1" dirty="0">
                          <a:effectLst/>
                        </a:rPr>
                        <a:t>297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06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330016"/>
              </p:ext>
            </p:extLst>
          </p:nvPr>
        </p:nvGraphicFramePr>
        <p:xfrm>
          <a:off x="990600" y="1409701"/>
          <a:ext cx="7162802" cy="3312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3463"/>
                <a:gridCol w="2028177"/>
                <a:gridCol w="2310581"/>
                <a:gridCol w="2310581"/>
              </a:tblGrid>
              <a:tr h="6796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No.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Kategori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Jumlah</a:t>
                      </a:r>
                      <a:r>
                        <a:rPr lang="en-US" sz="2000" dirty="0">
                          <a:effectLst/>
                        </a:rPr>
                        <a:t> (KK)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Nilai (Rp)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  <a:tr h="6800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Rusak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Berat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.229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61.450.000.000,-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</a:tr>
              <a:tr h="6800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Rusak Sedang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</a:rPr>
                        <a:t>8</a:t>
                      </a:r>
                      <a:r>
                        <a:rPr lang="en-US" sz="2000" dirty="0">
                          <a:effectLst/>
                        </a:rPr>
                        <a:t>22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20.550.000.000,-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</a:tr>
              <a:tr h="6800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Rusak Ringan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1.587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15.870.000.000,-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</a:tr>
              <a:tr h="4043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Jumlah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3.638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97.870.000.000,-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err="1" smtClean="0">
                <a:solidFill>
                  <a:srgbClr val="FFC000"/>
                </a:solidFill>
              </a:rPr>
              <a:t>Sisa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Anggaran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Pembiayaan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291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409700"/>
            <a:ext cx="807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sz="2000" b="1" dirty="0" err="1"/>
              <a:t>Telah</a:t>
            </a:r>
            <a:r>
              <a:rPr lang="en-US" sz="2000" b="1" dirty="0"/>
              <a:t> </a:t>
            </a:r>
            <a:r>
              <a:rPr lang="en-US" sz="2000" b="1" dirty="0" err="1"/>
              <a:t>berakhirnya</a:t>
            </a:r>
            <a:r>
              <a:rPr lang="en-US" sz="2000" b="1" dirty="0"/>
              <a:t> masa </a:t>
            </a:r>
            <a:r>
              <a:rPr lang="en-US" sz="2000" b="1" dirty="0" err="1"/>
              <a:t>tugas</a:t>
            </a:r>
            <a:r>
              <a:rPr lang="en-US" sz="2000" b="1" dirty="0"/>
              <a:t> Tim </a:t>
            </a:r>
            <a:r>
              <a:rPr lang="en-US" sz="2000" b="1" dirty="0" err="1"/>
              <a:t>Pendamping</a:t>
            </a:r>
            <a:r>
              <a:rPr lang="en-US" sz="2000" b="1" dirty="0"/>
              <a:t> </a:t>
            </a:r>
            <a:r>
              <a:rPr lang="en-US" sz="2000" b="1" dirty="0" err="1"/>
              <a:t>Percepatan</a:t>
            </a:r>
            <a:r>
              <a:rPr lang="en-US" sz="2000" b="1" dirty="0"/>
              <a:t> Pembangunan </a:t>
            </a:r>
            <a:r>
              <a:rPr lang="en-US" sz="2000" b="1" dirty="0" err="1"/>
              <a:t>Perumahan</a:t>
            </a:r>
            <a:r>
              <a:rPr lang="en-US" sz="2000" b="1" dirty="0"/>
              <a:t> (TP4) </a:t>
            </a:r>
            <a:r>
              <a:rPr lang="en-US" sz="2000" b="1" dirty="0" err="1"/>
              <a:t>dan</a:t>
            </a:r>
            <a:r>
              <a:rPr lang="en-US" sz="2000" b="1" dirty="0"/>
              <a:t> Tim </a:t>
            </a:r>
            <a:r>
              <a:rPr lang="en-US" sz="2000" b="1" dirty="0" err="1"/>
              <a:t>Pendukung</a:t>
            </a:r>
            <a:r>
              <a:rPr lang="en-US" sz="2000" b="1" dirty="0"/>
              <a:t> </a:t>
            </a:r>
            <a:r>
              <a:rPr lang="en-US" sz="2000" b="1" dirty="0" err="1"/>
              <a:t>Kegiatan</a:t>
            </a:r>
            <a:r>
              <a:rPr lang="en-US" sz="2000" b="1" dirty="0"/>
              <a:t> </a:t>
            </a:r>
            <a:r>
              <a:rPr lang="en-US" sz="2000" b="1" dirty="0" err="1"/>
              <a:t>Stimulan</a:t>
            </a:r>
            <a:r>
              <a:rPr lang="en-US" sz="2000" b="1" dirty="0"/>
              <a:t> </a:t>
            </a:r>
            <a:r>
              <a:rPr lang="en-US" sz="2000" b="1" dirty="0" err="1"/>
              <a:t>Tahap</a:t>
            </a:r>
            <a:r>
              <a:rPr lang="en-US" sz="2000" b="1" dirty="0"/>
              <a:t> II di </a:t>
            </a:r>
            <a:r>
              <a:rPr lang="en-US" sz="2000" b="1" dirty="0" err="1"/>
              <a:t>Kabupaten</a:t>
            </a:r>
            <a:r>
              <a:rPr lang="en-US" sz="2000" b="1" dirty="0"/>
              <a:t> </a:t>
            </a:r>
            <a:r>
              <a:rPr lang="en-US" sz="2000" b="1" dirty="0" err="1"/>
              <a:t>Sigi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533400" y="2628900"/>
            <a:ext cx="807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2"/>
            </a:pPr>
            <a:r>
              <a:rPr lang="en-US" sz="2000" b="1" dirty="0" err="1"/>
              <a:t>Progres</a:t>
            </a:r>
            <a:r>
              <a:rPr lang="en-US" sz="2000" b="1" dirty="0"/>
              <a:t> </a:t>
            </a:r>
            <a:r>
              <a:rPr lang="en-US" sz="2000" b="1" dirty="0" err="1"/>
              <a:t>kemajuan</a:t>
            </a:r>
            <a:r>
              <a:rPr lang="en-US" sz="2000" b="1" dirty="0"/>
              <a:t> </a:t>
            </a:r>
            <a:r>
              <a:rPr lang="en-US" sz="2000" b="1" dirty="0" err="1"/>
              <a:t>pelaksanaan</a:t>
            </a:r>
            <a:r>
              <a:rPr lang="en-US" sz="2000" b="1" dirty="0"/>
              <a:t> </a:t>
            </a:r>
            <a:r>
              <a:rPr lang="en-US" sz="2000" b="1" dirty="0" err="1"/>
              <a:t>rehabilitasi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rekonstruksi</a:t>
            </a:r>
            <a:r>
              <a:rPr lang="en-US" sz="2000" b="1" dirty="0"/>
              <a:t> </a:t>
            </a:r>
            <a:r>
              <a:rPr lang="en-US" sz="2000" b="1" dirty="0" err="1"/>
              <a:t>rumah</a:t>
            </a:r>
            <a:r>
              <a:rPr lang="en-US" sz="2000" b="1" dirty="0"/>
              <a:t> </a:t>
            </a:r>
            <a:r>
              <a:rPr lang="en-US" sz="2000" b="1" dirty="0" err="1"/>
              <a:t>rusak</a:t>
            </a:r>
            <a:r>
              <a:rPr lang="en-US" sz="2000" b="1" dirty="0"/>
              <a:t> </a:t>
            </a:r>
            <a:r>
              <a:rPr lang="en-US" sz="2000" b="1" dirty="0" err="1"/>
              <a:t>berat</a:t>
            </a:r>
            <a:r>
              <a:rPr lang="en-US" sz="2000" b="1" dirty="0"/>
              <a:t>, </a:t>
            </a:r>
            <a:r>
              <a:rPr lang="en-US" sz="2000" b="1" dirty="0" err="1"/>
              <a:t>rumah</a:t>
            </a:r>
            <a:r>
              <a:rPr lang="en-US" sz="2000" b="1" dirty="0"/>
              <a:t> </a:t>
            </a:r>
            <a:r>
              <a:rPr lang="en-US" sz="2000" b="1" dirty="0" err="1"/>
              <a:t>rusak</a:t>
            </a:r>
            <a:r>
              <a:rPr lang="en-US" sz="2000" b="1" dirty="0"/>
              <a:t> </a:t>
            </a:r>
            <a:r>
              <a:rPr lang="en-US" sz="2000" b="1" dirty="0" err="1"/>
              <a:t>sedang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rumah</a:t>
            </a:r>
            <a:r>
              <a:rPr lang="en-US" sz="2000" b="1" dirty="0"/>
              <a:t> </a:t>
            </a:r>
            <a:r>
              <a:rPr lang="en-US" sz="2000" b="1" dirty="0" err="1"/>
              <a:t>rusak</a:t>
            </a:r>
            <a:r>
              <a:rPr lang="en-US" sz="2000" b="1" dirty="0"/>
              <a:t> </a:t>
            </a:r>
            <a:r>
              <a:rPr lang="en-US" sz="2000" b="1" dirty="0" err="1"/>
              <a:t>ringan</a:t>
            </a:r>
            <a:r>
              <a:rPr lang="en-US" sz="2000" b="1" dirty="0"/>
              <a:t> </a:t>
            </a:r>
            <a:r>
              <a:rPr lang="en-US" sz="2000" b="1" dirty="0" err="1"/>
              <a:t>belum</a:t>
            </a:r>
            <a:r>
              <a:rPr lang="en-US" sz="2000" b="1" dirty="0"/>
              <a:t> </a:t>
            </a:r>
            <a:r>
              <a:rPr lang="en-US" sz="2000" b="1" dirty="0" err="1"/>
              <a:t>terlaksana</a:t>
            </a:r>
            <a:r>
              <a:rPr lang="en-US" sz="2000" b="1" dirty="0"/>
              <a:t> </a:t>
            </a:r>
            <a:r>
              <a:rPr lang="en-US" sz="2000" b="1" dirty="0" err="1"/>
              <a:t>sesuai</a:t>
            </a:r>
            <a:r>
              <a:rPr lang="en-US" sz="2000" b="1" dirty="0"/>
              <a:t> </a:t>
            </a:r>
            <a:r>
              <a:rPr lang="en-US" sz="2000" b="1" dirty="0" smtClean="0"/>
              <a:t>target (</a:t>
            </a:r>
            <a:r>
              <a:rPr lang="en-US" sz="2000" b="1" dirty="0" err="1" smtClean="0"/>
              <a:t>belum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selesai</a:t>
            </a:r>
            <a:r>
              <a:rPr lang="en-US" sz="2000" b="1" dirty="0"/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044" y="3924300"/>
            <a:ext cx="807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3"/>
            </a:pPr>
            <a:r>
              <a:rPr lang="en-US" sz="2000" b="1" dirty="0" err="1"/>
              <a:t>Masih</a:t>
            </a:r>
            <a:r>
              <a:rPr lang="en-US" sz="2000" b="1" dirty="0"/>
              <a:t> </a:t>
            </a:r>
            <a:r>
              <a:rPr lang="en-US" sz="2000" b="1" dirty="0" err="1"/>
              <a:t>banyaknya</a:t>
            </a:r>
            <a:r>
              <a:rPr lang="en-US" sz="2000" b="1" dirty="0"/>
              <a:t> </a:t>
            </a:r>
            <a:r>
              <a:rPr lang="en-US" sz="2000" b="1" dirty="0" err="1"/>
              <a:t>laporan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pengaduan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masyarakat</a:t>
            </a:r>
            <a:r>
              <a:rPr lang="en-US" sz="2000" b="1" dirty="0"/>
              <a:t> </a:t>
            </a:r>
            <a:r>
              <a:rPr lang="en-US" sz="2000" b="1" dirty="0" err="1"/>
              <a:t>karena</a:t>
            </a:r>
            <a:r>
              <a:rPr lang="en-US" sz="2000" b="1" dirty="0"/>
              <a:t> </a:t>
            </a:r>
            <a:r>
              <a:rPr lang="en-US" sz="2000" b="1" dirty="0" err="1"/>
              <a:t>datanya</a:t>
            </a:r>
            <a:r>
              <a:rPr lang="en-US" sz="2000" b="1" dirty="0"/>
              <a:t> </a:t>
            </a:r>
            <a:r>
              <a:rPr lang="en-US" sz="2000" b="1" dirty="0" err="1"/>
              <a:t>belum</a:t>
            </a:r>
            <a:r>
              <a:rPr lang="en-US" sz="2000" b="1" dirty="0"/>
              <a:t> </a:t>
            </a:r>
            <a:r>
              <a:rPr lang="en-US" sz="2000" b="1" dirty="0" err="1"/>
              <a:t>masuk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daftar</a:t>
            </a:r>
            <a:r>
              <a:rPr lang="en-US" sz="2000" b="1" dirty="0"/>
              <a:t> </a:t>
            </a:r>
            <a:r>
              <a:rPr lang="en-US" sz="2000" b="1" dirty="0" err="1"/>
              <a:t>nama</a:t>
            </a:r>
            <a:r>
              <a:rPr lang="en-US" sz="2000" b="1" dirty="0"/>
              <a:t> </a:t>
            </a:r>
            <a:r>
              <a:rPr lang="en-US" sz="2000" b="1" dirty="0" err="1"/>
              <a:t>penerima</a:t>
            </a:r>
            <a:r>
              <a:rPr lang="en-US" sz="2000" b="1" dirty="0"/>
              <a:t> </a:t>
            </a:r>
            <a:r>
              <a:rPr lang="en-US" sz="2000" b="1" dirty="0" err="1"/>
              <a:t>bantuan</a:t>
            </a:r>
            <a:r>
              <a:rPr lang="en-US" sz="2000" b="1" dirty="0"/>
              <a:t> </a:t>
            </a:r>
            <a:r>
              <a:rPr lang="en-US" sz="2000" b="1" dirty="0" err="1"/>
              <a:t>stimulan</a:t>
            </a:r>
            <a:r>
              <a:rPr lang="en-US" sz="2000" b="1" dirty="0"/>
              <a:t> </a:t>
            </a:r>
            <a:r>
              <a:rPr lang="en-US" sz="2000" b="1" dirty="0" err="1"/>
              <a:t>tahap</a:t>
            </a:r>
            <a:r>
              <a:rPr lang="en-US" sz="2000" b="1" dirty="0"/>
              <a:t> II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533400" y="571500"/>
            <a:ext cx="7848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FFC000"/>
                </a:solidFill>
              </a:rPr>
              <a:t>PERMASALAHAN YANG DIHADAPI SAAT INI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673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14300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</a:rPr>
              <a:t>RENCANA PENANGANAN SELANJUTNYA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9655" y="792790"/>
            <a:ext cx="80884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lphaUcPeriod"/>
            </a:pPr>
            <a:r>
              <a:rPr lang="en-US" sz="2400" b="1" dirty="0" err="1"/>
              <a:t>Penanganan</a:t>
            </a:r>
            <a:r>
              <a:rPr lang="en-US" sz="2400" b="1" dirty="0"/>
              <a:t> Data </a:t>
            </a:r>
            <a:r>
              <a:rPr lang="en-US" sz="2400" b="1" dirty="0" err="1" smtClean="0"/>
              <a:t>Stimulan</a:t>
            </a:r>
            <a:endParaRPr lang="en-US" sz="24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727750"/>
              </p:ext>
            </p:extLst>
          </p:nvPr>
        </p:nvGraphicFramePr>
        <p:xfrm>
          <a:off x="914400" y="2476500"/>
          <a:ext cx="7848600" cy="27091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4451"/>
                <a:gridCol w="1556086"/>
                <a:gridCol w="1788773"/>
                <a:gridCol w="2020549"/>
                <a:gridCol w="1958741"/>
              </a:tblGrid>
              <a:tr h="10279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Kategori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Sisa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BNBA fix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Data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Alih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Status (Unit/KK)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Data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Tambahan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(Unit/KK)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203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US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1" dirty="0" err="1">
                          <a:effectLst/>
                        </a:rPr>
                        <a:t>Rusak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Berat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b="1" dirty="0">
                          <a:effectLst/>
                        </a:rPr>
                        <a:t>            130 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1" dirty="0">
                          <a:effectLst/>
                        </a:rPr>
                        <a:t>679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b="1">
                          <a:effectLst/>
                        </a:rPr>
                        <a:t>1</a:t>
                      </a:r>
                      <a:r>
                        <a:rPr lang="en-US" sz="1600" b="1">
                          <a:effectLst/>
                        </a:rPr>
                        <a:t>.</a:t>
                      </a:r>
                      <a:r>
                        <a:rPr lang="id-ID" sz="1600" b="1">
                          <a:effectLst/>
                        </a:rPr>
                        <a:t>266</a:t>
                      </a:r>
                      <a:endParaRPr lang="en-US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203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US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1" dirty="0" err="1">
                          <a:effectLst/>
                        </a:rPr>
                        <a:t>Rusak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Sedang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b="1" dirty="0">
                          <a:effectLst/>
                        </a:rPr>
                        <a:t>            594 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1" dirty="0">
                          <a:effectLst/>
                        </a:rPr>
                        <a:t>951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b="1" dirty="0">
                          <a:effectLst/>
                        </a:rPr>
                        <a:t>938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203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n-US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1">
                          <a:effectLst/>
                        </a:rPr>
                        <a:t>Rusak Ringan</a:t>
                      </a:r>
                      <a:endParaRPr lang="en-US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b="1" dirty="0">
                          <a:effectLst/>
                        </a:rPr>
                        <a:t>         1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r>
                        <a:rPr lang="id-ID" sz="1600" b="1" dirty="0">
                          <a:effectLst/>
                        </a:rPr>
                        <a:t>447 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1" dirty="0">
                          <a:effectLst/>
                        </a:rPr>
                        <a:t>667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b="1" dirty="0">
                          <a:effectLst/>
                        </a:rPr>
                        <a:t>1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r>
                        <a:rPr lang="id-ID" sz="1600" b="1" dirty="0">
                          <a:effectLst/>
                        </a:rPr>
                        <a:t>112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203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0" dirty="0">
                          <a:effectLst/>
                        </a:rPr>
                        <a:t> </a:t>
                      </a:r>
                      <a:endParaRPr lang="en-US" sz="16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1">
                          <a:effectLst/>
                        </a:rPr>
                        <a:t>Jumlah</a:t>
                      </a:r>
                      <a:endParaRPr lang="en-US" sz="16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b="1" dirty="0">
                          <a:effectLst/>
                        </a:rPr>
                        <a:t>         2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r>
                        <a:rPr lang="id-ID" sz="1600" b="1" dirty="0">
                          <a:effectLst/>
                        </a:rPr>
                        <a:t>171 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0675" algn="l"/>
                        </a:tabLst>
                      </a:pPr>
                      <a:r>
                        <a:rPr lang="en-US" sz="1600" b="1" dirty="0">
                          <a:effectLst/>
                        </a:rPr>
                        <a:t>2.297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b="1" dirty="0">
                          <a:effectLst/>
                        </a:rPr>
                        <a:t>3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r>
                        <a:rPr lang="id-ID" sz="1600" b="1" dirty="0">
                          <a:effectLst/>
                        </a:rPr>
                        <a:t>316</a:t>
                      </a:r>
                      <a:endParaRPr lang="en-US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914400" y="1195507"/>
            <a:ext cx="7848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en-US" sz="1600" b="1" dirty="0" err="1"/>
              <a:t>Rencana</a:t>
            </a:r>
            <a:r>
              <a:rPr lang="en-US" sz="1600" b="1" dirty="0"/>
              <a:t> </a:t>
            </a:r>
            <a:r>
              <a:rPr lang="en-US" sz="1600" b="1" dirty="0" err="1"/>
              <a:t>penanganan</a:t>
            </a:r>
            <a:r>
              <a:rPr lang="en-US" sz="1600" b="1" dirty="0"/>
              <a:t> </a:t>
            </a:r>
            <a:r>
              <a:rPr lang="en-US" sz="1600" b="1" dirty="0" err="1" smtClean="0"/>
              <a:t>terhadap</a:t>
            </a:r>
            <a:r>
              <a:rPr lang="en-US" sz="1600" b="1" dirty="0" smtClean="0"/>
              <a:t> : </a:t>
            </a:r>
            <a:r>
              <a:rPr lang="en-US" sz="1600" b="1" dirty="0" err="1" smtClean="0"/>
              <a:t>sisa</a:t>
            </a:r>
            <a:r>
              <a:rPr lang="en-US" sz="1600" b="1" dirty="0" smtClean="0"/>
              <a:t> </a:t>
            </a:r>
            <a:r>
              <a:rPr lang="en-US" sz="1600" b="1" dirty="0"/>
              <a:t>progress </a:t>
            </a:r>
            <a:r>
              <a:rPr lang="en-US" sz="1600" b="1" dirty="0" err="1"/>
              <a:t>pembangunan</a:t>
            </a:r>
            <a:r>
              <a:rPr lang="en-US" sz="1600" b="1" dirty="0"/>
              <a:t> </a:t>
            </a:r>
            <a:r>
              <a:rPr lang="en-US" sz="1600" b="1" dirty="0" err="1"/>
              <a:t>dan</a:t>
            </a:r>
            <a:r>
              <a:rPr lang="en-US" sz="1600" b="1" dirty="0"/>
              <a:t> rehab </a:t>
            </a:r>
            <a:r>
              <a:rPr lang="en-US" sz="1600" b="1" dirty="0" err="1"/>
              <a:t>rumah</a:t>
            </a:r>
            <a:r>
              <a:rPr lang="en-US" sz="1600" b="1" dirty="0"/>
              <a:t>, </a:t>
            </a:r>
            <a:r>
              <a:rPr lang="en-US" sz="1600" b="1" dirty="0" err="1"/>
              <a:t>penanganan</a:t>
            </a:r>
            <a:r>
              <a:rPr lang="en-US" sz="1600" b="1" dirty="0"/>
              <a:t> data </a:t>
            </a:r>
            <a:r>
              <a:rPr lang="en-US" sz="1600" b="1" dirty="0" err="1"/>
              <a:t>peralihan</a:t>
            </a:r>
            <a:r>
              <a:rPr lang="en-US" sz="1600" b="1" dirty="0"/>
              <a:t> status, </a:t>
            </a:r>
            <a:r>
              <a:rPr lang="en-US" sz="1600" b="1" dirty="0" err="1"/>
              <a:t>dan</a:t>
            </a:r>
            <a:r>
              <a:rPr lang="en-US" sz="1600" b="1" dirty="0"/>
              <a:t> </a:t>
            </a:r>
            <a:r>
              <a:rPr lang="en-US" sz="1600" b="1" dirty="0" err="1"/>
              <a:t>usulan</a:t>
            </a:r>
            <a:r>
              <a:rPr lang="en-US" sz="1600" b="1" dirty="0"/>
              <a:t> BNBA </a:t>
            </a:r>
            <a:r>
              <a:rPr lang="en-US" sz="1600" b="1" dirty="0" err="1"/>
              <a:t>tambahan</a:t>
            </a:r>
            <a:r>
              <a:rPr lang="en-US" sz="1600" b="1" dirty="0"/>
              <a:t> </a:t>
            </a:r>
            <a:r>
              <a:rPr lang="en-US" sz="1600" b="1" dirty="0" err="1"/>
              <a:t>direncanakan</a:t>
            </a:r>
            <a:r>
              <a:rPr lang="en-US" sz="1600" b="1" dirty="0"/>
              <a:t> </a:t>
            </a:r>
            <a:r>
              <a:rPr lang="en-US" sz="1600" b="1" dirty="0" err="1"/>
              <a:t>dibiayai</a:t>
            </a:r>
            <a:r>
              <a:rPr lang="en-US" sz="1600" b="1" dirty="0"/>
              <a:t> </a:t>
            </a:r>
            <a:r>
              <a:rPr lang="en-US" sz="1600" b="1" dirty="0" err="1"/>
              <a:t>dari</a:t>
            </a:r>
            <a:r>
              <a:rPr lang="en-US" sz="1600" b="1" dirty="0"/>
              <a:t> </a:t>
            </a:r>
            <a:r>
              <a:rPr lang="en-US" sz="1600" b="1" dirty="0" err="1"/>
              <a:t>sisa</a:t>
            </a:r>
            <a:r>
              <a:rPr lang="en-US" sz="1600" b="1" dirty="0"/>
              <a:t> dana </a:t>
            </a:r>
            <a:r>
              <a:rPr lang="en-US" sz="1600" b="1" dirty="0" err="1"/>
              <a:t>stimulan</a:t>
            </a:r>
            <a:r>
              <a:rPr lang="en-US" sz="1600" b="1" dirty="0"/>
              <a:t> yang </a:t>
            </a:r>
            <a:r>
              <a:rPr lang="en-US" sz="1600" b="1" dirty="0" err="1"/>
              <a:t>tidak</a:t>
            </a:r>
            <a:r>
              <a:rPr lang="en-US" sz="1600" b="1" dirty="0"/>
              <a:t> </a:t>
            </a:r>
            <a:r>
              <a:rPr lang="en-US" sz="1600" b="1" dirty="0" err="1"/>
              <a:t>terealisasi</a:t>
            </a:r>
            <a:r>
              <a:rPr lang="en-US" sz="1600" b="1" dirty="0"/>
              <a:t>.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46707551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616</Words>
  <Application>Microsoft Office PowerPoint</Application>
  <PresentationFormat>On-screen Show (16:10)</PresentationFormat>
  <Paragraphs>228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Custom Design</vt:lpstr>
      <vt:lpstr>Verve</vt:lpstr>
      <vt:lpstr>                    RAPAT KOORDINASI TINGKAT PROPINSI </vt:lpstr>
      <vt:lpstr>BANTUAN PENDANAAN STIMULAN TAHAP  II KABUPATEN SIGI</vt:lpstr>
      <vt:lpstr>Progres Verifikasi Validasi Data </vt:lpstr>
      <vt:lpstr>Progres Penyaluran (Terhadap Data Fix Dibiayai) </vt:lpstr>
      <vt:lpstr>Progres Pencairan  Terhadap Data Fix Dibiayai </vt:lpstr>
      <vt:lpstr>Data Perubahan Status Kerusakan Rumah </vt:lpstr>
      <vt:lpstr>Sisa Anggaran Pembiayaan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28</cp:revision>
  <dcterms:created xsi:type="dcterms:W3CDTF">2020-07-21T20:19:29Z</dcterms:created>
  <dcterms:modified xsi:type="dcterms:W3CDTF">2020-08-12T03:00:32Z</dcterms:modified>
</cp:coreProperties>
</file>