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61" r:id="rId5"/>
    <p:sldId id="262" r:id="rId6"/>
    <p:sldId id="266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9C119-D7FB-42FA-B4AB-97A527202B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C63794-EEB3-496C-8FAE-582631B52F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A7B83-A1BA-47DD-8A04-9F9D003F1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AD0C-616D-49BC-9983-C3378F145AC1}" type="datetimeFigureOut">
              <a:rPr lang="en-ID" smtClean="0"/>
              <a:t>02/09/2020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B57330-D55F-4F9C-AA2C-D2781C987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7F774-7027-43C9-ACC7-D6799CA1A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2AD0-DF9D-4A9F-9C32-AA74DB76C9F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43536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D989B-A854-4928-B3B7-F90595DD4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0C7AC3-FA68-49A1-80F4-F61E664CD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37CE7-B674-45E3-AFE9-C1437BCEB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AD0C-616D-49BC-9983-C3378F145AC1}" type="datetimeFigureOut">
              <a:rPr lang="en-ID" smtClean="0"/>
              <a:t>02/09/2020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BD2B5-DB45-489D-B991-BA7FE30CA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3BBF92-5A15-4912-9C04-345120DA9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2AD0-DF9D-4A9F-9C32-AA74DB76C9F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91747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620826-60F7-4807-B02C-98CF586F2E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961B71-8BF4-4CDB-8839-D7E839FD7A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765C2-A721-4402-AE8E-279FA8957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AD0C-616D-49BC-9983-C3378F145AC1}" type="datetimeFigureOut">
              <a:rPr lang="en-ID" smtClean="0"/>
              <a:t>02/09/2020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B4E61-8925-45CC-8968-9F537D48F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E52D1-E394-4C0B-A5F6-188305152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2AD0-DF9D-4A9F-9C32-AA74DB76C9F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15210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E73BF-6656-4284-9CE0-31F50F55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84D2B-1ABA-43D4-B2E6-907B696FD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5B6E4C-FA08-41FB-A9BA-349985405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AD0C-616D-49BC-9983-C3378F145AC1}" type="datetimeFigureOut">
              <a:rPr lang="en-ID" smtClean="0"/>
              <a:t>02/09/2020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A71C0-AD1A-4053-A133-C03A969A3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808D3-AED8-4D45-B702-E150D0E5C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2AD0-DF9D-4A9F-9C32-AA74DB76C9F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467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5BD29-0D7B-47F5-9492-9090620A4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49C177-51C8-4DE3-9E42-81A6F949F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5D0DE8-EFAA-40D6-86EE-7B9C22611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AD0C-616D-49BC-9983-C3378F145AC1}" type="datetimeFigureOut">
              <a:rPr lang="en-ID" smtClean="0"/>
              <a:t>02/09/2020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BF67B-D4D7-4A9F-933C-5343E0D25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E1C3C7-AF5B-4E64-A4B6-653D1C42C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2AD0-DF9D-4A9F-9C32-AA74DB76C9F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02539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7FF27-C580-4F7D-8340-F4BCBC512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A2C7D-E9B1-4F36-BA7F-49A94DD4D7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998A8F-0648-4466-9CB2-8198B3D43D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9CABA4-BC74-4739-BB3D-8BD8C65B4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AD0C-616D-49BC-9983-C3378F145AC1}" type="datetimeFigureOut">
              <a:rPr lang="en-ID" smtClean="0"/>
              <a:t>02/09/2020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C2247-234F-4412-B2CB-4DB202E11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8D9889-8E71-4752-862F-891EDA74D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2AD0-DF9D-4A9F-9C32-AA74DB76C9F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82488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CBAA1-28AB-45C8-A991-0130ACC36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D19E0-056E-46F8-9073-7696C1F4C6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53A8A8-99FF-4BC8-97B1-50219E0A2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BC2DA4-7311-416B-A73C-D165D07F43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BE8BEC-309F-43C0-8747-95E5B24C25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180199-BE37-4FB3-A631-F4DF0CD34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AD0C-616D-49BC-9983-C3378F145AC1}" type="datetimeFigureOut">
              <a:rPr lang="en-ID" smtClean="0"/>
              <a:t>02/09/2020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C35F24-0B09-4BC7-BEDE-1C63247D9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FA6C48-ACEF-4134-8F96-CC44B406A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2AD0-DF9D-4A9F-9C32-AA74DB76C9F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16284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C623D-3460-4138-A899-7B3DB4662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6C0913-2620-4C55-AAF0-4E9B52050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AD0C-616D-49BC-9983-C3378F145AC1}" type="datetimeFigureOut">
              <a:rPr lang="en-ID" smtClean="0"/>
              <a:t>02/09/2020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601D17-D041-44BB-9C03-9EB7B1AEB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D17986-75AB-427F-B482-B66B07296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2AD0-DF9D-4A9F-9C32-AA74DB76C9F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27807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59FABB-491B-43B3-8279-5B4B2C1EB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AD0C-616D-49BC-9983-C3378F145AC1}" type="datetimeFigureOut">
              <a:rPr lang="en-ID" smtClean="0"/>
              <a:t>02/09/2020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2F8F15-3896-4F43-83AA-C7B4FDFB8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07A8A4-D6CF-4A0A-9531-B652F2F25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2AD0-DF9D-4A9F-9C32-AA74DB76C9F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54304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4EA74-A1C8-40BA-ADD1-7AF780708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E1496-81C4-4284-8411-DDE0CF0D2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B6539-1BED-4344-B336-9918F87C01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C8F52A-EFEE-4652-90B9-6D8A86E6A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AD0C-616D-49BC-9983-C3378F145AC1}" type="datetimeFigureOut">
              <a:rPr lang="en-ID" smtClean="0"/>
              <a:t>02/09/2020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F406BC-6FDB-4C01-A24D-B641C12B1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2B6439-6CFA-4D2A-B81F-F33029640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2AD0-DF9D-4A9F-9C32-AA74DB76C9F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1094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CCE07-403C-4171-B786-7D20D6CD4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3C3E62-5909-4126-9C84-3F9552318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B7B6E5-93D9-409D-8408-ECDA7DFE81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570824-28D9-4CA8-8749-B307F752A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5AD0C-616D-49BC-9983-C3378F145AC1}" type="datetimeFigureOut">
              <a:rPr lang="en-ID" smtClean="0"/>
              <a:t>02/09/2020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0C245D-8799-4035-B5F7-A56011CFC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942BE1-CB30-4A22-86C3-BB40196AD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2AD0-DF9D-4A9F-9C32-AA74DB76C9F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89692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65F897-7213-44A2-8437-1E92D3675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5A0391-6E0A-4872-97B9-B0F2DEC4D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2D907-0D59-42E9-87E9-C42DE16EC8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5AD0C-616D-49BC-9983-C3378F145AC1}" type="datetimeFigureOut">
              <a:rPr lang="en-ID" smtClean="0"/>
              <a:t>02/09/2020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BFAB8D-20A7-42DF-B14E-011218D010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0CD8E-4330-49D8-8CAE-F41E742EDE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32AD0-DF9D-4A9F-9C32-AA74DB76C9F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82907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file:///D:\AHD-2\New%20Shleter\PR%20and%20ToR\Listrik\Scan%20SPJBTL\SPJBTL%20-%20Lolu.pdf" TargetMode="External"/><Relationship Id="rId2" Type="http://schemas.openxmlformats.org/officeDocument/2006/relationships/hyperlink" Target="file:///D:\AHD-2\New%20Shleter\PR%20and%20ToR\Listrik\Pembayaran%20SLO%20dan%20SPJBTL\PT.%20JASERINDO\SLO\Sertifikat_ABD.%20KADIR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AEB39-F03C-476D-BAE8-18F723D1C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Update </a:t>
            </a:r>
            <a:r>
              <a:rPr lang="en-US" sz="6600" dirty="0" err="1" smtClean="0"/>
              <a:t>Progres</a:t>
            </a:r>
            <a:r>
              <a:rPr lang="en-US" sz="6600" dirty="0" smtClean="0"/>
              <a:t> </a:t>
            </a:r>
            <a:r>
              <a:rPr lang="en-US" sz="6600" dirty="0" err="1"/>
              <a:t>Listrik</a:t>
            </a:r>
            <a:r>
              <a:rPr lang="en-US" sz="6600" dirty="0"/>
              <a:t> </a:t>
            </a:r>
            <a:r>
              <a:rPr lang="en-US" sz="6600" dirty="0" smtClean="0"/>
              <a:t>WVI</a:t>
            </a:r>
            <a:endParaRPr lang="en-ID" sz="6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063C36-626A-4C7A-9A99-8065463734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28660"/>
            <a:ext cx="9144000" cy="1229139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r"/>
            <a:r>
              <a:rPr lang="en-US" dirty="0" smtClean="0"/>
              <a:t>WVI</a:t>
            </a:r>
            <a:r>
              <a:rPr lang="en-US" dirty="0" smtClean="0"/>
              <a:t>, 02 September </a:t>
            </a:r>
            <a:r>
              <a:rPr lang="en-US" dirty="0"/>
              <a:t>2020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39640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B2DB6-B562-4661-9670-85B82910B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5856"/>
            <a:ext cx="10515600" cy="483014"/>
          </a:xfrm>
        </p:spPr>
        <p:txBody>
          <a:bodyPr>
            <a:normAutofit fontScale="90000"/>
          </a:bodyPr>
          <a:lstStyle/>
          <a:p>
            <a:r>
              <a:rPr lang="en-US" dirty="0"/>
              <a:t>Area </a:t>
            </a:r>
            <a:r>
              <a:rPr lang="en-US" dirty="0" err="1"/>
              <a:t>dampingan</a:t>
            </a:r>
            <a:endParaRPr lang="en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7FEDC01-4264-4901-B85C-BFFC15C912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3459429"/>
              </p:ext>
            </p:extLst>
          </p:nvPr>
        </p:nvGraphicFramePr>
        <p:xfrm>
          <a:off x="944217" y="1014210"/>
          <a:ext cx="9791700" cy="4694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4989">
                  <a:extLst>
                    <a:ext uri="{9D8B030D-6E8A-4147-A177-3AD203B41FA5}">
                      <a16:colId xmlns:a16="http://schemas.microsoft.com/office/drawing/2014/main" val="1872787057"/>
                    </a:ext>
                  </a:extLst>
                </a:gridCol>
                <a:gridCol w="1498911">
                  <a:extLst>
                    <a:ext uri="{9D8B030D-6E8A-4147-A177-3AD203B41FA5}">
                      <a16:colId xmlns:a16="http://schemas.microsoft.com/office/drawing/2014/main" val="2441315733"/>
                    </a:ext>
                  </a:extLst>
                </a:gridCol>
                <a:gridCol w="1631950">
                  <a:extLst>
                    <a:ext uri="{9D8B030D-6E8A-4147-A177-3AD203B41FA5}">
                      <a16:colId xmlns:a16="http://schemas.microsoft.com/office/drawing/2014/main" val="2730642140"/>
                    </a:ext>
                  </a:extLst>
                </a:gridCol>
                <a:gridCol w="1631950">
                  <a:extLst>
                    <a:ext uri="{9D8B030D-6E8A-4147-A177-3AD203B41FA5}">
                      <a16:colId xmlns:a16="http://schemas.microsoft.com/office/drawing/2014/main" val="24667303"/>
                    </a:ext>
                  </a:extLst>
                </a:gridCol>
                <a:gridCol w="1631950">
                  <a:extLst>
                    <a:ext uri="{9D8B030D-6E8A-4147-A177-3AD203B41FA5}">
                      <a16:colId xmlns:a16="http://schemas.microsoft.com/office/drawing/2014/main" val="499322446"/>
                    </a:ext>
                  </a:extLst>
                </a:gridCol>
                <a:gridCol w="1631950">
                  <a:extLst>
                    <a:ext uri="{9D8B030D-6E8A-4147-A177-3AD203B41FA5}">
                      <a16:colId xmlns:a16="http://schemas.microsoft.com/office/drawing/2014/main" val="3655498240"/>
                    </a:ext>
                  </a:extLst>
                </a:gridCol>
              </a:tblGrid>
              <a:tr h="69709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Wilayah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Target </a:t>
                      </a:r>
                      <a:r>
                        <a:rPr lang="en-US" dirty="0" err="1"/>
                        <a:t>Benef</a:t>
                      </a:r>
                      <a:endParaRPr lang="en-US" dirty="0"/>
                    </a:p>
                    <a:p>
                      <a:pPr algn="ctr"/>
                      <a:r>
                        <a:rPr lang="en-US" dirty="0"/>
                        <a:t>(SR)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Benef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sudah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mendapatkan</a:t>
                      </a:r>
                      <a:r>
                        <a:rPr lang="en-US" dirty="0"/>
                        <a:t> SPJBTL</a:t>
                      </a:r>
                    </a:p>
                    <a:p>
                      <a:pPr algn="ctr"/>
                      <a:r>
                        <a:rPr lang="en-US" dirty="0"/>
                        <a:t>(</a:t>
                      </a:r>
                      <a:r>
                        <a:rPr lang="en-US" dirty="0" err="1"/>
                        <a:t>ttd</a:t>
                      </a:r>
                      <a:r>
                        <a:rPr lang="en-US" dirty="0"/>
                        <a:t> &amp; </a:t>
                      </a:r>
                      <a:r>
                        <a:rPr lang="en-US" dirty="0" err="1"/>
                        <a:t>dist</a:t>
                      </a:r>
                      <a:r>
                        <a:rPr lang="en-US" dirty="0"/>
                        <a:t>)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Scan SPJBTL </a:t>
                      </a:r>
                      <a:r>
                        <a:rPr lang="en-US" dirty="0" err="1"/>
                        <a:t>benef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sudah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ada</a:t>
                      </a:r>
                      <a:r>
                        <a:rPr lang="en-US" dirty="0"/>
                        <a:t> di WVI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SLO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Instalasi</a:t>
                      </a:r>
                      <a:endParaRPr lang="en-ID" dirty="0"/>
                    </a:p>
                    <a:p>
                      <a:pPr algn="ctr"/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8533926"/>
                  </a:ext>
                </a:extLst>
              </a:tr>
              <a:tr h="403873">
                <a:tc gridSpan="6">
                  <a:txBody>
                    <a:bodyPr/>
                    <a:lstStyle/>
                    <a:p>
                      <a:r>
                        <a:rPr lang="en-ID" dirty="0" err="1"/>
                        <a:t>Kec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Sindue</a:t>
                      </a:r>
                      <a:r>
                        <a:rPr lang="en-ID" dirty="0"/>
                        <a:t>, </a:t>
                      </a:r>
                      <a:r>
                        <a:rPr lang="en-ID" dirty="0" err="1"/>
                        <a:t>Kab</a:t>
                      </a:r>
                      <a:r>
                        <a:rPr lang="en-ID" dirty="0"/>
                        <a:t>.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Donggala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ID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ID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ID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ID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60033"/>
                  </a:ext>
                </a:extLst>
              </a:tr>
              <a:tr h="403873">
                <a:tc>
                  <a:txBody>
                    <a:bodyPr/>
                    <a:lstStyle/>
                    <a:p>
                      <a:r>
                        <a:rPr lang="en-US" dirty="0" err="1"/>
                        <a:t>Lero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Tatari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 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10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9742775"/>
                  </a:ext>
                </a:extLst>
              </a:tr>
              <a:tr h="403873">
                <a:tc gridSpan="6">
                  <a:txBody>
                    <a:bodyPr/>
                    <a:lstStyle/>
                    <a:p>
                      <a:r>
                        <a:rPr lang="en-ID" dirty="0" err="1"/>
                        <a:t>Kec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Dolo</a:t>
                      </a:r>
                      <a:r>
                        <a:rPr lang="en-ID" dirty="0"/>
                        <a:t> Selatan, </a:t>
                      </a:r>
                      <a:r>
                        <a:rPr lang="en-ID" dirty="0" err="1"/>
                        <a:t>Kab</a:t>
                      </a:r>
                      <a:r>
                        <a:rPr lang="en-ID" dirty="0"/>
                        <a:t>.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 smtClean="0"/>
                        <a:t>Sigi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ID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ID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ID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ID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62678"/>
                  </a:ext>
                </a:extLst>
              </a:tr>
              <a:tr h="403873">
                <a:tc>
                  <a:txBody>
                    <a:bodyPr/>
                    <a:lstStyle/>
                    <a:p>
                      <a:r>
                        <a:rPr lang="en-US" dirty="0" err="1"/>
                        <a:t>Bangga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149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149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0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149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1011096"/>
                  </a:ext>
                </a:extLst>
              </a:tr>
              <a:tr h="403873">
                <a:tc gridSpan="6">
                  <a:txBody>
                    <a:bodyPr/>
                    <a:lstStyle/>
                    <a:p>
                      <a:r>
                        <a:rPr lang="en-ID" dirty="0" err="1"/>
                        <a:t>Kec</a:t>
                      </a:r>
                      <a:r>
                        <a:rPr lang="en-ID" dirty="0"/>
                        <a:t>. </a:t>
                      </a:r>
                      <a:r>
                        <a:rPr lang="en-ID" dirty="0" err="1"/>
                        <a:t>Sigi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Biromaru</a:t>
                      </a:r>
                      <a:r>
                        <a:rPr lang="en-ID" dirty="0"/>
                        <a:t>, </a:t>
                      </a:r>
                      <a:r>
                        <a:rPr lang="en-ID" dirty="0" err="1"/>
                        <a:t>Kab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Sigi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ID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947733"/>
                  </a:ext>
                </a:extLst>
              </a:tr>
              <a:tr h="403873">
                <a:tc>
                  <a:txBody>
                    <a:bodyPr/>
                    <a:lstStyle/>
                    <a:p>
                      <a:r>
                        <a:rPr lang="en-US" dirty="0" err="1"/>
                        <a:t>Loru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16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583710"/>
                  </a:ext>
                </a:extLst>
              </a:tr>
              <a:tr h="403873">
                <a:tc>
                  <a:txBody>
                    <a:bodyPr/>
                    <a:lstStyle/>
                    <a:p>
                      <a:r>
                        <a:rPr lang="en-US" dirty="0" err="1"/>
                        <a:t>Lolu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dirty="0" smtClean="0"/>
                        <a:t>21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ID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774641"/>
                  </a:ext>
                </a:extLst>
              </a:tr>
              <a:tr h="403873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Jumlah</a:t>
                      </a:r>
                      <a:endParaRPr lang="en-ID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226</a:t>
                      </a:r>
                      <a:endParaRPr lang="en-ID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196</a:t>
                      </a:r>
                      <a:endParaRPr lang="en-ID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47</a:t>
                      </a:r>
                      <a:endParaRPr lang="en-ID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226</a:t>
                      </a:r>
                      <a:endParaRPr lang="en-ID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8643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5654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6450"/>
          </a:xfrm>
        </p:spPr>
        <p:txBody>
          <a:bodyPr/>
          <a:lstStyle/>
          <a:p>
            <a:r>
              <a:rPr lang="en-US" dirty="0" err="1" smtClean="0"/>
              <a:t>Progres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selesai</a:t>
            </a:r>
            <a:endParaRPr lang="en-US" dirty="0"/>
          </a:p>
          <a:p>
            <a:pPr marL="714375" indent="-514350">
              <a:buFont typeface="Arial" panose="020B0604020202020204" pitchFamily="34" charset="0"/>
              <a:buAutoNum type="arabicPeriod"/>
            </a:pPr>
            <a:r>
              <a:rPr lang="en-ID" sz="2600" dirty="0" err="1" smtClean="0"/>
              <a:t>Pemasangan</a:t>
            </a:r>
            <a:r>
              <a:rPr lang="en-ID" sz="2600" dirty="0" smtClean="0"/>
              <a:t> </a:t>
            </a:r>
            <a:r>
              <a:rPr lang="en-ID" sz="2600" dirty="0"/>
              <a:t>grounding</a:t>
            </a:r>
          </a:p>
          <a:p>
            <a:pPr marL="714375" indent="-514350">
              <a:buFont typeface="Arial" panose="020B0604020202020204" pitchFamily="34" charset="0"/>
              <a:buAutoNum type="arabicPeriod"/>
            </a:pPr>
            <a:r>
              <a:rPr lang="en-ID" sz="2600" dirty="0" err="1"/>
              <a:t>Pembebasan</a:t>
            </a:r>
            <a:r>
              <a:rPr lang="en-ID" sz="2600" dirty="0"/>
              <a:t> </a:t>
            </a:r>
            <a:r>
              <a:rPr lang="en-ID" sz="2600" dirty="0" err="1"/>
              <a:t>lahan</a:t>
            </a:r>
            <a:r>
              <a:rPr lang="en-ID" sz="2600" dirty="0"/>
              <a:t> (</a:t>
            </a:r>
            <a:r>
              <a:rPr lang="en-ID" sz="2600" dirty="0" err="1"/>
              <a:t>untuk</a:t>
            </a:r>
            <a:r>
              <a:rPr lang="en-ID" sz="2600" dirty="0"/>
              <a:t> </a:t>
            </a:r>
            <a:r>
              <a:rPr lang="en-ID" sz="2600" dirty="0" err="1"/>
              <a:t>perluasan</a:t>
            </a:r>
            <a:r>
              <a:rPr lang="en-ID" sz="2600" dirty="0"/>
              <a:t> </a:t>
            </a:r>
            <a:r>
              <a:rPr lang="en-ID" sz="2600" dirty="0" err="1"/>
              <a:t>jaringan</a:t>
            </a:r>
            <a:r>
              <a:rPr lang="en-ID" sz="2600" dirty="0"/>
              <a:t>)</a:t>
            </a:r>
          </a:p>
          <a:p>
            <a:pPr marL="714375" indent="-514350">
              <a:buFont typeface="Arial" panose="020B0604020202020204" pitchFamily="34" charset="0"/>
              <a:buAutoNum type="arabicPeriod"/>
            </a:pPr>
            <a:r>
              <a:rPr lang="en-ID" sz="2600" dirty="0" err="1">
                <a:hlinkClick r:id="rId2" action="ppaction://hlinkfile"/>
              </a:rPr>
              <a:t>Pembuatan</a:t>
            </a:r>
            <a:r>
              <a:rPr lang="en-ID" sz="2600" dirty="0">
                <a:hlinkClick r:id="rId2" action="ppaction://hlinkfile"/>
              </a:rPr>
              <a:t> </a:t>
            </a:r>
            <a:r>
              <a:rPr lang="en-ID" sz="2600" dirty="0" err="1">
                <a:hlinkClick r:id="rId2" action="ppaction://hlinkfile"/>
              </a:rPr>
              <a:t>Sertifikat</a:t>
            </a:r>
            <a:r>
              <a:rPr lang="en-ID" sz="2600" dirty="0">
                <a:hlinkClick r:id="rId2" action="ppaction://hlinkfile"/>
              </a:rPr>
              <a:t> </a:t>
            </a:r>
            <a:r>
              <a:rPr lang="en-ID" sz="2600" dirty="0" err="1">
                <a:hlinkClick r:id="rId2" action="ppaction://hlinkfile"/>
              </a:rPr>
              <a:t>Laik</a:t>
            </a:r>
            <a:r>
              <a:rPr lang="en-ID" sz="2600" dirty="0">
                <a:hlinkClick r:id="rId2" action="ppaction://hlinkfile"/>
              </a:rPr>
              <a:t> </a:t>
            </a:r>
            <a:r>
              <a:rPr lang="en-ID" sz="2600" dirty="0" err="1">
                <a:hlinkClick r:id="rId2" action="ppaction://hlinkfile"/>
              </a:rPr>
              <a:t>Operasi</a:t>
            </a:r>
            <a:r>
              <a:rPr lang="en-ID" sz="2600" dirty="0">
                <a:hlinkClick r:id="rId2" action="ppaction://hlinkfile"/>
              </a:rPr>
              <a:t> (SLO) </a:t>
            </a:r>
            <a:r>
              <a:rPr lang="en-ID" sz="2600" dirty="0"/>
              <a:t>+ </a:t>
            </a:r>
            <a:r>
              <a:rPr lang="en-ID" sz="2600" dirty="0" err="1"/>
              <a:t>pembayaran</a:t>
            </a:r>
            <a:endParaRPr lang="en-ID" sz="2600" dirty="0"/>
          </a:p>
          <a:p>
            <a:pPr marL="714375" indent="-514350">
              <a:buFont typeface="Arial" panose="020B0604020202020204" pitchFamily="34" charset="0"/>
              <a:buAutoNum type="arabicPeriod"/>
            </a:pPr>
            <a:r>
              <a:rPr lang="en-ID" sz="2600" dirty="0" err="1">
                <a:hlinkClick r:id="rId3" action="ppaction://hlinkfile"/>
              </a:rPr>
              <a:t>Pembuatan</a:t>
            </a:r>
            <a:r>
              <a:rPr lang="en-ID" sz="2600" dirty="0">
                <a:hlinkClick r:id="rId3" action="ppaction://hlinkfile"/>
              </a:rPr>
              <a:t> Surat </a:t>
            </a:r>
            <a:r>
              <a:rPr lang="en-ID" sz="2600" dirty="0" err="1">
                <a:hlinkClick r:id="rId3" action="ppaction://hlinkfile"/>
              </a:rPr>
              <a:t>Perjanjian</a:t>
            </a:r>
            <a:r>
              <a:rPr lang="en-ID" sz="2600" dirty="0">
                <a:hlinkClick r:id="rId3" action="ppaction://hlinkfile"/>
              </a:rPr>
              <a:t> </a:t>
            </a:r>
            <a:r>
              <a:rPr lang="en-ID" sz="2600" dirty="0" err="1">
                <a:hlinkClick r:id="rId3" action="ppaction://hlinkfile"/>
              </a:rPr>
              <a:t>Jual</a:t>
            </a:r>
            <a:r>
              <a:rPr lang="en-ID" sz="2600" dirty="0">
                <a:hlinkClick r:id="rId3" action="ppaction://hlinkfile"/>
              </a:rPr>
              <a:t> </a:t>
            </a:r>
            <a:r>
              <a:rPr lang="en-ID" sz="2600" dirty="0" err="1">
                <a:hlinkClick r:id="rId3" action="ppaction://hlinkfile"/>
              </a:rPr>
              <a:t>Beli</a:t>
            </a:r>
            <a:r>
              <a:rPr lang="en-ID" sz="2600" dirty="0">
                <a:hlinkClick r:id="rId3" action="ppaction://hlinkfile"/>
              </a:rPr>
              <a:t> Tenaga </a:t>
            </a:r>
            <a:r>
              <a:rPr lang="en-ID" sz="2600" dirty="0" err="1">
                <a:hlinkClick r:id="rId3" action="ppaction://hlinkfile"/>
              </a:rPr>
              <a:t>Listrik</a:t>
            </a:r>
            <a:r>
              <a:rPr lang="en-ID" sz="2600" dirty="0">
                <a:hlinkClick r:id="rId3" action="ppaction://hlinkfile"/>
              </a:rPr>
              <a:t> (SPJBTL) </a:t>
            </a:r>
            <a:r>
              <a:rPr lang="en-ID" sz="2600" dirty="0"/>
              <a:t>+ </a:t>
            </a:r>
            <a:r>
              <a:rPr lang="en-ID" sz="2600" dirty="0" err="1"/>
              <a:t>Pembayaran</a:t>
            </a:r>
            <a:endParaRPr lang="en-ID" sz="2600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ID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ID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ID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ID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ID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ID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ID" dirty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002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23A6A-AB48-4C65-9849-B34CF0045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0725"/>
          </a:xfrm>
        </p:spPr>
        <p:txBody>
          <a:bodyPr/>
          <a:lstStyle/>
          <a:p>
            <a:r>
              <a:rPr lang="en-US" dirty="0" err="1" smtClean="0"/>
              <a:t>Progres</a:t>
            </a:r>
            <a:endParaRPr lang="en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45F8A94-5E32-4F46-ADDA-1779926416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8295146"/>
              </p:ext>
            </p:extLst>
          </p:nvPr>
        </p:nvGraphicFramePr>
        <p:xfrm>
          <a:off x="838200" y="1085848"/>
          <a:ext cx="10515600" cy="4530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44548">
                  <a:extLst>
                    <a:ext uri="{9D8B030D-6E8A-4147-A177-3AD203B41FA5}">
                      <a16:colId xmlns:a16="http://schemas.microsoft.com/office/drawing/2014/main" val="1071926324"/>
                    </a:ext>
                  </a:extLst>
                </a:gridCol>
                <a:gridCol w="5271052">
                  <a:extLst>
                    <a:ext uri="{9D8B030D-6E8A-4147-A177-3AD203B41FA5}">
                      <a16:colId xmlns:a16="http://schemas.microsoft.com/office/drawing/2014/main" val="1263366331"/>
                    </a:ext>
                  </a:extLst>
                </a:gridCol>
              </a:tblGrid>
              <a:tr h="45033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Yang </a:t>
                      </a:r>
                      <a:r>
                        <a:rPr lang="en-US" dirty="0" err="1"/>
                        <a:t>sudah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dilakukan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Yang </a:t>
                      </a:r>
                      <a:r>
                        <a:rPr lang="en-US" dirty="0" err="1"/>
                        <a:t>akan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dilakukan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240023"/>
                  </a:ext>
                </a:extLst>
              </a:tr>
              <a:tr h="450336">
                <a:tc>
                  <a:txBody>
                    <a:bodyPr/>
                    <a:lstStyle/>
                    <a:p>
                      <a:r>
                        <a:rPr lang="en-ID" dirty="0" err="1"/>
                        <a:t>Tanda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tangan</a:t>
                      </a:r>
                      <a:r>
                        <a:rPr lang="en-ID" dirty="0"/>
                        <a:t> SPJBTL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/>
                        <a:t>Follow up 30 SPJBTL </a:t>
                      </a:r>
                      <a:r>
                        <a:rPr lang="en-ID" dirty="0" err="1"/>
                        <a:t>Lero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Tatari</a:t>
                      </a:r>
                      <a:r>
                        <a:rPr lang="en-ID" dirty="0"/>
                        <a:t> (</a:t>
                      </a:r>
                      <a:r>
                        <a:rPr lang="en-ID" dirty="0" err="1"/>
                        <a:t>Tantere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Panganambala</a:t>
                      </a:r>
                      <a:r>
                        <a:rPr lang="en-ID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3075853"/>
                  </a:ext>
                </a:extLst>
              </a:tr>
              <a:tr h="450336">
                <a:tc>
                  <a:txBody>
                    <a:bodyPr/>
                    <a:lstStyle/>
                    <a:p>
                      <a:r>
                        <a:rPr lang="en-ID" dirty="0" err="1"/>
                        <a:t>Distribusi</a:t>
                      </a:r>
                      <a:r>
                        <a:rPr lang="en-ID" dirty="0"/>
                        <a:t> SPJBTL </a:t>
                      </a:r>
                      <a:r>
                        <a:rPr lang="en-ID" dirty="0" err="1"/>
                        <a:t>dan</a:t>
                      </a:r>
                      <a:r>
                        <a:rPr lang="en-ID" dirty="0"/>
                        <a:t> SLO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Distribusi</a:t>
                      </a:r>
                      <a:r>
                        <a:rPr lang="en-ID" dirty="0"/>
                        <a:t> 30 </a:t>
                      </a:r>
                      <a:r>
                        <a:rPr lang="en-ID" dirty="0" err="1"/>
                        <a:t>Lero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tatari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setelah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tanda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tangan</a:t>
                      </a:r>
                      <a:r>
                        <a:rPr lang="en-ID" dirty="0"/>
                        <a:t> PLN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58938"/>
                  </a:ext>
                </a:extLst>
              </a:tr>
              <a:tr h="450336">
                <a:tc>
                  <a:txBody>
                    <a:bodyPr/>
                    <a:lstStyle/>
                    <a:p>
                      <a:r>
                        <a:rPr lang="en-ID" dirty="0" err="1"/>
                        <a:t>Kordinasi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dengan</a:t>
                      </a:r>
                      <a:r>
                        <a:rPr lang="en-ID" dirty="0"/>
                        <a:t> PLN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5246753"/>
                  </a:ext>
                </a:extLst>
              </a:tr>
              <a:tr h="450336">
                <a:tc>
                  <a:txBody>
                    <a:bodyPr/>
                    <a:lstStyle/>
                    <a:p>
                      <a:r>
                        <a:rPr lang="en-ID" dirty="0"/>
                        <a:t>PLN </a:t>
                      </a:r>
                      <a:r>
                        <a:rPr lang="en-ID" dirty="0" smtClean="0"/>
                        <a:t>Rayon </a:t>
                      </a:r>
                      <a:r>
                        <a:rPr lang="en-ID" dirty="0" err="1" smtClean="0"/>
                        <a:t>Donggala</a:t>
                      </a:r>
                      <a:r>
                        <a:rPr lang="en-ID" dirty="0" smtClean="0"/>
                        <a:t>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/>
                        <a:t>Follow</a:t>
                      </a:r>
                      <a:r>
                        <a:rPr lang="en-ID" baseline="0" dirty="0"/>
                        <a:t> up </a:t>
                      </a:r>
                      <a:r>
                        <a:rPr lang="en-ID" baseline="0" dirty="0" err="1"/>
                        <a:t>ketersedian</a:t>
                      </a:r>
                      <a:r>
                        <a:rPr lang="en-ID" baseline="0" dirty="0"/>
                        <a:t> material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803953"/>
                  </a:ext>
                </a:extLst>
              </a:tr>
              <a:tr h="450336">
                <a:tc>
                  <a:txBody>
                    <a:bodyPr/>
                    <a:lstStyle/>
                    <a:p>
                      <a:r>
                        <a:rPr lang="en-ID" dirty="0"/>
                        <a:t>PLN </a:t>
                      </a:r>
                      <a:r>
                        <a:rPr lang="en-ID" dirty="0" smtClean="0"/>
                        <a:t>Rayon </a:t>
                      </a:r>
                      <a:r>
                        <a:rPr lang="en-ID" dirty="0" err="1" smtClean="0"/>
                        <a:t>Tawaili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D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Follow up ketersedian material</a:t>
                      </a:r>
                      <a:endParaRPr kumimoji="0" lang="en-ID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9897335"/>
                  </a:ext>
                </a:extLst>
              </a:tr>
              <a:tr h="450336">
                <a:tc>
                  <a:txBody>
                    <a:bodyPr/>
                    <a:lstStyle/>
                    <a:p>
                      <a:r>
                        <a:rPr lang="en-ID" dirty="0"/>
                        <a:t>PLN </a:t>
                      </a:r>
                      <a:r>
                        <a:rPr lang="en-ID" dirty="0" smtClean="0"/>
                        <a:t>Rayon </a:t>
                      </a:r>
                      <a:r>
                        <a:rPr lang="en-ID" dirty="0" err="1" smtClean="0"/>
                        <a:t>Palu</a:t>
                      </a:r>
                      <a:r>
                        <a:rPr lang="en-ID" dirty="0" smtClean="0"/>
                        <a:t> Kota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D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Follow up </a:t>
                      </a:r>
                      <a:r>
                        <a:rPr kumimoji="0" lang="en-ID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ketersedian</a:t>
                      </a:r>
                      <a:r>
                        <a:rPr kumimoji="0" lang="en-ID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material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4808596"/>
                  </a:ext>
                </a:extLst>
              </a:tr>
              <a:tr h="450336">
                <a:tc>
                  <a:txBody>
                    <a:bodyPr/>
                    <a:lstStyle/>
                    <a:p>
                      <a:r>
                        <a:rPr lang="en-ID" dirty="0"/>
                        <a:t>PLN UP3 </a:t>
                      </a:r>
                      <a:r>
                        <a:rPr lang="en-ID" dirty="0" err="1"/>
                        <a:t>Palu-</a:t>
                      </a:r>
                      <a:r>
                        <a:rPr lang="en-ID" baseline="0" dirty="0" err="1"/>
                        <a:t>Kartini</a:t>
                      </a:r>
                      <a:r>
                        <a:rPr lang="en-ID" baseline="0" dirty="0"/>
                        <a:t>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ID" baseline="0" dirty="0" err="1"/>
                        <a:t>Survei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bersama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untuk</a:t>
                      </a:r>
                      <a:r>
                        <a:rPr lang="en-ID" baseline="0" dirty="0"/>
                        <a:t> 3 </a:t>
                      </a:r>
                      <a:r>
                        <a:rPr lang="en-ID" baseline="0" dirty="0" err="1"/>
                        <a:t>lokasi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perluasan</a:t>
                      </a:r>
                      <a:r>
                        <a:rPr lang="en-ID" baseline="0" dirty="0"/>
                        <a:t> (minimal 2 </a:t>
                      </a:r>
                      <a:r>
                        <a:rPr lang="en-ID" baseline="0" dirty="0" err="1"/>
                        <a:t>minggu</a:t>
                      </a:r>
                      <a:r>
                        <a:rPr lang="en-ID" baseline="0" dirty="0"/>
                        <a:t>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ID" baseline="0" dirty="0" err="1"/>
                        <a:t>Menunggu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surat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balasan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rencana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perluasan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jaringan</a:t>
                      </a:r>
                      <a:endParaRPr lang="en-ID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290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0823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6A4C4-F84C-4FDC-AF83-A8336CF8B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07"/>
            <a:ext cx="10515600" cy="787814"/>
          </a:xfrm>
        </p:spPr>
        <p:txBody>
          <a:bodyPr/>
          <a:lstStyle/>
          <a:p>
            <a:r>
              <a:rPr lang="en-US" dirty="0" err="1"/>
              <a:t>Kendala</a:t>
            </a:r>
            <a:r>
              <a:rPr lang="en-US" dirty="0"/>
              <a:t>/</a:t>
            </a:r>
            <a:r>
              <a:rPr lang="en-US" dirty="0" err="1"/>
              <a:t>tantangan</a:t>
            </a:r>
            <a:endParaRPr lang="en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038728F-D08C-49AD-A52F-FBB7F108ED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28271"/>
              </p:ext>
            </p:extLst>
          </p:nvPr>
        </p:nvGraphicFramePr>
        <p:xfrm>
          <a:off x="251791" y="639195"/>
          <a:ext cx="10269715" cy="6066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2105">
                  <a:extLst>
                    <a:ext uri="{9D8B030D-6E8A-4147-A177-3AD203B41FA5}">
                      <a16:colId xmlns:a16="http://schemas.microsoft.com/office/drawing/2014/main" val="264399585"/>
                    </a:ext>
                  </a:extLst>
                </a:gridCol>
                <a:gridCol w="2170403">
                  <a:extLst>
                    <a:ext uri="{9D8B030D-6E8A-4147-A177-3AD203B41FA5}">
                      <a16:colId xmlns:a16="http://schemas.microsoft.com/office/drawing/2014/main" val="4027381333"/>
                    </a:ext>
                  </a:extLst>
                </a:gridCol>
                <a:gridCol w="5177207">
                  <a:extLst>
                    <a:ext uri="{9D8B030D-6E8A-4147-A177-3AD203B41FA5}">
                      <a16:colId xmlns:a16="http://schemas.microsoft.com/office/drawing/2014/main" val="1835754186"/>
                    </a:ext>
                  </a:extLst>
                </a:gridCol>
              </a:tblGrid>
              <a:tr h="692395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Kendala</a:t>
                      </a:r>
                      <a:r>
                        <a:rPr lang="en-US" dirty="0"/>
                        <a:t>/</a:t>
                      </a:r>
                      <a:r>
                        <a:rPr lang="en-US" dirty="0" err="1"/>
                        <a:t>tantangan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Support yang </a:t>
                      </a:r>
                      <a:r>
                        <a:rPr lang="en-US" dirty="0" err="1"/>
                        <a:t>dibutuhkan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Keterangan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865150"/>
                  </a:ext>
                </a:extLst>
              </a:tr>
              <a:tr h="2176098">
                <a:tc>
                  <a:txBody>
                    <a:bodyPr/>
                    <a:lstStyle/>
                    <a:p>
                      <a:r>
                        <a:rPr lang="en-US" dirty="0" err="1"/>
                        <a:t>Perluasan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jaringan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untuk</a:t>
                      </a:r>
                      <a:r>
                        <a:rPr lang="en-US" dirty="0"/>
                        <a:t> 3 </a:t>
                      </a:r>
                      <a:r>
                        <a:rPr lang="en-US" dirty="0" err="1"/>
                        <a:t>lokasi</a:t>
                      </a:r>
                      <a:r>
                        <a:rPr lang="en-US" dirty="0"/>
                        <a:t> 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err="1"/>
                        <a:t>Posko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Panganambala</a:t>
                      </a:r>
                      <a:endParaRPr lang="en-US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err="1"/>
                        <a:t>Posko</a:t>
                      </a:r>
                      <a:r>
                        <a:rPr lang="en-US" dirty="0"/>
                        <a:t>  </a:t>
                      </a:r>
                      <a:r>
                        <a:rPr lang="en-US" dirty="0" err="1"/>
                        <a:t>Tantere</a:t>
                      </a:r>
                      <a:endParaRPr lang="en-US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err="1"/>
                        <a:t>Desa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Bangga</a:t>
                      </a:r>
                      <a:endParaRPr lang="en-ID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Survei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kembali</a:t>
                      </a:r>
                      <a:r>
                        <a:rPr lang="en-ID" baseline="0" dirty="0"/>
                        <a:t> PLN UP3 </a:t>
                      </a:r>
                      <a:r>
                        <a:rPr lang="en-ID" baseline="0" dirty="0" err="1"/>
                        <a:t>Palu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untuk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penentuan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rencana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selanjutnya</a:t>
                      </a:r>
                      <a:endParaRPr lang="en-ID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ID" baseline="0" dirty="0" err="1"/>
                        <a:t>Sebelumnya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sudah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dilakukan</a:t>
                      </a:r>
                      <a:r>
                        <a:rPr lang="en-ID" baseline="0" dirty="0"/>
                        <a:t> survey </a:t>
                      </a:r>
                      <a:r>
                        <a:rPr lang="en-ID" baseline="0" dirty="0" err="1"/>
                        <a:t>bersama</a:t>
                      </a:r>
                      <a:r>
                        <a:rPr lang="en-ID" baseline="0" dirty="0"/>
                        <a:t> PLN unit </a:t>
                      </a:r>
                      <a:r>
                        <a:rPr lang="en-ID" baseline="0" dirty="0" err="1"/>
                        <a:t>masing-masing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wilayah</a:t>
                      </a:r>
                      <a:endParaRPr lang="en-ID" baseline="0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ID" dirty="0" err="1"/>
                        <a:t>Hasil</a:t>
                      </a:r>
                      <a:r>
                        <a:rPr lang="en-ID" dirty="0"/>
                        <a:t> survey </a:t>
                      </a:r>
                      <a:r>
                        <a:rPr lang="en-ID" dirty="0" err="1"/>
                        <a:t>belum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diserahkan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</a:t>
                      </a:r>
                      <a:r>
                        <a:rPr lang="en-ID" dirty="0"/>
                        <a:t> PLN </a:t>
                      </a:r>
                      <a:r>
                        <a:rPr lang="en-ID" dirty="0" err="1"/>
                        <a:t>kartini</a:t>
                      </a:r>
                      <a:r>
                        <a:rPr lang="en-ID" dirty="0"/>
                        <a:t>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ID" dirty="0"/>
                        <a:t>PLN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kartini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akan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melakukan</a:t>
                      </a:r>
                      <a:r>
                        <a:rPr lang="en-ID" baseline="0" dirty="0"/>
                        <a:t> survey </a:t>
                      </a:r>
                      <a:r>
                        <a:rPr lang="en-ID" baseline="0" dirty="0" err="1"/>
                        <a:t>kembali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untuk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menghitung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biaya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investasi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penyambungan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termasuk</a:t>
                      </a:r>
                      <a:r>
                        <a:rPr lang="en-ID" baseline="0" dirty="0"/>
                        <a:t> </a:t>
                      </a:r>
                      <a:r>
                        <a:rPr lang="en-ID" b="1" baseline="0" dirty="0" err="1"/>
                        <a:t>kelayakan</a:t>
                      </a:r>
                      <a:r>
                        <a:rPr lang="en-ID" b="1" baseline="0" dirty="0"/>
                        <a:t> </a:t>
                      </a:r>
                      <a:r>
                        <a:rPr lang="en-ID" b="1" baseline="0" dirty="0" err="1"/>
                        <a:t>hunian</a:t>
                      </a:r>
                      <a:r>
                        <a:rPr lang="en-ID" b="1" baseline="0" dirty="0"/>
                        <a:t> </a:t>
                      </a:r>
                      <a:r>
                        <a:rPr lang="en-ID" b="0" baseline="0" dirty="0"/>
                        <a:t>yang </a:t>
                      </a:r>
                      <a:r>
                        <a:rPr lang="en-ID" b="0" baseline="0" dirty="0" err="1"/>
                        <a:t>akan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menerima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sambungan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listrik</a:t>
                      </a:r>
                      <a:endParaRPr lang="en-ID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543895"/>
                  </a:ext>
                </a:extLst>
              </a:tr>
              <a:tr h="1615296">
                <a:tc>
                  <a:txBody>
                    <a:bodyPr/>
                    <a:lstStyle/>
                    <a:p>
                      <a:r>
                        <a:rPr lang="en-ID" baseline="0" dirty="0"/>
                        <a:t>PLN </a:t>
                      </a:r>
                      <a:r>
                        <a:rPr lang="en-ID" baseline="0" dirty="0" err="1"/>
                        <a:t>kehabisan</a:t>
                      </a:r>
                      <a:r>
                        <a:rPr lang="en-ID" baseline="0" dirty="0"/>
                        <a:t> material </a:t>
                      </a:r>
                      <a:r>
                        <a:rPr lang="en-ID" baseline="0" dirty="0" err="1"/>
                        <a:t>kabel</a:t>
                      </a:r>
                      <a:r>
                        <a:rPr lang="en-ID" baseline="0" dirty="0"/>
                        <a:t> SR</a:t>
                      </a:r>
                      <a:endParaRPr lang="en-ID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Membangun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komunikasi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dengan</a:t>
                      </a:r>
                      <a:r>
                        <a:rPr lang="en-ID" dirty="0"/>
                        <a:t> PLN </a:t>
                      </a:r>
                      <a:r>
                        <a:rPr lang="en-ID" dirty="0" err="1"/>
                        <a:t>untuk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kesiapan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pengadaan</a:t>
                      </a:r>
                      <a:r>
                        <a:rPr lang="en-ID" baseline="0" dirty="0"/>
                        <a:t> material</a:t>
                      </a:r>
                      <a:endParaRPr lang="en-ID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Pengadaan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kabel</a:t>
                      </a:r>
                      <a:r>
                        <a:rPr lang="en-ID" baseline="0" dirty="0"/>
                        <a:t> SR </a:t>
                      </a:r>
                      <a:r>
                        <a:rPr lang="en-ID" baseline="0" dirty="0" err="1"/>
                        <a:t>ada</a:t>
                      </a:r>
                      <a:r>
                        <a:rPr lang="en-ID" baseline="0" dirty="0"/>
                        <a:t> di </a:t>
                      </a:r>
                      <a:r>
                        <a:rPr lang="en-ID" baseline="0" dirty="0" err="1"/>
                        <a:t>kantor</a:t>
                      </a:r>
                      <a:r>
                        <a:rPr lang="en-ID" baseline="0" dirty="0"/>
                        <a:t> PLN </a:t>
                      </a:r>
                      <a:r>
                        <a:rPr lang="en-ID" baseline="0" dirty="0" err="1"/>
                        <a:t>pusat</a:t>
                      </a:r>
                      <a:endParaRPr lang="en-ID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5868481"/>
                  </a:ext>
                </a:extLst>
              </a:tr>
              <a:tr h="1582617">
                <a:tc>
                  <a:txBody>
                    <a:bodyPr/>
                    <a:lstStyle/>
                    <a:p>
                      <a:r>
                        <a:rPr lang="en-US" dirty="0" err="1"/>
                        <a:t>Pembebasan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lahan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posko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Panganambala</a:t>
                      </a:r>
                      <a:endParaRPr lang="en-ID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Hasil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keputusan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dari</a:t>
                      </a:r>
                      <a:r>
                        <a:rPr lang="en-ID" baseline="0" dirty="0"/>
                        <a:t> PLN </a:t>
                      </a:r>
                      <a:r>
                        <a:rPr lang="en-ID" baseline="0" dirty="0" err="1"/>
                        <a:t>untuk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kelanjutan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pekerjaan</a:t>
                      </a:r>
                      <a:endParaRPr lang="en-ID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ID" baseline="0" dirty="0" err="1"/>
                        <a:t>Jalur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tiang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listrik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melewati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wilayah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desa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tetangga</a:t>
                      </a:r>
                      <a:r>
                        <a:rPr lang="en-ID" baseline="0" dirty="0"/>
                        <a:t>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ID" baseline="0" dirty="0" err="1"/>
                        <a:t>Warga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panganambala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siap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menindaklanjuti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setelah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mendapat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kepastian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pemasangan</a:t>
                      </a:r>
                      <a:r>
                        <a:rPr lang="en-ID" baseline="0" dirty="0"/>
                        <a:t> </a:t>
                      </a:r>
                      <a:r>
                        <a:rPr lang="en-ID" baseline="0" dirty="0" err="1"/>
                        <a:t>listrik</a:t>
                      </a:r>
                      <a:r>
                        <a:rPr lang="en-ID" baseline="0" dirty="0"/>
                        <a:t>.</a:t>
                      </a:r>
                      <a:endParaRPr lang="en-ID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64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9789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4550"/>
          </a:xfrm>
        </p:spPr>
        <p:txBody>
          <a:bodyPr/>
          <a:lstStyle/>
          <a:p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kordinasi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PLN UP3 </a:t>
            </a:r>
            <a:r>
              <a:rPr lang="en-US" dirty="0" err="1"/>
              <a:t>Palu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3975"/>
            <a:ext cx="10515600" cy="4852988"/>
          </a:xfrm>
        </p:spPr>
        <p:txBody>
          <a:bodyPr>
            <a:normAutofit fontScale="62500" lnSpcReduction="20000"/>
          </a:bodyPr>
          <a:lstStyle/>
          <a:p>
            <a:pPr marL="514350" lvl="0" indent="-514350">
              <a:lnSpc>
                <a:spcPct val="120000"/>
              </a:lnSpc>
              <a:buAutoNum type="arabicPeriod"/>
            </a:pPr>
            <a:r>
              <a:rPr lang="en-US" dirty="0" err="1"/>
              <a:t>Kebijakan</a:t>
            </a:r>
            <a:r>
              <a:rPr lang="en-US" dirty="0"/>
              <a:t> PLN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penyambungan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2020, </a:t>
            </a:r>
            <a:r>
              <a:rPr lang="en-US" dirty="0" err="1"/>
              <a:t>sehingga</a:t>
            </a:r>
            <a:r>
              <a:rPr lang="en-US" dirty="0"/>
              <a:t> proses </a:t>
            </a:r>
            <a:r>
              <a:rPr lang="en-US" dirty="0" err="1"/>
              <a:t>penyambungan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selektif</a:t>
            </a:r>
            <a:r>
              <a:rPr lang="en-US" dirty="0"/>
              <a:t>.</a:t>
            </a:r>
          </a:p>
          <a:p>
            <a:pPr marL="514350" lvl="0" indent="-514350">
              <a:lnSpc>
                <a:spcPct val="120000"/>
              </a:lnSpc>
              <a:buAutoNum type="arabicPeriod"/>
            </a:pP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beberpa</a:t>
            </a:r>
            <a:r>
              <a:rPr lang="en-US" dirty="0"/>
              <a:t> </a:t>
            </a:r>
            <a:r>
              <a:rPr lang="en-US" dirty="0" err="1"/>
              <a:t>opsi</a:t>
            </a:r>
            <a:r>
              <a:rPr lang="en-US" dirty="0"/>
              <a:t> </a:t>
            </a:r>
            <a:r>
              <a:rPr lang="en-US" dirty="0" err="1"/>
              <a:t>diantaranya</a:t>
            </a:r>
            <a:r>
              <a:rPr lang="en-US" dirty="0"/>
              <a:t> :</a:t>
            </a:r>
          </a:p>
          <a:p>
            <a:pPr marL="809625" lvl="0">
              <a:lnSpc>
                <a:spcPct val="120000"/>
              </a:lnSpc>
            </a:pPr>
            <a:r>
              <a:rPr lang="en-US" dirty="0" err="1"/>
              <a:t>Pelanggan</a:t>
            </a:r>
            <a:r>
              <a:rPr lang="en-US" dirty="0"/>
              <a:t>/</a:t>
            </a:r>
            <a:r>
              <a:rPr lang="en-US" dirty="0" err="1"/>
              <a:t>pemohon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dikenakan</a:t>
            </a:r>
            <a:r>
              <a:rPr lang="en-US" dirty="0"/>
              <a:t> </a:t>
            </a:r>
            <a:r>
              <a:rPr lang="en-US" dirty="0" err="1"/>
              <a:t>selisih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investasi</a:t>
            </a:r>
            <a:endParaRPr lang="en-US" dirty="0"/>
          </a:p>
          <a:p>
            <a:pPr marL="809625" lvl="0">
              <a:lnSpc>
                <a:spcPct val="120000"/>
              </a:lnSpc>
            </a:pP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pemasangan</a:t>
            </a:r>
            <a:r>
              <a:rPr lang="en-US" dirty="0"/>
              <a:t> (BP)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direstitusi</a:t>
            </a:r>
            <a:r>
              <a:rPr lang="en-US" dirty="0"/>
              <a:t> / refund</a:t>
            </a:r>
          </a:p>
          <a:p>
            <a:pPr marL="809625" lvl="0">
              <a:lnSpc>
                <a:spcPct val="120000"/>
              </a:lnSpc>
            </a:pP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menunggu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dipastikan</a:t>
            </a:r>
            <a:endParaRPr lang="en-US" dirty="0"/>
          </a:p>
          <a:p>
            <a:pPr marL="514350" lvl="0" indent="-514350">
              <a:lnSpc>
                <a:spcPct val="120000"/>
              </a:lnSpc>
              <a:buAutoNum type="arabicPeriod" startAt="3"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WVI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perluasan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direspon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dibalas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PLN</a:t>
            </a:r>
          </a:p>
          <a:p>
            <a:pPr marL="514350" lvl="0" indent="-514350">
              <a:lnSpc>
                <a:spcPct val="120000"/>
              </a:lnSpc>
              <a:buAutoNum type="arabicPeriod" startAt="3"/>
            </a:pP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(KK)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PLN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instalasi</a:t>
            </a:r>
            <a:r>
              <a:rPr lang="en-US" dirty="0"/>
              <a:t> </a:t>
            </a:r>
            <a:r>
              <a:rPr lang="en-US" dirty="0" err="1"/>
              <a:t>dilapangan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. </a:t>
            </a:r>
          </a:p>
          <a:p>
            <a:pPr marL="514350" lvl="0" indent="-514350">
              <a:lnSpc>
                <a:spcPct val="120000"/>
              </a:lnSpc>
              <a:buAutoNum type="arabicPeriod" startAt="3"/>
            </a:pPr>
            <a:r>
              <a:rPr lang="en-US" dirty="0"/>
              <a:t>PLN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balasan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yang </a:t>
            </a:r>
            <a:r>
              <a:rPr lang="en-US" dirty="0" err="1"/>
              <a:t>masuk</a:t>
            </a:r>
            <a:r>
              <a:rPr lang="en-US" dirty="0"/>
              <a:t> (</a:t>
            </a:r>
            <a:r>
              <a:rPr lang="en-US" dirty="0" err="1"/>
              <a:t>Lero</a:t>
            </a:r>
            <a:r>
              <a:rPr lang="en-US" dirty="0"/>
              <a:t> </a:t>
            </a:r>
            <a:r>
              <a:rPr lang="en-US" dirty="0" err="1"/>
              <a:t>tatari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rincian</a:t>
            </a:r>
            <a:r>
              <a:rPr lang="en-US" dirty="0"/>
              <a:t> </a:t>
            </a:r>
            <a:r>
              <a:rPr lang="en-US" dirty="0" err="1"/>
              <a:t>hitungan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perluasan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.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pemohon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pilhan</a:t>
            </a:r>
            <a:r>
              <a:rPr lang="en-US" dirty="0"/>
              <a:t> mana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,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restitusi</a:t>
            </a:r>
            <a:r>
              <a:rPr lang="en-US" dirty="0"/>
              <a:t>,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selish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menunggu</a:t>
            </a:r>
            <a:r>
              <a:rPr lang="en-US" dirty="0"/>
              <a:t> </a:t>
            </a:r>
            <a:r>
              <a:rPr lang="en-US" dirty="0" err="1"/>
              <a:t>pemasangan</a:t>
            </a:r>
            <a:r>
              <a:rPr lang="en-US" dirty="0"/>
              <a:t> (</a:t>
            </a:r>
            <a:r>
              <a:rPr lang="en-US" dirty="0" err="1"/>
              <a:t>menyurat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PLN)</a:t>
            </a:r>
          </a:p>
          <a:p>
            <a:pPr lvl="0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043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12691-B755-48DC-A44E-EE8FD253B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350" y="2438400"/>
            <a:ext cx="10515600" cy="1733550"/>
          </a:xfrm>
        </p:spPr>
        <p:txBody>
          <a:bodyPr/>
          <a:lstStyle/>
          <a:p>
            <a:pPr algn="ctr"/>
            <a:r>
              <a:rPr lang="en-US" dirty="0" err="1"/>
              <a:t>Sekian</a:t>
            </a:r>
            <a:r>
              <a:rPr lang="en-US" dirty="0"/>
              <a:t> &amp; </a:t>
            </a:r>
            <a:r>
              <a:rPr lang="en-US" dirty="0" err="1"/>
              <a:t>Terima</a:t>
            </a:r>
            <a:r>
              <a:rPr lang="en-US" dirty="0"/>
              <a:t> </a:t>
            </a:r>
            <a:r>
              <a:rPr lang="en-US" dirty="0" err="1"/>
              <a:t>kasih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33977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2032</TotalTime>
  <Words>466</Words>
  <Application>Microsoft Office PowerPoint</Application>
  <PresentationFormat>Widescreen</PresentationFormat>
  <Paragraphs>106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Update Progres Listrik WVI</vt:lpstr>
      <vt:lpstr>Area dampingan</vt:lpstr>
      <vt:lpstr>Progres</vt:lpstr>
      <vt:lpstr>Progres</vt:lpstr>
      <vt:lpstr>Kendala/tantangan</vt:lpstr>
      <vt:lpstr>Hasil kordinasi dengan PLN UP3 Palu</vt:lpstr>
      <vt:lpstr>Sekian &amp; 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Progress BaNTu Hidup dan BaNTu Bersih</dc:title>
  <dc:creator>Lisa Hernawati</dc:creator>
  <cp:lastModifiedBy>Windows User</cp:lastModifiedBy>
  <cp:revision>52</cp:revision>
  <dcterms:created xsi:type="dcterms:W3CDTF">2020-08-20T10:59:18Z</dcterms:created>
  <dcterms:modified xsi:type="dcterms:W3CDTF">2020-09-02T03:39:38Z</dcterms:modified>
</cp:coreProperties>
</file>