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9.xml" ContentType="application/vnd.openxmlformats-officedocument.presentationml.slide+xml"/>
  <Override PartName="/ppt/slides/slide1.xml" ContentType="application/vnd.openxmlformats-officedocument.presentationml.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notesSlides/notesSlide2.xml" ContentType="application/vnd.openxmlformats-officedocument.presentationml.notesSlide+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commentAuthors.xml" ContentType="application/vnd.openxmlformats-officedocument.presentationml.commentAuthors+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11"/>
  </p:notesMasterIdLst>
  <p:sldIdLst>
    <p:sldId id="257" r:id="rId2"/>
    <p:sldId id="273" r:id="rId3"/>
    <p:sldId id="274" r:id="rId4"/>
    <p:sldId id="277" r:id="rId5"/>
    <p:sldId id="281" r:id="rId6"/>
    <p:sldId id="284" r:id="rId7"/>
    <p:sldId id="279" r:id="rId8"/>
    <p:sldId id="282" r:id="rId9"/>
    <p:sldId id="275"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isa Augereau" initials="LA-PDM"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p:scale>
          <a:sx n="67" d="100"/>
          <a:sy n="67" d="100"/>
        </p:scale>
        <p:origin x="-444"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openxmlformats.org/officeDocument/2006/relationships/customXml" Target="../customXml/item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9808FE-8BBF-4AD9-903E-BEDE1D01B3FD}" type="datetimeFigureOut">
              <a:rPr lang="fr-FR" smtClean="0"/>
              <a:pPr/>
              <a:t>11/04/2013</a:t>
            </a:fld>
            <a:endParaRPr lang="fr-FR" dirty="0"/>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C91BA7-4A06-4A1D-95F6-084C4163AA44}" type="slidenum">
              <a:rPr lang="fr-FR" smtClean="0"/>
              <a:pPr/>
              <a:t>‹#›</a:t>
            </a:fld>
            <a:endParaRPr lang="fr-FR" dirty="0"/>
          </a:p>
        </p:txBody>
      </p:sp>
    </p:spTree>
    <p:extLst>
      <p:ext uri="{BB962C8B-B14F-4D97-AF65-F5344CB8AC3E}">
        <p14:creationId xmlns:p14="http://schemas.microsoft.com/office/powerpoint/2010/main" val="2527736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E9C91BA7-4A06-4A1D-95F6-084C4163AA44}" type="slidenum">
              <a:rPr lang="fr-FR" smtClean="0"/>
              <a:pPr/>
              <a:t>1</a:t>
            </a:fld>
            <a:endParaRPr lang="fr-F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b="1" dirty="0"/>
          </a:p>
        </p:txBody>
      </p:sp>
      <p:sp>
        <p:nvSpPr>
          <p:cNvPr id="4" name="Espace réservé du numéro de diapositive 3"/>
          <p:cNvSpPr>
            <a:spLocks noGrp="1"/>
          </p:cNvSpPr>
          <p:nvPr>
            <p:ph type="sldNum" sz="quarter" idx="10"/>
          </p:nvPr>
        </p:nvSpPr>
        <p:spPr/>
        <p:txBody>
          <a:bodyPr/>
          <a:lstStyle/>
          <a:p>
            <a:fld id="{E9C91BA7-4A06-4A1D-95F6-084C4163AA44}" type="slidenum">
              <a:rPr lang="fr-FR" smtClean="0"/>
              <a:pPr/>
              <a:t>3</a:t>
            </a:fld>
            <a:endParaRPr 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b="1" dirty="0"/>
          </a:p>
        </p:txBody>
      </p:sp>
      <p:sp>
        <p:nvSpPr>
          <p:cNvPr id="4" name="Espace réservé du numéro de diapositive 3"/>
          <p:cNvSpPr>
            <a:spLocks noGrp="1"/>
          </p:cNvSpPr>
          <p:nvPr>
            <p:ph type="sldNum" sz="quarter" idx="10"/>
          </p:nvPr>
        </p:nvSpPr>
        <p:spPr/>
        <p:txBody>
          <a:bodyPr/>
          <a:lstStyle/>
          <a:p>
            <a:fld id="{E9C91BA7-4A06-4A1D-95F6-084C4163AA44}" type="slidenum">
              <a:rPr lang="fr-FR" smtClean="0"/>
              <a:pPr/>
              <a:t>4</a:t>
            </a:fld>
            <a:endParaRPr lang="fr-F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b="1" dirty="0"/>
          </a:p>
        </p:txBody>
      </p:sp>
      <p:sp>
        <p:nvSpPr>
          <p:cNvPr id="4" name="Espace réservé du numéro de diapositive 3"/>
          <p:cNvSpPr>
            <a:spLocks noGrp="1"/>
          </p:cNvSpPr>
          <p:nvPr>
            <p:ph type="sldNum" sz="quarter" idx="10"/>
          </p:nvPr>
        </p:nvSpPr>
        <p:spPr/>
        <p:txBody>
          <a:bodyPr/>
          <a:lstStyle/>
          <a:p>
            <a:fld id="{E9C91BA7-4A06-4A1D-95F6-084C4163AA44}" type="slidenum">
              <a:rPr lang="fr-FR" smtClean="0"/>
              <a:pPr/>
              <a:t>5</a:t>
            </a:fld>
            <a:endParaRPr lang="fr-F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b="1" dirty="0"/>
          </a:p>
        </p:txBody>
      </p:sp>
      <p:sp>
        <p:nvSpPr>
          <p:cNvPr id="4" name="Espace réservé du numéro de diapositive 3"/>
          <p:cNvSpPr>
            <a:spLocks noGrp="1"/>
          </p:cNvSpPr>
          <p:nvPr>
            <p:ph type="sldNum" sz="quarter" idx="10"/>
          </p:nvPr>
        </p:nvSpPr>
        <p:spPr/>
        <p:txBody>
          <a:bodyPr/>
          <a:lstStyle/>
          <a:p>
            <a:fld id="{E9C91BA7-4A06-4A1D-95F6-084C4163AA44}" type="slidenum">
              <a:rPr lang="fr-FR" smtClean="0"/>
              <a:pPr/>
              <a:t>7</a:t>
            </a:fld>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BD9E0DF-9C74-45DB-AF8E-C4B8BC75E56A}" type="datetimeFigureOut">
              <a:rPr lang="fr-FR" smtClean="0"/>
              <a:pPr/>
              <a:t>11/04/2013</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6798104-0BC0-4016-A7FE-D163380B2F96}" type="slidenum">
              <a:rPr lang="fr-FR" smtClean="0"/>
              <a:pPr/>
              <a:t>‹#›</a:t>
            </a:fld>
            <a:endParaRPr lang="fr-F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BD9E0DF-9C74-45DB-AF8E-C4B8BC75E56A}" type="datetimeFigureOut">
              <a:rPr lang="fr-FR" smtClean="0"/>
              <a:pPr/>
              <a:t>11/04/2013</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6798104-0BC0-4016-A7FE-D163380B2F96}" type="slidenum">
              <a:rPr lang="fr-FR" smtClean="0"/>
              <a:pPr/>
              <a:t>‹#›</a:t>
            </a:fld>
            <a:endParaRPr lang="fr-F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BD9E0DF-9C74-45DB-AF8E-C4B8BC75E56A}" type="datetimeFigureOut">
              <a:rPr lang="fr-FR" smtClean="0"/>
              <a:pPr/>
              <a:t>11/04/2013</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6798104-0BC0-4016-A7FE-D163380B2F96}" type="slidenum">
              <a:rPr lang="fr-FR" smtClean="0"/>
              <a:pPr/>
              <a:t>‹#›</a:t>
            </a:fld>
            <a:endParaRPr lang="fr-F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BD9E0DF-9C74-45DB-AF8E-C4B8BC75E56A}" type="datetimeFigureOut">
              <a:rPr lang="fr-FR" smtClean="0"/>
              <a:pPr/>
              <a:t>11/04/2013</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6798104-0BC0-4016-A7FE-D163380B2F96}" type="slidenum">
              <a:rPr lang="fr-FR" smtClean="0"/>
              <a:pPr/>
              <a:t>‹#›</a:t>
            </a:fld>
            <a:endParaRPr lang="fr-F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BD9E0DF-9C74-45DB-AF8E-C4B8BC75E56A}" type="datetimeFigureOut">
              <a:rPr lang="fr-FR" smtClean="0"/>
              <a:pPr/>
              <a:t>11/04/2013</a:t>
            </a:fld>
            <a:endParaRPr lang="fr-FR" dirty="0"/>
          </a:p>
        </p:txBody>
      </p:sp>
      <p:sp>
        <p:nvSpPr>
          <p:cNvPr id="5" name="Espace réservé du pied de page 4"/>
          <p:cNvSpPr>
            <a:spLocks noGrp="1"/>
          </p:cNvSpPr>
          <p:nvPr>
            <p:ph type="ftr" sz="quarter" idx="11"/>
          </p:nvPr>
        </p:nvSpPr>
        <p:spPr/>
        <p:txBody>
          <a:bodyPr/>
          <a:lstStyle/>
          <a:p>
            <a:endParaRPr lang="fr-FR" dirty="0"/>
          </a:p>
        </p:txBody>
      </p:sp>
      <p:sp>
        <p:nvSpPr>
          <p:cNvPr id="6" name="Espace réservé du numéro de diapositive 5"/>
          <p:cNvSpPr>
            <a:spLocks noGrp="1"/>
          </p:cNvSpPr>
          <p:nvPr>
            <p:ph type="sldNum" sz="quarter" idx="12"/>
          </p:nvPr>
        </p:nvSpPr>
        <p:spPr/>
        <p:txBody>
          <a:bodyPr/>
          <a:lstStyle/>
          <a:p>
            <a:fld id="{E6798104-0BC0-4016-A7FE-D163380B2F96}" type="slidenum">
              <a:rPr lang="fr-FR" smtClean="0"/>
              <a:pPr/>
              <a:t>‹#›</a:t>
            </a:fld>
            <a:endParaRPr lang="fr-F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BD9E0DF-9C74-45DB-AF8E-C4B8BC75E56A}" type="datetimeFigureOut">
              <a:rPr lang="fr-FR" smtClean="0"/>
              <a:pPr/>
              <a:t>11/04/2013</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E6798104-0BC0-4016-A7FE-D163380B2F96}" type="slidenum">
              <a:rPr lang="fr-FR" smtClean="0"/>
              <a:pPr/>
              <a:t>‹#›</a:t>
            </a:fld>
            <a:endParaRPr lang="fr-F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BD9E0DF-9C74-45DB-AF8E-C4B8BC75E56A}" type="datetimeFigureOut">
              <a:rPr lang="fr-FR" smtClean="0"/>
              <a:pPr/>
              <a:t>11/04/2013</a:t>
            </a:fld>
            <a:endParaRPr lang="fr-FR" dirty="0"/>
          </a:p>
        </p:txBody>
      </p:sp>
      <p:sp>
        <p:nvSpPr>
          <p:cNvPr id="8" name="Espace réservé du pied de page 7"/>
          <p:cNvSpPr>
            <a:spLocks noGrp="1"/>
          </p:cNvSpPr>
          <p:nvPr>
            <p:ph type="ftr" sz="quarter" idx="11"/>
          </p:nvPr>
        </p:nvSpPr>
        <p:spPr/>
        <p:txBody>
          <a:bodyPr/>
          <a:lstStyle/>
          <a:p>
            <a:endParaRPr lang="fr-FR" dirty="0"/>
          </a:p>
        </p:txBody>
      </p:sp>
      <p:sp>
        <p:nvSpPr>
          <p:cNvPr id="9" name="Espace réservé du numéro de diapositive 8"/>
          <p:cNvSpPr>
            <a:spLocks noGrp="1"/>
          </p:cNvSpPr>
          <p:nvPr>
            <p:ph type="sldNum" sz="quarter" idx="12"/>
          </p:nvPr>
        </p:nvSpPr>
        <p:spPr/>
        <p:txBody>
          <a:bodyPr/>
          <a:lstStyle/>
          <a:p>
            <a:fld id="{E6798104-0BC0-4016-A7FE-D163380B2F96}" type="slidenum">
              <a:rPr lang="fr-FR" smtClean="0"/>
              <a:pPr/>
              <a:t>‹#›</a:t>
            </a:fld>
            <a:endParaRPr lang="fr-F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BD9E0DF-9C74-45DB-AF8E-C4B8BC75E56A}" type="datetimeFigureOut">
              <a:rPr lang="fr-FR" smtClean="0"/>
              <a:pPr/>
              <a:t>11/04/2013</a:t>
            </a:fld>
            <a:endParaRPr lang="fr-FR" dirty="0"/>
          </a:p>
        </p:txBody>
      </p:sp>
      <p:sp>
        <p:nvSpPr>
          <p:cNvPr id="4" name="Espace réservé du pied de page 3"/>
          <p:cNvSpPr>
            <a:spLocks noGrp="1"/>
          </p:cNvSpPr>
          <p:nvPr>
            <p:ph type="ftr" sz="quarter" idx="11"/>
          </p:nvPr>
        </p:nvSpPr>
        <p:spPr/>
        <p:txBody>
          <a:bodyPr/>
          <a:lstStyle/>
          <a:p>
            <a:endParaRPr lang="fr-FR" dirty="0"/>
          </a:p>
        </p:txBody>
      </p:sp>
      <p:sp>
        <p:nvSpPr>
          <p:cNvPr id="5" name="Espace réservé du numéro de diapositive 4"/>
          <p:cNvSpPr>
            <a:spLocks noGrp="1"/>
          </p:cNvSpPr>
          <p:nvPr>
            <p:ph type="sldNum" sz="quarter" idx="12"/>
          </p:nvPr>
        </p:nvSpPr>
        <p:spPr/>
        <p:txBody>
          <a:bodyPr/>
          <a:lstStyle/>
          <a:p>
            <a:fld id="{E6798104-0BC0-4016-A7FE-D163380B2F96}" type="slidenum">
              <a:rPr lang="fr-FR" smtClean="0"/>
              <a:pPr/>
              <a:t>‹#›</a:t>
            </a:fld>
            <a:endParaRPr lang="fr-F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BD9E0DF-9C74-45DB-AF8E-C4B8BC75E56A}" type="datetimeFigureOut">
              <a:rPr lang="fr-FR" smtClean="0"/>
              <a:pPr/>
              <a:t>11/04/2013</a:t>
            </a:fld>
            <a:endParaRPr lang="fr-FR" dirty="0"/>
          </a:p>
        </p:txBody>
      </p:sp>
      <p:sp>
        <p:nvSpPr>
          <p:cNvPr id="3" name="Espace réservé du pied de page 2"/>
          <p:cNvSpPr>
            <a:spLocks noGrp="1"/>
          </p:cNvSpPr>
          <p:nvPr>
            <p:ph type="ftr" sz="quarter" idx="11"/>
          </p:nvPr>
        </p:nvSpPr>
        <p:spPr/>
        <p:txBody>
          <a:bodyPr/>
          <a:lstStyle/>
          <a:p>
            <a:endParaRPr lang="fr-FR" dirty="0"/>
          </a:p>
        </p:txBody>
      </p:sp>
      <p:sp>
        <p:nvSpPr>
          <p:cNvPr id="4" name="Espace réservé du numéro de diapositive 3"/>
          <p:cNvSpPr>
            <a:spLocks noGrp="1"/>
          </p:cNvSpPr>
          <p:nvPr>
            <p:ph type="sldNum" sz="quarter" idx="12"/>
          </p:nvPr>
        </p:nvSpPr>
        <p:spPr/>
        <p:txBody>
          <a:bodyPr/>
          <a:lstStyle/>
          <a:p>
            <a:fld id="{E6798104-0BC0-4016-A7FE-D163380B2F96}" type="slidenum">
              <a:rPr lang="fr-FR" smtClean="0"/>
              <a:pPr/>
              <a:t>‹#›</a:t>
            </a:fld>
            <a:endParaRPr lang="fr-F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BD9E0DF-9C74-45DB-AF8E-C4B8BC75E56A}" type="datetimeFigureOut">
              <a:rPr lang="fr-FR" smtClean="0"/>
              <a:pPr/>
              <a:t>11/04/2013</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E6798104-0BC0-4016-A7FE-D163380B2F96}" type="slidenum">
              <a:rPr lang="fr-FR" smtClean="0"/>
              <a:pPr/>
              <a:t>‹#›</a:t>
            </a:fld>
            <a:endParaRPr lang="fr-F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dirty="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BD9E0DF-9C74-45DB-AF8E-C4B8BC75E56A}" type="datetimeFigureOut">
              <a:rPr lang="fr-FR" smtClean="0"/>
              <a:pPr/>
              <a:t>11/04/2013</a:t>
            </a:fld>
            <a:endParaRPr lang="fr-FR" dirty="0"/>
          </a:p>
        </p:txBody>
      </p:sp>
      <p:sp>
        <p:nvSpPr>
          <p:cNvPr id="6" name="Espace réservé du pied de page 5"/>
          <p:cNvSpPr>
            <a:spLocks noGrp="1"/>
          </p:cNvSpPr>
          <p:nvPr>
            <p:ph type="ftr" sz="quarter" idx="11"/>
          </p:nvPr>
        </p:nvSpPr>
        <p:spPr/>
        <p:txBody>
          <a:bodyPr/>
          <a:lstStyle/>
          <a:p>
            <a:endParaRPr lang="fr-FR" dirty="0"/>
          </a:p>
        </p:txBody>
      </p:sp>
      <p:sp>
        <p:nvSpPr>
          <p:cNvPr id="7" name="Espace réservé du numéro de diapositive 6"/>
          <p:cNvSpPr>
            <a:spLocks noGrp="1"/>
          </p:cNvSpPr>
          <p:nvPr>
            <p:ph type="sldNum" sz="quarter" idx="12"/>
          </p:nvPr>
        </p:nvSpPr>
        <p:spPr/>
        <p:txBody>
          <a:bodyPr/>
          <a:lstStyle/>
          <a:p>
            <a:fld id="{E6798104-0BC0-4016-A7FE-D163380B2F96}" type="slidenum">
              <a:rPr lang="fr-FR" smtClean="0"/>
              <a:pPr/>
              <a:t>‹#›</a:t>
            </a:fld>
            <a:endParaRPr lang="fr-F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D9E0DF-9C74-45DB-AF8E-C4B8BC75E56A}" type="datetimeFigureOut">
              <a:rPr lang="fr-FR" smtClean="0"/>
              <a:pPr/>
              <a:t>11/04/2013</a:t>
            </a:fld>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dirty="0"/>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798104-0BC0-4016-A7FE-D163380B2F96}" type="slidenum">
              <a:rPr lang="fr-FR" smtClean="0"/>
              <a:pPr/>
              <a:t>‹#›</a:t>
            </a:fld>
            <a:endParaRPr lang="fr-F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pic>
        <p:nvPicPr>
          <p:cNvPr id="2051" name="Picture 5" descr="D:\WEB\Ouré Cassoni_WEB\09_Ouré-Cassoni_WEB.jpg"/>
          <p:cNvPicPr>
            <a:picLocks noChangeAspect="1" noChangeArrowheads="1"/>
          </p:cNvPicPr>
          <p:nvPr/>
        </p:nvPicPr>
        <p:blipFill>
          <a:blip r:embed="rId3" cstate="print"/>
          <a:srcRect/>
          <a:stretch>
            <a:fillRect/>
          </a:stretch>
        </p:blipFill>
        <p:spPr bwMode="auto">
          <a:xfrm>
            <a:off x="1045196" y="0"/>
            <a:ext cx="1798637" cy="2708275"/>
          </a:xfrm>
          <a:prstGeom prst="rect">
            <a:avLst/>
          </a:prstGeom>
          <a:noFill/>
          <a:ln w="9525">
            <a:noFill/>
            <a:miter lim="800000"/>
            <a:headEnd/>
            <a:tailEnd/>
          </a:ln>
        </p:spPr>
      </p:pic>
      <p:sp>
        <p:nvSpPr>
          <p:cNvPr id="9" name="ZoneTexte 8"/>
          <p:cNvSpPr txBox="1"/>
          <p:nvPr/>
        </p:nvSpPr>
        <p:spPr>
          <a:xfrm>
            <a:off x="4427538" y="260350"/>
            <a:ext cx="4356100" cy="1446213"/>
          </a:xfrm>
          <a:prstGeom prst="rect">
            <a:avLst/>
          </a:prstGeom>
          <a:noFill/>
        </p:spPr>
        <p:txBody>
          <a:bodyPr>
            <a:spAutoFit/>
          </a:bodyPr>
          <a:lstStyle/>
          <a:p>
            <a:pPr algn="r">
              <a:defRPr/>
            </a:pPr>
            <a:r>
              <a:rPr lang="fr-FR" sz="3200" b="1" dirty="0">
                <a:solidFill>
                  <a:schemeClr val="bg1"/>
                </a:solidFill>
                <a:latin typeface="+mj-lt"/>
              </a:rPr>
              <a:t>ACTED : </a:t>
            </a:r>
            <a:r>
              <a:rPr lang="en-US" sz="2800" dirty="0">
                <a:solidFill>
                  <a:schemeClr val="bg1"/>
                </a:solidFill>
                <a:latin typeface="Arial" charset="0"/>
              </a:rPr>
              <a:t>Linking Emergency, Rehabilitation and Development</a:t>
            </a:r>
            <a:endParaRPr lang="fr-FR" sz="2800" b="1" dirty="0">
              <a:solidFill>
                <a:schemeClr val="bg1"/>
              </a:solidFill>
              <a:latin typeface="+mj-lt"/>
            </a:endParaRPr>
          </a:p>
        </p:txBody>
      </p:sp>
      <p:sp>
        <p:nvSpPr>
          <p:cNvPr id="6" name="ZoneTexte 5"/>
          <p:cNvSpPr txBox="1"/>
          <p:nvPr/>
        </p:nvSpPr>
        <p:spPr>
          <a:xfrm>
            <a:off x="3203848" y="2852936"/>
            <a:ext cx="5940152" cy="1569660"/>
          </a:xfrm>
          <a:prstGeom prst="rect">
            <a:avLst/>
          </a:prstGeom>
          <a:noFill/>
        </p:spPr>
        <p:txBody>
          <a:bodyPr wrap="square" rtlCol="0">
            <a:spAutoFit/>
          </a:bodyPr>
          <a:lstStyle/>
          <a:p>
            <a:pPr algn="ctr"/>
            <a:r>
              <a:rPr lang="fr-FR" sz="3200" i="1" dirty="0" smtClean="0">
                <a:solidFill>
                  <a:schemeClr val="bg1">
                    <a:lumMod val="95000"/>
                  </a:schemeClr>
                </a:solidFill>
              </a:rPr>
              <a:t>Activité de transfert monétaire en faveur des déplacés internes à </a:t>
            </a:r>
            <a:r>
              <a:rPr lang="fr-FR" sz="3200" i="1" dirty="0" smtClean="0">
                <a:solidFill>
                  <a:schemeClr val="bg1">
                    <a:lumMod val="95000"/>
                  </a:schemeClr>
                </a:solidFill>
              </a:rPr>
              <a:t>Bamako </a:t>
            </a:r>
            <a:r>
              <a:rPr lang="fr-FR" i="1" dirty="0" smtClean="0">
                <a:solidFill>
                  <a:schemeClr val="bg1">
                    <a:lumMod val="95000"/>
                  </a:schemeClr>
                </a:solidFill>
              </a:rPr>
              <a:t>(Juillet 2012/Janvier 2013)</a:t>
            </a:r>
            <a:endParaRPr lang="fr-FR" dirty="0" smtClean="0">
              <a:solidFill>
                <a:schemeClr val="bg1">
                  <a:lumMod val="95000"/>
                </a:schemeClr>
              </a:solidFill>
            </a:endParaRPr>
          </a:p>
        </p:txBody>
      </p:sp>
      <p:pic>
        <p:nvPicPr>
          <p:cNvPr id="11" name="Picture 6" descr="D:\WEB\Ouré Cassoni_WEB\23_Ouré-Cassoni_WEB.jpg"/>
          <p:cNvPicPr>
            <a:picLocks noChangeAspect="1" noChangeArrowheads="1"/>
          </p:cNvPicPr>
          <p:nvPr/>
        </p:nvPicPr>
        <p:blipFill>
          <a:blip r:embed="rId4" cstate="print"/>
          <a:srcRect/>
          <a:stretch>
            <a:fillRect/>
          </a:stretch>
        </p:blipFill>
        <p:spPr bwMode="auto">
          <a:xfrm>
            <a:off x="1045196" y="3933825"/>
            <a:ext cx="1798637" cy="2924175"/>
          </a:xfrm>
          <a:prstGeom prst="rect">
            <a:avLst/>
          </a:prstGeom>
          <a:noFill/>
          <a:ln w="9525">
            <a:noFill/>
            <a:miter lim="800000"/>
            <a:headEnd/>
            <a:tailEnd/>
          </a:ln>
        </p:spPr>
      </p:pic>
      <p:pic>
        <p:nvPicPr>
          <p:cNvPr id="12" name="Picture 4" descr="D:\WEB\Ouré Cassoni_WEB\26_Ouré-Cassoni_WEB.jpg"/>
          <p:cNvPicPr>
            <a:picLocks noChangeAspect="1" noChangeArrowheads="1"/>
          </p:cNvPicPr>
          <p:nvPr/>
        </p:nvPicPr>
        <p:blipFill>
          <a:blip r:embed="rId5" cstate="print"/>
          <a:srcRect/>
          <a:stretch>
            <a:fillRect/>
          </a:stretch>
        </p:blipFill>
        <p:spPr bwMode="auto">
          <a:xfrm>
            <a:off x="1043608" y="2708275"/>
            <a:ext cx="1800225" cy="1225550"/>
          </a:xfrm>
          <a:prstGeom prst="rect">
            <a:avLst/>
          </a:prstGeom>
          <a:noFill/>
          <a:ln w="9525">
            <a:noFill/>
            <a:miter lim="800000"/>
            <a:headEnd/>
            <a:tailEnd/>
          </a:ln>
        </p:spPr>
      </p:pic>
    </p:spTree>
  </p:cSld>
  <p:clrMapOvr>
    <a:masterClrMapping/>
  </p:clrMapOvr>
  <p:transition advClick="0" advTm="5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2" name="Titre 1"/>
          <p:cNvSpPr txBox="1">
            <a:spLocks/>
          </p:cNvSpPr>
          <p:nvPr/>
        </p:nvSpPr>
        <p:spPr>
          <a:xfrm>
            <a:off x="539552" y="260648"/>
            <a:ext cx="8229600" cy="1143000"/>
          </a:xfrm>
          <a:prstGeom prst="rect">
            <a:avLst/>
          </a:prstGeom>
        </p:spPr>
        <p:txBody>
          <a:bodyPr/>
          <a:lstStyle/>
          <a:p>
            <a:pPr algn="ctr">
              <a:defRPr/>
            </a:pPr>
            <a:r>
              <a:rPr lang="fr-FR" sz="4400" dirty="0" smtClean="0">
                <a:solidFill>
                  <a:schemeClr val="bg1"/>
                </a:solidFill>
                <a:latin typeface="+mj-lt"/>
                <a:ea typeface="+mj-ea"/>
                <a:cs typeface="+mj-cs"/>
              </a:rPr>
              <a:t>Cadre de l’intervention</a:t>
            </a:r>
            <a:endParaRPr lang="en-US" sz="4400" dirty="0">
              <a:solidFill>
                <a:schemeClr val="bg1"/>
              </a:solidFill>
              <a:latin typeface="+mj-lt"/>
              <a:ea typeface="+mj-ea"/>
              <a:cs typeface="+mj-cs"/>
            </a:endParaRPr>
          </a:p>
        </p:txBody>
      </p:sp>
      <p:sp>
        <p:nvSpPr>
          <p:cNvPr id="3" name="Espace réservé du contenu 2"/>
          <p:cNvSpPr txBox="1">
            <a:spLocks/>
          </p:cNvSpPr>
          <p:nvPr/>
        </p:nvSpPr>
        <p:spPr>
          <a:xfrm>
            <a:off x="251520" y="1124744"/>
            <a:ext cx="8208963" cy="5256584"/>
          </a:xfrm>
          <a:prstGeom prst="rect">
            <a:avLst/>
          </a:prstGeom>
        </p:spPr>
        <p:txBody>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400" b="1" dirty="0" smtClean="0">
                <a:solidFill>
                  <a:schemeClr val="bg1"/>
                </a:solidFill>
              </a:rPr>
              <a:t>Situation</a:t>
            </a:r>
          </a:p>
          <a:p>
            <a:pPr marL="1257300" lvl="2" indent="-342900">
              <a:spcBef>
                <a:spcPct val="20000"/>
              </a:spcBef>
              <a:buFont typeface="Wingdings" pitchFamily="2" charset="2"/>
              <a:buChar char="Ø"/>
            </a:pPr>
            <a:r>
              <a:rPr lang="en-US" sz="1600" dirty="0" err="1" smtClean="0">
                <a:solidFill>
                  <a:schemeClr val="bg1"/>
                </a:solidFill>
              </a:rPr>
              <a:t>Plusieurs</a:t>
            </a:r>
            <a:r>
              <a:rPr lang="en-US" sz="1600" dirty="0" smtClean="0">
                <a:solidFill>
                  <a:schemeClr val="bg1"/>
                </a:solidFill>
              </a:rPr>
              <a:t> </a:t>
            </a:r>
            <a:r>
              <a:rPr lang="en-US" sz="1600" dirty="0" err="1" smtClean="0">
                <a:solidFill>
                  <a:schemeClr val="bg1"/>
                </a:solidFill>
              </a:rPr>
              <a:t>milliers</a:t>
            </a:r>
            <a:r>
              <a:rPr lang="en-US" sz="1600" dirty="0" smtClean="0">
                <a:solidFill>
                  <a:schemeClr val="bg1"/>
                </a:solidFill>
              </a:rPr>
              <a:t> de </a:t>
            </a:r>
            <a:r>
              <a:rPr lang="en-US" sz="1600" dirty="0" err="1" smtClean="0">
                <a:solidFill>
                  <a:schemeClr val="bg1"/>
                </a:solidFill>
              </a:rPr>
              <a:t>personnes</a:t>
            </a:r>
            <a:r>
              <a:rPr lang="en-US" sz="1600" dirty="0" smtClean="0">
                <a:solidFill>
                  <a:schemeClr val="bg1"/>
                </a:solidFill>
              </a:rPr>
              <a:t> </a:t>
            </a:r>
            <a:r>
              <a:rPr lang="en-US" sz="1600" dirty="0" err="1" smtClean="0">
                <a:solidFill>
                  <a:schemeClr val="bg1"/>
                </a:solidFill>
              </a:rPr>
              <a:t>déplacées</a:t>
            </a:r>
            <a:r>
              <a:rPr lang="en-US" sz="1600" dirty="0" smtClean="0">
                <a:solidFill>
                  <a:schemeClr val="bg1"/>
                </a:solidFill>
              </a:rPr>
              <a:t>  </a:t>
            </a:r>
            <a:r>
              <a:rPr lang="en-US" sz="1600" dirty="0" err="1" smtClean="0">
                <a:solidFill>
                  <a:schemeClr val="bg1"/>
                </a:solidFill>
              </a:rPr>
              <a:t>sur</a:t>
            </a:r>
            <a:r>
              <a:rPr lang="en-US" sz="1600" dirty="0" smtClean="0">
                <a:solidFill>
                  <a:schemeClr val="bg1"/>
                </a:solidFill>
              </a:rPr>
              <a:t>  Bamako </a:t>
            </a:r>
            <a:r>
              <a:rPr lang="en-US" sz="1600" dirty="0" err="1" smtClean="0">
                <a:solidFill>
                  <a:schemeClr val="bg1"/>
                </a:solidFill>
              </a:rPr>
              <a:t>venant</a:t>
            </a:r>
            <a:r>
              <a:rPr lang="en-US" sz="1600" dirty="0" smtClean="0">
                <a:solidFill>
                  <a:schemeClr val="bg1"/>
                </a:solidFill>
              </a:rPr>
              <a:t> du Nord suite aux </a:t>
            </a:r>
            <a:r>
              <a:rPr lang="en-US" sz="1600" dirty="0" err="1" smtClean="0">
                <a:solidFill>
                  <a:schemeClr val="bg1"/>
                </a:solidFill>
              </a:rPr>
              <a:t>affrontements</a:t>
            </a:r>
            <a:endParaRPr lang="en-US" sz="1600" b="1" dirty="0" smtClean="0">
              <a:solidFill>
                <a:schemeClr val="bg1"/>
              </a:solidFill>
            </a:endParaRPr>
          </a:p>
          <a:p>
            <a:pPr marL="1257300" lvl="2" indent="-342900">
              <a:spcBef>
                <a:spcPct val="20000"/>
              </a:spcBef>
              <a:buFont typeface="Wingdings" pitchFamily="2" charset="2"/>
              <a:buChar char="Ø"/>
            </a:pPr>
            <a:r>
              <a:rPr lang="en-US" sz="1600" dirty="0" err="1" smtClean="0">
                <a:solidFill>
                  <a:schemeClr val="bg1"/>
                </a:solidFill>
              </a:rPr>
              <a:t>Pertes</a:t>
            </a:r>
            <a:r>
              <a:rPr lang="en-US" sz="1600" dirty="0" smtClean="0">
                <a:solidFill>
                  <a:schemeClr val="bg1"/>
                </a:solidFill>
              </a:rPr>
              <a:t> de </a:t>
            </a:r>
            <a:r>
              <a:rPr lang="en-US" sz="1600" dirty="0" err="1" smtClean="0">
                <a:solidFill>
                  <a:schemeClr val="bg1"/>
                </a:solidFill>
              </a:rPr>
              <a:t>biens</a:t>
            </a:r>
            <a:r>
              <a:rPr lang="en-US" sz="1600" dirty="0" smtClean="0">
                <a:solidFill>
                  <a:schemeClr val="bg1"/>
                </a:solidFill>
              </a:rPr>
              <a:t>, </a:t>
            </a:r>
            <a:r>
              <a:rPr lang="en-US" sz="1600" dirty="0" err="1" smtClean="0">
                <a:solidFill>
                  <a:schemeClr val="bg1"/>
                </a:solidFill>
              </a:rPr>
              <a:t>pertes</a:t>
            </a:r>
            <a:r>
              <a:rPr lang="en-US" sz="1600" dirty="0" smtClean="0">
                <a:solidFill>
                  <a:schemeClr val="bg1"/>
                </a:solidFill>
              </a:rPr>
              <a:t> des </a:t>
            </a:r>
            <a:r>
              <a:rPr lang="en-US" sz="1600" dirty="0" err="1" smtClean="0">
                <a:solidFill>
                  <a:schemeClr val="bg1"/>
                </a:solidFill>
              </a:rPr>
              <a:t>revenus</a:t>
            </a:r>
            <a:r>
              <a:rPr lang="en-US" sz="1600" dirty="0" smtClean="0">
                <a:solidFill>
                  <a:schemeClr val="bg1"/>
                </a:solidFill>
              </a:rPr>
              <a:t>, </a:t>
            </a:r>
            <a:r>
              <a:rPr lang="en-US" sz="1600" dirty="0" err="1" smtClean="0">
                <a:solidFill>
                  <a:schemeClr val="bg1"/>
                </a:solidFill>
              </a:rPr>
              <a:t>moyens</a:t>
            </a:r>
            <a:r>
              <a:rPr lang="en-US" sz="1600" dirty="0" smtClean="0">
                <a:solidFill>
                  <a:schemeClr val="bg1"/>
                </a:solidFill>
              </a:rPr>
              <a:t> </a:t>
            </a:r>
            <a:r>
              <a:rPr lang="en-US" sz="1600" dirty="0" err="1" smtClean="0">
                <a:solidFill>
                  <a:schemeClr val="bg1"/>
                </a:solidFill>
              </a:rPr>
              <a:t>d’exitences</a:t>
            </a:r>
            <a:r>
              <a:rPr lang="en-US" sz="1600" dirty="0" smtClean="0">
                <a:solidFill>
                  <a:schemeClr val="bg1"/>
                </a:solidFill>
              </a:rPr>
              <a:t> </a:t>
            </a:r>
            <a:r>
              <a:rPr lang="en-US" sz="1600" dirty="0" err="1" smtClean="0">
                <a:solidFill>
                  <a:schemeClr val="bg1"/>
                </a:solidFill>
              </a:rPr>
              <a:t>boulversés</a:t>
            </a:r>
            <a:endParaRPr lang="en-US" sz="1600" dirty="0" smtClean="0">
              <a:solidFill>
                <a:schemeClr val="bg1"/>
              </a:solidFill>
            </a:endParaRPr>
          </a:p>
          <a:p>
            <a:pPr marL="1257300" lvl="2" indent="-342900">
              <a:spcBef>
                <a:spcPct val="20000"/>
              </a:spcBef>
            </a:pPr>
            <a:endParaRPr lang="en-US" sz="2400" b="1" dirty="0" smtClean="0">
              <a:solidFill>
                <a:schemeClr val="bg1"/>
              </a:solidFill>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lang="en-US" sz="2400" b="1" dirty="0" smtClean="0">
                <a:solidFill>
                  <a:schemeClr val="bg1"/>
                </a:solidFill>
              </a:rPr>
              <a:t>Le projet</a:t>
            </a:r>
          </a:p>
          <a:p>
            <a:pPr marL="1257300" lvl="2" indent="-342900">
              <a:spcBef>
                <a:spcPct val="20000"/>
              </a:spcBef>
              <a:buFont typeface="Wingdings" pitchFamily="2" charset="2"/>
              <a:buChar char="Ø"/>
            </a:pPr>
            <a:r>
              <a:rPr lang="en-US" sz="1600" dirty="0" smtClean="0">
                <a:solidFill>
                  <a:schemeClr val="bg1"/>
                </a:solidFill>
              </a:rPr>
              <a:t>“Emergency relief to vulnerable populations affected by the conflict and the food crisis in Bamako district, Mali”, funded by</a:t>
            </a:r>
            <a:r>
              <a:rPr lang="en-US" sz="1600" b="1" dirty="0" smtClean="0">
                <a:solidFill>
                  <a:schemeClr val="bg1"/>
                </a:solidFill>
              </a:rPr>
              <a:t> USAID/OFDA</a:t>
            </a:r>
          </a:p>
          <a:p>
            <a:pPr marL="1257300" lvl="2" indent="-342900">
              <a:spcBef>
                <a:spcPct val="20000"/>
              </a:spcBef>
              <a:buFont typeface="Wingdings" pitchFamily="2" charset="2"/>
              <a:buChar char="Ø"/>
            </a:pPr>
            <a:r>
              <a:rPr lang="en-US" sz="1600" dirty="0" smtClean="0">
                <a:solidFill>
                  <a:schemeClr val="bg1"/>
                </a:solidFill>
              </a:rPr>
              <a:t>Zone d’intervention : commune 5 de Bamako, commune rurale de </a:t>
            </a:r>
            <a:r>
              <a:rPr lang="en-US" sz="1600" dirty="0" err="1" smtClean="0">
                <a:solidFill>
                  <a:schemeClr val="bg1"/>
                </a:solidFill>
              </a:rPr>
              <a:t>Kalabancoro</a:t>
            </a:r>
            <a:endParaRPr lang="en-US" sz="1600" dirty="0" smtClean="0">
              <a:solidFill>
                <a:schemeClr val="bg1"/>
              </a:solidFill>
            </a:endParaRPr>
          </a:p>
          <a:p>
            <a:pPr marL="1257300" lvl="2" indent="-342900">
              <a:spcBef>
                <a:spcPct val="20000"/>
              </a:spcBef>
              <a:buFont typeface="Wingdings" pitchFamily="2" charset="2"/>
              <a:buChar char="Ø"/>
            </a:pPr>
            <a:r>
              <a:rPr lang="en-US" sz="2000" b="1" dirty="0" err="1" smtClean="0">
                <a:solidFill>
                  <a:schemeClr val="bg1"/>
                </a:solidFill>
              </a:rPr>
              <a:t>Transfert</a:t>
            </a:r>
            <a:r>
              <a:rPr lang="en-US" sz="2000" b="1" dirty="0" smtClean="0">
                <a:solidFill>
                  <a:schemeClr val="bg1"/>
                </a:solidFill>
              </a:rPr>
              <a:t> </a:t>
            </a:r>
            <a:r>
              <a:rPr lang="en-US" sz="2000" b="1" dirty="0" err="1" smtClean="0">
                <a:solidFill>
                  <a:schemeClr val="bg1"/>
                </a:solidFill>
              </a:rPr>
              <a:t>d’argent</a:t>
            </a:r>
            <a:r>
              <a:rPr lang="en-US" sz="2000" b="1" dirty="0" smtClean="0">
                <a:solidFill>
                  <a:schemeClr val="bg1"/>
                </a:solidFill>
              </a:rPr>
              <a:t> </a:t>
            </a:r>
            <a:r>
              <a:rPr lang="en-US" sz="2000" b="1" dirty="0" err="1" smtClean="0">
                <a:solidFill>
                  <a:schemeClr val="bg1"/>
                </a:solidFill>
              </a:rPr>
              <a:t>inconditionnel</a:t>
            </a:r>
            <a:r>
              <a:rPr lang="en-US" sz="2000" b="1" dirty="0" smtClean="0">
                <a:solidFill>
                  <a:schemeClr val="bg1"/>
                </a:solidFill>
              </a:rPr>
              <a:t> </a:t>
            </a:r>
            <a:r>
              <a:rPr lang="en-US" sz="2000" b="1" dirty="0" err="1" smtClean="0">
                <a:solidFill>
                  <a:schemeClr val="bg1"/>
                </a:solidFill>
              </a:rPr>
              <a:t>ciblé</a:t>
            </a:r>
            <a:r>
              <a:rPr lang="en-US" sz="2000" b="1" dirty="0" smtClean="0">
                <a:solidFill>
                  <a:schemeClr val="bg1"/>
                </a:solidFill>
              </a:rPr>
              <a:t> </a:t>
            </a:r>
            <a:r>
              <a:rPr lang="en-US" sz="2000" b="1" dirty="0" err="1" smtClean="0">
                <a:solidFill>
                  <a:schemeClr val="bg1"/>
                </a:solidFill>
              </a:rPr>
              <a:t>sur</a:t>
            </a:r>
            <a:r>
              <a:rPr lang="en-US" sz="2000" b="1" dirty="0" smtClean="0">
                <a:solidFill>
                  <a:schemeClr val="bg1"/>
                </a:solidFill>
              </a:rPr>
              <a:t> le </a:t>
            </a:r>
            <a:r>
              <a:rPr lang="en-US" sz="2000" b="1" dirty="0" err="1" smtClean="0">
                <a:solidFill>
                  <a:schemeClr val="bg1"/>
                </a:solidFill>
              </a:rPr>
              <a:t>logement</a:t>
            </a:r>
            <a:r>
              <a:rPr lang="en-US" sz="2000" b="1" dirty="0" smtClean="0">
                <a:solidFill>
                  <a:schemeClr val="bg1"/>
                </a:solidFill>
              </a:rPr>
              <a:t> et les charges locatives pour les familles d’accueil et les personnes </a:t>
            </a:r>
            <a:r>
              <a:rPr lang="en-US" sz="2000" b="1" dirty="0" err="1" smtClean="0">
                <a:solidFill>
                  <a:schemeClr val="bg1"/>
                </a:solidFill>
              </a:rPr>
              <a:t>déplacées</a:t>
            </a:r>
            <a:r>
              <a:rPr lang="en-US" sz="2000" b="1" dirty="0" smtClean="0">
                <a:solidFill>
                  <a:schemeClr val="bg1"/>
                </a:solidFill>
              </a:rPr>
              <a:t> </a:t>
            </a:r>
            <a:r>
              <a:rPr lang="en-US" sz="2000" b="1" dirty="0" err="1" smtClean="0">
                <a:solidFill>
                  <a:schemeClr val="bg1"/>
                </a:solidFill>
              </a:rPr>
              <a:t>vulnérables</a:t>
            </a:r>
            <a:r>
              <a:rPr lang="en-US" sz="2000" b="1" dirty="0" smtClean="0">
                <a:solidFill>
                  <a:schemeClr val="bg1"/>
                </a:solidFill>
              </a:rPr>
              <a:t> </a:t>
            </a:r>
          </a:p>
          <a:p>
            <a:pPr marL="1257300" lvl="2" indent="-342900">
              <a:spcBef>
                <a:spcPct val="20000"/>
              </a:spcBef>
            </a:pPr>
            <a:endParaRPr lang="en-US" sz="1600" dirty="0" smtClean="0">
              <a:solidFill>
                <a:schemeClr val="bg1"/>
              </a:solidFill>
            </a:endParaRPr>
          </a:p>
          <a:p>
            <a:pPr marL="342900" lvl="2" indent="-342900">
              <a:spcBef>
                <a:spcPct val="20000"/>
              </a:spcBef>
              <a:buFont typeface="Arial" pitchFamily="34" charset="0"/>
              <a:buChar char="•"/>
            </a:pPr>
            <a:r>
              <a:rPr lang="en-US" sz="2400" b="1" dirty="0" smtClean="0">
                <a:solidFill>
                  <a:schemeClr val="bg1"/>
                </a:solidFill>
              </a:rPr>
              <a:t>Informations utilisées pour la sélection</a:t>
            </a:r>
          </a:p>
          <a:p>
            <a:pPr marL="1257300" lvl="2" indent="-342900">
              <a:spcBef>
                <a:spcPct val="20000"/>
              </a:spcBef>
              <a:buFont typeface="Wingdings" pitchFamily="2" charset="2"/>
              <a:buChar char="Ø"/>
            </a:pPr>
            <a:r>
              <a:rPr lang="fr-FR" sz="1600" dirty="0" smtClean="0">
                <a:solidFill>
                  <a:schemeClr val="bg1"/>
                </a:solidFill>
              </a:rPr>
              <a:t>Enquête d’identification ACTED sur les déplacés vivant en location et en ménages d’accueil avec le soutien financier d’OFDA (juin à août 2012)</a:t>
            </a:r>
            <a:endParaRPr lang="en-US" sz="1600" dirty="0" smtClean="0">
              <a:solidFill>
                <a:schemeClr val="bg1"/>
              </a:solidFill>
            </a:endParaRPr>
          </a:p>
          <a:p>
            <a:pPr marL="342900" lvl="2" indent="-342900">
              <a:spcBef>
                <a:spcPct val="20000"/>
              </a:spcBef>
            </a:pPr>
            <a:endParaRPr lang="en-US" sz="1600" b="1" dirty="0" smtClean="0">
              <a:solidFill>
                <a:schemeClr val="bg1"/>
              </a:solidFill>
            </a:endParaRPr>
          </a:p>
          <a:p>
            <a:pPr marL="1257300" lvl="2" indent="-342900">
              <a:spcBef>
                <a:spcPct val="20000"/>
              </a:spcBef>
            </a:pPr>
            <a:endParaRPr lang="en-US" dirty="0" smtClean="0">
              <a:solidFill>
                <a:schemeClr val="bg1"/>
              </a:solidFill>
            </a:endParaRPr>
          </a:p>
        </p:txBody>
      </p:sp>
      <p:pic>
        <p:nvPicPr>
          <p:cNvPr id="4" name="Picture 2" descr="C:\Users\ACTED-26-67\Desktop\MALI\BDC et annexes visibilité 33 BEO 10072012\logo_ACTED  - logo pour banderole.jpg"/>
          <p:cNvPicPr>
            <a:picLocks noChangeAspect="1" noChangeArrowheads="1"/>
          </p:cNvPicPr>
          <p:nvPr/>
        </p:nvPicPr>
        <p:blipFill>
          <a:blip r:embed="rId2" cstate="print"/>
          <a:srcRect/>
          <a:stretch>
            <a:fillRect/>
          </a:stretch>
        </p:blipFill>
        <p:spPr bwMode="auto">
          <a:xfrm>
            <a:off x="6826498" y="6247849"/>
            <a:ext cx="2317502" cy="610151"/>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17410" name="Rectangle 1"/>
          <p:cNvSpPr>
            <a:spLocks noChangeArrowheads="1"/>
          </p:cNvSpPr>
          <p:nvPr/>
        </p:nvSpPr>
        <p:spPr bwMode="auto">
          <a:xfrm>
            <a:off x="1" y="209546"/>
            <a:ext cx="9144000" cy="1323439"/>
          </a:xfrm>
          <a:prstGeom prst="rect">
            <a:avLst/>
          </a:prstGeom>
          <a:noFill/>
          <a:ln w="9525">
            <a:noFill/>
            <a:miter lim="800000"/>
            <a:headEnd/>
            <a:tailEnd/>
          </a:ln>
        </p:spPr>
        <p:txBody>
          <a:bodyPr wrap="square" anchor="ctr">
            <a:spAutoFit/>
          </a:bodyPr>
          <a:lstStyle/>
          <a:p>
            <a:pPr algn="ctr" eaLnBrk="0" hangingPunct="0"/>
            <a:r>
              <a:rPr lang="en-US" sz="4000" dirty="0" err="1" smtClean="0">
                <a:solidFill>
                  <a:schemeClr val="bg1"/>
                </a:solidFill>
                <a:latin typeface="Calibri" pitchFamily="34" charset="0"/>
                <a:ea typeface="Times New Roman" pitchFamily="18" charset="0"/>
                <a:cs typeface="Calibri" pitchFamily="34" charset="0"/>
              </a:rPr>
              <a:t>Sélection</a:t>
            </a:r>
            <a:r>
              <a:rPr lang="en-US" sz="4000" dirty="0" smtClean="0">
                <a:solidFill>
                  <a:schemeClr val="bg1"/>
                </a:solidFill>
                <a:latin typeface="Calibri" pitchFamily="34" charset="0"/>
                <a:ea typeface="Times New Roman" pitchFamily="18" charset="0"/>
                <a:cs typeface="Calibri" pitchFamily="34" charset="0"/>
              </a:rPr>
              <a:t> des bénéficiaires pour le </a:t>
            </a:r>
            <a:r>
              <a:rPr lang="en-US" sz="4000" dirty="0" err="1" smtClean="0">
                <a:solidFill>
                  <a:schemeClr val="bg1"/>
                </a:solidFill>
                <a:latin typeface="Calibri" pitchFamily="34" charset="0"/>
                <a:ea typeface="Times New Roman" pitchFamily="18" charset="0"/>
                <a:cs typeface="Calibri" pitchFamily="34" charset="0"/>
              </a:rPr>
              <a:t>transfert</a:t>
            </a:r>
            <a:r>
              <a:rPr lang="en-US" sz="4000" dirty="0" smtClean="0">
                <a:solidFill>
                  <a:schemeClr val="bg1"/>
                </a:solidFill>
                <a:latin typeface="Calibri" pitchFamily="34" charset="0"/>
                <a:ea typeface="Times New Roman" pitchFamily="18" charset="0"/>
                <a:cs typeface="Calibri" pitchFamily="34" charset="0"/>
              </a:rPr>
              <a:t> </a:t>
            </a:r>
            <a:r>
              <a:rPr lang="en-US" sz="4000" dirty="0" err="1" smtClean="0">
                <a:solidFill>
                  <a:schemeClr val="bg1"/>
                </a:solidFill>
                <a:latin typeface="Calibri" pitchFamily="34" charset="0"/>
                <a:ea typeface="Times New Roman" pitchFamily="18" charset="0"/>
                <a:cs typeface="Calibri" pitchFamily="34" charset="0"/>
              </a:rPr>
              <a:t>monétaire</a:t>
            </a:r>
            <a:endParaRPr lang="en-US" sz="4000" dirty="0">
              <a:solidFill>
                <a:schemeClr val="bg1"/>
              </a:solidFill>
              <a:ea typeface="Times New Roman" pitchFamily="18" charset="0"/>
              <a:cs typeface="Calibri" pitchFamily="34" charset="0"/>
            </a:endParaRPr>
          </a:p>
        </p:txBody>
      </p:sp>
      <p:sp>
        <p:nvSpPr>
          <p:cNvPr id="19" name="ZoneTexte 18"/>
          <p:cNvSpPr txBox="1"/>
          <p:nvPr/>
        </p:nvSpPr>
        <p:spPr>
          <a:xfrm>
            <a:off x="539551" y="2060848"/>
            <a:ext cx="8352929" cy="4062651"/>
          </a:xfrm>
          <a:prstGeom prst="rect">
            <a:avLst/>
          </a:prstGeom>
          <a:noFill/>
        </p:spPr>
        <p:txBody>
          <a:bodyPr wrap="square">
            <a:spAutoFit/>
          </a:bodyPr>
          <a:lstStyle/>
          <a:p>
            <a:pPr>
              <a:defRPr/>
            </a:pPr>
            <a:r>
              <a:rPr lang="en-US" sz="2400" u="sng" dirty="0" smtClean="0">
                <a:solidFill>
                  <a:schemeClr val="bg1"/>
                </a:solidFill>
              </a:rPr>
              <a:t>Score de </a:t>
            </a:r>
            <a:r>
              <a:rPr lang="en-US" sz="2400" u="sng" dirty="0" err="1" smtClean="0">
                <a:solidFill>
                  <a:schemeClr val="bg1"/>
                </a:solidFill>
              </a:rPr>
              <a:t>vulnérabilité</a:t>
            </a:r>
            <a:r>
              <a:rPr lang="en-US" sz="2400" u="sng" dirty="0" smtClean="0">
                <a:solidFill>
                  <a:schemeClr val="bg1"/>
                </a:solidFill>
              </a:rPr>
              <a:t> :</a:t>
            </a:r>
          </a:p>
          <a:p>
            <a:pPr>
              <a:defRPr/>
            </a:pPr>
            <a:endParaRPr lang="en-US" sz="2400" u="sng" dirty="0" smtClean="0">
              <a:solidFill>
                <a:schemeClr val="bg1"/>
              </a:solidFill>
            </a:endParaRPr>
          </a:p>
          <a:p>
            <a:pPr lvl="0"/>
            <a:r>
              <a:rPr lang="fr-FR" sz="2400" dirty="0" smtClean="0">
                <a:solidFill>
                  <a:schemeClr val="bg1">
                    <a:lumMod val="95000"/>
                  </a:schemeClr>
                </a:solidFill>
              </a:rPr>
              <a:t>- Ratio du nombre de personnes à besoin spécifique (FEA, enfants 6 à 59 mois, + de 60 ans, handicapés, malades chronique…) sur le nombre total du ménage</a:t>
            </a:r>
          </a:p>
          <a:p>
            <a:r>
              <a:rPr lang="fr-FR" sz="2400" dirty="0" smtClean="0">
                <a:solidFill>
                  <a:schemeClr val="bg1">
                    <a:lumMod val="95000"/>
                  </a:schemeClr>
                </a:solidFill>
              </a:rPr>
              <a:t>- Stratégies destructrices mise en place (retard de payement de loyer, emprunt, vente d’outil de travail et de biens…)</a:t>
            </a:r>
          </a:p>
          <a:p>
            <a:pPr>
              <a:buFontTx/>
              <a:buChar char="-"/>
            </a:pPr>
            <a:r>
              <a:rPr lang="fr-FR" sz="2400" dirty="0" smtClean="0">
                <a:solidFill>
                  <a:schemeClr val="bg1">
                    <a:lumMod val="95000"/>
                  </a:schemeClr>
                </a:solidFill>
              </a:rPr>
              <a:t>Alimentation (SCA)</a:t>
            </a:r>
          </a:p>
          <a:p>
            <a:pPr>
              <a:buFontTx/>
              <a:buChar char="-"/>
            </a:pPr>
            <a:r>
              <a:rPr lang="fr-FR" sz="2400" dirty="0" smtClean="0">
                <a:solidFill>
                  <a:schemeClr val="bg1">
                    <a:lumMod val="95000"/>
                  </a:schemeClr>
                </a:solidFill>
              </a:rPr>
              <a:t> Statut de logement (location, famille d’accueil, propriétaire)</a:t>
            </a:r>
          </a:p>
          <a:p>
            <a:pPr>
              <a:defRPr/>
            </a:pPr>
            <a:endParaRPr lang="en-US" sz="2400" dirty="0" smtClean="0">
              <a:solidFill>
                <a:schemeClr val="bg1"/>
              </a:solidFill>
              <a:latin typeface="+mn-lt"/>
            </a:endParaRPr>
          </a:p>
          <a:p>
            <a:pPr>
              <a:defRPr/>
            </a:pPr>
            <a:endParaRPr lang="fr-FR" dirty="0">
              <a:latin typeface="Arial" charset="0"/>
            </a:endParaRPr>
          </a:p>
        </p:txBody>
      </p:sp>
      <p:pic>
        <p:nvPicPr>
          <p:cNvPr id="9" name="Picture 2" descr="C:\Users\ACTED-26-67\Desktop\MALI\BDC et annexes visibilité 33 BEO 10072012\logo_ACTED  - logo pour banderole.jpg"/>
          <p:cNvPicPr>
            <a:picLocks noChangeAspect="1" noChangeArrowheads="1"/>
          </p:cNvPicPr>
          <p:nvPr/>
        </p:nvPicPr>
        <p:blipFill>
          <a:blip r:embed="rId3" cstate="print"/>
          <a:srcRect/>
          <a:stretch>
            <a:fillRect/>
          </a:stretch>
        </p:blipFill>
        <p:spPr bwMode="auto">
          <a:xfrm>
            <a:off x="6826498" y="6247849"/>
            <a:ext cx="2317502" cy="610151"/>
          </a:xfrm>
          <a:prstGeom prst="rect">
            <a:avLst/>
          </a:prstGeom>
          <a:noFill/>
        </p:spPr>
      </p:pic>
    </p:spTree>
  </p:cSld>
  <p:clrMapOvr>
    <a:masterClrMapping/>
  </p:clrMapOvr>
  <p:transition advClick="0" advTm="5000"/>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17410" name="Rectangle 1"/>
          <p:cNvSpPr>
            <a:spLocks noChangeArrowheads="1"/>
          </p:cNvSpPr>
          <p:nvPr/>
        </p:nvSpPr>
        <p:spPr bwMode="auto">
          <a:xfrm>
            <a:off x="395536" y="404664"/>
            <a:ext cx="8568506" cy="646331"/>
          </a:xfrm>
          <a:prstGeom prst="rect">
            <a:avLst/>
          </a:prstGeom>
          <a:noFill/>
          <a:ln w="9525">
            <a:noFill/>
            <a:miter lim="800000"/>
            <a:headEnd/>
            <a:tailEnd/>
          </a:ln>
        </p:spPr>
        <p:txBody>
          <a:bodyPr wrap="square" anchor="ctr">
            <a:spAutoFit/>
          </a:bodyPr>
          <a:lstStyle/>
          <a:p>
            <a:pPr lvl="0" algn="ctr"/>
            <a:r>
              <a:rPr lang="fr-FR" sz="3600" b="1" dirty="0" smtClean="0">
                <a:solidFill>
                  <a:schemeClr val="bg1">
                    <a:lumMod val="95000"/>
                  </a:schemeClr>
                </a:solidFill>
              </a:rPr>
              <a:t>Mise en œuvre du transfert monétaire</a:t>
            </a:r>
            <a:endParaRPr lang="fr-FR" sz="3600" dirty="0">
              <a:solidFill>
                <a:schemeClr val="bg1">
                  <a:lumMod val="95000"/>
                </a:schemeClr>
              </a:solidFill>
            </a:endParaRPr>
          </a:p>
        </p:txBody>
      </p:sp>
      <p:sp>
        <p:nvSpPr>
          <p:cNvPr id="19" name="ZoneTexte 18"/>
          <p:cNvSpPr txBox="1"/>
          <p:nvPr/>
        </p:nvSpPr>
        <p:spPr>
          <a:xfrm>
            <a:off x="179512" y="1268760"/>
            <a:ext cx="8964488" cy="4985980"/>
          </a:xfrm>
          <a:prstGeom prst="rect">
            <a:avLst/>
          </a:prstGeom>
          <a:noFill/>
        </p:spPr>
        <p:txBody>
          <a:bodyPr wrap="square">
            <a:spAutoFit/>
          </a:bodyPr>
          <a:lstStyle/>
          <a:p>
            <a:endParaRPr lang="fr-FR" sz="2000" dirty="0" smtClean="0">
              <a:solidFill>
                <a:schemeClr val="bg1">
                  <a:lumMod val="95000"/>
                </a:schemeClr>
              </a:solidFill>
            </a:endParaRPr>
          </a:p>
          <a:p>
            <a:pPr algn="just" fontAlgn="base">
              <a:spcBef>
                <a:spcPct val="0"/>
              </a:spcBef>
              <a:spcAft>
                <a:spcPct val="0"/>
              </a:spcAft>
            </a:pPr>
            <a:r>
              <a:rPr lang="fr-FR" sz="2000" dirty="0" smtClean="0">
                <a:solidFill>
                  <a:schemeClr val="bg1">
                    <a:lumMod val="95000"/>
                  </a:schemeClr>
                </a:solidFill>
              </a:rPr>
              <a:t>	</a:t>
            </a:r>
            <a:r>
              <a:rPr lang="fr-FR" sz="2000" b="1" u="sng" dirty="0" smtClean="0">
                <a:solidFill>
                  <a:schemeClr val="bg1">
                    <a:lumMod val="95000"/>
                  </a:schemeClr>
                </a:solidFill>
              </a:rPr>
              <a:t>Durée et montant donnés :</a:t>
            </a:r>
            <a:endParaRPr lang="fr-FR" sz="2000" b="1" dirty="0" smtClean="0">
              <a:solidFill>
                <a:schemeClr val="bg1">
                  <a:lumMod val="95000"/>
                </a:schemeClr>
              </a:solidFill>
            </a:endParaRPr>
          </a:p>
          <a:p>
            <a:pPr algn="just" fontAlgn="base">
              <a:spcBef>
                <a:spcPct val="0"/>
              </a:spcBef>
              <a:spcAft>
                <a:spcPct val="0"/>
              </a:spcAft>
            </a:pPr>
            <a:endParaRPr lang="fr-FR" sz="2000" dirty="0" smtClean="0">
              <a:solidFill>
                <a:schemeClr val="bg1">
                  <a:lumMod val="95000"/>
                </a:schemeClr>
              </a:solidFill>
            </a:endParaRPr>
          </a:p>
          <a:p>
            <a:pPr algn="just" fontAlgn="base">
              <a:spcBef>
                <a:spcPct val="0"/>
              </a:spcBef>
              <a:spcAft>
                <a:spcPct val="0"/>
              </a:spcAft>
              <a:buFontTx/>
              <a:buChar char="-"/>
            </a:pPr>
            <a:r>
              <a:rPr lang="fr-FR" sz="2000" dirty="0" smtClean="0">
                <a:solidFill>
                  <a:schemeClr val="bg1">
                    <a:lumMod val="95000"/>
                  </a:schemeClr>
                </a:solidFill>
              </a:rPr>
              <a:t> 5 400 </a:t>
            </a:r>
            <a:r>
              <a:rPr lang="fr-FR" sz="2000" dirty="0" err="1" smtClean="0">
                <a:solidFill>
                  <a:schemeClr val="bg1">
                    <a:lumMod val="95000"/>
                  </a:schemeClr>
                </a:solidFill>
              </a:rPr>
              <a:t>Fcfa</a:t>
            </a:r>
            <a:r>
              <a:rPr lang="fr-FR" sz="2000" dirty="0" smtClean="0">
                <a:solidFill>
                  <a:schemeClr val="bg1">
                    <a:lumMod val="95000"/>
                  </a:schemeClr>
                </a:solidFill>
              </a:rPr>
              <a:t> par mois par personne déplacée sur 6 mois pour les familles déplacées vivant en famille d’accueil (bénéficiaires famille d’accueil ou famille déplacée)</a:t>
            </a:r>
          </a:p>
          <a:p>
            <a:pPr algn="just" fontAlgn="base">
              <a:spcBef>
                <a:spcPct val="0"/>
              </a:spcBef>
              <a:spcAft>
                <a:spcPct val="0"/>
              </a:spcAft>
              <a:buFontTx/>
              <a:buChar char="-"/>
            </a:pPr>
            <a:r>
              <a:rPr lang="fr-FR" sz="2000" dirty="0" smtClean="0">
                <a:solidFill>
                  <a:schemeClr val="bg1">
                    <a:lumMod val="95000"/>
                  </a:schemeClr>
                </a:solidFill>
              </a:rPr>
              <a:t> 11 400 </a:t>
            </a:r>
            <a:r>
              <a:rPr lang="fr-FR" sz="2000" dirty="0" err="1" smtClean="0">
                <a:solidFill>
                  <a:schemeClr val="bg1">
                    <a:lumMod val="95000"/>
                  </a:schemeClr>
                </a:solidFill>
              </a:rPr>
              <a:t>Fcfa</a:t>
            </a:r>
            <a:r>
              <a:rPr lang="fr-FR" sz="2000" dirty="0" smtClean="0">
                <a:solidFill>
                  <a:schemeClr val="bg1">
                    <a:lumMod val="95000"/>
                  </a:schemeClr>
                </a:solidFill>
              </a:rPr>
              <a:t> par mois par personne sur 6 mois pour les familles déplacées  en location</a:t>
            </a:r>
          </a:p>
          <a:p>
            <a:pPr algn="just" fontAlgn="base">
              <a:spcBef>
                <a:spcPct val="0"/>
              </a:spcBef>
              <a:spcAft>
                <a:spcPct val="0"/>
              </a:spcAft>
              <a:buFontTx/>
              <a:buChar char="-"/>
            </a:pPr>
            <a:endParaRPr lang="fr-FR" sz="2000" dirty="0" smtClean="0">
              <a:solidFill>
                <a:schemeClr val="bg1">
                  <a:lumMod val="95000"/>
                </a:schemeClr>
              </a:solidFill>
            </a:endParaRPr>
          </a:p>
          <a:p>
            <a:pPr lvl="0"/>
            <a:endParaRPr lang="fr-FR" sz="2000" dirty="0" smtClean="0">
              <a:solidFill>
                <a:schemeClr val="bg1">
                  <a:lumMod val="95000"/>
                </a:schemeClr>
              </a:solidFill>
            </a:endParaRPr>
          </a:p>
          <a:p>
            <a:pPr lvl="0"/>
            <a:r>
              <a:rPr lang="fr-FR" sz="2000" dirty="0" smtClean="0">
                <a:solidFill>
                  <a:schemeClr val="bg1">
                    <a:lumMod val="95000"/>
                  </a:schemeClr>
                </a:solidFill>
              </a:rPr>
              <a:t>	</a:t>
            </a:r>
            <a:r>
              <a:rPr lang="fr-FR" sz="2000" b="1" u="sng" dirty="0" smtClean="0">
                <a:solidFill>
                  <a:schemeClr val="bg1">
                    <a:lumMod val="95000"/>
                  </a:schemeClr>
                </a:solidFill>
              </a:rPr>
              <a:t>Système de </a:t>
            </a:r>
            <a:r>
              <a:rPr lang="fr-FR" sz="2000" b="1" u="sng" dirty="0" err="1" smtClean="0">
                <a:solidFill>
                  <a:schemeClr val="bg1">
                    <a:lumMod val="95000"/>
                  </a:schemeClr>
                </a:solidFill>
              </a:rPr>
              <a:t>tranfert</a:t>
            </a:r>
            <a:r>
              <a:rPr lang="fr-FR" sz="2000" b="1" u="sng" dirty="0" smtClean="0">
                <a:solidFill>
                  <a:schemeClr val="bg1">
                    <a:lumMod val="95000"/>
                  </a:schemeClr>
                </a:solidFill>
              </a:rPr>
              <a:t> téléphonique </a:t>
            </a:r>
            <a:r>
              <a:rPr lang="fr-FR" sz="2000" b="1" dirty="0" smtClean="0">
                <a:solidFill>
                  <a:schemeClr val="bg1">
                    <a:lumMod val="95000"/>
                  </a:schemeClr>
                </a:solidFill>
              </a:rPr>
              <a:t>: </a:t>
            </a:r>
          </a:p>
          <a:p>
            <a:pPr lvl="0"/>
            <a:endParaRPr lang="fr-FR" sz="2000" dirty="0" smtClean="0">
              <a:solidFill>
                <a:schemeClr val="bg1">
                  <a:lumMod val="95000"/>
                </a:schemeClr>
              </a:solidFill>
            </a:endParaRPr>
          </a:p>
          <a:p>
            <a:pPr lvl="0"/>
            <a:r>
              <a:rPr lang="fr-FR" sz="2000" dirty="0" smtClean="0">
                <a:solidFill>
                  <a:schemeClr val="bg1">
                    <a:lumMod val="95000"/>
                  </a:schemeClr>
                </a:solidFill>
              </a:rPr>
              <a:t>Ouverture d’un compte par chef de ménage bénéficiaire  gratuit + présence agents Orange</a:t>
            </a:r>
          </a:p>
          <a:p>
            <a:pPr lvl="0">
              <a:buFontTx/>
              <a:buChar char="-"/>
            </a:pPr>
            <a:r>
              <a:rPr lang="fr-FR" sz="2000" dirty="0" smtClean="0">
                <a:solidFill>
                  <a:schemeClr val="bg1">
                    <a:lumMod val="95000"/>
                  </a:schemeClr>
                </a:solidFill>
              </a:rPr>
              <a:t> Liberté dans le lieu et le jour du retrait (sécurité, autonomie)</a:t>
            </a:r>
          </a:p>
          <a:p>
            <a:pPr lvl="0">
              <a:buFontTx/>
              <a:buChar char="-"/>
            </a:pPr>
            <a:r>
              <a:rPr lang="fr-FR" sz="2000" dirty="0" smtClean="0">
                <a:solidFill>
                  <a:schemeClr val="bg1">
                    <a:lumMod val="95000"/>
                  </a:schemeClr>
                </a:solidFill>
              </a:rPr>
              <a:t>  Entre 2 et 2,1% de frais de transfert, sans téléphone, sans puce (tarif intéressant)</a:t>
            </a:r>
          </a:p>
          <a:p>
            <a:pPr algn="just" fontAlgn="base">
              <a:spcBef>
                <a:spcPct val="0"/>
              </a:spcBef>
              <a:spcAft>
                <a:spcPct val="0"/>
              </a:spcAft>
            </a:pPr>
            <a:endParaRPr lang="fr-FR" dirty="0" smtClean="0"/>
          </a:p>
        </p:txBody>
      </p:sp>
      <p:pic>
        <p:nvPicPr>
          <p:cNvPr id="9" name="Picture 2" descr="C:\Users\ACTED-26-67\Desktop\MALI\BDC et annexes visibilité 33 BEO 10072012\logo_ACTED  - logo pour banderole.jpg"/>
          <p:cNvPicPr>
            <a:picLocks noChangeAspect="1" noChangeArrowheads="1"/>
          </p:cNvPicPr>
          <p:nvPr/>
        </p:nvPicPr>
        <p:blipFill>
          <a:blip r:embed="rId3" cstate="print"/>
          <a:srcRect/>
          <a:stretch>
            <a:fillRect/>
          </a:stretch>
        </p:blipFill>
        <p:spPr bwMode="auto">
          <a:xfrm>
            <a:off x="6826498" y="6247849"/>
            <a:ext cx="2317502" cy="610151"/>
          </a:xfrm>
          <a:prstGeom prst="rect">
            <a:avLst/>
          </a:prstGeom>
          <a:noFill/>
        </p:spPr>
      </p:pic>
    </p:spTree>
  </p:cSld>
  <p:clrMapOvr>
    <a:masterClrMapping/>
  </p:clrMapOvr>
  <p:transition advClick="0" advTm="5000"/>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17410" name="Rectangle 1"/>
          <p:cNvSpPr>
            <a:spLocks noChangeArrowheads="1"/>
          </p:cNvSpPr>
          <p:nvPr/>
        </p:nvSpPr>
        <p:spPr bwMode="auto">
          <a:xfrm>
            <a:off x="395536" y="260648"/>
            <a:ext cx="8568506" cy="646331"/>
          </a:xfrm>
          <a:prstGeom prst="rect">
            <a:avLst/>
          </a:prstGeom>
          <a:noFill/>
          <a:ln w="9525">
            <a:noFill/>
            <a:miter lim="800000"/>
            <a:headEnd/>
            <a:tailEnd/>
          </a:ln>
        </p:spPr>
        <p:txBody>
          <a:bodyPr wrap="square" anchor="ctr">
            <a:spAutoFit/>
          </a:bodyPr>
          <a:lstStyle/>
          <a:p>
            <a:pPr lvl="0" algn="ctr"/>
            <a:r>
              <a:rPr lang="fr-FR" sz="3600" b="1" dirty="0" smtClean="0">
                <a:solidFill>
                  <a:schemeClr val="bg1">
                    <a:lumMod val="95000"/>
                  </a:schemeClr>
                </a:solidFill>
              </a:rPr>
              <a:t>Suivi du transfert monétaire</a:t>
            </a:r>
            <a:endParaRPr lang="fr-FR" sz="3600" dirty="0">
              <a:solidFill>
                <a:schemeClr val="bg1">
                  <a:lumMod val="95000"/>
                </a:schemeClr>
              </a:solidFill>
            </a:endParaRPr>
          </a:p>
        </p:txBody>
      </p:sp>
      <p:sp>
        <p:nvSpPr>
          <p:cNvPr id="19" name="ZoneTexte 18"/>
          <p:cNvSpPr txBox="1"/>
          <p:nvPr/>
        </p:nvSpPr>
        <p:spPr>
          <a:xfrm>
            <a:off x="611560" y="1268760"/>
            <a:ext cx="8208590" cy="646331"/>
          </a:xfrm>
          <a:prstGeom prst="rect">
            <a:avLst/>
          </a:prstGeom>
          <a:noFill/>
        </p:spPr>
        <p:txBody>
          <a:bodyPr wrap="square">
            <a:spAutoFit/>
          </a:bodyPr>
          <a:lstStyle/>
          <a:p>
            <a:pPr algn="just" fontAlgn="base">
              <a:spcBef>
                <a:spcPct val="0"/>
              </a:spcBef>
              <a:spcAft>
                <a:spcPct val="0"/>
              </a:spcAft>
              <a:buFontTx/>
              <a:buChar char="-"/>
            </a:pPr>
            <a:endParaRPr lang="fr-FR" dirty="0" smtClean="0"/>
          </a:p>
          <a:p>
            <a:pPr lvl="0" algn="just" fontAlgn="base">
              <a:spcBef>
                <a:spcPct val="0"/>
              </a:spcBef>
              <a:spcAft>
                <a:spcPct val="0"/>
              </a:spcAft>
            </a:pPr>
            <a:endParaRPr lang="fr-FR" dirty="0">
              <a:latin typeface="Arial" charset="0"/>
            </a:endParaRPr>
          </a:p>
        </p:txBody>
      </p:sp>
      <p:pic>
        <p:nvPicPr>
          <p:cNvPr id="9" name="Picture 2" descr="C:\Users\ACTED-26-67\Desktop\MALI\BDC et annexes visibilité 33 BEO 10072012\logo_ACTED  - logo pour banderole.jpg"/>
          <p:cNvPicPr>
            <a:picLocks noChangeAspect="1" noChangeArrowheads="1"/>
          </p:cNvPicPr>
          <p:nvPr/>
        </p:nvPicPr>
        <p:blipFill>
          <a:blip r:embed="rId3" cstate="print"/>
          <a:srcRect/>
          <a:stretch>
            <a:fillRect/>
          </a:stretch>
        </p:blipFill>
        <p:spPr bwMode="auto">
          <a:xfrm>
            <a:off x="6826498" y="6247849"/>
            <a:ext cx="2317502" cy="610151"/>
          </a:xfrm>
          <a:prstGeom prst="rect">
            <a:avLst/>
          </a:prstGeom>
          <a:noFill/>
        </p:spPr>
      </p:pic>
      <p:sp>
        <p:nvSpPr>
          <p:cNvPr id="2049"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tx1"/>
                </a:solidFill>
                <a:effectLst/>
                <a:latin typeface="Arial" pitchFamily="34" charset="0"/>
                <a:cs typeface="Arial" pitchFamily="34" charset="0"/>
              </a:rPr>
              <a:t/>
            </a:r>
            <a:br>
              <a:rPr kumimoji="0" lang="fr-FR" sz="1800" b="0" i="0" u="none" strike="noStrike" cap="none" normalizeH="0" baseline="0" dirty="0" smtClean="0">
                <a:ln>
                  <a:noFill/>
                </a:ln>
                <a:solidFill>
                  <a:schemeClr val="tx1"/>
                </a:solidFill>
                <a:effectLst/>
                <a:latin typeface="Arial" pitchFamily="34" charset="0"/>
                <a:cs typeface="Arial" pitchFamily="34" charset="0"/>
              </a:rPr>
            </a:b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0" name="Rectangle 2"/>
          <p:cNvSpPr>
            <a:spLocks noChangeArrowheads="1"/>
          </p:cNvSpPr>
          <p:nvPr/>
        </p:nvSpPr>
        <p:spPr bwMode="auto">
          <a:xfrm>
            <a:off x="0" y="0"/>
            <a:ext cx="3017838" cy="952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fr-FR" dirty="0"/>
          </a:p>
        </p:txBody>
      </p:sp>
      <p:sp>
        <p:nvSpPr>
          <p:cNvPr id="10" name="ZoneTexte 9"/>
          <p:cNvSpPr txBox="1"/>
          <p:nvPr/>
        </p:nvSpPr>
        <p:spPr>
          <a:xfrm>
            <a:off x="179512" y="1052736"/>
            <a:ext cx="8964488" cy="5601533"/>
          </a:xfrm>
          <a:prstGeom prst="rect">
            <a:avLst/>
          </a:prstGeom>
          <a:noFill/>
        </p:spPr>
        <p:txBody>
          <a:bodyPr wrap="square">
            <a:spAutoFit/>
          </a:bodyPr>
          <a:lstStyle/>
          <a:p>
            <a:pPr algn="just" fontAlgn="base">
              <a:spcBef>
                <a:spcPct val="0"/>
              </a:spcBef>
              <a:spcAft>
                <a:spcPct val="0"/>
              </a:spcAft>
            </a:pPr>
            <a:r>
              <a:rPr lang="fr-FR" dirty="0" smtClean="0">
                <a:solidFill>
                  <a:schemeClr val="bg1">
                    <a:lumMod val="95000"/>
                  </a:schemeClr>
                </a:solidFill>
              </a:rPr>
              <a:t>	</a:t>
            </a:r>
            <a:r>
              <a:rPr lang="fr-FR" sz="2000" b="1" u="sng" dirty="0" smtClean="0">
                <a:solidFill>
                  <a:schemeClr val="bg1">
                    <a:lumMod val="95000"/>
                  </a:schemeClr>
                </a:solidFill>
              </a:rPr>
              <a:t>Système de plainte:</a:t>
            </a:r>
            <a:endParaRPr lang="fr-FR" sz="2000" b="1" dirty="0" smtClean="0">
              <a:solidFill>
                <a:schemeClr val="bg1">
                  <a:lumMod val="95000"/>
                </a:schemeClr>
              </a:solidFill>
            </a:endParaRPr>
          </a:p>
          <a:p>
            <a:pPr algn="just" fontAlgn="base">
              <a:spcBef>
                <a:spcPct val="0"/>
              </a:spcBef>
              <a:spcAft>
                <a:spcPct val="0"/>
              </a:spcAft>
            </a:pPr>
            <a:endParaRPr lang="fr-FR" sz="2000" dirty="0" smtClean="0">
              <a:solidFill>
                <a:schemeClr val="bg1">
                  <a:lumMod val="95000"/>
                </a:schemeClr>
              </a:solidFill>
            </a:endParaRPr>
          </a:p>
          <a:p>
            <a:pPr algn="just" fontAlgn="base">
              <a:spcBef>
                <a:spcPct val="0"/>
              </a:spcBef>
              <a:spcAft>
                <a:spcPct val="0"/>
              </a:spcAft>
              <a:buFontTx/>
              <a:buChar char="-"/>
            </a:pPr>
            <a:r>
              <a:rPr lang="fr-FR" sz="2000" dirty="0" smtClean="0">
                <a:solidFill>
                  <a:schemeClr val="bg1">
                    <a:lumMod val="95000"/>
                  </a:schemeClr>
                </a:solidFill>
              </a:rPr>
              <a:t> Téléphonique, géré par l’équipe de suivi - évaluation</a:t>
            </a:r>
          </a:p>
          <a:p>
            <a:pPr algn="just" fontAlgn="base">
              <a:spcBef>
                <a:spcPct val="0"/>
              </a:spcBef>
              <a:spcAft>
                <a:spcPct val="0"/>
              </a:spcAft>
              <a:buFontTx/>
              <a:buChar char="-"/>
            </a:pPr>
            <a:r>
              <a:rPr lang="fr-FR" sz="2000" dirty="0" smtClean="0">
                <a:solidFill>
                  <a:schemeClr val="bg1">
                    <a:lumMod val="95000"/>
                  </a:schemeClr>
                </a:solidFill>
              </a:rPr>
              <a:t>  Codification des plaintes selon le degré de gravité de la plainte </a:t>
            </a:r>
          </a:p>
          <a:p>
            <a:pPr algn="just" fontAlgn="base">
              <a:spcBef>
                <a:spcPct val="0"/>
              </a:spcBef>
              <a:spcAft>
                <a:spcPct val="0"/>
              </a:spcAft>
              <a:buFontTx/>
              <a:buChar char="-"/>
            </a:pPr>
            <a:r>
              <a:rPr lang="fr-FR" sz="2000" dirty="0" smtClean="0">
                <a:solidFill>
                  <a:schemeClr val="bg1">
                    <a:lumMod val="95000"/>
                  </a:schemeClr>
                </a:solidFill>
              </a:rPr>
              <a:t>  Un interlocuteur pour chaque degré</a:t>
            </a:r>
          </a:p>
          <a:p>
            <a:pPr lvl="0"/>
            <a:endParaRPr lang="fr-FR" sz="2000" dirty="0" smtClean="0">
              <a:solidFill>
                <a:schemeClr val="bg1">
                  <a:lumMod val="95000"/>
                </a:schemeClr>
              </a:solidFill>
            </a:endParaRPr>
          </a:p>
          <a:p>
            <a:pPr lvl="0"/>
            <a:r>
              <a:rPr lang="fr-FR" sz="2000" dirty="0" smtClean="0">
                <a:solidFill>
                  <a:schemeClr val="bg1">
                    <a:lumMod val="95000"/>
                  </a:schemeClr>
                </a:solidFill>
              </a:rPr>
              <a:t>	</a:t>
            </a:r>
            <a:r>
              <a:rPr lang="fr-FR" sz="2000" b="1" u="sng" dirty="0" smtClean="0">
                <a:solidFill>
                  <a:schemeClr val="bg1">
                    <a:lumMod val="95000"/>
                  </a:schemeClr>
                </a:solidFill>
              </a:rPr>
              <a:t>Suivi post distribution </a:t>
            </a:r>
            <a:r>
              <a:rPr lang="fr-FR" sz="2000" b="1" dirty="0" smtClean="0">
                <a:solidFill>
                  <a:schemeClr val="bg1">
                    <a:lumMod val="95000"/>
                  </a:schemeClr>
                </a:solidFill>
              </a:rPr>
              <a:t>: </a:t>
            </a:r>
          </a:p>
          <a:p>
            <a:pPr lvl="0"/>
            <a:endParaRPr lang="fr-FR" sz="2000" dirty="0" smtClean="0">
              <a:solidFill>
                <a:schemeClr val="bg1">
                  <a:lumMod val="95000"/>
                </a:schemeClr>
              </a:solidFill>
            </a:endParaRPr>
          </a:p>
          <a:p>
            <a:pPr lvl="0">
              <a:buFontTx/>
              <a:buChar char="-"/>
            </a:pPr>
            <a:r>
              <a:rPr lang="fr-FR" sz="2000" dirty="0" smtClean="0">
                <a:solidFill>
                  <a:schemeClr val="bg1">
                    <a:lumMod val="95000"/>
                  </a:schemeClr>
                </a:solidFill>
              </a:rPr>
              <a:t> Suivi de la situation du ménage, du système de transfert et de l’utilisation de l’argent</a:t>
            </a:r>
          </a:p>
          <a:p>
            <a:pPr lvl="0">
              <a:buFontTx/>
              <a:buChar char="-"/>
            </a:pPr>
            <a:r>
              <a:rPr lang="fr-FR" sz="2000" dirty="0" smtClean="0">
                <a:solidFill>
                  <a:schemeClr val="bg1">
                    <a:lumMod val="95000"/>
                  </a:schemeClr>
                </a:solidFill>
              </a:rPr>
              <a:t> 40 à 50% des ménages visités par mois</a:t>
            </a:r>
          </a:p>
          <a:p>
            <a:pPr lvl="0">
              <a:buFontTx/>
              <a:buChar char="-"/>
            </a:pPr>
            <a:r>
              <a:rPr lang="fr-FR" sz="2000" dirty="0" smtClean="0">
                <a:solidFill>
                  <a:schemeClr val="bg1">
                    <a:lumMod val="95000"/>
                  </a:schemeClr>
                </a:solidFill>
              </a:rPr>
              <a:t> Suivi de l’évolution d’indicateurs (stratégies d’adaptation, alimentation)</a:t>
            </a:r>
          </a:p>
          <a:p>
            <a:pPr lvl="0">
              <a:buFontTx/>
              <a:buChar char="-"/>
            </a:pPr>
            <a:endParaRPr lang="fr-FR" sz="2000" dirty="0" smtClean="0">
              <a:solidFill>
                <a:schemeClr val="bg1">
                  <a:lumMod val="95000"/>
                </a:schemeClr>
              </a:solidFill>
            </a:endParaRPr>
          </a:p>
          <a:p>
            <a:pPr lvl="0"/>
            <a:r>
              <a:rPr lang="fr-FR" sz="2000" dirty="0" smtClean="0">
                <a:solidFill>
                  <a:schemeClr val="bg1">
                    <a:lumMod val="95000"/>
                  </a:schemeClr>
                </a:solidFill>
              </a:rPr>
              <a:t>	</a:t>
            </a:r>
            <a:r>
              <a:rPr lang="fr-FR" sz="2000" b="1" u="sng" dirty="0" smtClean="0">
                <a:solidFill>
                  <a:schemeClr val="bg1">
                    <a:lumMod val="95000"/>
                  </a:schemeClr>
                </a:solidFill>
              </a:rPr>
              <a:t>Rapport  du prestataire de service</a:t>
            </a:r>
            <a:r>
              <a:rPr lang="fr-FR" sz="2000" b="1" dirty="0" smtClean="0">
                <a:solidFill>
                  <a:schemeClr val="bg1">
                    <a:lumMod val="95000"/>
                  </a:schemeClr>
                </a:solidFill>
              </a:rPr>
              <a:t>: </a:t>
            </a:r>
          </a:p>
          <a:p>
            <a:pPr lvl="0"/>
            <a:endParaRPr lang="fr-FR" sz="2000" dirty="0" smtClean="0">
              <a:solidFill>
                <a:schemeClr val="bg1">
                  <a:lumMod val="95000"/>
                </a:schemeClr>
              </a:solidFill>
            </a:endParaRPr>
          </a:p>
          <a:p>
            <a:pPr lvl="0">
              <a:buFontTx/>
              <a:buChar char="-"/>
            </a:pPr>
            <a:r>
              <a:rPr lang="fr-FR" sz="2000" dirty="0" smtClean="0">
                <a:solidFill>
                  <a:schemeClr val="bg1">
                    <a:lumMod val="95000"/>
                  </a:schemeClr>
                </a:solidFill>
              </a:rPr>
              <a:t> Rapport mensuel des transferts</a:t>
            </a:r>
          </a:p>
          <a:p>
            <a:pPr lvl="1"/>
            <a:r>
              <a:rPr lang="fr-FR" sz="2000" dirty="0" smtClean="0">
                <a:solidFill>
                  <a:schemeClr val="bg1">
                    <a:lumMod val="95000"/>
                  </a:schemeClr>
                </a:solidFill>
              </a:rPr>
              <a:t>Argent transféré, retiré, utilisé en crédit téléphone, solde </a:t>
            </a:r>
          </a:p>
          <a:p>
            <a:pPr algn="just" fontAlgn="base">
              <a:spcBef>
                <a:spcPct val="0"/>
              </a:spcBef>
              <a:spcAft>
                <a:spcPct val="0"/>
              </a:spcAft>
            </a:pPr>
            <a:endParaRPr lang="fr-FR" dirty="0" smtClean="0"/>
          </a:p>
        </p:txBody>
      </p:sp>
      <p:sp>
        <p:nvSpPr>
          <p:cNvPr id="11" name="Flèche droite 10"/>
          <p:cNvSpPr/>
          <p:nvPr/>
        </p:nvSpPr>
        <p:spPr>
          <a:xfrm>
            <a:off x="251520" y="6093296"/>
            <a:ext cx="360040" cy="144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advClick="0" advTm="5000"/>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0" y="609655"/>
            <a:ext cx="9144000" cy="646331"/>
          </a:xfrm>
          <a:prstGeom prst="rect">
            <a:avLst/>
          </a:prstGeom>
          <a:noFill/>
          <a:ln w="9525">
            <a:noFill/>
            <a:miter lim="800000"/>
            <a:headEnd/>
            <a:tailEnd/>
          </a:ln>
        </p:spPr>
        <p:txBody>
          <a:bodyPr wrap="square" anchor="ctr">
            <a:spAutoFit/>
          </a:bodyPr>
          <a:lstStyle/>
          <a:p>
            <a:pPr lvl="0" algn="ctr"/>
            <a:r>
              <a:rPr lang="fr-FR" sz="3600" b="1" dirty="0" smtClean="0">
                <a:solidFill>
                  <a:schemeClr val="bg1">
                    <a:lumMod val="95000"/>
                  </a:schemeClr>
                </a:solidFill>
              </a:rPr>
              <a:t>Quelques résultats de l’activité</a:t>
            </a:r>
            <a:endParaRPr lang="fr-FR" sz="3600" dirty="0">
              <a:solidFill>
                <a:schemeClr val="bg1">
                  <a:lumMod val="95000"/>
                </a:schemeClr>
              </a:solidFill>
            </a:endParaRPr>
          </a:p>
        </p:txBody>
      </p:sp>
      <p:sp>
        <p:nvSpPr>
          <p:cNvPr id="3" name="ZoneTexte 2"/>
          <p:cNvSpPr txBox="1"/>
          <p:nvPr/>
        </p:nvSpPr>
        <p:spPr>
          <a:xfrm>
            <a:off x="323528" y="1916832"/>
            <a:ext cx="8388424" cy="3754874"/>
          </a:xfrm>
          <a:prstGeom prst="rect">
            <a:avLst/>
          </a:prstGeom>
          <a:noFill/>
        </p:spPr>
        <p:txBody>
          <a:bodyPr wrap="square" rtlCol="0">
            <a:spAutoFit/>
          </a:bodyPr>
          <a:lstStyle/>
          <a:p>
            <a:pPr>
              <a:buFontTx/>
              <a:buChar char="-"/>
            </a:pPr>
            <a:r>
              <a:rPr lang="fr-FR" sz="2000" b="1" dirty="0" smtClean="0">
                <a:solidFill>
                  <a:schemeClr val="bg1">
                    <a:lumMod val="95000"/>
                  </a:schemeClr>
                </a:solidFill>
              </a:rPr>
              <a:t>Score de consommation alimentaire acceptable pour 99% des ménages bénéficiaires après le premier transfert</a:t>
            </a:r>
          </a:p>
          <a:p>
            <a:pPr>
              <a:buFontTx/>
              <a:buChar char="-"/>
            </a:pPr>
            <a:endParaRPr lang="fr-FR" sz="2000" b="1" dirty="0" smtClean="0">
              <a:solidFill>
                <a:schemeClr val="bg1">
                  <a:lumMod val="95000"/>
                </a:schemeClr>
              </a:solidFill>
            </a:endParaRPr>
          </a:p>
          <a:p>
            <a:pPr lvl="0">
              <a:buFontTx/>
              <a:buChar char="-"/>
            </a:pPr>
            <a:r>
              <a:rPr lang="fr-FR" sz="2000" b="1" dirty="0" smtClean="0">
                <a:solidFill>
                  <a:schemeClr val="bg1">
                    <a:lumMod val="95000"/>
                  </a:schemeClr>
                </a:solidFill>
              </a:rPr>
              <a:t>Stratégies destructrices en baisse de 25 points après les transferts</a:t>
            </a:r>
          </a:p>
          <a:p>
            <a:pPr lvl="0">
              <a:buFontTx/>
              <a:buChar char="-"/>
            </a:pPr>
            <a:endParaRPr lang="fr-FR" sz="2000" dirty="0" smtClean="0">
              <a:solidFill>
                <a:schemeClr val="bg1">
                  <a:lumMod val="95000"/>
                </a:schemeClr>
              </a:solidFill>
            </a:endParaRPr>
          </a:p>
          <a:p>
            <a:pPr lvl="0">
              <a:buFontTx/>
              <a:buChar char="-"/>
            </a:pPr>
            <a:r>
              <a:rPr lang="fr-FR" sz="2000" b="1" dirty="0" smtClean="0">
                <a:solidFill>
                  <a:schemeClr val="bg1">
                    <a:lumMod val="95000"/>
                  </a:schemeClr>
                </a:solidFill>
              </a:rPr>
              <a:t> Poste de dépenses : 1</a:t>
            </a:r>
            <a:r>
              <a:rPr lang="fr-FR" sz="2000" b="1" baseline="30000" dirty="0" smtClean="0">
                <a:solidFill>
                  <a:schemeClr val="bg1">
                    <a:lumMod val="95000"/>
                  </a:schemeClr>
                </a:solidFill>
              </a:rPr>
              <a:t>er</a:t>
            </a:r>
            <a:r>
              <a:rPr lang="fr-FR" sz="2000" b="1" dirty="0" smtClean="0">
                <a:solidFill>
                  <a:schemeClr val="bg1">
                    <a:lumMod val="95000"/>
                  </a:schemeClr>
                </a:solidFill>
              </a:rPr>
              <a:t> nourriture, 2</a:t>
            </a:r>
            <a:r>
              <a:rPr lang="fr-FR" sz="2000" b="1" baseline="30000" dirty="0" smtClean="0">
                <a:solidFill>
                  <a:schemeClr val="bg1">
                    <a:lumMod val="95000"/>
                  </a:schemeClr>
                </a:solidFill>
              </a:rPr>
              <a:t>ème</a:t>
            </a:r>
            <a:r>
              <a:rPr lang="fr-FR" sz="2000" b="1" dirty="0" smtClean="0">
                <a:solidFill>
                  <a:schemeClr val="bg1">
                    <a:lumMod val="95000"/>
                  </a:schemeClr>
                </a:solidFill>
              </a:rPr>
              <a:t> logement (24% du montant pour les familles déplacées en location), 3</a:t>
            </a:r>
            <a:r>
              <a:rPr lang="fr-FR" sz="2000" b="1" baseline="30000" dirty="0" smtClean="0">
                <a:solidFill>
                  <a:schemeClr val="bg1">
                    <a:lumMod val="95000"/>
                  </a:schemeClr>
                </a:solidFill>
              </a:rPr>
              <a:t>ème</a:t>
            </a:r>
            <a:r>
              <a:rPr lang="fr-FR" sz="2000" b="1" dirty="0" smtClean="0">
                <a:solidFill>
                  <a:schemeClr val="bg1">
                    <a:lumMod val="95000"/>
                  </a:schemeClr>
                </a:solidFill>
              </a:rPr>
              <a:t> éducation, 4</a:t>
            </a:r>
            <a:r>
              <a:rPr lang="fr-FR" sz="2000" b="1" baseline="30000" dirty="0" smtClean="0">
                <a:solidFill>
                  <a:schemeClr val="bg1">
                    <a:lumMod val="95000"/>
                  </a:schemeClr>
                </a:solidFill>
              </a:rPr>
              <a:t>ème</a:t>
            </a:r>
            <a:r>
              <a:rPr lang="fr-FR" sz="2000" b="1" dirty="0" smtClean="0">
                <a:solidFill>
                  <a:schemeClr val="bg1">
                    <a:lumMod val="95000"/>
                  </a:schemeClr>
                </a:solidFill>
              </a:rPr>
              <a:t> santé</a:t>
            </a:r>
          </a:p>
          <a:p>
            <a:pPr lvl="0">
              <a:buFontTx/>
              <a:buChar char="-"/>
            </a:pPr>
            <a:endParaRPr lang="fr-FR" sz="2000" b="1" dirty="0" smtClean="0">
              <a:solidFill>
                <a:schemeClr val="bg1">
                  <a:lumMod val="95000"/>
                </a:schemeClr>
              </a:solidFill>
            </a:endParaRPr>
          </a:p>
          <a:p>
            <a:pPr lvl="0">
              <a:buFontTx/>
              <a:buChar char="-"/>
            </a:pPr>
            <a:r>
              <a:rPr lang="fr-FR" sz="2000" b="1" dirty="0" smtClean="0">
                <a:solidFill>
                  <a:schemeClr val="bg1">
                    <a:lumMod val="95000"/>
                  </a:schemeClr>
                </a:solidFill>
              </a:rPr>
              <a:t> Achat de nourriture plus important pour les familles déplacées vivant en famille d’accueil (participation aux dépenses de nourriture)</a:t>
            </a:r>
          </a:p>
          <a:p>
            <a:pPr lvl="0"/>
            <a:endParaRPr lang="fr-FR" sz="2000" b="1" dirty="0" smtClean="0">
              <a:solidFill>
                <a:schemeClr val="bg1">
                  <a:lumMod val="95000"/>
                </a:schemeClr>
              </a:solidFill>
            </a:endParaRPr>
          </a:p>
          <a:p>
            <a:pPr lvl="0"/>
            <a:endParaRPr lang="fr-FR" b="1"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17410" name="Rectangle 1"/>
          <p:cNvSpPr>
            <a:spLocks noChangeArrowheads="1"/>
          </p:cNvSpPr>
          <p:nvPr/>
        </p:nvSpPr>
        <p:spPr bwMode="auto">
          <a:xfrm>
            <a:off x="395536" y="404664"/>
            <a:ext cx="8568506" cy="646331"/>
          </a:xfrm>
          <a:prstGeom prst="rect">
            <a:avLst/>
          </a:prstGeom>
          <a:noFill/>
          <a:ln w="9525">
            <a:noFill/>
            <a:miter lim="800000"/>
            <a:headEnd/>
            <a:tailEnd/>
          </a:ln>
        </p:spPr>
        <p:txBody>
          <a:bodyPr wrap="square" anchor="ctr">
            <a:spAutoFit/>
          </a:bodyPr>
          <a:lstStyle/>
          <a:p>
            <a:pPr lvl="0" algn="ctr"/>
            <a:r>
              <a:rPr lang="fr-FR" sz="3600" b="1" dirty="0" smtClean="0">
                <a:solidFill>
                  <a:schemeClr val="bg1">
                    <a:lumMod val="95000"/>
                  </a:schemeClr>
                </a:solidFill>
              </a:rPr>
              <a:t>Activités prévues en 2013</a:t>
            </a:r>
            <a:endParaRPr lang="fr-FR" sz="3600" dirty="0">
              <a:solidFill>
                <a:schemeClr val="bg1">
                  <a:lumMod val="95000"/>
                </a:schemeClr>
              </a:solidFill>
            </a:endParaRPr>
          </a:p>
        </p:txBody>
      </p:sp>
      <p:pic>
        <p:nvPicPr>
          <p:cNvPr id="9" name="Picture 2" descr="C:\Users\ACTED-26-67\Desktop\MALI\BDC et annexes visibilité 33 BEO 10072012\logo_ACTED  - logo pour banderole.jpg"/>
          <p:cNvPicPr>
            <a:picLocks noChangeAspect="1" noChangeArrowheads="1"/>
          </p:cNvPicPr>
          <p:nvPr/>
        </p:nvPicPr>
        <p:blipFill>
          <a:blip r:embed="rId3" cstate="print"/>
          <a:srcRect/>
          <a:stretch>
            <a:fillRect/>
          </a:stretch>
        </p:blipFill>
        <p:spPr bwMode="auto">
          <a:xfrm>
            <a:off x="6826498" y="6247849"/>
            <a:ext cx="2317502" cy="610151"/>
          </a:xfrm>
          <a:prstGeom prst="rect">
            <a:avLst/>
          </a:prstGeom>
          <a:noFill/>
        </p:spPr>
      </p:pic>
      <p:sp>
        <p:nvSpPr>
          <p:cNvPr id="2049"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tx1"/>
                </a:solidFill>
                <a:effectLst/>
                <a:latin typeface="Arial" pitchFamily="34" charset="0"/>
                <a:cs typeface="Arial" pitchFamily="34" charset="0"/>
              </a:rPr>
              <a:t/>
            </a:r>
            <a:br>
              <a:rPr kumimoji="0" lang="fr-FR" sz="1800" b="0" i="0" u="none" strike="noStrike" cap="none" normalizeH="0" baseline="0" dirty="0" smtClean="0">
                <a:ln>
                  <a:noFill/>
                </a:ln>
                <a:solidFill>
                  <a:schemeClr val="tx1"/>
                </a:solidFill>
                <a:effectLst/>
                <a:latin typeface="Arial" pitchFamily="34" charset="0"/>
                <a:cs typeface="Arial" pitchFamily="34" charset="0"/>
              </a:rPr>
            </a:b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0" name="Rectangle 2"/>
          <p:cNvSpPr>
            <a:spLocks noChangeArrowheads="1"/>
          </p:cNvSpPr>
          <p:nvPr/>
        </p:nvSpPr>
        <p:spPr bwMode="auto">
          <a:xfrm>
            <a:off x="0" y="0"/>
            <a:ext cx="3017838" cy="952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fr-FR" dirty="0"/>
          </a:p>
        </p:txBody>
      </p:sp>
      <p:sp>
        <p:nvSpPr>
          <p:cNvPr id="205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tx1"/>
                </a:solidFill>
                <a:effectLst/>
                <a:latin typeface="Arial" pitchFamily="34" charset="0"/>
                <a:cs typeface="Arial" pitchFamily="34" charset="0"/>
              </a:rPr>
              <a:t/>
            </a:r>
            <a:br>
              <a:rPr kumimoji="0" lang="fr-FR" sz="1800" b="0" i="0" u="none" strike="noStrike" cap="none" normalizeH="0" baseline="0" dirty="0" smtClean="0">
                <a:ln>
                  <a:noFill/>
                </a:ln>
                <a:solidFill>
                  <a:schemeClr val="tx1"/>
                </a:solidFill>
                <a:effectLst/>
                <a:latin typeface="Arial" pitchFamily="34" charset="0"/>
                <a:cs typeface="Arial" pitchFamily="34" charset="0"/>
              </a:rPr>
            </a:b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3" name="Rectangle 5"/>
          <p:cNvSpPr>
            <a:spLocks noChangeArrowheads="1"/>
          </p:cNvSpPr>
          <p:nvPr/>
        </p:nvSpPr>
        <p:spPr bwMode="auto">
          <a:xfrm>
            <a:off x="0" y="0"/>
            <a:ext cx="3017838" cy="9525"/>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fr-FR" dirty="0"/>
          </a:p>
        </p:txBody>
      </p:sp>
      <p:sp>
        <p:nvSpPr>
          <p:cNvPr id="14" name="ZoneTexte 13"/>
          <p:cNvSpPr txBox="1"/>
          <p:nvPr/>
        </p:nvSpPr>
        <p:spPr>
          <a:xfrm>
            <a:off x="179512" y="1124744"/>
            <a:ext cx="8748464" cy="4801314"/>
          </a:xfrm>
          <a:prstGeom prst="rect">
            <a:avLst/>
          </a:prstGeom>
          <a:noFill/>
        </p:spPr>
        <p:txBody>
          <a:bodyPr wrap="square" rtlCol="0">
            <a:spAutoFit/>
          </a:bodyPr>
          <a:lstStyle/>
          <a:p>
            <a:pPr lvl="0"/>
            <a:r>
              <a:rPr lang="fr-FR" b="1" u="sng" dirty="0" smtClean="0">
                <a:solidFill>
                  <a:schemeClr val="bg1">
                    <a:lumMod val="95000"/>
                  </a:schemeClr>
                </a:solidFill>
              </a:rPr>
              <a:t>Situation 2013 </a:t>
            </a:r>
            <a:r>
              <a:rPr lang="fr-FR" b="1" dirty="0" smtClean="0">
                <a:solidFill>
                  <a:schemeClr val="bg1">
                    <a:lumMod val="95000"/>
                  </a:schemeClr>
                </a:solidFill>
              </a:rPr>
              <a:t>:</a:t>
            </a:r>
          </a:p>
          <a:p>
            <a:pPr lvl="0"/>
            <a:r>
              <a:rPr lang="fr-FR" dirty="0" smtClean="0">
                <a:solidFill>
                  <a:schemeClr val="bg1">
                    <a:lumMod val="95000"/>
                  </a:schemeClr>
                </a:solidFill>
              </a:rPr>
              <a:t>- Augmentation des ménages déplacés sur Bamako courant 2012 et début 2013</a:t>
            </a:r>
          </a:p>
          <a:p>
            <a:pPr lvl="0"/>
            <a:r>
              <a:rPr lang="fr-FR" dirty="0" smtClean="0">
                <a:solidFill>
                  <a:schemeClr val="bg1">
                    <a:lumMod val="95000"/>
                  </a:schemeClr>
                </a:solidFill>
              </a:rPr>
              <a:t>- Augmentation des ménages ayant un revenu (stable ou instable)</a:t>
            </a:r>
          </a:p>
          <a:p>
            <a:pPr lvl="0"/>
            <a:r>
              <a:rPr lang="fr-FR" dirty="0" smtClean="0">
                <a:solidFill>
                  <a:schemeClr val="bg1">
                    <a:lumMod val="95000"/>
                  </a:schemeClr>
                </a:solidFill>
              </a:rPr>
              <a:t>- Dégradation de la situation pour des ménages  sans revenu n’ayant pas été ou peu appuyés (familles d’accueil et familles déplacées) </a:t>
            </a:r>
          </a:p>
          <a:p>
            <a:pPr lvl="0"/>
            <a:r>
              <a:rPr lang="fr-FR" b="1" dirty="0" smtClean="0">
                <a:solidFill>
                  <a:schemeClr val="bg1">
                    <a:lumMod val="95000"/>
                  </a:schemeClr>
                </a:solidFill>
              </a:rPr>
              <a:t>	Ciblage pauvres / très pauvres (critères socio-économiques)</a:t>
            </a:r>
          </a:p>
          <a:p>
            <a:pPr lvl="0"/>
            <a:r>
              <a:rPr lang="fr-FR" b="1" dirty="0" smtClean="0">
                <a:solidFill>
                  <a:schemeClr val="bg1">
                    <a:lumMod val="95000"/>
                  </a:schemeClr>
                </a:solidFill>
              </a:rPr>
              <a:t> </a:t>
            </a:r>
          </a:p>
          <a:p>
            <a:r>
              <a:rPr lang="fr-FR" b="1" u="sng" dirty="0" smtClean="0">
                <a:solidFill>
                  <a:schemeClr val="bg1">
                    <a:lumMod val="95000"/>
                  </a:schemeClr>
                </a:solidFill>
              </a:rPr>
              <a:t>Interventions prévues : </a:t>
            </a:r>
          </a:p>
          <a:p>
            <a:r>
              <a:rPr lang="fr-FR" dirty="0" smtClean="0">
                <a:solidFill>
                  <a:schemeClr val="bg1">
                    <a:lumMod val="95000"/>
                  </a:schemeClr>
                </a:solidFill>
              </a:rPr>
              <a:t>- Augmentation de la couverture géographique / diminution du pourcentage de ménage appuyé</a:t>
            </a:r>
          </a:p>
          <a:p>
            <a:pPr lvl="0">
              <a:buFontTx/>
              <a:buChar char="-"/>
            </a:pPr>
            <a:r>
              <a:rPr lang="fr-FR" dirty="0" smtClean="0">
                <a:solidFill>
                  <a:schemeClr val="bg1">
                    <a:lumMod val="95000"/>
                  </a:schemeClr>
                </a:solidFill>
              </a:rPr>
              <a:t>Ménages déplacés </a:t>
            </a:r>
          </a:p>
          <a:p>
            <a:pPr lvl="0"/>
            <a:r>
              <a:rPr lang="fr-FR" dirty="0" smtClean="0">
                <a:solidFill>
                  <a:schemeClr val="bg1">
                    <a:lumMod val="95000"/>
                  </a:schemeClr>
                </a:solidFill>
              </a:rPr>
              <a:t>Pauvres et très pauvres </a:t>
            </a:r>
            <a:r>
              <a:rPr lang="fr-FR" b="1" dirty="0" smtClean="0">
                <a:solidFill>
                  <a:schemeClr val="bg1">
                    <a:lumMod val="95000"/>
                  </a:schemeClr>
                </a:solidFill>
              </a:rPr>
              <a:t>	</a:t>
            </a:r>
            <a:r>
              <a:rPr lang="fr-FR" dirty="0" smtClean="0">
                <a:solidFill>
                  <a:schemeClr val="bg1">
                    <a:lumMod val="95000"/>
                  </a:schemeClr>
                </a:solidFill>
              </a:rPr>
              <a:t>nourriture (TM inconditionnel) </a:t>
            </a:r>
          </a:p>
          <a:p>
            <a:pPr lvl="0"/>
            <a:r>
              <a:rPr lang="fr-FR" dirty="0" smtClean="0">
                <a:solidFill>
                  <a:schemeClr val="bg1">
                    <a:lumMod val="95000"/>
                  </a:schemeClr>
                </a:solidFill>
              </a:rPr>
              <a:t>				+</a:t>
            </a:r>
          </a:p>
          <a:p>
            <a:pPr lvl="0"/>
            <a:r>
              <a:rPr lang="fr-FR" dirty="0" smtClean="0">
                <a:solidFill>
                  <a:schemeClr val="bg1">
                    <a:lumMod val="95000"/>
                  </a:schemeClr>
                </a:solidFill>
              </a:rPr>
              <a:t>			logement (TM inconditionnel)</a:t>
            </a:r>
          </a:p>
          <a:p>
            <a:pPr lvl="0"/>
            <a:r>
              <a:rPr lang="fr-FR" dirty="0" smtClean="0">
                <a:solidFill>
                  <a:schemeClr val="bg1">
                    <a:lumMod val="95000"/>
                  </a:schemeClr>
                </a:solidFill>
              </a:rPr>
              <a:t>Très pauvres		activité génératrice de revenu (TM conditionnel)</a:t>
            </a:r>
          </a:p>
          <a:p>
            <a:pPr lvl="0"/>
            <a:r>
              <a:rPr lang="fr-FR" dirty="0" smtClean="0">
                <a:solidFill>
                  <a:schemeClr val="bg1">
                    <a:lumMod val="95000"/>
                  </a:schemeClr>
                </a:solidFill>
              </a:rPr>
              <a:t>			formation professionnelle (TM conditionnel)</a:t>
            </a:r>
          </a:p>
          <a:p>
            <a:pPr lvl="0"/>
            <a:r>
              <a:rPr lang="fr-FR" dirty="0" smtClean="0">
                <a:solidFill>
                  <a:schemeClr val="bg1">
                    <a:lumMod val="95000"/>
                  </a:schemeClr>
                </a:solidFill>
              </a:rPr>
              <a:t>			prise en charge des frais pré et post </a:t>
            </a:r>
            <a:r>
              <a:rPr lang="fr-FR" dirty="0" err="1" smtClean="0">
                <a:solidFill>
                  <a:schemeClr val="bg1">
                    <a:lumMod val="95000"/>
                  </a:schemeClr>
                </a:solidFill>
              </a:rPr>
              <a:t>nataux</a:t>
            </a:r>
            <a:r>
              <a:rPr lang="fr-FR" dirty="0" smtClean="0">
                <a:solidFill>
                  <a:schemeClr val="bg1">
                    <a:lumMod val="95000"/>
                  </a:schemeClr>
                </a:solidFill>
              </a:rPr>
              <a:t> (TM conditionnel)</a:t>
            </a:r>
            <a:r>
              <a:rPr lang="fr-FR" b="1" dirty="0" smtClean="0">
                <a:solidFill>
                  <a:schemeClr val="bg1">
                    <a:lumMod val="95000"/>
                  </a:schemeClr>
                </a:solidFill>
              </a:rPr>
              <a:t> </a:t>
            </a:r>
          </a:p>
        </p:txBody>
      </p:sp>
      <p:sp>
        <p:nvSpPr>
          <p:cNvPr id="11" name="Flèche droite 10"/>
          <p:cNvSpPr/>
          <p:nvPr/>
        </p:nvSpPr>
        <p:spPr>
          <a:xfrm>
            <a:off x="683568" y="2564904"/>
            <a:ext cx="432048"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p:nvSpPr>
        <p:spPr>
          <a:xfrm>
            <a:off x="2771800" y="4725144"/>
            <a:ext cx="144016" cy="11521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15"/>
          <p:cNvSpPr/>
          <p:nvPr/>
        </p:nvSpPr>
        <p:spPr>
          <a:xfrm>
            <a:off x="2771800" y="4221088"/>
            <a:ext cx="135632" cy="27964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advClick="0" advTm="5000"/>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pic>
        <p:nvPicPr>
          <p:cNvPr id="2" name="Picture 2" descr="C:\Users\ACTED-26-67\Desktop\MALI\BDC et annexes visibilité 33 BEO 10072012\logo_ACTED  - logo pour banderole.jpg"/>
          <p:cNvPicPr>
            <a:picLocks noChangeAspect="1" noChangeArrowheads="1"/>
          </p:cNvPicPr>
          <p:nvPr/>
        </p:nvPicPr>
        <p:blipFill>
          <a:blip r:embed="rId2" cstate="print"/>
          <a:srcRect/>
          <a:stretch>
            <a:fillRect/>
          </a:stretch>
        </p:blipFill>
        <p:spPr bwMode="auto">
          <a:xfrm>
            <a:off x="6826498" y="6247849"/>
            <a:ext cx="2317502" cy="610151"/>
          </a:xfrm>
          <a:prstGeom prst="rect">
            <a:avLst/>
          </a:prstGeom>
          <a:noFill/>
        </p:spPr>
      </p:pic>
      <p:sp>
        <p:nvSpPr>
          <p:cNvPr id="3" name="Rectangle 1"/>
          <p:cNvSpPr>
            <a:spLocks noChangeArrowheads="1"/>
          </p:cNvSpPr>
          <p:nvPr/>
        </p:nvSpPr>
        <p:spPr bwMode="auto">
          <a:xfrm>
            <a:off x="0" y="640433"/>
            <a:ext cx="9144000" cy="584775"/>
          </a:xfrm>
          <a:prstGeom prst="rect">
            <a:avLst/>
          </a:prstGeom>
          <a:noFill/>
          <a:ln w="9525">
            <a:noFill/>
            <a:miter lim="800000"/>
            <a:headEnd/>
            <a:tailEnd/>
          </a:ln>
        </p:spPr>
        <p:txBody>
          <a:bodyPr wrap="square" anchor="ctr">
            <a:spAutoFit/>
          </a:bodyPr>
          <a:lstStyle/>
          <a:p>
            <a:pPr lvl="0" algn="ctr"/>
            <a:r>
              <a:rPr lang="fr-FR" sz="3200" b="1" dirty="0" smtClean="0">
                <a:solidFill>
                  <a:schemeClr val="bg1">
                    <a:lumMod val="95000"/>
                  </a:schemeClr>
                </a:solidFill>
              </a:rPr>
              <a:t>Discussion et réflexion</a:t>
            </a:r>
          </a:p>
        </p:txBody>
      </p:sp>
      <p:sp>
        <p:nvSpPr>
          <p:cNvPr id="5" name="ZoneTexte 4"/>
          <p:cNvSpPr txBox="1"/>
          <p:nvPr/>
        </p:nvSpPr>
        <p:spPr>
          <a:xfrm>
            <a:off x="539552" y="2132856"/>
            <a:ext cx="8424936" cy="3139321"/>
          </a:xfrm>
          <a:prstGeom prst="rect">
            <a:avLst/>
          </a:prstGeom>
          <a:noFill/>
        </p:spPr>
        <p:txBody>
          <a:bodyPr wrap="square" rtlCol="0">
            <a:spAutoFit/>
          </a:bodyPr>
          <a:lstStyle/>
          <a:p>
            <a:r>
              <a:rPr lang="fr-FR" dirty="0" smtClean="0">
                <a:solidFill>
                  <a:schemeClr val="bg1">
                    <a:lumMod val="95000"/>
                  </a:schemeClr>
                </a:solidFill>
              </a:rPr>
              <a:t>1/ Participation des bénéficiaires et des autorités dans la sélection des critères de vulnérabilité selon le contexte (déplacé interne, structuration des bénéficiaires…), compréhension des critères et du système de points de vulnérabilité </a:t>
            </a:r>
          </a:p>
          <a:p>
            <a:endParaRPr lang="fr-FR" dirty="0" smtClean="0">
              <a:solidFill>
                <a:schemeClr val="bg1">
                  <a:lumMod val="95000"/>
                </a:schemeClr>
              </a:solidFill>
            </a:endParaRPr>
          </a:p>
          <a:p>
            <a:r>
              <a:rPr lang="fr-FR" dirty="0" smtClean="0">
                <a:solidFill>
                  <a:schemeClr val="bg1">
                    <a:lumMod val="95000"/>
                  </a:schemeClr>
                </a:solidFill>
              </a:rPr>
              <a:t>2/ Montants donnés en fonction de la taille du ménage </a:t>
            </a:r>
          </a:p>
          <a:p>
            <a:endParaRPr lang="fr-FR" dirty="0" smtClean="0">
              <a:solidFill>
                <a:schemeClr val="bg1">
                  <a:lumMod val="95000"/>
                </a:schemeClr>
              </a:solidFill>
            </a:endParaRPr>
          </a:p>
          <a:p>
            <a:r>
              <a:rPr lang="fr-FR" dirty="0" smtClean="0">
                <a:solidFill>
                  <a:schemeClr val="bg1">
                    <a:lumMod val="95000"/>
                  </a:schemeClr>
                </a:solidFill>
              </a:rPr>
              <a:t>3/ Appui de 2 communes sur  7 (Bamako et </a:t>
            </a:r>
            <a:r>
              <a:rPr lang="fr-FR" dirty="0" err="1" smtClean="0">
                <a:solidFill>
                  <a:schemeClr val="bg1">
                    <a:lumMod val="95000"/>
                  </a:schemeClr>
                </a:solidFill>
              </a:rPr>
              <a:t>Kalaban</a:t>
            </a:r>
            <a:r>
              <a:rPr lang="fr-FR" dirty="0" smtClean="0">
                <a:solidFill>
                  <a:schemeClr val="bg1">
                    <a:lumMod val="95000"/>
                  </a:schemeClr>
                </a:solidFill>
              </a:rPr>
              <a:t> </a:t>
            </a:r>
            <a:r>
              <a:rPr lang="fr-FR" dirty="0" err="1" smtClean="0">
                <a:solidFill>
                  <a:schemeClr val="bg1">
                    <a:lumMod val="95000"/>
                  </a:schemeClr>
                </a:solidFill>
              </a:rPr>
              <a:t>coro</a:t>
            </a:r>
            <a:r>
              <a:rPr lang="fr-FR" dirty="0" smtClean="0">
                <a:solidFill>
                  <a:schemeClr val="bg1">
                    <a:lumMod val="95000"/>
                  </a:schemeClr>
                </a:solidFill>
              </a:rPr>
              <a:t>)</a:t>
            </a:r>
          </a:p>
          <a:p>
            <a:endParaRPr lang="fr-FR" dirty="0" smtClean="0">
              <a:solidFill>
                <a:schemeClr val="bg1">
                  <a:lumMod val="95000"/>
                </a:schemeClr>
              </a:solidFill>
            </a:endParaRPr>
          </a:p>
          <a:p>
            <a:r>
              <a:rPr lang="fr-FR" dirty="0" smtClean="0">
                <a:solidFill>
                  <a:schemeClr val="bg1">
                    <a:lumMod val="95000"/>
                  </a:schemeClr>
                </a:solidFill>
              </a:rPr>
              <a:t>4/ Suivi post distribution (trop important)</a:t>
            </a:r>
          </a:p>
          <a:p>
            <a:endParaRPr lang="fr-FR" dirty="0" smtClean="0">
              <a:solidFill>
                <a:schemeClr val="bg1">
                  <a:lumMod val="95000"/>
                </a:schemeClr>
              </a:solidFill>
            </a:endParaRPr>
          </a:p>
          <a:p>
            <a:r>
              <a:rPr lang="fr-FR" dirty="0" smtClean="0">
                <a:solidFill>
                  <a:schemeClr val="bg1">
                    <a:lumMod val="95000"/>
                  </a:schemeClr>
                </a:solidFill>
              </a:rPr>
              <a:t>5/ Autres</a:t>
            </a:r>
            <a:endParaRPr lang="fr-FR" dirty="0">
              <a:solidFill>
                <a:schemeClr val="bg1">
                  <a:lumMod val="95000"/>
                </a:schemeClr>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50000"/>
          </a:schemeClr>
        </a:solidFill>
        <a:effectLst/>
      </p:bgPr>
    </p:bg>
    <p:spTree>
      <p:nvGrpSpPr>
        <p:cNvPr id="1" name=""/>
        <p:cNvGrpSpPr/>
        <p:nvPr/>
      </p:nvGrpSpPr>
      <p:grpSpPr>
        <a:xfrm>
          <a:off x="0" y="0"/>
          <a:ext cx="0" cy="0"/>
          <a:chOff x="0" y="0"/>
          <a:chExt cx="0" cy="0"/>
        </a:xfrm>
      </p:grpSpPr>
      <p:sp>
        <p:nvSpPr>
          <p:cNvPr id="6" name="Rectangle 1"/>
          <p:cNvSpPr>
            <a:spLocks noChangeArrowheads="1"/>
          </p:cNvSpPr>
          <p:nvPr/>
        </p:nvSpPr>
        <p:spPr bwMode="auto">
          <a:xfrm>
            <a:off x="0" y="2852936"/>
            <a:ext cx="9144000" cy="1107996"/>
          </a:xfrm>
          <a:prstGeom prst="rect">
            <a:avLst/>
          </a:prstGeom>
          <a:noFill/>
          <a:ln w="9525">
            <a:noFill/>
            <a:miter lim="800000"/>
            <a:headEnd/>
            <a:tailEnd/>
          </a:ln>
        </p:spPr>
        <p:txBody>
          <a:bodyPr wrap="square" anchor="ctr">
            <a:spAutoFit/>
          </a:bodyPr>
          <a:lstStyle/>
          <a:p>
            <a:pPr lvl="0" algn="ctr"/>
            <a:r>
              <a:rPr lang="fr-FR" sz="6600" b="1" dirty="0" smtClean="0">
                <a:solidFill>
                  <a:schemeClr val="bg1">
                    <a:lumMod val="95000"/>
                  </a:schemeClr>
                </a:solidFill>
              </a:rPr>
              <a:t>Merci</a:t>
            </a:r>
          </a:p>
        </p:txBody>
      </p:sp>
      <p:pic>
        <p:nvPicPr>
          <p:cNvPr id="7" name="Picture 2" descr="C:\Users\ACTED-26-67\Desktop\MALI\BDC et annexes visibilité 33 BEO 10072012\logo_ACTED  - logo pour banderole.jpg"/>
          <p:cNvPicPr>
            <a:picLocks noChangeAspect="1" noChangeArrowheads="1"/>
          </p:cNvPicPr>
          <p:nvPr/>
        </p:nvPicPr>
        <p:blipFill>
          <a:blip r:embed="rId2" cstate="print"/>
          <a:srcRect/>
          <a:stretch>
            <a:fillRect/>
          </a:stretch>
        </p:blipFill>
        <p:spPr bwMode="auto">
          <a:xfrm>
            <a:off x="6826498" y="6247849"/>
            <a:ext cx="2317502" cy="610151"/>
          </a:xfrm>
          <a:prstGeom prst="rect">
            <a:avLst/>
          </a:prstGeom>
          <a:noFill/>
        </p:spPr>
      </p:pic>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mff2b4bb9c8044d88061963b2a68513a xmlns="96664bca-06c0-4657-b6f9-0a997f5ff9b9">
      <Terms xmlns="http://schemas.microsoft.com/office/infopath/2007/PartnerControls"/>
    </mff2b4bb9c8044d88061963b2a68513a>
    <Inter_x0020_Cluster xmlns="96664bca-06c0-4657-b6f9-0a997f5ff9b9">false</Inter_x0020_Cluster>
    <e7570bd437624e0480332ee2423de9d8 xmlns="96664bca-06c0-4657-b6f9-0a997f5ff9b9">
      <Terms xmlns="http://schemas.microsoft.com/office/infopath/2007/PartnerControls"/>
    </e7570bd437624e0480332ee2423de9d8>
    <Cross_x0020_Cutting xmlns="96664bca-06c0-4657-b6f9-0a997f5ff9b9">false</Cross_x0020_Cutting>
    <Is_x0020_Key_x0020_Document1 xmlns="c2760211-3e43-4ff7-a9ea-22e8b7d99117">false</Is_x0020_Key_x0020_Document1>
    <p4235251fcc1450fb6d384a4ad55daef xmlns="96664bca-06c0-4657-b6f9-0a997f5ff9b9">
      <Terms xmlns="http://schemas.microsoft.com/office/infopath/2007/PartnerControls">
        <TermInfo xmlns="http://schemas.microsoft.com/office/infopath/2007/PartnerControls">
          <TermName xmlns="http://schemas.microsoft.com/office/infopath/2007/PartnerControls">Assessment</TermName>
          <TermId xmlns="http://schemas.microsoft.com/office/infopath/2007/PartnerControls">55cd92a8-d169-40b4-80cd-1ce68da9f54a</TermId>
        </TermInfo>
      </Terms>
    </p4235251fcc1450fb6d384a4ad55daef>
    <Site_x0020_TypeTaxHTField0 xmlns="c2760211-3e43-4ff7-a9ea-22e8b7d99117">
      <Terms xmlns="http://schemas.microsoft.com/office/infopath/2007/PartnerControls">
        <TermInfo xmlns="http://schemas.microsoft.com/office/infopath/2007/PartnerControls">
          <TermName xmlns="http://schemas.microsoft.com/office/infopath/2007/PartnerControls">Response</TermName>
          <TermId xmlns="http://schemas.microsoft.com/office/infopath/2007/PartnerControls">6bd9b9ba-7d2f-42c0-b763-fbe6e7a871e1</TermId>
        </TermInfo>
      </Terms>
    </Site_x0020_TypeTaxHTField0>
    <g7e01d2410934a95afa409e0dbebe315 xmlns="96664bca-06c0-4657-b6f9-0a997f5ff9b9">
      <Terms xmlns="http://schemas.microsoft.com/office/infopath/2007/PartnerControls"/>
    </g7e01d2410934a95afa409e0dbebe315>
    <hd9d801fa33a4aa2b8220e3e5f4d4756 xmlns="96664bca-06c0-4657-b6f9-0a997f5ff9b9">
      <Terms xmlns="http://schemas.microsoft.com/office/infopath/2007/PartnerControls"/>
    </hd9d801fa33a4aa2b8220e3e5f4d4756>
    <Event_x0020_Month xmlns="96664bca-06c0-4657-b6f9-0a997f5ff9b9" xsi:nil="true"/>
    <CountryTaxHTField0 xmlns="c2760211-3e43-4ff7-a9ea-22e8b7d99117">
      <Terms xmlns="http://schemas.microsoft.com/office/infopath/2007/PartnerControls">
        <TermInfo xmlns="http://schemas.microsoft.com/office/infopath/2007/PartnerControls">
          <TermName xmlns="http://schemas.microsoft.com/office/infopath/2007/PartnerControls">Mali</TermName>
          <TermId xmlns="http://schemas.microsoft.com/office/infopath/2007/PartnerControls">03caa992-e978-4a59-bc75-c5b0336e1ba0</TermId>
        </TermInfo>
      </Terms>
    </CountryTaxHTField0>
    <Shelter_x0020_Technical xmlns="96664bca-06c0-4657-b6f9-0a997f5ff9b9">false</Shelter_x0020_Technical>
    <Degree_x0020_Of_x0020_DisplacementTaxHTField0 xmlns="c2760211-3e43-4ff7-a9ea-22e8b7d99117">
      <Terms xmlns="http://schemas.microsoft.com/office/infopath/2007/PartnerControls"/>
    </Degree_x0020_Of_x0020_DisplacementTaxHTField0>
    <Is_x0020_Cluster_x0020_Management_x003f_ xmlns="96664bca-06c0-4657-b6f9-0a997f5ff9b9">false</Is_x0020_Cluster_x0020_Management_x003f_>
    <IM xmlns="96664bca-06c0-4657-b6f9-0a997f5ff9b9">false</IM>
    <Event_x0020_Day xmlns="96664bca-06c0-4657-b6f9-0a997f5ff9b9" xsi:nil="true"/>
    <TaxKeywordTaxHTField xmlns="96664bca-06c0-4657-b6f9-0a997f5ff9b9">
      <Terms xmlns="http://schemas.microsoft.com/office/infopath/2007/PartnerControls">
        <TermInfo xmlns="http://schemas.microsoft.com/office/infopath/2007/PartnerControls">
          <TermName xmlns="http://schemas.microsoft.com/office/infopath/2007/PartnerControls">Assessment</TermName>
          <TermId xmlns="http://schemas.microsoft.com/office/infopath/2007/PartnerControls">55cd92a8-d169-40b4-80cd-1ce68da9f54a</TermId>
        </TermInfo>
      </Terms>
    </TaxKeywordTaxHTField>
    <ied6aaf0461f439496f935d3461379e0 xmlns="96664bca-06c0-4657-b6f9-0a997f5ff9b9">
      <Terms xmlns="http://schemas.microsoft.com/office/infopath/2007/PartnerControls"/>
    </ied6aaf0461f439496f935d3461379e0>
    <Is_x0020_Reference_x0020_Doc xmlns="96664bca-06c0-4657-b6f9-0a997f5ff9b9">false</Is_x0020_Reference_x0020_Doc>
    <Event_x0020_Year xmlns="96664bca-06c0-4657-b6f9-0a997f5ff9b9" xsi:nil="true"/>
    <A_x002c_M_x0020_and_x0020_E xmlns="96664bca-06c0-4657-b6f9-0a997f5ff9b9">false</A_x002c_M_x0020_and_x0020_E>
    <Event_x0020_TypeTaxHTField0 xmlns="c2760211-3e43-4ff7-a9ea-22e8b7d99117">
      <Terms xmlns="http://schemas.microsoft.com/office/infopath/2007/PartnerControls">
        <TermInfo xmlns="http://schemas.microsoft.com/office/infopath/2007/PartnerControls">
          <TermName xmlns="http://schemas.microsoft.com/office/infopath/2007/PartnerControls">Conflict</TermName>
          <TermId xmlns="http://schemas.microsoft.com/office/infopath/2007/PartnerControls">cd1719c2-e0d5-486c-9a70-d3abb04d6e72</TermId>
        </TermInfo>
      </Terms>
    </Event_x0020_TypeTaxHTField0>
    <ff39aabcbcfa4b29888983c5e6d736f9 xmlns="96664bca-06c0-4657-b6f9-0a997f5ff9b9">
      <Terms xmlns="http://schemas.microsoft.com/office/infopath/2007/PartnerControls"/>
    </ff39aabcbcfa4b29888983c5e6d736f9>
    <e6f2ccbddc7344129cbcce7800e6bf7e xmlns="96664bca-06c0-4657-b6f9-0a997f5ff9b9">
      <Terms xmlns="http://schemas.microsoft.com/office/infopath/2007/PartnerControls"/>
    </e6f2ccbddc7344129cbcce7800e6bf7e>
    <g2834a0a4b5b445382f80b4d1c20b873 xmlns="96664bca-06c0-4657-b6f9-0a997f5ff9b9">
      <Terms xmlns="http://schemas.microsoft.com/office/infopath/2007/PartnerControls">
        <TermInfo xmlns="http://schemas.microsoft.com/office/infopath/2007/PartnerControls">
          <TermName xmlns="http://schemas.microsoft.com/office/infopath/2007/PartnerControls">Mali</TermName>
          <TermId xmlns="http://schemas.microsoft.com/office/infopath/2007/PartnerControls">03caa992-e978-4a59-bc75-c5b0336e1ba0</TermId>
        </TermInfo>
      </Terms>
    </g2834a0a4b5b445382f80b4d1c20b873>
    <Document_x0020_Description xmlns="96664bca-06c0-4657-b6f9-0a997f5ff9b9">&lt;div class="ExternalClass7BE78F3C548549C49B631BDB42378031"&gt;&lt;p&gt;Activité de transfer monétaire en faveur des déplacés internes à Bamako​&lt;/p&gt;&lt;/div&gt;</Document_x0020_Description>
    <Websio_x0020_Document_x0020_Preview xmlns="96664bca-06c0-4657-b6f9-0a997f5ff9b9">/Africa/Mali/_layouts/WebsioPreviewField/preview.aspx?ID=52b69442-2541-4ddd-8514-6c8f59455f1a&amp;WebID=e37d03cb-6723-44b2-bd8c-78443879acdf&amp;SiteID=0e29c24b-3e6a-4c7c-8cc1-69b27805b55c</Websio_x0020_Document_x0020_Preview>
    <b1a5a839b88a4a15abdc90cae864525c xmlns="96664bca-06c0-4657-b6f9-0a997f5ff9b9">
      <Terms xmlns="http://schemas.microsoft.com/office/infopath/2007/PartnerControls">
        <TermInfo xmlns="http://schemas.microsoft.com/office/infopath/2007/PartnerControls">
          <TermName xmlns="http://schemas.microsoft.com/office/infopath/2007/PartnerControls">English</TermName>
          <TermId xmlns="http://schemas.microsoft.com/office/infopath/2007/PartnerControls">53eb1c9d-8416-419a-9260-1df8e70b86c2</TermId>
        </TermInfo>
      </Terms>
    </b1a5a839b88a4a15abdc90cae864525c>
    <p866212cea484a06bc999f7bb36c5e20 xmlns="96664bca-06c0-4657-b6f9-0a997f5ff9b9">
      <Terms xmlns="http://schemas.microsoft.com/office/infopath/2007/PartnerControls"/>
    </p866212cea484a06bc999f7bb36c5e20>
    <RoutingRuleDescription xmlns="http://schemas.microsoft.com/sharepoint/v3" xsi:nil="true"/>
    <Publishing_x0020_Agency1 xmlns="96664bca-06c0-4657-b6f9-0a997f5ff9b9" xsi:nil="true"/>
    <fbbb2add3bda4432ae4dea6625736703 xmlns="96664bca-06c0-4657-b6f9-0a997f5ff9b9">
      <Terms xmlns="http://schemas.microsoft.com/office/infopath/2007/PartnerControls"/>
    </fbbb2add3bda4432ae4dea6625736703>
    <TaxCatchAll xmlns="96664bca-06c0-4657-b6f9-0a997f5ff9b9">
      <Value>136</Value>
      <Value>15</Value>
      <Value>359</Value>
      <Value>312</Value>
      <Value>11</Value>
      <Value>184</Value>
      <Value>351</Value>
      <Value>350</Value>
      <Value>2</Value>
      <Value>115</Value>
    </TaxCatchAll>
    <Shelter_x0020_Programming xmlns="96664bca-06c0-4657-b6f9-0a997f5ff9b9">false</Shelter_x0020_Programming>
    <Status_x0020_Of_x0020_SiteTaxHTField0 xmlns="44d82dea-fc32-4e1e-a3c6-c3136ef66f65">
      <Terms xmlns="http://schemas.microsoft.com/office/infopath/2007/PartnerControls">
        <TermInfo xmlns="http://schemas.microsoft.com/office/infopath/2007/PartnerControls">
          <TermName xmlns="http://schemas.microsoft.com/office/infopath/2007/PartnerControls">Active</TermName>
          <TermId xmlns="http://schemas.microsoft.com/office/infopath/2007/PartnerControls">319c008f-4e4c-46bc-95eb-65641b9bd58c</TermId>
        </TermInfo>
      </Terms>
    </Status_x0020_Of_x0020_SiteTaxHTField0>
    <Shelter_x0020_Planning xmlns="96664bca-06c0-4657-b6f9-0a997f5ff9b9">false</Shelter_x0020_Planning>
    <Media_x0020_Comms xmlns="96664bca-06c0-4657-b6f9-0a997f5ff9b9">false</Media_x0020_Comms>
    <a83348d14d814196bcaad6bde9cb9d0c xmlns="96664bca-06c0-4657-b6f9-0a997f5ff9b9">
      <Terms xmlns="http://schemas.microsoft.com/office/infopath/2007/PartnerControls"/>
    </a83348d14d814196bcaad6bde9cb9d0c>
    <RegionTaxHTField0 xmlns="c2760211-3e43-4ff7-a9ea-22e8b7d99117">
      <Terms xmlns="http://schemas.microsoft.com/office/infopath/2007/PartnerControls">
        <TermInfo xmlns="http://schemas.microsoft.com/office/infopath/2007/PartnerControls">
          <TermName xmlns="http://schemas.microsoft.com/office/infopath/2007/PartnerControls">Africa</TermName>
          <TermId xmlns="http://schemas.microsoft.com/office/infopath/2007/PartnerControls">1ba9746a-aff3-417e-bf2e-9c31ce63ea2f</TermId>
        </TermInfo>
      </Terms>
    </RegionTaxHTField0>
    <Damage_x0020_LocationTaxHTField0 xmlns="44d82dea-fc32-4e1e-a3c6-c3136ef66f65">
      <Terms xmlns="http://schemas.microsoft.com/office/infopath/2007/PartnerControls"/>
    </Damage_x0020_LocationTaxHTField0>
    <NFI_x0020_Guidance xmlns="96664bca-06c0-4657-b6f9-0a997f5ff9b9">false</NFI_x0020_Guidance>
    <p9d35d47f93d40ab99282662ef2417ca xmlns="96664bca-06c0-4657-b6f9-0a997f5ff9b9">
      <Terms xmlns="http://schemas.microsoft.com/office/infopath/2007/PartnerControls"/>
    </p9d35d47f93d40ab99282662ef2417ca>
    <Report_x0020_Date xmlns="96664bca-06c0-4657-b6f9-0a997f5ff9b9">2013-01-31T00:00:00+00:00</Report_x0020_Date>
    <Current_x0020_Lead_x0020_AgencyTaxHTField0 xmlns="410da107-b4b9-4416-82f0-a17ea7b4313c">
      <Terms xmlns="http://schemas.microsoft.com/office/infopath/2007/PartnerControls">
        <TermInfo xmlns="http://schemas.microsoft.com/office/infopath/2007/PartnerControls">
          <TermName xmlns="http://schemas.microsoft.com/office/infopath/2007/PartnerControls">UNHCR</TermName>
          <TermId xmlns="http://schemas.microsoft.com/office/infopath/2007/PartnerControls">b7c1c785-20d3-4ead-b532-031cae1f6f80</TermId>
        </TermInfo>
      </Terms>
    </Current_x0020_Lead_x0020_AgencyTaxHTField0>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s" ma:contentTypeID="0x010100AA7AFC8FE433CD4B94E991D812AE17EB001DFEBDA807C8D744AD2BD644A0DD52B4" ma:contentTypeVersion="77" ma:contentTypeDescription="" ma:contentTypeScope="" ma:versionID="281e9d16f30e9e392f9e0c3eeadcd263">
  <xsd:schema xmlns:xsd="http://www.w3.org/2001/XMLSchema" xmlns:xs="http://www.w3.org/2001/XMLSchema" xmlns:p="http://schemas.microsoft.com/office/2006/metadata/properties" xmlns:ns1="http://schemas.microsoft.com/sharepoint/v3" xmlns:ns2="96664bca-06c0-4657-b6f9-0a997f5ff9b9" xmlns:ns3="c2760211-3e43-4ff7-a9ea-22e8b7d99117" xmlns:ns4="410da107-b4b9-4416-82f0-a17ea7b4313c" xmlns:ns5="44d82dea-fc32-4e1e-a3c6-c3136ef66f65" targetNamespace="http://schemas.microsoft.com/office/2006/metadata/properties" ma:root="true" ma:fieldsID="d5e83ad9ae218e21a87abff6566d6b99" ns1:_="" ns2:_="" ns3:_="" ns4:_="" ns5:_="">
    <xsd:import namespace="http://schemas.microsoft.com/sharepoint/v3"/>
    <xsd:import namespace="96664bca-06c0-4657-b6f9-0a997f5ff9b9"/>
    <xsd:import namespace="c2760211-3e43-4ff7-a9ea-22e8b7d99117"/>
    <xsd:import namespace="410da107-b4b9-4416-82f0-a17ea7b4313c"/>
    <xsd:import namespace="44d82dea-fc32-4e1e-a3c6-c3136ef66f65"/>
    <xsd:element name="properties">
      <xsd:complexType>
        <xsd:sequence>
          <xsd:element name="documentManagement">
            <xsd:complexType>
              <xsd:all>
                <xsd:element ref="ns2:Document_x0020_Description" minOccurs="0"/>
                <xsd:element ref="ns2:Report_x0020_Date" minOccurs="0"/>
                <xsd:element ref="ns2:Publishing_x0020_Agency1" minOccurs="0"/>
                <xsd:element ref="ns3:Is_x0020_Key_x0020_Document1" minOccurs="0"/>
                <xsd:element ref="ns2:Is_x0020_Reference_x0020_Doc" minOccurs="0"/>
                <xsd:element ref="ns2:Is_x0020_Cluster_x0020_Management_x003f_" minOccurs="0"/>
                <xsd:element ref="ns2:Inter_x0020_Cluster" minOccurs="0"/>
                <xsd:element ref="ns2:IM" minOccurs="0"/>
                <xsd:element ref="ns2:A_x002c_M_x0020_and_x0020_E" minOccurs="0"/>
                <xsd:element ref="ns2:Shelter_x0020_Planning" minOccurs="0"/>
                <xsd:element ref="ns2:Shelter_x0020_Technical" minOccurs="0"/>
                <xsd:element ref="ns2:Shelter_x0020_Programming" minOccurs="0"/>
                <xsd:element ref="ns2:NFI_x0020_Guidance" minOccurs="0"/>
                <xsd:element ref="ns2:Cross_x0020_Cutting" minOccurs="0"/>
                <xsd:element ref="ns2:Media_x0020_Comms" minOccurs="0"/>
                <xsd:element ref="ns2:Event_x0020_Day" minOccurs="0"/>
                <xsd:element ref="ns2:Event_x0020_Month" minOccurs="0"/>
                <xsd:element ref="ns2:Event_x0020_Year" minOccurs="0"/>
                <xsd:element ref="ns2:Websio_x0020_Document_x0020_Preview" minOccurs="0"/>
                <xsd:element ref="ns2:p4235251fcc1450fb6d384a4ad55daef" minOccurs="0"/>
                <xsd:element ref="ns2:g7e01d2410934a95afa409e0dbebe315" minOccurs="0"/>
                <xsd:element ref="ns2:fbbb2add3bda4432ae4dea6625736703" minOccurs="0"/>
                <xsd:element ref="ns3:CountryTaxHTField0" minOccurs="0"/>
                <xsd:element ref="ns2:mff2b4bb9c8044d88061963b2a68513a" minOccurs="0"/>
                <xsd:element ref="ns2:b1a5a839b88a4a15abdc90cae864525c" minOccurs="0"/>
                <xsd:element ref="ns2:TaxCatchAll" minOccurs="0"/>
                <xsd:element ref="ns3:Event_x0020_TypeTaxHTField0" minOccurs="0"/>
                <xsd:element ref="ns2:hd9d801fa33a4aa2b8220e3e5f4d4756" minOccurs="0"/>
                <xsd:element ref="ns3:Degree_x0020_Of_x0020_DisplacementTaxHTField0" minOccurs="0"/>
                <xsd:element ref="ns4:Current_x0020_Lead_x0020_AgencyTaxHTField0" minOccurs="0"/>
                <xsd:element ref="ns2:a83348d14d814196bcaad6bde9cb9d0c" minOccurs="0"/>
                <xsd:element ref="ns5:Damage_x0020_LocationTaxHTField0" minOccurs="0"/>
                <xsd:element ref="ns2:TaxKeywordTaxHTField" minOccurs="0"/>
                <xsd:element ref="ns3:Site_x0020_TypeTaxHTField0" minOccurs="0"/>
                <xsd:element ref="ns5:Status_x0020_Of_x0020_SiteTaxHTField0" minOccurs="0"/>
                <xsd:element ref="ns2:e7570bd437624e0480332ee2423de9d8" minOccurs="0"/>
                <xsd:element ref="ns2:p866212cea484a06bc999f7bb36c5e20" minOccurs="0"/>
                <xsd:element ref="ns2:p9d35d47f93d40ab99282662ef2417ca" minOccurs="0"/>
                <xsd:element ref="ns2:TaxCatchAllLabel" minOccurs="0"/>
                <xsd:element ref="ns3:RegionTaxHTField0" minOccurs="0"/>
                <xsd:element ref="ns2:ff39aabcbcfa4b29888983c5e6d736f9" minOccurs="0"/>
                <xsd:element ref="ns2:e6f2ccbddc7344129cbcce7800e6bf7e" minOccurs="0"/>
                <xsd:element ref="ns1:RoutingRuleDescription" minOccurs="0"/>
                <xsd:element ref="ns2:g2834a0a4b5b445382f80b4d1c20b873" minOccurs="0"/>
                <xsd:element ref="ns2:ied6aaf0461f439496f935d3461379e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RoutingRuleDescription" ma:index="73" nillable="true" ma:displayName="Description" ma:hidden="true" ma:internalName="RoutingRuleDescription" ma:readOnly="false">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6664bca-06c0-4657-b6f9-0a997f5ff9b9" elementFormDefault="qualified">
    <xsd:import namespace="http://schemas.microsoft.com/office/2006/documentManagement/types"/>
    <xsd:import namespace="http://schemas.microsoft.com/office/infopath/2007/PartnerControls"/>
    <xsd:element name="Document_x0020_Description" ma:index="2" nillable="true" ma:displayName="Document Description" ma:internalName="Document_x0020_Description">
      <xsd:simpleType>
        <xsd:restriction base="dms:Note">
          <xsd:maxLength value="255"/>
        </xsd:restriction>
      </xsd:simpleType>
    </xsd:element>
    <xsd:element name="Report_x0020_Date" ma:index="3" nillable="true" ma:displayName="Report Date" ma:format="DateOnly" ma:internalName="Report_x0020_Date">
      <xsd:simpleType>
        <xsd:restriction base="dms:DateTime"/>
      </xsd:simpleType>
    </xsd:element>
    <xsd:element name="Publishing_x0020_Agency1" ma:index="4" nillable="true" ma:displayName="Publishing Agency" ma:internalName="Publishing_x0020_Agency1" ma:readOnly="false">
      <xsd:simpleType>
        <xsd:restriction base="dms:Text">
          <xsd:maxLength value="255"/>
        </xsd:restriction>
      </xsd:simpleType>
    </xsd:element>
    <xsd:element name="Is_x0020_Reference_x0020_Doc" ma:index="6" nillable="true" ma:displayName="Is Reference Doc?" ma:default="0" ma:internalName="Is_x0020_Reference_x0020_Doc">
      <xsd:simpleType>
        <xsd:restriction base="dms:Boolean"/>
      </xsd:simpleType>
    </xsd:element>
    <xsd:element name="Is_x0020_Cluster_x0020_Management_x003f_" ma:index="8" nillable="true" ma:displayName="Is Coordination?" ma:default="0" ma:internalName="Is_x0020_Cluster_x0020_Management_x003F_">
      <xsd:simpleType>
        <xsd:restriction base="dms:Boolean"/>
      </xsd:simpleType>
    </xsd:element>
    <xsd:element name="Inter_x0020_Cluster" ma:index="9" nillable="true" ma:displayName="Is Inter Cluster?" ma:default="0" ma:internalName="Inter_x0020_Cluster">
      <xsd:simpleType>
        <xsd:restriction base="dms:Boolean"/>
      </xsd:simpleType>
    </xsd:element>
    <xsd:element name="IM" ma:index="10" nillable="true" ma:displayName="Is IM?" ma:default="0" ma:internalName="IM">
      <xsd:simpleType>
        <xsd:restriction base="dms:Boolean"/>
      </xsd:simpleType>
    </xsd:element>
    <xsd:element name="A_x002c_M_x0020_and_x0020_E" ma:index="11" nillable="true" ma:displayName="Is A,M and E?" ma:default="0" ma:internalName="A_x002C_M_x0020_and_x0020_E">
      <xsd:simpleType>
        <xsd:restriction base="dms:Boolean"/>
      </xsd:simpleType>
    </xsd:element>
    <xsd:element name="Shelter_x0020_Planning" ma:index="12" nillable="true" ma:displayName="Is Shelter Planning?" ma:default="0" ma:internalName="Shelter_x0020_Planning">
      <xsd:simpleType>
        <xsd:restriction base="dms:Boolean"/>
      </xsd:simpleType>
    </xsd:element>
    <xsd:element name="Shelter_x0020_Technical" ma:index="13" nillable="true" ma:displayName="Is Shelter Specifications?" ma:default="0" ma:internalName="Shelter_x0020_Technical">
      <xsd:simpleType>
        <xsd:restriction base="dms:Boolean"/>
      </xsd:simpleType>
    </xsd:element>
    <xsd:element name="Shelter_x0020_Programming" ma:index="14" nillable="true" ma:displayName="Is Shelter Programming" ma:default="0" ma:internalName="Shelter_x0020_Programming">
      <xsd:simpleType>
        <xsd:restriction base="dms:Boolean"/>
      </xsd:simpleType>
    </xsd:element>
    <xsd:element name="NFI_x0020_Guidance" ma:index="15" nillable="true" ma:displayName="Is NFI Guidance?" ma:default="0" ma:internalName="NFI_x0020_Guidance">
      <xsd:simpleType>
        <xsd:restriction base="dms:Boolean"/>
      </xsd:simpleType>
    </xsd:element>
    <xsd:element name="Cross_x0020_Cutting" ma:index="16" nillable="true" ma:displayName="Is Cross Cutting?" ma:default="0" ma:internalName="Cross_x0020_Cutting">
      <xsd:simpleType>
        <xsd:restriction base="dms:Boolean"/>
      </xsd:simpleType>
    </xsd:element>
    <xsd:element name="Media_x0020_Comms" ma:index="17" nillable="true" ma:displayName="Is Communications?" ma:default="0" ma:internalName="Media_x0020_Comms">
      <xsd:simpleType>
        <xsd:restriction base="dms:Boolean"/>
      </xsd:simpleType>
    </xsd:element>
    <xsd:element name="Event_x0020_Day" ma:index="39" nillable="true" ma:displayName="Event Day" ma:decimals="0" ma:internalName="Event_x0020_Day" ma:readOnly="false" ma:percentage="FALSE">
      <xsd:simpleType>
        <xsd:restriction base="dms:Number"/>
      </xsd:simpleType>
    </xsd:element>
    <xsd:element name="Event_x0020_Month" ma:index="40" nillable="true" ma:displayName="Event Month" ma:internalName="Event_x0020_Month">
      <xsd:simpleType>
        <xsd:restriction base="dms:Text">
          <xsd:maxLength value="255"/>
        </xsd:restriction>
      </xsd:simpleType>
    </xsd:element>
    <xsd:element name="Event_x0020_Year" ma:index="41" nillable="true" ma:displayName="Event Year" ma:internalName="Event_x0020_Year">
      <xsd:simpleType>
        <xsd:restriction base="dms:Number"/>
      </xsd:simpleType>
    </xsd:element>
    <xsd:element name="Websio_x0020_Document_x0020_Preview" ma:index="43" nillable="true" ma:displayName="Websio Document Preview" ma:hidden="true" ma:internalName="Websio_x0020_Document_x0020_Preview">
      <xsd:simpleType>
        <xsd:restriction base="dms:Text"/>
      </xsd:simpleType>
    </xsd:element>
    <xsd:element name="p4235251fcc1450fb6d384a4ad55daef" ma:index="44" nillable="true" ma:taxonomy="true" ma:internalName="p4235251fcc1450fb6d384a4ad55daef" ma:taxonomyFieldName="AM_x0026_E" ma:displayName="AM&amp;E" ma:default="" ma:fieldId="{94235251-fcc1-450f-b6d3-84a4ad55daef}" ma:taxonomyMulti="true" ma:sspId="31bb8de2-2522-46a2-961a-21ec87b7ce6b" ma:termSetId="fc0942ea-7101-4cef-983d-3f0c29343c77" ma:anchorId="64078d6a-a8a4-4604-937a-604e2be1b1f3" ma:open="false" ma:isKeyword="false">
      <xsd:complexType>
        <xsd:sequence>
          <xsd:element ref="pc:Terms" minOccurs="0" maxOccurs="1"/>
        </xsd:sequence>
      </xsd:complexType>
    </xsd:element>
    <xsd:element name="g7e01d2410934a95afa409e0dbebe315" ma:index="45" nillable="true" ma:taxonomy="true" ma:internalName="g7e01d2410934a95afa409e0dbebe315" ma:taxonomyFieldName="Shelter_x0020_Programming1" ma:displayName="Shelter Programming" ma:default="" ma:fieldId="{07e01d24-1093-4a95-afa4-09e0dbebe315}" ma:taxonomyMulti="true" ma:sspId="31bb8de2-2522-46a2-961a-21ec87b7ce6b" ma:termSetId="fc0942ea-7101-4cef-983d-3f0c29343c77" ma:anchorId="6ffc187a-f185-482a-93e7-cea189b516b1" ma:open="false" ma:isKeyword="false">
      <xsd:complexType>
        <xsd:sequence>
          <xsd:element ref="pc:Terms" minOccurs="0" maxOccurs="1"/>
        </xsd:sequence>
      </xsd:complexType>
    </xsd:element>
    <xsd:element name="fbbb2add3bda4432ae4dea6625736703" ma:index="47" nillable="true" ma:taxonomy="true" ma:internalName="fbbb2add3bda4432ae4dea6625736703" ma:taxonomyFieldName="Shelter_x0020_Technical1" ma:displayName="Shelter Specifications" ma:default="" ma:fieldId="{fbbb2add-3bda-4432-ae4d-ea6625736703}" ma:taxonomyMulti="true" ma:sspId="31bb8de2-2522-46a2-961a-21ec87b7ce6b" ma:termSetId="fc0942ea-7101-4cef-983d-3f0c29343c77" ma:anchorId="f6aa237b-9a9e-4828-bc8f-7a5502b6ad3b" ma:open="false" ma:isKeyword="false">
      <xsd:complexType>
        <xsd:sequence>
          <xsd:element ref="pc:Terms" minOccurs="0" maxOccurs="1"/>
        </xsd:sequence>
      </xsd:complexType>
    </xsd:element>
    <xsd:element name="mff2b4bb9c8044d88061963b2a68513a" ma:index="49" nillable="true" ma:taxonomy="true" ma:internalName="mff2b4bb9c8044d88061963b2a68513a" ma:taxonomyFieldName="Cross_x0020_Cutting1" ma:displayName="Cross Cutting" ma:default="" ma:fieldId="{6ff2b4bb-9c80-44d8-8061-963b2a68513a}" ma:taxonomyMulti="true" ma:sspId="31bb8de2-2522-46a2-961a-21ec87b7ce6b" ma:termSetId="fc0942ea-7101-4cef-983d-3f0c29343c77" ma:anchorId="c9c5ac22-9574-4787-b9be-c380f5d93423" ma:open="false" ma:isKeyword="false">
      <xsd:complexType>
        <xsd:sequence>
          <xsd:element ref="pc:Terms" minOccurs="0" maxOccurs="1"/>
        </xsd:sequence>
      </xsd:complexType>
    </xsd:element>
    <xsd:element name="b1a5a839b88a4a15abdc90cae864525c" ma:index="50" ma:taxonomy="true" ma:internalName="b1a5a839b88a4a15abdc90cae864525c" ma:taxonomyFieldName="Document_x0020_Language" ma:displayName="Document Language" ma:default="115;#English|53eb1c9d-8416-419a-9260-1df8e70b86c2" ma:fieldId="{b1a5a839-b88a-4a15-abdc-90cae864525c}" ma:sspId="31bb8de2-2522-46a2-961a-21ec87b7ce6b" ma:termSetId="fc0942ea-7101-4cef-983d-3f0c29343c77" ma:anchorId="3f8ae703-20f8-43f3-a840-a904dae7223a" ma:open="false" ma:isKeyword="false">
      <xsd:complexType>
        <xsd:sequence>
          <xsd:element ref="pc:Terms" minOccurs="0" maxOccurs="1"/>
        </xsd:sequence>
      </xsd:complexType>
    </xsd:element>
    <xsd:element name="TaxCatchAll" ma:index="51" nillable="true" ma:displayName="Taxonomy Catch All Column" ma:description="" ma:hidden="true" ma:list="{3a036ed0-d222-47b6-8583-8ea0c1662976}" ma:internalName="TaxCatchAll" ma:showField="CatchAllData" ma:web="96664bca-06c0-4657-b6f9-0a997f5ff9b9">
      <xsd:complexType>
        <xsd:complexContent>
          <xsd:extension base="dms:MultiChoiceLookup">
            <xsd:sequence>
              <xsd:element name="Value" type="dms:Lookup" maxOccurs="unbounded" minOccurs="0" nillable="true"/>
            </xsd:sequence>
          </xsd:extension>
        </xsd:complexContent>
      </xsd:complexType>
    </xsd:element>
    <xsd:element name="hd9d801fa33a4aa2b8220e3e5f4d4756" ma:index="53" nillable="true" ma:taxonomy="true" ma:internalName="hd9d801fa33a4aa2b8220e3e5f4d4756" ma:taxonomyFieldName="InterCluster" ma:displayName="InterCluster" ma:default="" ma:fieldId="{1d9d801f-a33a-4aa2-b822-0e3e5f4d4756}" ma:taxonomyMulti="true" ma:sspId="31bb8de2-2522-46a2-961a-21ec87b7ce6b" ma:termSetId="fc0942ea-7101-4cef-983d-3f0c29343c77" ma:anchorId="470ba90d-466f-484c-b12a-234bc55ee74d" ma:open="false" ma:isKeyword="false">
      <xsd:complexType>
        <xsd:sequence>
          <xsd:element ref="pc:Terms" minOccurs="0" maxOccurs="1"/>
        </xsd:sequence>
      </xsd:complexType>
    </xsd:element>
    <xsd:element name="a83348d14d814196bcaad6bde9cb9d0c" ma:index="57" nillable="true" ma:taxonomy="true" ma:internalName="a83348d14d814196bcaad6bde9cb9d0c" ma:taxonomyFieldName="Management_x002F_Coordination" ma:displayName="Coordination" ma:readOnly="false" ma:default="" ma:fieldId="{a83348d1-4d81-4196-bcaa-d6bde9cb9d0c}" ma:taxonomyMulti="true" ma:sspId="31bb8de2-2522-46a2-961a-21ec87b7ce6b" ma:termSetId="fc0942ea-7101-4cef-983d-3f0c29343c77" ma:anchorId="e05f679b-4c94-4f3d-ae2a-25f1b2852231" ma:open="false" ma:isKeyword="false">
      <xsd:complexType>
        <xsd:sequence>
          <xsd:element ref="pc:Terms" minOccurs="0" maxOccurs="1"/>
        </xsd:sequence>
      </xsd:complexType>
    </xsd:element>
    <xsd:element name="TaxKeywordTaxHTField" ma:index="59" nillable="true" ma:taxonomy="true" ma:internalName="TaxKeywordTaxHTField" ma:taxonomyFieldName="TaxKeyword" ma:displayName="Other Keywords" ma:readOnly="false" ma:fieldId="{23f27201-bee3-471e-b2e7-b64fd8b7ca38}" ma:taxonomyMulti="true" ma:sspId="31bb8de2-2522-46a2-961a-21ec87b7ce6b" ma:termSetId="00000000-0000-0000-0000-000000000000" ma:anchorId="00000000-0000-0000-0000-000000000000" ma:open="true" ma:isKeyword="true">
      <xsd:complexType>
        <xsd:sequence>
          <xsd:element ref="pc:Terms" minOccurs="0" maxOccurs="1"/>
        </xsd:sequence>
      </xsd:complexType>
    </xsd:element>
    <xsd:element name="e7570bd437624e0480332ee2423de9d8" ma:index="62" nillable="true" ma:taxonomy="true" ma:internalName="e7570bd437624e0480332ee2423de9d8" ma:taxonomyFieldName="Information_x0020_Management" ma:displayName="Information Management" ma:default="" ma:fieldId="{e7570bd4-3762-4e04-8033-2ee2423de9d8}" ma:taxonomyMulti="true" ma:sspId="31bb8de2-2522-46a2-961a-21ec87b7ce6b" ma:termSetId="fc0942ea-7101-4cef-983d-3f0c29343c77" ma:anchorId="9a84bd8f-7ea1-4b49-af83-e1dff044a912" ma:open="false" ma:isKeyword="false">
      <xsd:complexType>
        <xsd:sequence>
          <xsd:element ref="pc:Terms" minOccurs="0" maxOccurs="1"/>
        </xsd:sequence>
      </xsd:complexType>
    </xsd:element>
    <xsd:element name="p866212cea484a06bc999f7bb36c5e20" ma:index="63" nillable="true" ma:taxonomy="true" ma:internalName="p866212cea484a06bc999f7bb36c5e20" ma:taxonomyFieldName="Miscellaneoud_x0020_Terms" ma:displayName="Miscellaneous Terms" ma:default="" ma:fieldId="{9866212c-ea48-4a06-bc99-9f7bb36c5e20}" ma:taxonomyMulti="true" ma:sspId="31bb8de2-2522-46a2-961a-21ec87b7ce6b" ma:termSetId="fc0942ea-7101-4cef-983d-3f0c29343c77" ma:anchorId="54a1997e-7057-4841-9f7a-089c4d2738e1" ma:open="false" ma:isKeyword="false">
      <xsd:complexType>
        <xsd:sequence>
          <xsd:element ref="pc:Terms" minOccurs="0" maxOccurs="1"/>
        </xsd:sequence>
      </xsd:complexType>
    </xsd:element>
    <xsd:element name="p9d35d47f93d40ab99282662ef2417ca" ma:index="65" nillable="true" ma:taxonomy="true" ma:internalName="p9d35d47f93d40ab99282662ef2417ca" ma:taxonomyFieldName="NFI_x0020_Guidance1" ma:displayName="NFI Guidance" ma:default="" ma:fieldId="{99d35d47-f93d-40ab-9928-2662ef2417ca}" ma:taxonomyMulti="true" ma:sspId="31bb8de2-2522-46a2-961a-21ec87b7ce6b" ma:termSetId="fc0942ea-7101-4cef-983d-3f0c29343c77" ma:anchorId="e2765451-e2db-4bc1-bb0f-bd12364b4471" ma:open="false" ma:isKeyword="false">
      <xsd:complexType>
        <xsd:sequence>
          <xsd:element ref="pc:Terms" minOccurs="0" maxOccurs="1"/>
        </xsd:sequence>
      </xsd:complexType>
    </xsd:element>
    <xsd:element name="TaxCatchAllLabel" ma:index="67" nillable="true" ma:displayName="Taxonomy Catch All Column1" ma:description="" ma:hidden="true" ma:list="{3a036ed0-d222-47b6-8583-8ea0c1662976}" ma:internalName="TaxCatchAllLabel" ma:readOnly="true" ma:showField="CatchAllDataLabel" ma:web="96664bca-06c0-4657-b6f9-0a997f5ff9b9">
      <xsd:complexType>
        <xsd:complexContent>
          <xsd:extension base="dms:MultiChoiceLookup">
            <xsd:sequence>
              <xsd:element name="Value" type="dms:Lookup" maxOccurs="unbounded" minOccurs="0" nillable="true"/>
            </xsd:sequence>
          </xsd:extension>
        </xsd:complexContent>
      </xsd:complexType>
    </xsd:element>
    <xsd:element name="ff39aabcbcfa4b29888983c5e6d736f9" ma:index="69" nillable="true" ma:taxonomy="true" ma:internalName="ff39aabcbcfa4b29888983c5e6d736f9" ma:taxonomyFieldName="Communications" ma:displayName="Communications" ma:default="" ma:fieldId="{ff39aabc-bcfa-4b29-8889-83c5e6d736f9}" ma:taxonomyMulti="true" ma:sspId="31bb8de2-2522-46a2-961a-21ec87b7ce6b" ma:termSetId="2f8f2b4b-d4e1-4fa6-a1ae-b4e143ba8fb0" ma:anchorId="00000000-0000-0000-0000-000000000000" ma:open="true" ma:isKeyword="false">
      <xsd:complexType>
        <xsd:sequence>
          <xsd:element ref="pc:Terms" minOccurs="0" maxOccurs="1"/>
        </xsd:sequence>
      </xsd:complexType>
    </xsd:element>
    <xsd:element name="e6f2ccbddc7344129cbcce7800e6bf7e" ma:index="72" nillable="true" ma:taxonomy="true" ma:internalName="e6f2ccbddc7344129cbcce7800e6bf7e" ma:taxonomyFieldName="Document_x0020_Category" ma:displayName="Document Category" ma:default="" ma:fieldId="{e6f2ccbd-dc73-4412-9cbc-ce7800e6bf7e}" ma:taxonomyMulti="true" ma:sspId="31bb8de2-2522-46a2-961a-21ec87b7ce6b" ma:termSetId="fc0942ea-7101-4cef-983d-3f0c29343c77" ma:anchorId="2f0acb8a-9894-40ab-bdeb-14b10062243e" ma:open="false" ma:isKeyword="false">
      <xsd:complexType>
        <xsd:sequence>
          <xsd:element ref="pc:Terms" minOccurs="0" maxOccurs="1"/>
        </xsd:sequence>
      </xsd:complexType>
    </xsd:element>
    <xsd:element name="g2834a0a4b5b445382f80b4d1c20b873" ma:index="74" nillable="true" ma:taxonomy="true" ma:internalName="g2834a0a4b5b445382f80b4d1c20b873" ma:taxonomyFieldName="Responses_x0020_sites" ma:displayName="Response site" ma:default="351;#Mali|03caa992-e978-4a59-bc75-c5b0336e1ba0" ma:fieldId="{02834a0a-4b5b-4453-82f8-0b4d1c20b873}" ma:sspId="31bb8de2-2522-46a2-961a-21ec87b7ce6b" ma:termSetId="c88c7c60-b560-48ad-baaa-30f828e92016" ma:anchorId="00000000-0000-0000-0000-000000000000" ma:open="false" ma:isKeyword="false">
      <xsd:complexType>
        <xsd:sequence>
          <xsd:element ref="pc:Terms" minOccurs="0" maxOccurs="1"/>
        </xsd:sequence>
      </xsd:complexType>
    </xsd:element>
    <xsd:element name="ied6aaf0461f439496f935d3461379e0" ma:index="75" nillable="true" ma:taxonomy="true" ma:internalName="ied6aaf0461f439496f935d3461379e0" ma:taxonomyFieldName="Shelter_x0020_Planning1" ma:displayName="Shelter Planning" ma:default="" ma:fieldId="{2ed6aaf0-461f-4394-96f9-35d3461379e0}" ma:taxonomyMulti="true" ma:sspId="31bb8de2-2522-46a2-961a-21ec87b7ce6b" ma:termSetId="fc0942ea-7101-4cef-983d-3f0c29343c77" ma:anchorId="a9c87c9d-9d88-4522-b16d-9a64592835e3"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c2760211-3e43-4ff7-a9ea-22e8b7d99117" elementFormDefault="qualified">
    <xsd:import namespace="http://schemas.microsoft.com/office/2006/documentManagement/types"/>
    <xsd:import namespace="http://schemas.microsoft.com/office/infopath/2007/PartnerControls"/>
    <xsd:element name="Is_x0020_Key_x0020_Document1" ma:index="5" nillable="true" ma:displayName="Is Key Document?" ma:default="0" ma:internalName="Is_x0020_Key_x0020_Document1">
      <xsd:simpleType>
        <xsd:restriction base="dms:Boolean"/>
      </xsd:simpleType>
    </xsd:element>
    <xsd:element name="CountryTaxHTField0" ma:index="48" nillable="true" ma:taxonomy="true" ma:internalName="CountryTaxHTField0" ma:taxonomyFieldName="Country" ma:displayName="Country" ma:default="" ma:fieldId="{942e2469-e9bf-41fa-8fad-a32765061e66}" ma:sspId="31bb8de2-2522-46a2-961a-21ec87b7ce6b" ma:termSetId="ad519c2a-14d0-4119-8cdc-b9a52bc5b307" ma:anchorId="00000000-0000-0000-0000-000000000000" ma:open="false" ma:isKeyword="false">
      <xsd:complexType>
        <xsd:sequence>
          <xsd:element ref="pc:Terms" minOccurs="0" maxOccurs="1"/>
        </xsd:sequence>
      </xsd:complexType>
    </xsd:element>
    <xsd:element name="Event_x0020_TypeTaxHTField0" ma:index="52" nillable="true" ma:taxonomy="true" ma:internalName="Event_x0020_TypeTaxHTField0" ma:taxonomyFieldName="Event_x0020_Type" ma:displayName="Event Type" ma:default="312;#Conflict|cd1719c2-e0d5-486c-9a70-d3abb04d6e72" ma:fieldId="{d2819105-16ee-476a-a49b-7913380fbc9d}" ma:taxonomyMulti="true" ma:sspId="31bb8de2-2522-46a2-961a-21ec87b7ce6b" ma:termSetId="0eaafbb5-4d8c-4c82-bb5b-501da8d14740" ma:anchorId="00000000-0000-0000-0000-000000000000" ma:open="false" ma:isKeyword="false">
      <xsd:complexType>
        <xsd:sequence>
          <xsd:element ref="pc:Terms" minOccurs="0" maxOccurs="1"/>
        </xsd:sequence>
      </xsd:complexType>
    </xsd:element>
    <xsd:element name="Degree_x0020_Of_x0020_DisplacementTaxHTField0" ma:index="54" nillable="true" ma:taxonomy="true" ma:internalName="Degree_x0020_Of_x0020_DisplacementTaxHTField0" ma:taxonomyFieldName="Degree_x0020_Of_x0020_Displacement" ma:displayName="Degree Of Displacement" ma:default="" ma:fieldId="{8d36c8ee-9bdf-45f8-b12b-68c9c2a5dddc}" ma:sspId="31bb8de2-2522-46a2-961a-21ec87b7ce6b" ma:termSetId="0ecb1a3f-12f4-47b9-a783-88f4976f6dc3" ma:anchorId="00000000-0000-0000-0000-000000000000" ma:open="false" ma:isKeyword="false">
      <xsd:complexType>
        <xsd:sequence>
          <xsd:element ref="pc:Terms" minOccurs="0" maxOccurs="1"/>
        </xsd:sequence>
      </xsd:complexType>
    </xsd:element>
    <xsd:element name="Site_x0020_TypeTaxHTField0" ma:index="60" nillable="true" ma:taxonomy="true" ma:internalName="Site_x0020_TypeTaxHTField0" ma:taxonomyFieldName="Site_x0020_Type" ma:displayName="Site Type" ma:default="" ma:fieldId="{ccd48824-457c-44cf-ba2d-889d91075ddc}" ma:sspId="31bb8de2-2522-46a2-961a-21ec87b7ce6b" ma:termSetId="e2abc14b-db18-48c1-8087-07344f87300c" ma:anchorId="00000000-0000-0000-0000-000000000000" ma:open="false" ma:isKeyword="false">
      <xsd:complexType>
        <xsd:sequence>
          <xsd:element ref="pc:Terms" minOccurs="0" maxOccurs="1"/>
        </xsd:sequence>
      </xsd:complexType>
    </xsd:element>
    <xsd:element name="RegionTaxHTField0" ma:index="68" nillable="true" ma:taxonomy="true" ma:internalName="RegionTaxHTField0" ma:taxonomyFieldName="Region" ma:displayName="Region" ma:default="" ma:fieldId="{af22edad-9239-4d75-8f67-d09707ae69d6}" ma:sspId="31bb8de2-2522-46a2-961a-21ec87b7ce6b" ma:termSetId="71828aff-fb7f-4f7b-be9f-2eb2e6e3d758"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410da107-b4b9-4416-82f0-a17ea7b4313c" elementFormDefault="qualified">
    <xsd:import namespace="http://schemas.microsoft.com/office/2006/documentManagement/types"/>
    <xsd:import namespace="http://schemas.microsoft.com/office/infopath/2007/PartnerControls"/>
    <xsd:element name="Current_x0020_Lead_x0020_AgencyTaxHTField0" ma:index="56" nillable="true" ma:taxonomy="true" ma:internalName="Current_x0020_Lead_x0020_AgencyTaxHTField0" ma:taxonomyFieldName="Current_x0020_Lead_x0020_Agency" ma:displayName="Emergency Lead Agency" ma:default="" ma:fieldId="{2eba69d1-0ed3-4998-b497-06086d343192}" ma:sspId="31bb8de2-2522-46a2-961a-21ec87b7ce6b" ma:termSetId="4713f10a-82b4-4a3e-b646-90b814a0dee8"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44d82dea-fc32-4e1e-a3c6-c3136ef66f65" elementFormDefault="qualified">
    <xsd:import namespace="http://schemas.microsoft.com/office/2006/documentManagement/types"/>
    <xsd:import namespace="http://schemas.microsoft.com/office/infopath/2007/PartnerControls"/>
    <xsd:element name="Damage_x0020_LocationTaxHTField0" ma:index="58" nillable="true" ma:taxonomy="true" ma:internalName="Damage_x0020_LocationTaxHTField0" ma:taxonomyFieldName="Damage_x0020_Location" ma:displayName="Damage Location" ma:default="" ma:fieldId="{c46b9bb5-ec8d-4991-ac82-8192f2f89d75}" ma:taxonomyMulti="true" ma:sspId="31bb8de2-2522-46a2-961a-21ec87b7ce6b" ma:termSetId="a720a396-a0fa-4309-92b6-8330774ebe4f" ma:anchorId="00000000-0000-0000-0000-000000000000" ma:open="false" ma:isKeyword="false">
      <xsd:complexType>
        <xsd:sequence>
          <xsd:element ref="pc:Terms" minOccurs="0" maxOccurs="1"/>
        </xsd:sequence>
      </xsd:complexType>
    </xsd:element>
    <xsd:element name="Status_x0020_Of_x0020_SiteTaxHTField0" ma:index="61" nillable="true" ma:taxonomy="true" ma:internalName="Status_x0020_Of_x0020_SiteTaxHTField0" ma:taxonomyFieldName="Status_x0020_Of_x0020_Site" ma:displayName="Site Status" ma:default="" ma:fieldId="{3818a4dd-3292-4cd0-97d2-80aec5764792}" ma:sspId="31bb8de2-2522-46a2-961a-21ec87b7ce6b" ma:termSetId="6b025238-0067-4eb3-9e39-f0f2cf917781" ma:anchorId="00000000-0000-0000-0000-000000000000" ma:open="fals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6"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C8A9967-610D-4AD1-A295-814950C97431}"/>
</file>

<file path=customXml/itemProps2.xml><?xml version="1.0" encoding="utf-8"?>
<ds:datastoreItem xmlns:ds="http://schemas.openxmlformats.org/officeDocument/2006/customXml" ds:itemID="{EA6C1C7B-F969-4E56-980F-F8CC178EAC08}"/>
</file>

<file path=customXml/itemProps3.xml><?xml version="1.0" encoding="utf-8"?>
<ds:datastoreItem xmlns:ds="http://schemas.openxmlformats.org/officeDocument/2006/customXml" ds:itemID="{0968DBA7-31ED-481E-95A6-A4511E42FE1E}"/>
</file>

<file path=docProps/app.xml><?xml version="1.0" encoding="utf-8"?>
<Properties xmlns="http://schemas.openxmlformats.org/officeDocument/2006/extended-properties" xmlns:vt="http://schemas.openxmlformats.org/officeDocument/2006/docPropsVTypes">
  <TotalTime>1236</TotalTime>
  <Words>445</Words>
  <Application>Microsoft Office PowerPoint</Application>
  <PresentationFormat>On-screen Show (4:3)</PresentationFormat>
  <Paragraphs>94</Paragraphs>
  <Slides>9</Slides>
  <Notes>5</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Thème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ACTED_CashTransfer_Bamako Aug12_Jan13</dc:title>
  <dc:creator>Lisa Augereau ACTED</dc:creator>
  <cp:keywords>Assessment</cp:keywords>
  <cp:lastModifiedBy>Ivan</cp:lastModifiedBy>
  <cp:revision>59</cp:revision>
  <dcterms:created xsi:type="dcterms:W3CDTF">2012-02-12T17:42:20Z</dcterms:created>
  <dcterms:modified xsi:type="dcterms:W3CDTF">2013-04-11T10:40:48Z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0x010100AA7AFC8FE433CD4B94E991D812AE17EB001DFEBDA807C8D744AD2BD644A0DD52B4</vt:lpwstr>
  </property>
  <property fmtid="{D5CDD505-2E9C-101B-9397-08002B2CF9AE}" pid="3" name="TaxKeyword">
    <vt:lpwstr>359;#Assessment|55cd92a8-d169-40b4-80cd-1ce68da9f54a</vt:lpwstr>
  </property>
  <property fmtid="{D5CDD505-2E9C-101B-9397-08002B2CF9AE}" pid="4" name="Site Type">
    <vt:lpwstr>11;#Response|6bd9b9ba-7d2f-42c0-b763-fbe6e7a871e1</vt:lpwstr>
  </property>
  <property fmtid="{D5CDD505-2E9C-101B-9397-08002B2CF9AE}" pid="5" name="Region">
    <vt:lpwstr>2;#Africa|1ba9746a-aff3-417e-bf2e-9c31ce63ea2f</vt:lpwstr>
  </property>
  <property fmtid="{D5CDD505-2E9C-101B-9397-08002B2CF9AE}" pid="6" name="Document Language">
    <vt:lpwstr>115;#English|53eb1c9d-8416-419a-9260-1df8e70b86c2</vt:lpwstr>
  </property>
  <property fmtid="{D5CDD505-2E9C-101B-9397-08002B2CF9AE}" pid="7" name="Document Category">
    <vt:lpwstr/>
  </property>
  <property fmtid="{D5CDD505-2E9C-101B-9397-08002B2CF9AE}" pid="8" name="Shelter Programming1">
    <vt:lpwstr/>
  </property>
  <property fmtid="{D5CDD505-2E9C-101B-9397-08002B2CF9AE}" pid="9" name="Miscellaneoud Terms">
    <vt:lpwstr/>
  </property>
  <property fmtid="{D5CDD505-2E9C-101B-9397-08002B2CF9AE}" pid="10" name="Information Management">
    <vt:lpwstr/>
  </property>
  <property fmtid="{D5CDD505-2E9C-101B-9397-08002B2CF9AE}" pid="11" name="NFI Guidance1">
    <vt:lpwstr/>
  </property>
  <property fmtid="{D5CDD505-2E9C-101B-9397-08002B2CF9AE}" pid="13" name="Responses sites">
    <vt:lpwstr>351;#Mali|03caa992-e978-4a59-bc75-c5b0336e1ba0</vt:lpwstr>
  </property>
  <property fmtid="{D5CDD505-2E9C-101B-9397-08002B2CF9AE}" pid="14" name="Country">
    <vt:lpwstr>350;#Mali|03caa992-e978-4a59-bc75-c5b0336e1ba0</vt:lpwstr>
  </property>
  <property fmtid="{D5CDD505-2E9C-101B-9397-08002B2CF9AE}" pid="15" name="Damage Location">
    <vt:lpwstr/>
  </property>
  <property fmtid="{D5CDD505-2E9C-101B-9397-08002B2CF9AE}" pid="17" name="InterCluster">
    <vt:lpwstr/>
  </property>
  <property fmtid="{D5CDD505-2E9C-101B-9397-08002B2CF9AE}" pid="18" name="Management/Coordination">
    <vt:lpwstr/>
  </property>
  <property fmtid="{D5CDD505-2E9C-101B-9397-08002B2CF9AE}" pid="19" name="Current Lead Agency">
    <vt:lpwstr>184;#UNHCR|b7c1c785-20d3-4ead-b532-031cae1f6f80</vt:lpwstr>
  </property>
  <property fmtid="{D5CDD505-2E9C-101B-9397-08002B2CF9AE}" pid="20" name="Cross Cutting1">
    <vt:lpwstr/>
  </property>
  <property fmtid="{D5CDD505-2E9C-101B-9397-08002B2CF9AE}" pid="21" name="Status Of Site">
    <vt:lpwstr>15;#Active|319c008f-4e4c-46bc-95eb-65641b9bd58c</vt:lpwstr>
  </property>
  <property fmtid="{D5CDD505-2E9C-101B-9397-08002B2CF9AE}" pid="22" name="AM&amp;E">
    <vt:lpwstr>136;#Assessment|55cd92a8-d169-40b4-80cd-1ce68da9f54a</vt:lpwstr>
  </property>
  <property fmtid="{D5CDD505-2E9C-101B-9397-08002B2CF9AE}" pid="23" name="Shelter Technical1">
    <vt:lpwstr/>
  </property>
  <property fmtid="{D5CDD505-2E9C-101B-9397-08002B2CF9AE}" pid="24" name="Shelter Planning1">
    <vt:lpwstr/>
  </property>
  <property fmtid="{D5CDD505-2E9C-101B-9397-08002B2CF9AE}" pid="25" name="Event Type">
    <vt:lpwstr>312;#Conflict|cd1719c2-e0d5-486c-9a70-d3abb04d6e72</vt:lpwstr>
  </property>
</Properties>
</file>