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63" r:id="rId5"/>
  </p:sldIdLst>
  <p:sldSz cx="10691813" cy="7596188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838"/>
    <a:srgbClr val="2A87C8"/>
    <a:srgbClr val="D48C74"/>
    <a:srgbClr val="5B9BD5"/>
    <a:srgbClr val="C7D8E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98068-8826-D13B-5CF1-F8A06EE102D6}" v="458" dt="2022-07-20T08:26:18.754"/>
    <p1510:client id="{61CA0FF6-5335-0E5F-2B9E-4D7F5E3AA1D8}" v="5" dt="2022-07-20T09:03:16.640"/>
    <p1510:client id="{D1A9AD03-9E3F-2DFE-B785-832DB53802D1}" v="1" dt="2022-07-18T14:22:19.082"/>
    <p1510:client id="{FA140DF9-C034-4874-AC1B-CFB7D3E0FD63}" v="13" dt="2022-06-16T16:12:32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/>
    <p:restoredTop sz="96357" autoAdjust="0"/>
  </p:normalViewPr>
  <p:slideViewPr>
    <p:cSldViewPr snapToGrid="0" snapToObjects="1">
      <p:cViewPr varScale="1">
        <p:scale>
          <a:sx n="103" d="100"/>
          <a:sy n="103" d="100"/>
        </p:scale>
        <p:origin x="18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077231487629433E-2"/>
          <c:w val="0.99957101604465826"/>
          <c:h val="0.83136144706597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87C8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107944046049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1-4C4C-A039-928669DDE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D483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Milieu rural isolé</c:v>
                </c:pt>
                <c:pt idx="1">
                  <c:v>Milieu rural proche d'une ville</c:v>
                </c:pt>
                <c:pt idx="2">
                  <c:v>Milieu ubain, Ville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0.55000000000000004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B0-8D43-AEFF-E4AE9285D3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30123455"/>
        <c:axId val="1530131359"/>
      </c:barChart>
      <c:catAx>
        <c:axId val="153012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131359"/>
        <c:crosses val="autoZero"/>
        <c:auto val="1"/>
        <c:lblAlgn val="ctr"/>
        <c:lblOffset val="100"/>
        <c:noMultiLvlLbl val="0"/>
      </c:catAx>
      <c:valAx>
        <c:axId val="15301313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3012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73273273273273E-3"/>
          <c:y val="0.05"/>
          <c:w val="0.89999999999999991"/>
          <c:h val="0.99999999999999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POURCENTAGE</c:v>
                </c:pt>
              </c:strCache>
            </c:strRef>
          </c:tx>
          <c:dPt>
            <c:idx val="0"/>
            <c:bubble3D val="0"/>
            <c:spPr>
              <a:solidFill>
                <a:srgbClr val="2A87C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CA-4E94-9557-C11D4143D15F}"/>
              </c:ext>
            </c:extLst>
          </c:dPt>
          <c:dPt>
            <c:idx val="1"/>
            <c:bubble3D val="0"/>
            <c:spPr>
              <a:solidFill>
                <a:srgbClr val="9D483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CA-4E94-9557-C11D4143D15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WOMEN+CHILDREN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CA-4E94-9557-C11D4143D1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5345345345337E-3"/>
          <c:y val="0.05"/>
          <c:w val="0.89999999999999991"/>
          <c:h val="0.99999999999999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POURCENTAGE</c:v>
                </c:pt>
              </c:strCache>
            </c:strRef>
          </c:tx>
          <c:dPt>
            <c:idx val="0"/>
            <c:bubble3D val="0"/>
            <c:spPr>
              <a:solidFill>
                <a:srgbClr val="2A87C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5A-4201-A6CA-ADD1457DAC77}"/>
              </c:ext>
            </c:extLst>
          </c:dPt>
          <c:dPt>
            <c:idx val="1"/>
            <c:bubble3D val="0"/>
            <c:spPr>
              <a:solidFill>
                <a:srgbClr val="9D483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5A-4201-A6CA-ADD1457DAC7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5A-4201-A6CA-ADD1457DAC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5081151658959"/>
          <c:y val="0.15975111127637587"/>
          <c:w val="0.7026367016622922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A8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2B-4409-B06E-E8E7945A3F24}"/>
              </c:ext>
            </c:extLst>
          </c:dPt>
          <c:dPt>
            <c:idx val="2"/>
            <c:invertIfNegative val="0"/>
            <c:bubble3D val="0"/>
            <c:spPr>
              <a:solidFill>
                <a:srgbClr val="2A87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2B-4409-B06E-E8E7945A3F24}"/>
              </c:ext>
            </c:extLst>
          </c:dPt>
          <c:cat>
            <c:strRef>
              <c:f>Sheet1!$C$4:$C$6</c:f>
              <c:strCache>
                <c:ptCount val="3"/>
                <c:pt idx="0">
                  <c:v>59+</c:v>
                </c:pt>
                <c:pt idx="1">
                  <c:v>18 - 59</c:v>
                </c:pt>
                <c:pt idx="2">
                  <c:v>0 - 17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1</c:v>
                </c:pt>
                <c:pt idx="1">
                  <c:v>14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B43-9C7E-1CA4E96CF8C4}"/>
            </c:ext>
          </c:extLst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rgbClr val="9D4838"/>
            </a:solidFill>
            <a:ln>
              <a:noFill/>
            </a:ln>
            <a:effectLst/>
          </c:spPr>
          <c:invertIfNegative val="0"/>
          <c:cat>
            <c:strRef>
              <c:f>Sheet1!$C$4:$C$6</c:f>
              <c:strCache>
                <c:ptCount val="3"/>
                <c:pt idx="0">
                  <c:v>59+</c:v>
                </c:pt>
                <c:pt idx="1">
                  <c:v>18 - 59</c:v>
                </c:pt>
                <c:pt idx="2">
                  <c:v>0 - 17</c:v>
                </c:pt>
              </c:strCache>
            </c:strRef>
          </c:cat>
          <c:val>
            <c:numRef>
              <c:f>Sheet1!$F$4:$F$6</c:f>
              <c:numCache>
                <c:formatCode>General</c:formatCode>
                <c:ptCount val="3"/>
                <c:pt idx="0">
                  <c:v>-1</c:v>
                </c:pt>
                <c:pt idx="1">
                  <c:v>-20</c:v>
                </c:pt>
                <c:pt idx="2">
                  <c:v>-34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B43-9C7E-1CA4E96CF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88501776"/>
        <c:axId val="6885053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Sheet1!$E$3</c15:sqref>
                        </c15:formulaRef>
                      </c:ext>
                    </c:extLst>
                    <c:strCache>
                      <c:ptCount val="1"/>
                      <c:pt idx="0">
                        <c:v>F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Sheet1!$C$4:$C$6</c15:sqref>
                        </c15:formulaRef>
                      </c:ext>
                    </c:extLst>
                    <c:strCache>
                      <c:ptCount val="3"/>
                      <c:pt idx="0">
                        <c:v>59+</c:v>
                      </c:pt>
                      <c:pt idx="1">
                        <c:v>18 - 59</c:v>
                      </c:pt>
                      <c:pt idx="2">
                        <c:v>0 - 17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Sheet1!$E$4:$E$6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20</c:v>
                      </c:pt>
                      <c:pt idx="2">
                        <c:v>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812-4B43-9C7E-1CA4E96CF8C4}"/>
                  </c:ext>
                </c:extLst>
              </c15:ser>
            </c15:filteredBarSeries>
          </c:ext>
        </c:extLst>
      </c:barChart>
      <c:catAx>
        <c:axId val="688501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505384"/>
        <c:crosses val="autoZero"/>
        <c:auto val="1"/>
        <c:lblAlgn val="ctr"/>
        <c:lblOffset val="100"/>
        <c:noMultiLvlLbl val="0"/>
      </c:catAx>
      <c:valAx>
        <c:axId val="6885053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Red]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50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0.08685</cdr:x>
      <cdr:y>0.21783</cdr:y>
    </cdr:from>
    <cdr:to>
      <cdr:x>0.76706</cdr:x>
      <cdr:y>0.72942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99FDD33E-D97A-0E48-86E6-348505E57604}"/>
            </a:ext>
          </a:extLst>
        </cdr:cNvPr>
        <cdr:cNvGrpSpPr/>
      </cdr:nvGrpSpPr>
      <cdr:grpSpPr>
        <a:xfrm xmlns:a="http://schemas.openxmlformats.org/drawingml/2006/main">
          <a:off x="115684" y="290150"/>
          <a:ext cx="906040" cy="681437"/>
          <a:chOff x="-14577270" y="5612057"/>
          <a:chExt cx="1769003" cy="1635966"/>
        </a:xfrm>
      </cdr:grpSpPr>
      <cdr:pic>
        <cdr:nvPicPr>
          <cdr:cNvPr id="3" name="Picture 2">
            <a:extLst xmlns:a="http://schemas.openxmlformats.org/drawingml/2006/main">
              <a:ext uri="{FF2B5EF4-FFF2-40B4-BE49-F238E27FC236}">
                <a16:creationId xmlns:a16="http://schemas.microsoft.com/office/drawing/2014/main" id="{CF2DD137-ED24-2A43-B465-0C133EA571B1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13864155" y="6048314"/>
            <a:ext cx="1055888" cy="1145176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  <cdr:pic>
        <cdr:nvPicPr>
          <cdr:cNvPr id="4" name="Picture 3">
            <a:extLst xmlns:a="http://schemas.openxmlformats.org/drawingml/2006/main">
              <a:ext uri="{FF2B5EF4-FFF2-40B4-BE49-F238E27FC236}">
                <a16:creationId xmlns:a16="http://schemas.microsoft.com/office/drawing/2014/main" id="{A73A0889-94C1-EF45-BDB4-CDF15B9C266C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14577270" y="5612057"/>
            <a:ext cx="1508410" cy="163596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0.22574</cdr:x>
      <cdr:y>0.3213</cdr:y>
    </cdr:from>
    <cdr:to>
      <cdr:x>0.70604</cdr:x>
      <cdr:y>0.7138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10FC1891-9FDB-C849-B370-7CB8D41A224A}"/>
            </a:ext>
          </a:extLst>
        </cdr:cNvPr>
        <cdr:cNvGrpSpPr>
          <a:grpSpLocks xmlns:a="http://schemas.openxmlformats.org/drawingml/2006/main" noChangeAspect="1"/>
        </cdr:cNvGrpSpPr>
      </cdr:nvGrpSpPr>
      <cdr:grpSpPr>
        <a:xfrm xmlns:a="http://schemas.openxmlformats.org/drawingml/2006/main">
          <a:off x="300686" y="427972"/>
          <a:ext cx="639759" cy="522810"/>
          <a:chOff x="621704" y="5251129"/>
          <a:chExt cx="179661" cy="157517"/>
        </a:xfrm>
        <a:solidFill xmlns:a="http://schemas.openxmlformats.org/drawingml/2006/main">
          <a:srgbClr val="0070C0"/>
        </a:solidFill>
      </cdr:grpSpPr>
      <cdr:sp macro="" textlink="">
        <cdr:nvSpPr>
          <cdr:cNvPr id="3" name="Freeform: Shape 2">
            <a:extLst xmlns:a="http://schemas.openxmlformats.org/drawingml/2006/main">
              <a:ext uri="{FF2B5EF4-FFF2-40B4-BE49-F238E27FC236}">
                <a16:creationId xmlns:a16="http://schemas.microsoft.com/office/drawing/2014/main" id="{1C5DC6BC-A3A4-4D44-9E8B-5CCFBD4F6261}"/>
              </a:ext>
            </a:extLst>
          </cdr:cNvPr>
          <cdr:cNvSpPr/>
        </cdr:nvSpPr>
        <cdr:spPr>
          <a:xfrm xmlns:a="http://schemas.openxmlformats.org/drawingml/2006/main">
            <a:off x="621704" y="5291776"/>
            <a:ext cx="89042" cy="116869"/>
          </a:xfrm>
          <a:custGeom xmlns:a="http://schemas.openxmlformats.org/drawingml/2006/main">
            <a:avLst/>
            <a:gdLst>
              <a:gd name="connsiteX0" fmla="*/ 72305 w 143712"/>
              <a:gd name="connsiteY0" fmla="*/ 6796 h 188622"/>
              <a:gd name="connsiteX1" fmla="*/ 6790 w 143712"/>
              <a:gd name="connsiteY1" fmla="*/ 66912 h 188622"/>
              <a:gd name="connsiteX2" fmla="*/ 6737 w 143712"/>
              <a:gd name="connsiteY2" fmla="*/ 69041 h 188622"/>
              <a:gd name="connsiteX3" fmla="*/ 17515 w 143712"/>
              <a:gd name="connsiteY3" fmla="*/ 77933 h 188622"/>
              <a:gd name="connsiteX4" fmla="*/ 26407 w 143712"/>
              <a:gd name="connsiteY4" fmla="*/ 69041 h 188622"/>
              <a:gd name="connsiteX5" fmla="*/ 46077 w 143712"/>
              <a:gd name="connsiteY5" fmla="*/ 33742 h 188622"/>
              <a:gd name="connsiteX6" fmla="*/ 46077 w 143712"/>
              <a:gd name="connsiteY6" fmla="*/ 173951 h 188622"/>
              <a:gd name="connsiteX7" fmla="*/ 56856 w 143712"/>
              <a:gd name="connsiteY7" fmla="*/ 182843 h 188622"/>
              <a:gd name="connsiteX8" fmla="*/ 65748 w 143712"/>
              <a:gd name="connsiteY8" fmla="*/ 173951 h 188622"/>
              <a:gd name="connsiteX9" fmla="*/ 65748 w 143712"/>
              <a:gd name="connsiteY9" fmla="*/ 105059 h 188622"/>
              <a:gd name="connsiteX10" fmla="*/ 78862 w 143712"/>
              <a:gd name="connsiteY10" fmla="*/ 105059 h 188622"/>
              <a:gd name="connsiteX11" fmla="*/ 78862 w 143712"/>
              <a:gd name="connsiteY11" fmla="*/ 173951 h 188622"/>
              <a:gd name="connsiteX12" fmla="*/ 89640 w 143712"/>
              <a:gd name="connsiteY12" fmla="*/ 182843 h 188622"/>
              <a:gd name="connsiteX13" fmla="*/ 98533 w 143712"/>
              <a:gd name="connsiteY13" fmla="*/ 173951 h 188622"/>
              <a:gd name="connsiteX14" fmla="*/ 98533 w 143712"/>
              <a:gd name="connsiteY14" fmla="*/ 33742 h 188622"/>
              <a:gd name="connsiteX15" fmla="*/ 118203 w 143712"/>
              <a:gd name="connsiteY15" fmla="*/ 69041 h 188622"/>
              <a:gd name="connsiteX16" fmla="*/ 128981 w 143712"/>
              <a:gd name="connsiteY16" fmla="*/ 77933 h 188622"/>
              <a:gd name="connsiteX17" fmla="*/ 137874 w 143712"/>
              <a:gd name="connsiteY17" fmla="*/ 69041 h 188622"/>
              <a:gd name="connsiteX18" fmla="*/ 74434 w 143712"/>
              <a:gd name="connsiteY18" fmla="*/ 6742 h 188622"/>
              <a:gd name="connsiteX19" fmla="*/ 72305 w 143712"/>
              <a:gd name="connsiteY19" fmla="*/ 6796 h 18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3712" h="188622">
                <a:moveTo>
                  <a:pt x="72305" y="6796"/>
                </a:moveTo>
                <a:cubicBezTo>
                  <a:pt x="37617" y="5305"/>
                  <a:pt x="8281" y="32224"/>
                  <a:pt x="6790" y="66912"/>
                </a:cubicBezTo>
                <a:cubicBezTo>
                  <a:pt x="6763" y="67622"/>
                  <a:pt x="6745" y="68331"/>
                  <a:pt x="6737" y="69041"/>
                </a:cubicBezTo>
                <a:cubicBezTo>
                  <a:pt x="7257" y="74475"/>
                  <a:pt x="12081" y="78454"/>
                  <a:pt x="17515" y="77933"/>
                </a:cubicBezTo>
                <a:cubicBezTo>
                  <a:pt x="22221" y="77484"/>
                  <a:pt x="25958" y="73757"/>
                  <a:pt x="26407" y="69041"/>
                </a:cubicBezTo>
                <a:cubicBezTo>
                  <a:pt x="26281" y="54625"/>
                  <a:pt x="33754" y="41215"/>
                  <a:pt x="46077" y="33742"/>
                </a:cubicBezTo>
                <a:lnTo>
                  <a:pt x="46077" y="173951"/>
                </a:lnTo>
                <a:cubicBezTo>
                  <a:pt x="46599" y="179385"/>
                  <a:pt x="51422" y="183364"/>
                  <a:pt x="56856" y="182843"/>
                </a:cubicBezTo>
                <a:cubicBezTo>
                  <a:pt x="61562" y="182394"/>
                  <a:pt x="65299" y="178667"/>
                  <a:pt x="65748" y="173951"/>
                </a:cubicBezTo>
                <a:lnTo>
                  <a:pt x="65748" y="105059"/>
                </a:lnTo>
                <a:lnTo>
                  <a:pt x="78862" y="105059"/>
                </a:lnTo>
                <a:lnTo>
                  <a:pt x="78862" y="173951"/>
                </a:lnTo>
                <a:cubicBezTo>
                  <a:pt x="79383" y="179385"/>
                  <a:pt x="84206" y="183364"/>
                  <a:pt x="89640" y="182843"/>
                </a:cubicBezTo>
                <a:cubicBezTo>
                  <a:pt x="94347" y="182394"/>
                  <a:pt x="98083" y="178667"/>
                  <a:pt x="98533" y="173951"/>
                </a:cubicBezTo>
                <a:lnTo>
                  <a:pt x="98533" y="33742"/>
                </a:lnTo>
                <a:cubicBezTo>
                  <a:pt x="110856" y="41215"/>
                  <a:pt x="118329" y="54625"/>
                  <a:pt x="118203" y="69041"/>
                </a:cubicBezTo>
                <a:cubicBezTo>
                  <a:pt x="118724" y="74475"/>
                  <a:pt x="123547" y="78454"/>
                  <a:pt x="128981" y="77933"/>
                </a:cubicBezTo>
                <a:cubicBezTo>
                  <a:pt x="133688" y="77484"/>
                  <a:pt x="137425" y="73757"/>
                  <a:pt x="137874" y="69041"/>
                </a:cubicBezTo>
                <a:cubicBezTo>
                  <a:pt x="137559" y="34317"/>
                  <a:pt x="109158" y="6427"/>
                  <a:pt x="74434" y="6742"/>
                </a:cubicBezTo>
                <a:cubicBezTo>
                  <a:pt x="73724" y="6751"/>
                  <a:pt x="73015" y="6769"/>
                  <a:pt x="72305" y="6796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9525" cap="flat">
            <a:noFill/>
            <a:prstDash val="solid"/>
            <a:miter/>
          </a:ln>
        </cdr:spPr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4" name="Freeform: Shape 3">
            <a:extLst xmlns:a="http://schemas.openxmlformats.org/drawingml/2006/main">
              <a:ext uri="{FF2B5EF4-FFF2-40B4-BE49-F238E27FC236}">
                <a16:creationId xmlns:a16="http://schemas.microsoft.com/office/drawing/2014/main" id="{529C17ED-F9E1-5346-8D3F-9134C253FB58}"/>
              </a:ext>
            </a:extLst>
          </cdr:cNvPr>
          <cdr:cNvSpPr/>
        </cdr:nvSpPr>
        <cdr:spPr>
          <a:xfrm xmlns:a="http://schemas.openxmlformats.org/drawingml/2006/main">
            <a:off x="646302" y="5251130"/>
            <a:ext cx="38956" cy="38956"/>
          </a:xfrm>
          <a:custGeom xmlns:a="http://schemas.openxmlformats.org/drawingml/2006/main">
            <a:avLst/>
            <a:gdLst>
              <a:gd name="connsiteX0" fmla="*/ 59191 w 62874"/>
              <a:gd name="connsiteY0" fmla="*/ 32964 h 62874"/>
              <a:gd name="connsiteX1" fmla="*/ 32964 w 62874"/>
              <a:gd name="connsiteY1" fmla="*/ 59192 h 62874"/>
              <a:gd name="connsiteX2" fmla="*/ 6736 w 62874"/>
              <a:gd name="connsiteY2" fmla="*/ 32964 h 62874"/>
              <a:gd name="connsiteX3" fmla="*/ 32964 w 62874"/>
              <a:gd name="connsiteY3" fmla="*/ 6736 h 62874"/>
              <a:gd name="connsiteX4" fmla="*/ 59191 w 62874"/>
              <a:gd name="connsiteY4" fmla="*/ 32964 h 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74" h="62874">
                <a:moveTo>
                  <a:pt x="59191" y="32964"/>
                </a:moveTo>
                <a:cubicBezTo>
                  <a:pt x="59191" y="47449"/>
                  <a:pt x="47449" y="59192"/>
                  <a:pt x="32964" y="59192"/>
                </a:cubicBezTo>
                <a:cubicBezTo>
                  <a:pt x="18479" y="59192"/>
                  <a:pt x="6736" y="47449"/>
                  <a:pt x="6736" y="32964"/>
                </a:cubicBezTo>
                <a:cubicBezTo>
                  <a:pt x="6736" y="18479"/>
                  <a:pt x="18479" y="6736"/>
                  <a:pt x="32964" y="6736"/>
                </a:cubicBezTo>
                <a:cubicBezTo>
                  <a:pt x="47449" y="6736"/>
                  <a:pt x="59191" y="18479"/>
                  <a:pt x="59191" y="32964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9525" cap="flat">
            <a:noFill/>
            <a:prstDash val="solid"/>
            <a:miter/>
          </a:ln>
        </cdr:spPr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5" name="Freeform: Shape 4">
            <a:extLst xmlns:a="http://schemas.openxmlformats.org/drawingml/2006/main">
              <a:ext uri="{FF2B5EF4-FFF2-40B4-BE49-F238E27FC236}">
                <a16:creationId xmlns:a16="http://schemas.microsoft.com/office/drawing/2014/main" id="{6481BB22-3B40-A143-97FC-3F85E6C8CA18}"/>
              </a:ext>
            </a:extLst>
          </cdr:cNvPr>
          <cdr:cNvSpPr/>
        </cdr:nvSpPr>
        <cdr:spPr>
          <a:xfrm xmlns:a="http://schemas.openxmlformats.org/drawingml/2006/main">
            <a:off x="712323" y="5291777"/>
            <a:ext cx="89042" cy="116869"/>
          </a:xfrm>
          <a:custGeom xmlns:a="http://schemas.openxmlformats.org/drawingml/2006/main">
            <a:avLst/>
            <a:gdLst>
              <a:gd name="connsiteX0" fmla="*/ 72215 w 143712"/>
              <a:gd name="connsiteY0" fmla="*/ 6791 h 188622"/>
              <a:gd name="connsiteX1" fmla="*/ 6791 w 143712"/>
              <a:gd name="connsiteY1" fmla="*/ 67007 h 188622"/>
              <a:gd name="connsiteX2" fmla="*/ 6737 w 143712"/>
              <a:gd name="connsiteY2" fmla="*/ 69037 h 188622"/>
              <a:gd name="connsiteX3" fmla="*/ 17515 w 143712"/>
              <a:gd name="connsiteY3" fmla="*/ 77929 h 188622"/>
              <a:gd name="connsiteX4" fmla="*/ 26407 w 143712"/>
              <a:gd name="connsiteY4" fmla="*/ 69037 h 188622"/>
              <a:gd name="connsiteX5" fmla="*/ 48952 w 143712"/>
              <a:gd name="connsiteY5" fmla="*/ 32121 h 188622"/>
              <a:gd name="connsiteX6" fmla="*/ 33772 w 143712"/>
              <a:gd name="connsiteY6" fmla="*/ 110803 h 188622"/>
              <a:gd name="connsiteX7" fmla="*/ 39467 w 143712"/>
              <a:gd name="connsiteY7" fmla="*/ 118115 h 188622"/>
              <a:gd name="connsiteX8" fmla="*/ 40329 w 143712"/>
              <a:gd name="connsiteY8" fmla="*/ 118169 h 188622"/>
              <a:gd name="connsiteX9" fmla="*/ 45988 w 143712"/>
              <a:gd name="connsiteY9" fmla="*/ 118169 h 188622"/>
              <a:gd name="connsiteX10" fmla="*/ 45988 w 143712"/>
              <a:gd name="connsiteY10" fmla="*/ 173947 h 188622"/>
              <a:gd name="connsiteX11" fmla="*/ 56766 w 143712"/>
              <a:gd name="connsiteY11" fmla="*/ 182839 h 188622"/>
              <a:gd name="connsiteX12" fmla="*/ 65658 w 143712"/>
              <a:gd name="connsiteY12" fmla="*/ 173947 h 188622"/>
              <a:gd name="connsiteX13" fmla="*/ 65658 w 143712"/>
              <a:gd name="connsiteY13" fmla="*/ 118169 h 188622"/>
              <a:gd name="connsiteX14" fmla="*/ 78772 w 143712"/>
              <a:gd name="connsiteY14" fmla="*/ 118169 h 188622"/>
              <a:gd name="connsiteX15" fmla="*/ 78772 w 143712"/>
              <a:gd name="connsiteY15" fmla="*/ 173947 h 188622"/>
              <a:gd name="connsiteX16" fmla="*/ 89551 w 143712"/>
              <a:gd name="connsiteY16" fmla="*/ 182839 h 188622"/>
              <a:gd name="connsiteX17" fmla="*/ 98443 w 143712"/>
              <a:gd name="connsiteY17" fmla="*/ 173947 h 188622"/>
              <a:gd name="connsiteX18" fmla="*/ 98443 w 143712"/>
              <a:gd name="connsiteY18" fmla="*/ 118169 h 188622"/>
              <a:gd name="connsiteX19" fmla="*/ 103832 w 143712"/>
              <a:gd name="connsiteY19" fmla="*/ 118169 h 188622"/>
              <a:gd name="connsiteX20" fmla="*/ 110353 w 143712"/>
              <a:gd name="connsiteY20" fmla="*/ 111576 h 188622"/>
              <a:gd name="connsiteX21" fmla="*/ 110299 w 143712"/>
              <a:gd name="connsiteY21" fmla="*/ 110803 h 188622"/>
              <a:gd name="connsiteX22" fmla="*/ 95119 w 143712"/>
              <a:gd name="connsiteY22" fmla="*/ 32121 h 188622"/>
              <a:gd name="connsiteX23" fmla="*/ 117754 w 143712"/>
              <a:gd name="connsiteY23" fmla="*/ 69037 h 188622"/>
              <a:gd name="connsiteX24" fmla="*/ 128533 w 143712"/>
              <a:gd name="connsiteY24" fmla="*/ 77929 h 188622"/>
              <a:gd name="connsiteX25" fmla="*/ 137425 w 143712"/>
              <a:gd name="connsiteY25" fmla="*/ 69037 h 188622"/>
              <a:gd name="connsiteX26" fmla="*/ 73967 w 143712"/>
              <a:gd name="connsiteY26" fmla="*/ 6747 h 188622"/>
              <a:gd name="connsiteX27" fmla="*/ 72215 w 143712"/>
              <a:gd name="connsiteY27" fmla="*/ 6791 h 18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3712" h="188622">
                <a:moveTo>
                  <a:pt x="72215" y="6791"/>
                </a:moveTo>
                <a:cubicBezTo>
                  <a:pt x="37518" y="5354"/>
                  <a:pt x="8227" y="32309"/>
                  <a:pt x="6791" y="67007"/>
                </a:cubicBezTo>
                <a:cubicBezTo>
                  <a:pt x="6763" y="67681"/>
                  <a:pt x="6746" y="68363"/>
                  <a:pt x="6737" y="69037"/>
                </a:cubicBezTo>
                <a:cubicBezTo>
                  <a:pt x="7257" y="74471"/>
                  <a:pt x="12081" y="78450"/>
                  <a:pt x="17515" y="77929"/>
                </a:cubicBezTo>
                <a:cubicBezTo>
                  <a:pt x="22221" y="77480"/>
                  <a:pt x="25958" y="73752"/>
                  <a:pt x="26407" y="69037"/>
                </a:cubicBezTo>
                <a:cubicBezTo>
                  <a:pt x="26263" y="53435"/>
                  <a:pt x="35003" y="39118"/>
                  <a:pt x="48952" y="32121"/>
                </a:cubicBezTo>
                <a:lnTo>
                  <a:pt x="33772" y="110803"/>
                </a:lnTo>
                <a:cubicBezTo>
                  <a:pt x="33323" y="114396"/>
                  <a:pt x="35874" y="117674"/>
                  <a:pt x="39467" y="118115"/>
                </a:cubicBezTo>
                <a:cubicBezTo>
                  <a:pt x="39754" y="118150"/>
                  <a:pt x="40042" y="118169"/>
                  <a:pt x="40329" y="118169"/>
                </a:cubicBezTo>
                <a:lnTo>
                  <a:pt x="45988" y="118169"/>
                </a:lnTo>
                <a:lnTo>
                  <a:pt x="45988" y="173947"/>
                </a:lnTo>
                <a:cubicBezTo>
                  <a:pt x="46509" y="179381"/>
                  <a:pt x="51332" y="183360"/>
                  <a:pt x="56766" y="182839"/>
                </a:cubicBezTo>
                <a:cubicBezTo>
                  <a:pt x="61473" y="182390"/>
                  <a:pt x="65209" y="178662"/>
                  <a:pt x="65658" y="173947"/>
                </a:cubicBezTo>
                <a:lnTo>
                  <a:pt x="65658" y="118169"/>
                </a:lnTo>
                <a:lnTo>
                  <a:pt x="78772" y="118169"/>
                </a:lnTo>
                <a:lnTo>
                  <a:pt x="78772" y="173947"/>
                </a:lnTo>
                <a:cubicBezTo>
                  <a:pt x="79293" y="179381"/>
                  <a:pt x="84116" y="183360"/>
                  <a:pt x="89551" y="182839"/>
                </a:cubicBezTo>
                <a:cubicBezTo>
                  <a:pt x="94257" y="182390"/>
                  <a:pt x="97994" y="178662"/>
                  <a:pt x="98443" y="173947"/>
                </a:cubicBezTo>
                <a:lnTo>
                  <a:pt x="98443" y="118169"/>
                </a:lnTo>
                <a:lnTo>
                  <a:pt x="103832" y="118169"/>
                </a:lnTo>
                <a:cubicBezTo>
                  <a:pt x="107452" y="118150"/>
                  <a:pt x="110371" y="115195"/>
                  <a:pt x="110353" y="111576"/>
                </a:cubicBezTo>
                <a:cubicBezTo>
                  <a:pt x="110344" y="111315"/>
                  <a:pt x="110335" y="111055"/>
                  <a:pt x="110299" y="110803"/>
                </a:cubicBezTo>
                <a:lnTo>
                  <a:pt x="95119" y="32121"/>
                </a:lnTo>
                <a:cubicBezTo>
                  <a:pt x="109086" y="39109"/>
                  <a:pt x="117862" y="53426"/>
                  <a:pt x="117754" y="69037"/>
                </a:cubicBezTo>
                <a:cubicBezTo>
                  <a:pt x="118275" y="74471"/>
                  <a:pt x="123098" y="78450"/>
                  <a:pt x="128533" y="77929"/>
                </a:cubicBezTo>
                <a:cubicBezTo>
                  <a:pt x="133239" y="77480"/>
                  <a:pt x="136976" y="73752"/>
                  <a:pt x="137425" y="69037"/>
                </a:cubicBezTo>
                <a:cubicBezTo>
                  <a:pt x="137101" y="34313"/>
                  <a:pt x="108691" y="6423"/>
                  <a:pt x="73967" y="6747"/>
                </a:cubicBezTo>
                <a:cubicBezTo>
                  <a:pt x="73383" y="6755"/>
                  <a:pt x="72799" y="6774"/>
                  <a:pt x="72215" y="6791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9525" cap="flat">
            <a:noFill/>
            <a:prstDash val="solid"/>
            <a:miter/>
          </a:ln>
        </cdr:spPr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6" name="Freeform: Shape 5">
            <a:extLst xmlns:a="http://schemas.openxmlformats.org/drawingml/2006/main">
              <a:ext uri="{FF2B5EF4-FFF2-40B4-BE49-F238E27FC236}">
                <a16:creationId xmlns:a16="http://schemas.microsoft.com/office/drawing/2014/main" id="{FC739EC5-1E52-BF49-8872-BF4ABF000D55}"/>
              </a:ext>
            </a:extLst>
          </cdr:cNvPr>
          <cdr:cNvSpPr/>
        </cdr:nvSpPr>
        <cdr:spPr>
          <a:xfrm xmlns:a="http://schemas.openxmlformats.org/drawingml/2006/main">
            <a:off x="736643" y="5251129"/>
            <a:ext cx="38956" cy="38956"/>
          </a:xfrm>
          <a:custGeom xmlns:a="http://schemas.openxmlformats.org/drawingml/2006/main">
            <a:avLst/>
            <a:gdLst>
              <a:gd name="connsiteX0" fmla="*/ 59191 w 62874"/>
              <a:gd name="connsiteY0" fmla="*/ 32964 h 62874"/>
              <a:gd name="connsiteX1" fmla="*/ 32964 w 62874"/>
              <a:gd name="connsiteY1" fmla="*/ 59192 h 62874"/>
              <a:gd name="connsiteX2" fmla="*/ 6736 w 62874"/>
              <a:gd name="connsiteY2" fmla="*/ 32964 h 62874"/>
              <a:gd name="connsiteX3" fmla="*/ 32964 w 62874"/>
              <a:gd name="connsiteY3" fmla="*/ 6736 h 62874"/>
              <a:gd name="connsiteX4" fmla="*/ 59191 w 62874"/>
              <a:gd name="connsiteY4" fmla="*/ 32964 h 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74" h="62874">
                <a:moveTo>
                  <a:pt x="59191" y="32964"/>
                </a:moveTo>
                <a:cubicBezTo>
                  <a:pt x="59191" y="47449"/>
                  <a:pt x="47449" y="59192"/>
                  <a:pt x="32964" y="59192"/>
                </a:cubicBezTo>
                <a:cubicBezTo>
                  <a:pt x="18479" y="59192"/>
                  <a:pt x="6736" y="47449"/>
                  <a:pt x="6736" y="32964"/>
                </a:cubicBezTo>
                <a:cubicBezTo>
                  <a:pt x="6736" y="18479"/>
                  <a:pt x="18479" y="6736"/>
                  <a:pt x="32964" y="6736"/>
                </a:cubicBezTo>
                <a:cubicBezTo>
                  <a:pt x="47449" y="6736"/>
                  <a:pt x="59191" y="18479"/>
                  <a:pt x="59191" y="32964"/>
                </a:cubicBezTo>
                <a:close/>
              </a:path>
            </a:pathLst>
          </a:custGeom>
          <a:grpFill xmlns:a="http://schemas.openxmlformats.org/drawingml/2006/main"/>
          <a:ln xmlns:a="http://schemas.openxmlformats.org/drawingml/2006/main" w="9525" cap="flat">
            <a:noFill/>
            <a:prstDash val="solid"/>
            <a:miter/>
          </a:ln>
        </cdr:spPr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878C-14E9-4943-8BA1-26E62CD71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43173"/>
            <a:ext cx="8018860" cy="2644599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75555-08F2-457B-813F-DB22C47EC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89757"/>
            <a:ext cx="8018860" cy="1833987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0459-4086-4B81-A358-D7C657C3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CFCA-BED4-4F4D-B94E-DB8FA448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3D33-2E65-43C6-AE2B-D24A7C22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8555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4891-9700-4492-A768-46F948B2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53B26-0DDE-409F-A021-C0747340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B2C7C-ED38-41C6-9814-E3EAA25E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0071-104C-4ACC-A3D9-1ED9EA2F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04EB-46C8-4326-9B47-ED6F90C5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101772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AFD2A-57F4-4C96-9E61-635DB7218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4427"/>
            <a:ext cx="2305422" cy="64374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543FE-57CE-48E9-AE86-E6923DBCB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4427"/>
            <a:ext cx="6782619" cy="64374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CA945-0E4F-4BEF-AAD0-FFCFA457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F08C1-B414-4890-BAD8-1BD28C7F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75E6-3DF5-4257-A6E4-A83B7B6C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40970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B725-5AF8-42DA-B1E0-05416E09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40EE-6FAD-43BC-89E4-90701DDBC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488F-4243-4F84-83DE-B3CE9CE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119E8-7995-4AE9-8965-7E8AE107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CA81-556C-4E32-A234-19D2755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121628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48FB-C08E-47F5-B1A2-B5A0C12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93773"/>
            <a:ext cx="9221689" cy="3159803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A4C06-E800-4327-A46B-554600AF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83468"/>
            <a:ext cx="9221689" cy="166166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EF6B-081A-4FF6-8CDF-7962D86E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D1A0-9F71-44A6-B743-F4A473DF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65D6F-D1AB-414D-8997-10A72065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290007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6498-6E5F-435D-8819-2C54A809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D33-7B51-481F-BE94-3F2D6F981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22133"/>
            <a:ext cx="4544021" cy="4819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1D48D-228C-445D-BC5A-44A9869CB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22133"/>
            <a:ext cx="4544021" cy="4819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E0A4A-3D2E-4AE8-8560-6FD3F8D5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B64AC-BDCE-4653-B383-572E0337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3EC41-9B3D-40EB-889D-7863BB43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407266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63C7-F460-476C-B643-AD29C334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4427"/>
            <a:ext cx="9221689" cy="1468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87DA9-A5A0-4A48-AD68-6FCA8E6F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62122"/>
            <a:ext cx="4523138" cy="912597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13776-E695-4BAD-A56D-768C9619A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74719"/>
            <a:ext cx="4523138" cy="4081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2FBBE-6A79-4C9D-A226-5678BA2DD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62122"/>
            <a:ext cx="4545413" cy="912597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A3DB5-A9F1-449D-9989-98D6F2A18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74719"/>
            <a:ext cx="4545413" cy="4081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7D652-E5E5-4DA6-A05F-438AFB98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8102-00C0-424E-BC45-88EC5282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A4EC0-36C4-4C42-BC61-0E4D6BE5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14940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2343-8E73-4D6A-A1DC-A83B44F3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2C705-9997-4971-A50B-16406E60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D0129-8EA1-4C18-A97B-1A951907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6A300-8220-48AA-950A-5F1DCF0D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290276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CB7A2-831B-4452-A7AF-F8DF7AA5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6FA92-B54F-4006-BF47-EC024085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63339-2DE0-4A4E-871E-C00F9609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337473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B4C6-65D5-4827-B165-2307F9C7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6412"/>
            <a:ext cx="3448388" cy="177244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EDC23-624E-4932-9AE4-317957DA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93711"/>
            <a:ext cx="5412730" cy="5398217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FFB7-6C0C-44BC-A078-CB06390C6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78857"/>
            <a:ext cx="3448388" cy="4221863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0332F-9BAE-48D1-B3CF-E9549500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B857C-BDAF-4BDA-A8AD-28815391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8CF18-A073-4D36-9557-D4729297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123919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8638-D4F9-4847-90CF-EE7C6CE6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6412"/>
            <a:ext cx="3448388" cy="177244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C705F-43E3-4924-B97D-8D78DB37A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93711"/>
            <a:ext cx="5412730" cy="5398217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1EEEC-4E39-43C3-8BA4-B9CB3774A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78857"/>
            <a:ext cx="3448388" cy="4221863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976AF-8FA9-49EA-BA8D-A49BE108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6E838-9F8C-4D92-A6B2-DF616288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42E7A-48B8-4728-BFFB-DD567234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112676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4731B-6D55-4A1D-B3C9-C653BB9C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4427"/>
            <a:ext cx="9221689" cy="146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1920E-C528-4991-A8E8-1CA1396C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22133"/>
            <a:ext cx="9221689" cy="481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E941-90B6-40E5-B468-0DA91E655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40541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7D63-4FA4-8841-9DE6-F4339E86DB36}" type="datetimeFigureOut">
              <a:rPr lang="en-SN" smtClean="0"/>
              <a:t>07/20/2022</a:t>
            </a:fld>
            <a:endParaRPr lang="en-S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9EE9B-D476-47F9-8D8C-61B9CA9CC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40541"/>
            <a:ext cx="360848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2E771-E3B4-4245-B116-AAD81DCC5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40541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CEDA-1E04-274A-BEB6-510ECC2037A5}" type="slidenum">
              <a:rPr lang="en-SN" smtClean="0"/>
              <a:t>‹#›</a:t>
            </a:fld>
            <a:endParaRPr lang="en-SN"/>
          </a:p>
        </p:txBody>
      </p:sp>
    </p:spTree>
    <p:extLst>
      <p:ext uri="{BB962C8B-B14F-4D97-AF65-F5344CB8AC3E}">
        <p14:creationId xmlns:p14="http://schemas.microsoft.com/office/powerpoint/2010/main" val="145612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chart" Target="../charts/chart1.xml"/><Relationship Id="rId21" Type="http://schemas.openxmlformats.org/officeDocument/2006/relationships/image" Target="../media/image17.png"/><Relationship Id="rId7" Type="http://schemas.openxmlformats.org/officeDocument/2006/relationships/chart" Target="../charts/chart3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mailto:koti@unhr.org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9B9DC6D4-537B-4B2E-BACE-EE8F8D4F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18" y="708588"/>
            <a:ext cx="7678046" cy="5221137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7B6020ED-1167-4D78-A59C-C97039BEC669}"/>
              </a:ext>
            </a:extLst>
          </p:cNvPr>
          <p:cNvSpPr>
            <a:spLocks/>
          </p:cNvSpPr>
          <p:nvPr/>
        </p:nvSpPr>
        <p:spPr>
          <a:xfrm>
            <a:off x="3064014" y="5856631"/>
            <a:ext cx="7359692" cy="1553821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N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1F9865B-9918-C14C-AAB0-531A964E73AC}"/>
              </a:ext>
            </a:extLst>
          </p:cNvPr>
          <p:cNvSpPr>
            <a:spLocks/>
          </p:cNvSpPr>
          <p:nvPr/>
        </p:nvSpPr>
        <p:spPr>
          <a:xfrm>
            <a:off x="-300" y="832497"/>
            <a:ext cx="2994898" cy="654801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C633A-4A8C-3048-AB24-52494415C531}"/>
              </a:ext>
            </a:extLst>
          </p:cNvPr>
          <p:cNvSpPr/>
          <p:nvPr/>
        </p:nvSpPr>
        <p:spPr>
          <a:xfrm>
            <a:off x="3879300" y="76944"/>
            <a:ext cx="6544412" cy="318924"/>
          </a:xfrm>
          <a:prstGeom prst="rect">
            <a:avLst/>
          </a:prstGeom>
        </p:spPr>
        <p:txBody>
          <a:bodyPr wrap="squar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en-US" sz="1600" b="1" dirty="0">
                <a:ea typeface="+mn-lt"/>
                <a:cs typeface="+mn-lt"/>
              </a:rPr>
              <a:t>Coordination Nationale des Sites PDI (CNSPDI) – </a:t>
            </a:r>
            <a:r>
              <a:rPr lang="en-US" sz="1600" b="1" dirty="0">
                <a:latin typeface="Calibri"/>
                <a:ea typeface="Lato"/>
                <a:cs typeface="Arial"/>
              </a:rPr>
              <a:t>Factsheet – Juin 2022</a:t>
            </a:r>
            <a:endParaRPr lang="fr-FR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00BE0C1-2EFE-B54A-82B7-FCA6BBDA89B9}"/>
              </a:ext>
            </a:extLst>
          </p:cNvPr>
          <p:cNvCxnSpPr>
            <a:cxnSpLocks/>
          </p:cNvCxnSpPr>
          <p:nvPr/>
        </p:nvCxnSpPr>
        <p:spPr>
          <a:xfrm>
            <a:off x="3853" y="1623750"/>
            <a:ext cx="2990746" cy="8477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3D5B43B-0F6B-8347-99BF-177C1444D920}"/>
              </a:ext>
            </a:extLst>
          </p:cNvPr>
          <p:cNvCxnSpPr>
            <a:cxnSpLocks/>
          </p:cNvCxnSpPr>
          <p:nvPr/>
        </p:nvCxnSpPr>
        <p:spPr>
          <a:xfrm>
            <a:off x="3003077" y="508586"/>
            <a:ext cx="0" cy="693121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44F27E-C19D-D546-A852-AE7D90A18E83}"/>
              </a:ext>
            </a:extLst>
          </p:cNvPr>
          <p:cNvCxnSpPr>
            <a:cxnSpLocks/>
          </p:cNvCxnSpPr>
          <p:nvPr/>
        </p:nvCxnSpPr>
        <p:spPr>
          <a:xfrm>
            <a:off x="0" y="7439804"/>
            <a:ext cx="1069200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1D2A67A-B1B0-2242-899B-527055AF3C7C}"/>
              </a:ext>
            </a:extLst>
          </p:cNvPr>
          <p:cNvCxnSpPr>
            <a:cxnSpLocks/>
          </p:cNvCxnSpPr>
          <p:nvPr/>
        </p:nvCxnSpPr>
        <p:spPr>
          <a:xfrm>
            <a:off x="7132731" y="5821283"/>
            <a:ext cx="0" cy="1581126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56" name="Chart 155">
            <a:extLst>
              <a:ext uri="{FF2B5EF4-FFF2-40B4-BE49-F238E27FC236}">
                <a16:creationId xmlns:a16="http://schemas.microsoft.com/office/drawing/2014/main" id="{8E25CD85-0EAD-9044-81A5-DEE9DD5AA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606873"/>
              </p:ext>
            </p:extLst>
          </p:nvPr>
        </p:nvGraphicFramePr>
        <p:xfrm>
          <a:off x="7183788" y="6101879"/>
          <a:ext cx="3336030" cy="126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5" name="Rectangle 174">
            <a:extLst>
              <a:ext uri="{FF2B5EF4-FFF2-40B4-BE49-F238E27FC236}">
                <a16:creationId xmlns:a16="http://schemas.microsoft.com/office/drawing/2014/main" id="{D725651C-84AE-8F44-B185-FAF2E4614C3B}"/>
              </a:ext>
            </a:extLst>
          </p:cNvPr>
          <p:cNvSpPr/>
          <p:nvPr/>
        </p:nvSpPr>
        <p:spPr>
          <a:xfrm>
            <a:off x="-156046" y="7491733"/>
            <a:ext cx="10800000" cy="7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			          SOURCE: DTM  DNDS.    POUR PLUS D’INFORMATION, PRIERE CONTACTER : 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koti@unhr.org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120FBEF-88CE-45B3-B87B-136C019CB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06" y="1686252"/>
            <a:ext cx="609591" cy="609591"/>
          </a:xfrm>
          <a:prstGeom prst="rect">
            <a:avLst/>
          </a:prstGeom>
        </p:spPr>
      </p:pic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90A34AA-A965-4671-A77E-FF3A691D8C48}"/>
              </a:ext>
            </a:extLst>
          </p:cNvPr>
          <p:cNvCxnSpPr>
            <a:cxnSpLocks/>
          </p:cNvCxnSpPr>
          <p:nvPr/>
        </p:nvCxnSpPr>
        <p:spPr>
          <a:xfrm flipV="1">
            <a:off x="3853" y="2350483"/>
            <a:ext cx="2998099" cy="506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D2C282A6-408C-4390-A876-7E3E1B45465C}"/>
              </a:ext>
            </a:extLst>
          </p:cNvPr>
          <p:cNvCxnSpPr>
            <a:cxnSpLocks/>
          </p:cNvCxnSpPr>
          <p:nvPr/>
        </p:nvCxnSpPr>
        <p:spPr>
          <a:xfrm flipV="1">
            <a:off x="3852" y="2999497"/>
            <a:ext cx="2976301" cy="2686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5A8E5A55-8B1A-47D0-B3AD-403AEEDF1E71}"/>
              </a:ext>
            </a:extLst>
          </p:cNvPr>
          <p:cNvCxnSpPr>
            <a:cxnSpLocks/>
          </p:cNvCxnSpPr>
          <p:nvPr/>
        </p:nvCxnSpPr>
        <p:spPr>
          <a:xfrm flipV="1">
            <a:off x="-9850" y="4172753"/>
            <a:ext cx="3019896" cy="1051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1" name="Chart 260">
            <a:extLst>
              <a:ext uri="{FF2B5EF4-FFF2-40B4-BE49-F238E27FC236}">
                <a16:creationId xmlns:a16="http://schemas.microsoft.com/office/drawing/2014/main" id="{5CDD8D4C-A557-470C-B700-5F827CD36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86490"/>
              </p:ext>
            </p:extLst>
          </p:nvPr>
        </p:nvGraphicFramePr>
        <p:xfrm>
          <a:off x="131086" y="5762676"/>
          <a:ext cx="1332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3" name="Chart 262">
            <a:extLst>
              <a:ext uri="{FF2B5EF4-FFF2-40B4-BE49-F238E27FC236}">
                <a16:creationId xmlns:a16="http://schemas.microsoft.com/office/drawing/2014/main" id="{0E92B36B-AEDB-4788-98AB-5EFE64AAD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69683"/>
              </p:ext>
            </p:extLst>
          </p:nvPr>
        </p:nvGraphicFramePr>
        <p:xfrm>
          <a:off x="1649966" y="5772333"/>
          <a:ext cx="1332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4" name="Rectangle 263">
            <a:extLst>
              <a:ext uri="{FF2B5EF4-FFF2-40B4-BE49-F238E27FC236}">
                <a16:creationId xmlns:a16="http://schemas.microsoft.com/office/drawing/2014/main" id="{1339882E-7178-470C-96B6-CD74E387B3A2}"/>
              </a:ext>
            </a:extLst>
          </p:cNvPr>
          <p:cNvSpPr/>
          <p:nvPr/>
        </p:nvSpPr>
        <p:spPr>
          <a:xfrm>
            <a:off x="90287" y="7093507"/>
            <a:ext cx="5128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r-FR" sz="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AE288D55-F186-40FF-A21C-F8BA57B2F4B8}"/>
              </a:ext>
            </a:extLst>
          </p:cNvPr>
          <p:cNvSpPr/>
          <p:nvPr/>
        </p:nvSpPr>
        <p:spPr>
          <a:xfrm>
            <a:off x="611590" y="7163375"/>
            <a:ext cx="722955" cy="15388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PDI  SONT DES 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 FEMMES OU ENFANTS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58EB619-8144-4B9B-B605-3EC669A17788}"/>
              </a:ext>
            </a:extLst>
          </p:cNvPr>
          <p:cNvSpPr/>
          <p:nvPr/>
        </p:nvSpPr>
        <p:spPr>
          <a:xfrm>
            <a:off x="1764647" y="7092527"/>
            <a:ext cx="5128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r-FR" sz="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10BCE2B4-F093-448F-9FE7-D778BADF2EDD}"/>
              </a:ext>
            </a:extLst>
          </p:cNvPr>
          <p:cNvSpPr/>
          <p:nvPr/>
        </p:nvSpPr>
        <p:spPr>
          <a:xfrm>
            <a:off x="2278371" y="7159942"/>
            <a:ext cx="45044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PDI SONT</a:t>
            </a:r>
          </a:p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ENFANTS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2" name="Chart 281">
            <a:extLst>
              <a:ext uri="{FF2B5EF4-FFF2-40B4-BE49-F238E27FC236}">
                <a16:creationId xmlns:a16="http://schemas.microsoft.com/office/drawing/2014/main" id="{157638D7-FF43-4406-A356-3BCB2BA07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780185"/>
              </p:ext>
            </p:extLst>
          </p:nvPr>
        </p:nvGraphicFramePr>
        <p:xfrm>
          <a:off x="58914" y="4544314"/>
          <a:ext cx="2811663" cy="106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FE0A0A7A-268F-4B65-9ABF-7B9C27886E14}"/>
              </a:ext>
            </a:extLst>
          </p:cNvPr>
          <p:cNvCxnSpPr>
            <a:cxnSpLocks/>
          </p:cNvCxnSpPr>
          <p:nvPr/>
        </p:nvCxnSpPr>
        <p:spPr>
          <a:xfrm flipV="1">
            <a:off x="11680" y="5730286"/>
            <a:ext cx="3019896" cy="1051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9" name="Text Box 2">
            <a:extLst>
              <a:ext uri="{FF2B5EF4-FFF2-40B4-BE49-F238E27FC236}">
                <a16:creationId xmlns:a16="http://schemas.microsoft.com/office/drawing/2014/main" id="{0A65208E-5512-464B-9E6E-397103D7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706" y="494296"/>
            <a:ext cx="7412892" cy="375980"/>
          </a:xfrm>
          <a:prstGeom prst="rect">
            <a:avLst/>
          </a:prstGeom>
          <a:solidFill>
            <a:srgbClr val="2A87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FFFFFF"/>
                </a:solidFill>
                <a:latin typeface="Arial"/>
                <a:cs typeface="Times New Roman"/>
              </a:rPr>
              <a:t>NOMBRE DE SITES PAR REGION</a:t>
            </a:r>
            <a:endParaRPr lang="fr-FR" b="1">
              <a:cs typeface="Calibri"/>
            </a:endParaRPr>
          </a:p>
        </p:txBody>
      </p:sp>
      <p:sp>
        <p:nvSpPr>
          <p:cNvPr id="290" name="Text Box 2">
            <a:extLst>
              <a:ext uri="{FF2B5EF4-FFF2-40B4-BE49-F238E27FC236}">
                <a16:creationId xmlns:a16="http://schemas.microsoft.com/office/drawing/2014/main" id="{6EB08F9F-5A6E-4774-9021-F329DF61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217483"/>
            <a:ext cx="3010046" cy="309245"/>
          </a:xfrm>
          <a:prstGeom prst="rect">
            <a:avLst/>
          </a:prstGeom>
          <a:solidFill>
            <a:srgbClr val="2A87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PYRAMIDES DES AGES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1" name="Text Box 2">
            <a:extLst>
              <a:ext uri="{FF2B5EF4-FFF2-40B4-BE49-F238E27FC236}">
                <a16:creationId xmlns:a16="http://schemas.microsoft.com/office/drawing/2014/main" id="{2F0682CE-A0DC-4E49-9E6C-1FFB18320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" y="491601"/>
            <a:ext cx="2997629" cy="378675"/>
          </a:xfrm>
          <a:prstGeom prst="rect">
            <a:avLst/>
          </a:prstGeom>
          <a:solidFill>
            <a:srgbClr val="2A87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FFFFFF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CHIFFRES CLÉS</a:t>
            </a:r>
            <a:r>
              <a:rPr lang="fr-FR" sz="110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2" name="Text Box 2">
            <a:extLst>
              <a:ext uri="{FF2B5EF4-FFF2-40B4-BE49-F238E27FC236}">
                <a16:creationId xmlns:a16="http://schemas.microsoft.com/office/drawing/2014/main" id="{E473A5B4-53AE-4203-B859-F05ADDA5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682" y="5821283"/>
            <a:ext cx="3310896" cy="309245"/>
          </a:xfrm>
          <a:prstGeom prst="rect">
            <a:avLst/>
          </a:prstGeom>
          <a:solidFill>
            <a:srgbClr val="2A87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FFFFFF"/>
                </a:solidFill>
                <a:latin typeface="Arial"/>
                <a:cs typeface="Times New Roman"/>
              </a:rPr>
              <a:t>LOCALISATION DES PDI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F10E14-BD7E-6F09-E17E-531F11AF0A6C}"/>
              </a:ext>
            </a:extLst>
          </p:cNvPr>
          <p:cNvGrpSpPr/>
          <p:nvPr/>
        </p:nvGrpSpPr>
        <p:grpSpPr>
          <a:xfrm>
            <a:off x="1296528" y="967176"/>
            <a:ext cx="2064316" cy="523940"/>
            <a:chOff x="1296528" y="967176"/>
            <a:chExt cx="2064316" cy="523940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4EB462BB-7A09-4789-9D04-0DD5B792D194}"/>
                </a:ext>
              </a:extLst>
            </p:cNvPr>
            <p:cNvSpPr/>
            <p:nvPr/>
          </p:nvSpPr>
          <p:spPr>
            <a:xfrm>
              <a:off x="1296528" y="967176"/>
              <a:ext cx="1125400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b="1" dirty="0">
                  <a:solidFill>
                    <a:srgbClr val="9D4838"/>
                  </a:solidFill>
                  <a:latin typeface="Arial"/>
                  <a:cs typeface="Arial"/>
                </a:rPr>
                <a:t>370 548</a:t>
              </a:r>
              <a:endParaRPr lang="en-SN" sz="8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05E1B65-D377-4655-BED2-406BC40DC812}"/>
                </a:ext>
              </a:extLst>
            </p:cNvPr>
            <p:cNvSpPr/>
            <p:nvPr/>
          </p:nvSpPr>
          <p:spPr>
            <a:xfrm>
              <a:off x="1296528" y="1244895"/>
              <a:ext cx="2064316" cy="24622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1000" dirty="0">
                  <a:solidFill>
                    <a:schemeClr val="accent1"/>
                  </a:solidFill>
                  <a:latin typeface="Arial"/>
                  <a:cs typeface="Arial"/>
                </a:rPr>
                <a:t># Personnes dans le besoin </a:t>
              </a:r>
              <a:endParaRPr lang="en-SN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7F30DDF5-4080-5183-D4AE-411BA6B346EF}"/>
              </a:ext>
            </a:extLst>
          </p:cNvPr>
          <p:cNvGrpSpPr/>
          <p:nvPr/>
        </p:nvGrpSpPr>
        <p:grpSpPr>
          <a:xfrm>
            <a:off x="62241" y="3146062"/>
            <a:ext cx="625268" cy="999311"/>
            <a:chOff x="-32973" y="3142665"/>
            <a:chExt cx="625268" cy="999311"/>
          </a:xfrm>
        </p:grpSpPr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20A1D627-C513-4870-B78A-CB0E5E104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975" y="3142665"/>
              <a:ext cx="457201" cy="559614"/>
            </a:xfrm>
            <a:prstGeom prst="rect">
              <a:avLst/>
            </a:prstGeom>
          </p:spPr>
        </p:pic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99EEA46D-952F-45D5-9ACC-1BACEFF88207}"/>
                </a:ext>
              </a:extLst>
            </p:cNvPr>
            <p:cNvSpPr/>
            <p:nvPr/>
          </p:nvSpPr>
          <p:spPr>
            <a:xfrm>
              <a:off x="-9165" y="3658423"/>
              <a:ext cx="5785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9D4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68K</a:t>
              </a:r>
              <a:endParaRPr lang="en-SN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B4CF70B-6CE6-4382-809B-AE894A41415B}"/>
                </a:ext>
              </a:extLst>
            </p:cNvPr>
            <p:cNvSpPr/>
            <p:nvPr/>
          </p:nvSpPr>
          <p:spPr>
            <a:xfrm>
              <a:off x="-32973" y="3926532"/>
              <a:ext cx="625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Ménages</a:t>
              </a:r>
              <a:r>
                <a:rPr lang="fr-FR" sz="8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SN" sz="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CEBF2A1-CE6B-D127-0344-5DBA0520922D}"/>
              </a:ext>
            </a:extLst>
          </p:cNvPr>
          <p:cNvGrpSpPr/>
          <p:nvPr/>
        </p:nvGrpSpPr>
        <p:grpSpPr>
          <a:xfrm>
            <a:off x="780199" y="3250837"/>
            <a:ext cx="625268" cy="898968"/>
            <a:chOff x="668447" y="3240995"/>
            <a:chExt cx="625268" cy="898968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A96BF3A-921A-45DF-8B58-1924F149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0825" y="3240995"/>
              <a:ext cx="525320" cy="470604"/>
            </a:xfrm>
            <a:prstGeom prst="rect">
              <a:avLst/>
            </a:prstGeom>
          </p:spPr>
        </p:pic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52F4708-CBD9-4D0F-94CE-049F2804408F}"/>
                </a:ext>
              </a:extLst>
            </p:cNvPr>
            <p:cNvSpPr/>
            <p:nvPr/>
          </p:nvSpPr>
          <p:spPr>
            <a:xfrm>
              <a:off x="677970" y="3663719"/>
              <a:ext cx="6137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9D4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256K</a:t>
              </a:r>
              <a:endParaRPr lang="en-SN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4FA8B14B-DC7E-4463-986C-F98DFAE68286}"/>
                </a:ext>
              </a:extLst>
            </p:cNvPr>
            <p:cNvSpPr/>
            <p:nvPr/>
          </p:nvSpPr>
          <p:spPr>
            <a:xfrm>
              <a:off x="668447" y="3924519"/>
              <a:ext cx="625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&gt;18 ans</a:t>
              </a: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S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9DBB686-A12F-A143-E0EB-708D462E892A}"/>
              </a:ext>
            </a:extLst>
          </p:cNvPr>
          <p:cNvGrpSpPr/>
          <p:nvPr/>
        </p:nvGrpSpPr>
        <p:grpSpPr>
          <a:xfrm>
            <a:off x="1507680" y="3107962"/>
            <a:ext cx="770371" cy="1039863"/>
            <a:chOff x="1395853" y="3107962"/>
            <a:chExt cx="770371" cy="103986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65A60B1-D269-9EB5-2283-C667D3C438B1}"/>
                </a:ext>
              </a:extLst>
            </p:cNvPr>
            <p:cNvGrpSpPr/>
            <p:nvPr/>
          </p:nvGrpSpPr>
          <p:grpSpPr>
            <a:xfrm>
              <a:off x="1424423" y="3107962"/>
              <a:ext cx="703812" cy="597494"/>
              <a:chOff x="1384915" y="3107962"/>
              <a:chExt cx="703812" cy="597494"/>
            </a:xfrm>
          </p:grpSpPr>
          <p:pic>
            <p:nvPicPr>
              <p:cNvPr id="258" name="Picture 257" descr="Icon&#10;&#10;Description automatically generated">
                <a:extLst>
                  <a:ext uri="{FF2B5EF4-FFF2-40B4-BE49-F238E27FC236}">
                    <a16:creationId xmlns:a16="http://schemas.microsoft.com/office/drawing/2014/main" id="{D73F642E-0E15-4BE5-AF56-F5AEC3ACF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4915" y="3122250"/>
                <a:ext cx="330081" cy="569391"/>
              </a:xfrm>
              <a:prstGeom prst="rect">
                <a:avLst/>
              </a:prstGeom>
            </p:spPr>
          </p:pic>
          <p:pic>
            <p:nvPicPr>
              <p:cNvPr id="259" name="Picture 258" descr="Icon&#10;&#10;Description automatically generated">
                <a:extLst>
                  <a:ext uri="{FF2B5EF4-FFF2-40B4-BE49-F238E27FC236}">
                    <a16:creationId xmlns:a16="http://schemas.microsoft.com/office/drawing/2014/main" id="{39B21722-06C8-4940-8FF3-3BB42B4E9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1419" y="3107962"/>
                <a:ext cx="377308" cy="597494"/>
              </a:xfrm>
              <a:prstGeom prst="rect">
                <a:avLst/>
              </a:prstGeom>
            </p:spPr>
          </p:pic>
        </p:grp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999B1E9-E3D6-4F37-B9D0-B657FA4E4E51}"/>
                </a:ext>
              </a:extLst>
            </p:cNvPr>
            <p:cNvSpPr/>
            <p:nvPr/>
          </p:nvSpPr>
          <p:spPr>
            <a:xfrm>
              <a:off x="1424423" y="3667809"/>
              <a:ext cx="7076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9D4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139K</a:t>
              </a:r>
              <a:endParaRPr lang="en-SN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FA992F1E-EE20-4222-9800-919D64372050}"/>
                </a:ext>
              </a:extLst>
            </p:cNvPr>
            <p:cNvSpPr/>
            <p:nvPr/>
          </p:nvSpPr>
          <p:spPr>
            <a:xfrm>
              <a:off x="1395853" y="3932381"/>
              <a:ext cx="77037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59 ans</a:t>
              </a: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3063B4C-7806-A5FD-7E2F-6A8AE945C408}"/>
              </a:ext>
            </a:extLst>
          </p:cNvPr>
          <p:cNvGrpSpPr/>
          <p:nvPr/>
        </p:nvGrpSpPr>
        <p:grpSpPr>
          <a:xfrm>
            <a:off x="2378010" y="3136537"/>
            <a:ext cx="625268" cy="1005861"/>
            <a:chOff x="2282796" y="3121747"/>
            <a:chExt cx="625268" cy="1005861"/>
          </a:xfrm>
        </p:grpSpPr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74D4482-7311-4F05-8D27-78960ABE6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97075" y="3121747"/>
              <a:ext cx="406458" cy="597494"/>
            </a:xfrm>
            <a:prstGeom prst="rect">
              <a:avLst/>
            </a:prstGeom>
          </p:spPr>
        </p:pic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E35BC6F-9093-44AC-8C95-53CDC6BA0630}"/>
                </a:ext>
              </a:extLst>
            </p:cNvPr>
            <p:cNvSpPr/>
            <p:nvPr/>
          </p:nvSpPr>
          <p:spPr>
            <a:xfrm>
              <a:off x="2311366" y="3659831"/>
              <a:ext cx="5785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9D4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8K</a:t>
              </a:r>
              <a:endParaRPr lang="en-SN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54883ED0-8192-4D74-AE8D-4BBAB7FEFE24}"/>
                </a:ext>
              </a:extLst>
            </p:cNvPr>
            <p:cNvSpPr/>
            <p:nvPr/>
          </p:nvSpPr>
          <p:spPr>
            <a:xfrm>
              <a:off x="2282796" y="3912164"/>
              <a:ext cx="6252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59 ans</a:t>
              </a:r>
              <a:r>
                <a:rPr lang="fr-FR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SN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2EDB04D-32EA-457D-83E1-3CF45E7BF3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2546" y="6133689"/>
            <a:ext cx="454050" cy="430037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B03A3843-B286-463C-BFAC-60C71F5E7C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4657" y="6145152"/>
            <a:ext cx="567903" cy="445150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96FC6C57-AFCD-48C9-99A0-A66B291880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0126" y="6080998"/>
            <a:ext cx="613689" cy="421194"/>
          </a:xfrm>
          <a:prstGeom prst="rect">
            <a:avLst/>
          </a:prstGeom>
        </p:spPr>
      </p:pic>
      <p:sp>
        <p:nvSpPr>
          <p:cNvPr id="312" name="Rectangle 311">
            <a:extLst>
              <a:ext uri="{FF2B5EF4-FFF2-40B4-BE49-F238E27FC236}">
                <a16:creationId xmlns:a16="http://schemas.microsoft.com/office/drawing/2014/main" id="{A2D911CB-21F7-45AE-8F07-0F33BB34EFF7}"/>
              </a:ext>
            </a:extLst>
          </p:cNvPr>
          <p:cNvSpPr/>
          <p:nvPr/>
        </p:nvSpPr>
        <p:spPr>
          <a:xfrm>
            <a:off x="3882116" y="6585245"/>
            <a:ext cx="57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24k</a:t>
            </a:r>
            <a:endParaRPr lang="en-SN" sz="1400" b="1" dirty="0">
              <a:solidFill>
                <a:srgbClr val="9D4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79CAEE7F-A601-403A-920C-DA795DA175E8}"/>
              </a:ext>
            </a:extLst>
          </p:cNvPr>
          <p:cNvSpPr/>
          <p:nvPr/>
        </p:nvSpPr>
        <p:spPr>
          <a:xfrm>
            <a:off x="3170705" y="6826760"/>
            <a:ext cx="577596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00" dirty="0">
                <a:solidFill>
                  <a:schemeClr val="accent1"/>
                </a:solidFill>
                <a:latin typeface="Arial"/>
                <a:cs typeface="Arial"/>
              </a:rPr>
              <a:t>Sites</a:t>
            </a:r>
            <a:endParaRPr lang="fr-FR" sz="8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D7A0E841-F70F-4E7B-950D-1B8D7BB47E18}"/>
              </a:ext>
            </a:extLst>
          </p:cNvPr>
          <p:cNvSpPr/>
          <p:nvPr/>
        </p:nvSpPr>
        <p:spPr>
          <a:xfrm>
            <a:off x="3170705" y="6582471"/>
            <a:ext cx="57856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 dirty="0">
                <a:solidFill>
                  <a:srgbClr val="9D4838"/>
                </a:solidFill>
                <a:latin typeface="Arial"/>
                <a:cs typeface="Arial"/>
              </a:rPr>
              <a:t>196</a:t>
            </a:r>
            <a:endParaRPr lang="en-SN" sz="1400" b="1" dirty="0">
              <a:solidFill>
                <a:srgbClr val="9D4838"/>
              </a:solidFill>
              <a:latin typeface="Arial"/>
              <a:cs typeface="Arial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BD47D9EF-5B92-47CB-B937-2F5D91E319F2}"/>
              </a:ext>
            </a:extLst>
          </p:cNvPr>
          <p:cNvSpPr/>
          <p:nvPr/>
        </p:nvSpPr>
        <p:spPr>
          <a:xfrm>
            <a:off x="6331919" y="6587280"/>
            <a:ext cx="57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endParaRPr lang="en-SN" sz="1400" b="1" dirty="0">
              <a:solidFill>
                <a:srgbClr val="9D4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A4FA33CE-A5B5-4881-B85A-82DDD8199A55}"/>
              </a:ext>
            </a:extLst>
          </p:cNvPr>
          <p:cNvSpPr/>
          <p:nvPr/>
        </p:nvSpPr>
        <p:spPr>
          <a:xfrm>
            <a:off x="3679932" y="6837333"/>
            <a:ext cx="8167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sur site </a:t>
            </a:r>
            <a:r>
              <a:rPr lang="fr-F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SN" sz="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A99B8E9B-162A-4ABE-AEA1-75A718983AE7}"/>
              </a:ext>
            </a:extLst>
          </p:cNvPr>
          <p:cNvSpPr/>
          <p:nvPr/>
        </p:nvSpPr>
        <p:spPr>
          <a:xfrm>
            <a:off x="6328840" y="6837333"/>
            <a:ext cx="918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avec gestionnaires</a:t>
            </a:r>
            <a:r>
              <a:rPr lang="fr-F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SN" sz="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6BC5B4D-6A6E-DD91-F271-AF94B6198AAA}"/>
              </a:ext>
            </a:extLst>
          </p:cNvPr>
          <p:cNvGrpSpPr/>
          <p:nvPr/>
        </p:nvGrpSpPr>
        <p:grpSpPr>
          <a:xfrm>
            <a:off x="1296528" y="1749690"/>
            <a:ext cx="2064316" cy="495311"/>
            <a:chOff x="1296528" y="1783524"/>
            <a:chExt cx="2064316" cy="495311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B5167D62-FEB3-4118-BE8F-6DADD113D86D}"/>
                </a:ext>
              </a:extLst>
            </p:cNvPr>
            <p:cNvSpPr/>
            <p:nvPr/>
          </p:nvSpPr>
          <p:spPr>
            <a:xfrm>
              <a:off x="1296528" y="2032614"/>
              <a:ext cx="2064316" cy="24622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1000" dirty="0">
                  <a:solidFill>
                    <a:schemeClr val="accent1"/>
                  </a:solidFill>
                  <a:latin typeface="Arial"/>
                  <a:cs typeface="Arial"/>
                </a:rPr>
                <a:t># Personnes</a:t>
              </a:r>
              <a:r>
                <a:rPr lang="fr-FR" sz="10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lang="fr-FR" sz="1000" dirty="0">
                  <a:solidFill>
                    <a:schemeClr val="accent1"/>
                  </a:solidFill>
                  <a:latin typeface="Arial"/>
                  <a:cs typeface="Arial"/>
                </a:rPr>
                <a:t>ciblées</a:t>
              </a:r>
              <a:r>
                <a:rPr lang="fr-FR" sz="1000" b="1" dirty="0">
                  <a:solidFill>
                    <a:schemeClr val="accent1"/>
                  </a:solidFill>
                  <a:latin typeface="Arial"/>
                  <a:cs typeface="Arial"/>
                </a:rPr>
                <a:t>  </a:t>
              </a:r>
              <a:endParaRPr lang="en-SN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3BB5F9F-02E1-40D1-840B-F54EAC0385C9}"/>
                </a:ext>
              </a:extLst>
            </p:cNvPr>
            <p:cNvSpPr/>
            <p:nvPr/>
          </p:nvSpPr>
          <p:spPr>
            <a:xfrm>
              <a:off x="1296528" y="1783524"/>
              <a:ext cx="1125400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b="1" dirty="0">
                  <a:solidFill>
                    <a:srgbClr val="9D4838"/>
                  </a:solidFill>
                  <a:latin typeface="Arial"/>
                  <a:cs typeface="Arial"/>
                </a:rPr>
                <a:t>370 548</a:t>
              </a:r>
              <a:endParaRPr lang="en-SN" sz="8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CA82B82-DACB-6AC4-FB06-916728A81F05}"/>
              </a:ext>
            </a:extLst>
          </p:cNvPr>
          <p:cNvGrpSpPr/>
          <p:nvPr/>
        </p:nvGrpSpPr>
        <p:grpSpPr>
          <a:xfrm>
            <a:off x="1296528" y="2441301"/>
            <a:ext cx="2064316" cy="500470"/>
            <a:chOff x="1296528" y="2449742"/>
            <a:chExt cx="2064316" cy="500470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848EEFEA-3DA9-4AEC-AF19-5AF9C00DFCA7}"/>
                </a:ext>
              </a:extLst>
            </p:cNvPr>
            <p:cNvSpPr/>
            <p:nvPr/>
          </p:nvSpPr>
          <p:spPr>
            <a:xfrm>
              <a:off x="1296528" y="2703991"/>
              <a:ext cx="2064316" cy="24622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1000" dirty="0">
                  <a:solidFill>
                    <a:schemeClr val="accent1"/>
                  </a:solidFill>
                  <a:latin typeface="Arial"/>
                  <a:cs typeface="Arial"/>
                </a:rPr>
                <a:t># Personnes atteintes</a:t>
              </a:r>
              <a:endParaRPr lang="en-SN" sz="10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903CC79-4F48-431B-BF4D-70E6F98729E8}"/>
                </a:ext>
              </a:extLst>
            </p:cNvPr>
            <p:cNvSpPr/>
            <p:nvPr/>
          </p:nvSpPr>
          <p:spPr>
            <a:xfrm>
              <a:off x="1296528" y="2449742"/>
              <a:ext cx="1125400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b="1" dirty="0">
                  <a:solidFill>
                    <a:srgbClr val="9D4838"/>
                  </a:solidFill>
                  <a:latin typeface="Arial"/>
                  <a:cs typeface="Arial"/>
                </a:rPr>
                <a:t>181 992</a:t>
              </a:r>
              <a:endParaRPr lang="en-SN" sz="8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0CDDD923-3776-4C1F-BF17-A23B0D0345FD}"/>
              </a:ext>
            </a:extLst>
          </p:cNvPr>
          <p:cNvSpPr/>
          <p:nvPr/>
        </p:nvSpPr>
        <p:spPr>
          <a:xfrm>
            <a:off x="4438920" y="6837333"/>
            <a:ext cx="1134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en familles  </a:t>
            </a:r>
            <a:r>
              <a:rPr lang="fr-F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d’accueil - Urbain</a:t>
            </a:r>
            <a:endParaRPr lang="en-SN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DA3EF32-561F-45C6-9A48-F06E6C9264F6}"/>
              </a:ext>
            </a:extLst>
          </p:cNvPr>
          <p:cNvSpPr/>
          <p:nvPr/>
        </p:nvSpPr>
        <p:spPr>
          <a:xfrm>
            <a:off x="4545037" y="6579823"/>
            <a:ext cx="611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94K</a:t>
            </a:r>
            <a:endParaRPr lang="en-SN" sz="1400" b="1" dirty="0">
              <a:solidFill>
                <a:srgbClr val="9D4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con&#10;&#10;Description automatically generated">
            <a:extLst>
              <a:ext uri="{FF2B5EF4-FFF2-40B4-BE49-F238E27FC236}">
                <a16:creationId xmlns:a16="http://schemas.microsoft.com/office/drawing/2014/main" id="{38502890-88D2-40FE-98E4-9263787219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2802" y="6155208"/>
            <a:ext cx="454050" cy="430037"/>
          </a:xfrm>
          <a:prstGeom prst="rect">
            <a:avLst/>
          </a:prstGeom>
        </p:spPr>
      </p:pic>
      <p:pic>
        <p:nvPicPr>
          <p:cNvPr id="101" name="Picture 100" descr="Icon&#10;&#10;Description automatically generated">
            <a:extLst>
              <a:ext uri="{FF2B5EF4-FFF2-40B4-BE49-F238E27FC236}">
                <a16:creationId xmlns:a16="http://schemas.microsoft.com/office/drawing/2014/main" id="{93AFFCEF-2187-424F-B57F-F49F30A467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1592" y="6167011"/>
            <a:ext cx="454050" cy="430037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7FE5E9D9-BEB1-4CCB-A9D0-02FA38CC0D5C}"/>
              </a:ext>
            </a:extLst>
          </p:cNvPr>
          <p:cNvSpPr/>
          <p:nvPr/>
        </p:nvSpPr>
        <p:spPr>
          <a:xfrm>
            <a:off x="5365092" y="6592199"/>
            <a:ext cx="611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D4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63K</a:t>
            </a:r>
            <a:endParaRPr lang="en-SN" sz="1400" b="1" dirty="0">
              <a:solidFill>
                <a:srgbClr val="9D4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46005D1-537A-4E97-99F7-E356C08688DE}"/>
              </a:ext>
            </a:extLst>
          </p:cNvPr>
          <p:cNvSpPr/>
          <p:nvPr/>
        </p:nvSpPr>
        <p:spPr>
          <a:xfrm>
            <a:off x="5406187" y="6837333"/>
            <a:ext cx="1134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en familles  </a:t>
            </a:r>
            <a:r>
              <a:rPr lang="fr-F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d’accueil - Rural</a:t>
            </a:r>
            <a:endParaRPr lang="en-SN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30CC95-D644-2090-F99A-C94E990133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715" y="4517"/>
            <a:ext cx="441484" cy="497028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398037D-58A1-D499-130B-CE7BFE0F9C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5807" y="3436"/>
            <a:ext cx="1172340" cy="468868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3B715D61-8EFC-8987-5084-699D37BA24A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75337" y="81144"/>
            <a:ext cx="862485" cy="324683"/>
          </a:xfrm>
          <a:prstGeom prst="rect">
            <a:avLst/>
          </a:prstGeom>
        </p:spPr>
      </p:pic>
      <p:pic>
        <p:nvPicPr>
          <p:cNvPr id="24" name="Image 24">
            <a:extLst>
              <a:ext uri="{FF2B5EF4-FFF2-40B4-BE49-F238E27FC236}">
                <a16:creationId xmlns:a16="http://schemas.microsoft.com/office/drawing/2014/main" id="{AFEC1D54-7FCE-5FD1-FA8E-BBF1F2E3F99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9859" y="939870"/>
            <a:ext cx="638232" cy="593257"/>
          </a:xfrm>
          <a:prstGeom prst="rect">
            <a:avLst/>
          </a:prstGeom>
        </p:spPr>
      </p:pic>
      <p:pic>
        <p:nvPicPr>
          <p:cNvPr id="26" name="Image 26">
            <a:extLst>
              <a:ext uri="{FF2B5EF4-FFF2-40B4-BE49-F238E27FC236}">
                <a16:creationId xmlns:a16="http://schemas.microsoft.com/office/drawing/2014/main" id="{DABFBD9C-CF63-DC83-5933-E9F7F6B655C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0964" y="2451838"/>
            <a:ext cx="564130" cy="487461"/>
          </a:xfrm>
          <a:prstGeom prst="rect">
            <a:avLst/>
          </a:prstGeom>
        </p:spPr>
      </p:pic>
      <p:pic>
        <p:nvPicPr>
          <p:cNvPr id="27" name="Image 27">
            <a:extLst>
              <a:ext uri="{FF2B5EF4-FFF2-40B4-BE49-F238E27FC236}">
                <a16:creationId xmlns:a16="http://schemas.microsoft.com/office/drawing/2014/main" id="{90637C37-6051-D774-D03A-E40E50B67C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18488" y="6156492"/>
            <a:ext cx="479442" cy="510895"/>
          </a:xfrm>
          <a:prstGeom prst="rect">
            <a:avLst/>
          </a:prstGeom>
        </p:spPr>
      </p:pic>
      <p:pic>
        <p:nvPicPr>
          <p:cNvPr id="28" name="Image 28">
            <a:extLst>
              <a:ext uri="{FF2B5EF4-FFF2-40B4-BE49-F238E27FC236}">
                <a16:creationId xmlns:a16="http://schemas.microsoft.com/office/drawing/2014/main" id="{876AF879-4BCA-C822-07FE-8D6F5A9315B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50599" y="6547582"/>
            <a:ext cx="511199" cy="521474"/>
          </a:xfrm>
          <a:prstGeom prst="rect">
            <a:avLst/>
          </a:prstGeom>
        </p:spPr>
      </p:pic>
      <p:pic>
        <p:nvPicPr>
          <p:cNvPr id="29" name="Image 30">
            <a:extLst>
              <a:ext uri="{FF2B5EF4-FFF2-40B4-BE49-F238E27FC236}">
                <a16:creationId xmlns:a16="http://schemas.microsoft.com/office/drawing/2014/main" id="{213356FE-8EA1-2BCD-93DC-D5BCF906F04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9999" y="6527821"/>
            <a:ext cx="532371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0E9B1EEBD90469366AAA9C73105F1" ma:contentTypeVersion="14" ma:contentTypeDescription="Create a new document." ma:contentTypeScope="" ma:versionID="d1eb0413317828ad8c48f691c1ff3c67">
  <xsd:schema xmlns:xsd="http://www.w3.org/2001/XMLSchema" xmlns:xs="http://www.w3.org/2001/XMLSchema" xmlns:p="http://schemas.microsoft.com/office/2006/metadata/properties" xmlns:ns2="a2e933eb-799c-490d-9023-e97c642df2df" xmlns:ns3="c6e035cb-a46a-4667-a29e-72d45ab69f5c" targetNamespace="http://schemas.microsoft.com/office/2006/metadata/properties" ma:root="true" ma:fieldsID="fd58174e8a4be40bdae8eaf5666f592f" ns2:_="" ns3:_="">
    <xsd:import namespace="a2e933eb-799c-490d-9023-e97c642df2df"/>
    <xsd:import namespace="c6e035cb-a46a-4667-a29e-72d45ab69f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933eb-799c-490d-9023-e97c642df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035cb-a46a-4667-a29e-72d45ab69f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c9c39b-aba4-4a23-a890-c639ea16313e}" ma:internalName="TaxCatchAll" ma:showField="CatchAllData" ma:web="c6e035cb-a46a-4667-a29e-72d45ab69f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035cb-a46a-4667-a29e-72d45ab69f5c" xsi:nil="true"/>
    <lcf76f155ced4ddcb4097134ff3c332f xmlns="a2e933eb-799c-490d-9023-e97c642df2df">
      <Terms xmlns="http://schemas.microsoft.com/office/infopath/2007/PartnerControls"/>
    </lcf76f155ced4ddcb4097134ff3c332f>
    <SharedWithUsers xmlns="c6e035cb-a46a-4667-a29e-72d45ab69f5c">
      <UserInfo>
        <DisplayName>Makan Keita</DisplayName>
        <AccountId>20</AccountId>
        <AccountType/>
      </UserInfo>
      <UserInfo>
        <DisplayName>Siaka Dramane Sanogo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4DCB316-AC54-4BCF-8986-74583C5A3C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933eb-799c-490d-9023-e97c642df2df"/>
    <ds:schemaRef ds:uri="c6e035cb-a46a-4667-a29e-72d45ab69f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8954C-C8E0-4F80-98A7-41960E6BDE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C9D00-4E76-4955-8519-1D93FC80DCF8}">
  <ds:schemaRefs>
    <ds:schemaRef ds:uri="http://schemas.microsoft.com/office/2006/metadata/properties"/>
    <ds:schemaRef ds:uri="http://schemas.microsoft.com/office/infopath/2007/PartnerControls"/>
    <ds:schemaRef ds:uri="c6e035cb-a46a-4667-a29e-72d45ab69f5c"/>
    <ds:schemaRef ds:uri="a2e933eb-799c-490d-9023-e97c642df2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26949</TotalTime>
  <Words>121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UNHCR Mali - Monthly Statistics</dc:title>
  <dc:subject/>
  <dc:creator>Parfait Dan</dc:creator>
  <cp:keywords/>
  <dc:description/>
  <cp:lastModifiedBy>Makan Keita</cp:lastModifiedBy>
  <cp:revision>197</cp:revision>
  <cp:lastPrinted>2022-06-16T15:50:13Z</cp:lastPrinted>
  <dcterms:created xsi:type="dcterms:W3CDTF">2021-09-20T04:41:08Z</dcterms:created>
  <dcterms:modified xsi:type="dcterms:W3CDTF">2022-07-20T15:14:42Z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0x010100DBE0E9B1EEBD90469366AAA9C73105F1</vt:lpwstr>
  </property>
  <property fmtid="{D5CDD505-2E9C-101B-9397-08002B2CF9AE}" pid="3" name="MediaServiceImageTags">
    <vt:lpwstr/>
  </property>
</Properties>
</file>