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3"/>
    <p:sldMasterId id="2147483724" r:id="rId4"/>
  </p:sldMasterIdLst>
  <p:notesMasterIdLst>
    <p:notesMasterId r:id="rId20"/>
  </p:notesMasterIdLst>
  <p:handoutMasterIdLst>
    <p:handoutMasterId r:id="rId21"/>
  </p:handoutMasterIdLst>
  <p:sldIdLst>
    <p:sldId id="306" r:id="rId5"/>
    <p:sldId id="355" r:id="rId6"/>
    <p:sldId id="11200" r:id="rId7"/>
    <p:sldId id="11170" r:id="rId8"/>
    <p:sldId id="11208" r:id="rId9"/>
    <p:sldId id="11216" r:id="rId10"/>
    <p:sldId id="11217" r:id="rId11"/>
    <p:sldId id="11223" r:id="rId12"/>
    <p:sldId id="11215" r:id="rId13"/>
    <p:sldId id="11224" r:id="rId14"/>
    <p:sldId id="11225" r:id="rId15"/>
    <p:sldId id="11218" r:id="rId16"/>
    <p:sldId id="11164" r:id="rId17"/>
    <p:sldId id="11186" r:id="rId18"/>
    <p:sldId id="33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28DE9FA-9EA9-4A72-8A3B-083D3890E2EB}">
          <p14:sldIdLst>
            <p14:sldId id="306"/>
            <p14:sldId id="355"/>
            <p14:sldId id="11200"/>
          </p14:sldIdLst>
        </p14:section>
        <p14:section name="Section sans titre" id="{A2E407A7-4CF8-4A24-95D3-59F2F60D9041}">
          <p14:sldIdLst>
            <p14:sldId id="11170"/>
            <p14:sldId id="11208"/>
            <p14:sldId id="11216"/>
            <p14:sldId id="11217"/>
            <p14:sldId id="11223"/>
            <p14:sldId id="11215"/>
            <p14:sldId id="11224"/>
            <p14:sldId id="11225"/>
            <p14:sldId id="11218"/>
            <p14:sldId id="11164"/>
            <p14:sldId id="11186"/>
            <p14:sldId id="334"/>
          </p14:sldIdLst>
        </p14:section>
      </p14:sectionLst>
    </p:ext>
    <p:ext uri="{EFAFB233-063F-42B5-8137-9DF3F51BA10A}">
      <p15:sldGuideLst xmlns:p15="http://schemas.microsoft.com/office/powerpoint/2012/main">
        <p15:guide id="1" orient="horz" pos="584">
          <p15:clr>
            <a:srgbClr val="A4A3A4"/>
          </p15:clr>
        </p15:guide>
        <p15:guide id="2" pos="33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811"/>
    <a:srgbClr val="B93E07"/>
    <a:srgbClr val="D9D9D9"/>
    <a:srgbClr val="FFFFFF"/>
    <a:srgbClr val="978B82"/>
    <a:srgbClr val="B8A999"/>
    <a:srgbClr val="B8A98D"/>
    <a:srgbClr val="BDAA8D"/>
    <a:srgbClr val="BDAA11"/>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5D3F2-2A6D-441C-9F28-E99C4297486D}" v="32" dt="2025-06-18T10:36:18.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484" autoAdjust="0"/>
  </p:normalViewPr>
  <p:slideViewPr>
    <p:cSldViewPr snapToGrid="0">
      <p:cViewPr varScale="1">
        <p:scale>
          <a:sx n="111" d="100"/>
          <a:sy n="111" d="100"/>
        </p:scale>
        <p:origin x="594" y="96"/>
      </p:cViewPr>
      <p:guideLst>
        <p:guide orient="horz" pos="584"/>
        <p:guide pos="3312"/>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448520-0443-0687-DF60-7615AF2D47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84A949-483F-2248-9FAF-2AF2EFE91A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A20790-4C51-4F72-B602-07A576DFF736}" type="datetimeFigureOut">
              <a:rPr lang="en-US" smtClean="0"/>
              <a:t>6/23/2025</a:t>
            </a:fld>
            <a:endParaRPr lang="en-US"/>
          </a:p>
        </p:txBody>
      </p:sp>
      <p:sp>
        <p:nvSpPr>
          <p:cNvPr id="4" name="Footer Placeholder 3">
            <a:extLst>
              <a:ext uri="{FF2B5EF4-FFF2-40B4-BE49-F238E27FC236}">
                <a16:creationId xmlns:a16="http://schemas.microsoft.com/office/drawing/2014/main" id="{745CEFE1-FA99-4FA5-3164-DF96DDED6C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25AC21-A725-92CA-F61B-C9F4A6D689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EC43A7-FE3E-4EE6-9C9A-27618A97A8FF}" type="slidenum">
              <a:rPr lang="en-US" smtClean="0"/>
              <a:t>‹#›</a:t>
            </a:fld>
            <a:endParaRPr lang="en-US"/>
          </a:p>
        </p:txBody>
      </p:sp>
    </p:spTree>
    <p:extLst>
      <p:ext uri="{BB962C8B-B14F-4D97-AF65-F5344CB8AC3E}">
        <p14:creationId xmlns:p14="http://schemas.microsoft.com/office/powerpoint/2010/main" val="1536341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281E7-8C66-4E5D-944D-4DF797770533}"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7B910-E36E-467E-BCBE-21DB1383B698}" type="slidenum">
              <a:rPr lang="en-US" smtClean="0"/>
              <a:t>‹#›</a:t>
            </a:fld>
            <a:endParaRPr lang="en-US"/>
          </a:p>
        </p:txBody>
      </p:sp>
    </p:spTree>
    <p:extLst>
      <p:ext uri="{BB962C8B-B14F-4D97-AF65-F5344CB8AC3E}">
        <p14:creationId xmlns:p14="http://schemas.microsoft.com/office/powerpoint/2010/main" val="141905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40811"/>
        </a:solidFill>
        <a:effectLst/>
      </p:bgPr>
    </p:bg>
    <p:spTree>
      <p:nvGrpSpPr>
        <p:cNvPr id="1" name=""/>
        <p:cNvGrpSpPr/>
        <p:nvPr/>
      </p:nvGrpSpPr>
      <p:grpSpPr>
        <a:xfrm>
          <a:off x="0" y="0"/>
          <a:ext cx="0" cy="0"/>
          <a:chOff x="0" y="0"/>
          <a:chExt cx="0" cy="0"/>
        </a:xfrm>
      </p:grpSpPr>
      <p:pic>
        <p:nvPicPr>
          <p:cNvPr id="3" name="Picture 2" descr="GSC-Logo-FINAL-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5758" y="2485898"/>
            <a:ext cx="6189942" cy="1616202"/>
          </a:xfrm>
          <a:prstGeom prst="rect">
            <a:avLst/>
          </a:prstGeom>
        </p:spPr>
      </p:pic>
    </p:spTree>
    <p:extLst>
      <p:ext uri="{BB962C8B-B14F-4D97-AF65-F5344CB8AC3E}">
        <p14:creationId xmlns:p14="http://schemas.microsoft.com/office/powerpoint/2010/main" val="427912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2C3ACBC-C6AB-C740-603D-97CEFF575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62463" y="127948"/>
            <a:ext cx="5492970" cy="931116"/>
          </a:xfrm>
          <a:prstGeom prst="rect">
            <a:avLst/>
          </a:prstGeom>
        </p:spPr>
      </p:pic>
      <p:pic>
        <p:nvPicPr>
          <p:cNvPr id="4" name="Picture 3">
            <a:extLst>
              <a:ext uri="{FF2B5EF4-FFF2-40B4-BE49-F238E27FC236}">
                <a16:creationId xmlns:a16="http://schemas.microsoft.com/office/drawing/2014/main" id="{1E8A870A-1368-2F68-B62C-3AAC3472DC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1228" y="-51399"/>
            <a:ext cx="2040386" cy="1290651"/>
          </a:xfrm>
          <a:prstGeom prst="rect">
            <a:avLst/>
          </a:prstGeom>
        </p:spPr>
      </p:pic>
    </p:spTree>
    <p:extLst>
      <p:ext uri="{BB962C8B-B14F-4D97-AF65-F5344CB8AC3E}">
        <p14:creationId xmlns:p14="http://schemas.microsoft.com/office/powerpoint/2010/main" val="63518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76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40811"/>
        </a:solidFill>
        <a:effectLst/>
      </p:bgPr>
    </p:bg>
    <p:spTree>
      <p:nvGrpSpPr>
        <p:cNvPr id="1" name=""/>
        <p:cNvGrpSpPr/>
        <p:nvPr/>
      </p:nvGrpSpPr>
      <p:grpSpPr>
        <a:xfrm>
          <a:off x="0" y="0"/>
          <a:ext cx="0" cy="0"/>
          <a:chOff x="0" y="0"/>
          <a:chExt cx="0" cy="0"/>
        </a:xfrm>
      </p:grpSpPr>
      <p:pic>
        <p:nvPicPr>
          <p:cNvPr id="3" name="Picture 2" descr="GSC-Logo-FINAL-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5758" y="2485898"/>
            <a:ext cx="6189942" cy="1616202"/>
          </a:xfrm>
          <a:prstGeom prst="rect">
            <a:avLst/>
          </a:prstGeom>
        </p:spPr>
      </p:pic>
    </p:spTree>
    <p:extLst>
      <p:ext uri="{BB962C8B-B14F-4D97-AF65-F5344CB8AC3E}">
        <p14:creationId xmlns:p14="http://schemas.microsoft.com/office/powerpoint/2010/main" val="2260566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64081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BDAA8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421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B8A99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307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978B8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38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64081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BB72E47-118F-8DE9-7EE2-76B752DED8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1685" y="141707"/>
            <a:ext cx="5329528" cy="1019680"/>
          </a:xfrm>
          <a:prstGeom prst="rect">
            <a:avLst/>
          </a:prstGeom>
        </p:spPr>
      </p:pic>
      <p:pic>
        <p:nvPicPr>
          <p:cNvPr id="9" name="Picture 8">
            <a:extLst>
              <a:ext uri="{FF2B5EF4-FFF2-40B4-BE49-F238E27FC236}">
                <a16:creationId xmlns:a16="http://schemas.microsoft.com/office/drawing/2014/main" id="{13689F0A-BA90-6876-14EE-285FD928B1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785" y="36602"/>
            <a:ext cx="1998433" cy="1229891"/>
          </a:xfrm>
          <a:prstGeom prst="rect">
            <a:avLst/>
          </a:prstGeom>
        </p:spPr>
      </p:pic>
    </p:spTree>
    <p:extLst>
      <p:ext uri="{BB962C8B-B14F-4D97-AF65-F5344CB8AC3E}">
        <p14:creationId xmlns:p14="http://schemas.microsoft.com/office/powerpoint/2010/main" val="170853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647700" y="2319467"/>
            <a:ext cx="10871200" cy="1061829"/>
          </a:xfrm>
          <a:prstGeom prst="rect">
            <a:avLst/>
          </a:prstGeom>
          <a:noFill/>
        </p:spPr>
        <p:txBody>
          <a:bodyPr wrap="square" rtlCol="0">
            <a:spAutoFit/>
          </a:bodyPr>
          <a:lstStyle/>
          <a:p>
            <a:pPr algn="ctr">
              <a:lnSpc>
                <a:spcPct val="120000"/>
              </a:lnSpc>
            </a:pPr>
            <a:r>
              <a:rPr lang="en-US" sz="5400" spc="300">
                <a:solidFill>
                  <a:schemeClr val="bg1"/>
                </a:solidFill>
                <a:latin typeface="Avenir Next Bold"/>
                <a:cs typeface="Avenir Next Bold"/>
              </a:rPr>
              <a:t>TITLE</a:t>
            </a:r>
            <a:r>
              <a:rPr lang="en-US" sz="5400" spc="300" baseline="0">
                <a:solidFill>
                  <a:schemeClr val="bg1"/>
                </a:solidFill>
                <a:latin typeface="Avenir Next Bold"/>
                <a:cs typeface="Avenir Next Bold"/>
              </a:rPr>
              <a:t> OF PRESENTATION</a:t>
            </a:r>
            <a:endParaRPr lang="en-US" sz="5400" spc="300">
              <a:solidFill>
                <a:schemeClr val="bg1"/>
              </a:solidFill>
              <a:latin typeface="Avenir Next Bold"/>
              <a:cs typeface="Avenir Next Bold"/>
            </a:endParaRPr>
          </a:p>
        </p:txBody>
      </p:sp>
      <p:cxnSp>
        <p:nvCxnSpPr>
          <p:cNvPr id="6" name="Straight Connector 5"/>
          <p:cNvCxnSpPr/>
          <p:nvPr userDrawn="1"/>
        </p:nvCxnSpPr>
        <p:spPr>
          <a:xfrm>
            <a:off x="5513544" y="3836144"/>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513544" y="2014488"/>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013" y="5608645"/>
            <a:ext cx="2575287" cy="116324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9300" y="5887463"/>
            <a:ext cx="2184400" cy="589454"/>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7323" y="5664200"/>
            <a:ext cx="3550733" cy="927099"/>
          </a:xfrm>
          <a:prstGeom prst="rect">
            <a:avLst/>
          </a:prstGeom>
        </p:spPr>
      </p:pic>
    </p:spTree>
    <p:extLst>
      <p:ext uri="{BB962C8B-B14F-4D97-AF65-F5344CB8AC3E}">
        <p14:creationId xmlns:p14="http://schemas.microsoft.com/office/powerpoint/2010/main" val="11207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7323" y="5664200"/>
            <a:ext cx="3550733" cy="927099"/>
          </a:xfrm>
          <a:prstGeom prst="rect">
            <a:avLst/>
          </a:prstGeom>
        </p:spPr>
      </p:pic>
      <p:sp>
        <p:nvSpPr>
          <p:cNvPr id="9" name="TextBox 8"/>
          <p:cNvSpPr txBox="1"/>
          <p:nvPr userDrawn="1"/>
        </p:nvSpPr>
        <p:spPr>
          <a:xfrm>
            <a:off x="5638800" y="5748467"/>
            <a:ext cx="6235700" cy="666849"/>
          </a:xfrm>
          <a:prstGeom prst="rect">
            <a:avLst/>
          </a:prstGeom>
          <a:noFill/>
        </p:spPr>
        <p:txBody>
          <a:bodyPr wrap="square" rtlCol="0">
            <a:spAutoFit/>
          </a:bodyPr>
          <a:lstStyle/>
          <a:p>
            <a:pPr algn="r">
              <a:lnSpc>
                <a:spcPct val="120000"/>
              </a:lnSpc>
            </a:pPr>
            <a:r>
              <a:rPr lang="en-US" sz="3200" spc="300">
                <a:solidFill>
                  <a:srgbClr val="640811"/>
                </a:solidFill>
                <a:latin typeface="Avenir Next Bold"/>
                <a:cs typeface="Avenir Next Bold"/>
              </a:rPr>
              <a:t>GSC</a:t>
            </a:r>
            <a:r>
              <a:rPr lang="en-US" sz="3200" spc="300" baseline="0">
                <a:solidFill>
                  <a:srgbClr val="640811"/>
                </a:solidFill>
                <a:latin typeface="Avenir Next Bold"/>
                <a:cs typeface="Avenir Next Bold"/>
              </a:rPr>
              <a:t> MEETING 2024</a:t>
            </a:r>
            <a:endParaRPr lang="en-US" sz="3200" spc="300">
              <a:solidFill>
                <a:srgbClr val="640811"/>
              </a:solidFill>
              <a:latin typeface="Avenir Next Bold"/>
              <a:cs typeface="Avenir Next Bold"/>
            </a:endParaRPr>
          </a:p>
        </p:txBody>
      </p:sp>
    </p:spTree>
    <p:extLst>
      <p:ext uri="{BB962C8B-B14F-4D97-AF65-F5344CB8AC3E}">
        <p14:creationId xmlns:p14="http://schemas.microsoft.com/office/powerpoint/2010/main" val="74095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64081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165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7323" y="5664200"/>
            <a:ext cx="3550733" cy="927099"/>
          </a:xfrm>
          <a:prstGeom prst="rect">
            <a:avLst/>
          </a:prstGeom>
        </p:spPr>
      </p:pic>
      <p:sp>
        <p:nvSpPr>
          <p:cNvPr id="9" name="TextBox 8"/>
          <p:cNvSpPr txBox="1"/>
          <p:nvPr userDrawn="1"/>
        </p:nvSpPr>
        <p:spPr>
          <a:xfrm>
            <a:off x="5638800" y="5748467"/>
            <a:ext cx="6235700" cy="666849"/>
          </a:xfrm>
          <a:prstGeom prst="rect">
            <a:avLst/>
          </a:prstGeom>
          <a:noFill/>
        </p:spPr>
        <p:txBody>
          <a:bodyPr wrap="square" rtlCol="0">
            <a:spAutoFit/>
          </a:bodyPr>
          <a:lstStyle/>
          <a:p>
            <a:pPr algn="r">
              <a:lnSpc>
                <a:spcPct val="120000"/>
              </a:lnSpc>
            </a:pPr>
            <a:r>
              <a:rPr lang="en-US" sz="3200" spc="300">
                <a:solidFill>
                  <a:srgbClr val="640811"/>
                </a:solidFill>
                <a:latin typeface="Avenir Next Bold"/>
                <a:cs typeface="Avenir Next Bold"/>
              </a:rPr>
              <a:t>GSC</a:t>
            </a:r>
            <a:r>
              <a:rPr lang="en-US" sz="3200" spc="300" baseline="0">
                <a:solidFill>
                  <a:srgbClr val="640811"/>
                </a:solidFill>
                <a:latin typeface="Avenir Next Bold"/>
                <a:cs typeface="Avenir Next Bold"/>
              </a:rPr>
              <a:t> MEETING 2024</a:t>
            </a:r>
            <a:endParaRPr lang="en-US" sz="3200" spc="300">
              <a:solidFill>
                <a:srgbClr val="640811"/>
              </a:solidFill>
              <a:latin typeface="Avenir Next Bold"/>
              <a:cs typeface="Avenir Next Bold"/>
            </a:endParaRPr>
          </a:p>
        </p:txBody>
      </p:sp>
      <p:pic>
        <p:nvPicPr>
          <p:cNvPr id="2" name="Picture 1" descr="ID_110.jpg"/>
          <p:cNvPicPr>
            <a:picLocks noChangeAspect="1"/>
          </p:cNvPicPr>
          <p:nvPr userDrawn="1"/>
        </p:nvPicPr>
        <p:blipFill rotWithShape="1">
          <a:blip r:embed="rId3">
            <a:extLst>
              <a:ext uri="{28A0092B-C50C-407E-A947-70E740481C1C}">
                <a14:useLocalDpi xmlns:a14="http://schemas.microsoft.com/office/drawing/2010/main" val="0"/>
              </a:ext>
            </a:extLst>
          </a:blip>
          <a:srcRect l="9262" t="9092" b="29196"/>
          <a:stretch/>
        </p:blipFill>
        <p:spPr>
          <a:xfrm>
            <a:off x="0" y="0"/>
            <a:ext cx="12192000" cy="5524500"/>
          </a:xfrm>
          <a:prstGeom prst="rect">
            <a:avLst/>
          </a:prstGeom>
        </p:spPr>
      </p:pic>
    </p:spTree>
    <p:extLst>
      <p:ext uri="{BB962C8B-B14F-4D97-AF65-F5344CB8AC3E}">
        <p14:creationId xmlns:p14="http://schemas.microsoft.com/office/powerpoint/2010/main" val="163564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2C3ACBC-C6AB-C740-603D-97CEFF5750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62972" y="114300"/>
            <a:ext cx="5129028" cy="931116"/>
          </a:xfrm>
          <a:prstGeom prst="rect">
            <a:avLst/>
          </a:prstGeom>
        </p:spPr>
      </p:pic>
      <p:pic>
        <p:nvPicPr>
          <p:cNvPr id="4" name="Picture 3">
            <a:extLst>
              <a:ext uri="{FF2B5EF4-FFF2-40B4-BE49-F238E27FC236}">
                <a16:creationId xmlns:a16="http://schemas.microsoft.com/office/drawing/2014/main" id="{1E8A870A-1368-2F68-B62C-3AAC3472DC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29029" y="-51399"/>
            <a:ext cx="2040386" cy="1290651"/>
          </a:xfrm>
          <a:prstGeom prst="rect">
            <a:avLst/>
          </a:prstGeom>
        </p:spPr>
      </p:pic>
    </p:spTree>
    <p:extLst>
      <p:ext uri="{BB962C8B-B14F-4D97-AF65-F5344CB8AC3E}">
        <p14:creationId xmlns:p14="http://schemas.microsoft.com/office/powerpoint/2010/main" val="2211388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20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BDAA8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30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B8A99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08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978B8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21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64081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BB72E47-118F-8DE9-7EE2-76B752DED8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71685" y="141707"/>
            <a:ext cx="5329528" cy="1019680"/>
          </a:xfrm>
          <a:prstGeom prst="rect">
            <a:avLst/>
          </a:prstGeom>
        </p:spPr>
      </p:pic>
      <p:pic>
        <p:nvPicPr>
          <p:cNvPr id="9" name="Picture 8">
            <a:extLst>
              <a:ext uri="{FF2B5EF4-FFF2-40B4-BE49-F238E27FC236}">
                <a16:creationId xmlns:a16="http://schemas.microsoft.com/office/drawing/2014/main" id="{13689F0A-BA90-6876-14EE-285FD928B1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1785" y="36602"/>
            <a:ext cx="1998433" cy="1229891"/>
          </a:xfrm>
          <a:prstGeom prst="rect">
            <a:avLst/>
          </a:prstGeom>
        </p:spPr>
      </p:pic>
    </p:spTree>
    <p:extLst>
      <p:ext uri="{BB962C8B-B14F-4D97-AF65-F5344CB8AC3E}">
        <p14:creationId xmlns:p14="http://schemas.microsoft.com/office/powerpoint/2010/main" val="282350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647700" y="2319467"/>
            <a:ext cx="10871200" cy="1061829"/>
          </a:xfrm>
          <a:prstGeom prst="rect">
            <a:avLst/>
          </a:prstGeom>
          <a:noFill/>
        </p:spPr>
        <p:txBody>
          <a:bodyPr wrap="square" rtlCol="0">
            <a:spAutoFit/>
          </a:bodyPr>
          <a:lstStyle/>
          <a:p>
            <a:pPr algn="ctr">
              <a:lnSpc>
                <a:spcPct val="120000"/>
              </a:lnSpc>
            </a:pPr>
            <a:r>
              <a:rPr lang="en-US" sz="5400" spc="300">
                <a:solidFill>
                  <a:schemeClr val="bg1"/>
                </a:solidFill>
                <a:latin typeface="Avenir Next Bold"/>
                <a:cs typeface="Avenir Next Bold"/>
              </a:rPr>
              <a:t>TITLE</a:t>
            </a:r>
            <a:r>
              <a:rPr lang="en-US" sz="5400" spc="300" baseline="0">
                <a:solidFill>
                  <a:schemeClr val="bg1"/>
                </a:solidFill>
                <a:latin typeface="Avenir Next Bold"/>
                <a:cs typeface="Avenir Next Bold"/>
              </a:rPr>
              <a:t> OF PRESENTATION</a:t>
            </a:r>
            <a:endParaRPr lang="en-US" sz="5400" spc="300">
              <a:solidFill>
                <a:schemeClr val="bg1"/>
              </a:solidFill>
              <a:latin typeface="Avenir Next Bold"/>
              <a:cs typeface="Avenir Next Bold"/>
            </a:endParaRPr>
          </a:p>
        </p:txBody>
      </p:sp>
      <p:cxnSp>
        <p:nvCxnSpPr>
          <p:cNvPr id="6" name="Straight Connector 5"/>
          <p:cNvCxnSpPr/>
          <p:nvPr userDrawn="1"/>
        </p:nvCxnSpPr>
        <p:spPr>
          <a:xfrm>
            <a:off x="5513544" y="3836144"/>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5513544" y="2014488"/>
            <a:ext cx="1135216"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013" y="5608645"/>
            <a:ext cx="2575287" cy="1163246"/>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9300" y="5887463"/>
            <a:ext cx="2184400" cy="589454"/>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7323" y="5664200"/>
            <a:ext cx="3550733" cy="927099"/>
          </a:xfrm>
          <a:prstGeom prst="rect">
            <a:avLst/>
          </a:prstGeom>
        </p:spPr>
      </p:pic>
    </p:spTree>
    <p:extLst>
      <p:ext uri="{BB962C8B-B14F-4D97-AF65-F5344CB8AC3E}">
        <p14:creationId xmlns:p14="http://schemas.microsoft.com/office/powerpoint/2010/main" val="262718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7323" y="5664200"/>
            <a:ext cx="3550733" cy="927099"/>
          </a:xfrm>
          <a:prstGeom prst="rect">
            <a:avLst/>
          </a:prstGeom>
        </p:spPr>
      </p:pic>
      <p:sp>
        <p:nvSpPr>
          <p:cNvPr id="9" name="TextBox 8"/>
          <p:cNvSpPr txBox="1"/>
          <p:nvPr userDrawn="1"/>
        </p:nvSpPr>
        <p:spPr>
          <a:xfrm>
            <a:off x="5638800" y="5748467"/>
            <a:ext cx="6235700" cy="666849"/>
          </a:xfrm>
          <a:prstGeom prst="rect">
            <a:avLst/>
          </a:prstGeom>
          <a:noFill/>
        </p:spPr>
        <p:txBody>
          <a:bodyPr wrap="square" rtlCol="0">
            <a:spAutoFit/>
          </a:bodyPr>
          <a:lstStyle/>
          <a:p>
            <a:pPr algn="r">
              <a:lnSpc>
                <a:spcPct val="120000"/>
              </a:lnSpc>
            </a:pPr>
            <a:r>
              <a:rPr lang="en-US" sz="3200" spc="300">
                <a:solidFill>
                  <a:srgbClr val="640811"/>
                </a:solidFill>
                <a:latin typeface="Avenir Next Bold"/>
                <a:cs typeface="Avenir Next Bold"/>
              </a:rPr>
              <a:t>GSC</a:t>
            </a:r>
            <a:r>
              <a:rPr lang="en-US" sz="3200" spc="300" baseline="0">
                <a:solidFill>
                  <a:srgbClr val="640811"/>
                </a:solidFill>
                <a:latin typeface="Avenir Next Bold"/>
                <a:cs typeface="Avenir Next Bold"/>
              </a:rPr>
              <a:t> MEETING 2024</a:t>
            </a:r>
            <a:endParaRPr lang="en-US" sz="3200" spc="300">
              <a:solidFill>
                <a:srgbClr val="640811"/>
              </a:solidFill>
              <a:latin typeface="Avenir Next Bold"/>
              <a:cs typeface="Avenir Next Bold"/>
            </a:endParaRPr>
          </a:p>
        </p:txBody>
      </p:sp>
    </p:spTree>
    <p:extLst>
      <p:ext uri="{BB962C8B-B14F-4D97-AF65-F5344CB8AC3E}">
        <p14:creationId xmlns:p14="http://schemas.microsoft.com/office/powerpoint/2010/main" val="27962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p:cNvSpPr/>
          <p:nvPr userDrawn="1"/>
        </p:nvSpPr>
        <p:spPr>
          <a:xfrm>
            <a:off x="0" y="0"/>
            <a:ext cx="12192000" cy="5511800"/>
          </a:xfrm>
          <a:prstGeom prst="rect">
            <a:avLst/>
          </a:prstGeom>
          <a:solidFill>
            <a:srgbClr val="6408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7323" y="5664200"/>
            <a:ext cx="3550733" cy="927099"/>
          </a:xfrm>
          <a:prstGeom prst="rect">
            <a:avLst/>
          </a:prstGeom>
        </p:spPr>
      </p:pic>
      <p:sp>
        <p:nvSpPr>
          <p:cNvPr id="9" name="TextBox 8"/>
          <p:cNvSpPr txBox="1"/>
          <p:nvPr userDrawn="1"/>
        </p:nvSpPr>
        <p:spPr>
          <a:xfrm>
            <a:off x="5638800" y="5748467"/>
            <a:ext cx="6235700" cy="666849"/>
          </a:xfrm>
          <a:prstGeom prst="rect">
            <a:avLst/>
          </a:prstGeom>
          <a:noFill/>
        </p:spPr>
        <p:txBody>
          <a:bodyPr wrap="square" rtlCol="0">
            <a:spAutoFit/>
          </a:bodyPr>
          <a:lstStyle/>
          <a:p>
            <a:pPr algn="r">
              <a:lnSpc>
                <a:spcPct val="120000"/>
              </a:lnSpc>
            </a:pPr>
            <a:r>
              <a:rPr lang="en-US" sz="3200" spc="300">
                <a:solidFill>
                  <a:srgbClr val="640811"/>
                </a:solidFill>
                <a:latin typeface="Avenir Next Bold"/>
                <a:cs typeface="Avenir Next Bold"/>
              </a:rPr>
              <a:t>GSC</a:t>
            </a:r>
            <a:r>
              <a:rPr lang="en-US" sz="3200" spc="300" baseline="0">
                <a:solidFill>
                  <a:srgbClr val="640811"/>
                </a:solidFill>
                <a:latin typeface="Avenir Next Bold"/>
                <a:cs typeface="Avenir Next Bold"/>
              </a:rPr>
              <a:t> MEETING 2024</a:t>
            </a:r>
            <a:endParaRPr lang="en-US" sz="3200" spc="300">
              <a:solidFill>
                <a:srgbClr val="640811"/>
              </a:solidFill>
              <a:latin typeface="Avenir Next Bold"/>
              <a:cs typeface="Avenir Next Bold"/>
            </a:endParaRPr>
          </a:p>
        </p:txBody>
      </p:sp>
      <p:pic>
        <p:nvPicPr>
          <p:cNvPr id="2" name="Picture 1" descr="ID_110.jpg"/>
          <p:cNvPicPr>
            <a:picLocks noChangeAspect="1"/>
          </p:cNvPicPr>
          <p:nvPr userDrawn="1"/>
        </p:nvPicPr>
        <p:blipFill rotWithShape="1">
          <a:blip r:embed="rId3">
            <a:extLst>
              <a:ext uri="{28A0092B-C50C-407E-A947-70E740481C1C}">
                <a14:useLocalDpi xmlns:a14="http://schemas.microsoft.com/office/drawing/2010/main" val="0"/>
              </a:ext>
            </a:extLst>
          </a:blip>
          <a:srcRect l="9262" t="9092" b="29196"/>
          <a:stretch/>
        </p:blipFill>
        <p:spPr>
          <a:xfrm>
            <a:off x="0" y="0"/>
            <a:ext cx="12192000" cy="5524500"/>
          </a:xfrm>
          <a:prstGeom prst="rect">
            <a:avLst/>
          </a:prstGeom>
        </p:spPr>
      </p:pic>
    </p:spTree>
    <p:extLst>
      <p:ext uri="{BB962C8B-B14F-4D97-AF65-F5344CB8AC3E}">
        <p14:creationId xmlns:p14="http://schemas.microsoft.com/office/powerpoint/2010/main" val="227486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712831"/>
      </p:ext>
    </p:extLst>
  </p:cSld>
  <p:clrMap bg1="lt1" tx1="dk1" bg2="lt2" tx2="dk2" accent1="accent1" accent2="accent2" accent3="accent3" accent4="accent4" accent5="accent5" accent6="accent6" hlink="hlink" folHlink="folHlink"/>
  <p:sldLayoutIdLst>
    <p:sldLayoutId id="2147483700" r:id="rId1"/>
    <p:sldLayoutId id="2147483713" r:id="rId2"/>
    <p:sldLayoutId id="2147483714" r:id="rId3"/>
    <p:sldLayoutId id="2147483715" r:id="rId4"/>
    <p:sldLayoutId id="2147483716" r:id="rId5"/>
    <p:sldLayoutId id="2147483712" r:id="rId6"/>
    <p:sldLayoutId id="2147483717" r:id="rId7"/>
    <p:sldLayoutId id="2147483718" r:id="rId8"/>
    <p:sldLayoutId id="2147483719" r:id="rId9"/>
    <p:sldLayoutId id="2147483720" r:id="rId10"/>
    <p:sldLayoutId id="214748370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0624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1270" y="2386548"/>
            <a:ext cx="9396940" cy="2485617"/>
          </a:xfrm>
          <a:prstGeom prst="rect">
            <a:avLst/>
          </a:prstGeom>
          <a:noFill/>
        </p:spPr>
        <p:txBody>
          <a:bodyPr wrap="square" rtlCol="0">
            <a:spAutoFit/>
          </a:bodyPr>
          <a:lstStyle/>
          <a:p>
            <a:pPr algn="ctr">
              <a:lnSpc>
                <a:spcPct val="120000"/>
              </a:lnSpc>
            </a:pPr>
            <a:r>
              <a:rPr lang="fr-FR" sz="4800" b="1" spc="300" dirty="0">
                <a:solidFill>
                  <a:schemeClr val="bg1"/>
                </a:solidFill>
                <a:latin typeface="+mj-lt"/>
                <a:cs typeface="Avenir Next Bold"/>
              </a:rPr>
              <a:t>R</a:t>
            </a:r>
            <a:r>
              <a:rPr lang="en-US" sz="4800" b="1" spc="300" dirty="0">
                <a:solidFill>
                  <a:schemeClr val="bg1"/>
                </a:solidFill>
                <a:latin typeface="+mj-lt"/>
                <a:cs typeface="Calibri Light" panose="020F0302020204030204" pitchFamily="34" charset="0"/>
              </a:rPr>
              <a:t>EUNION DE COORDINATION DU CLUSTER CCCM-SHELTER-NFI </a:t>
            </a:r>
          </a:p>
          <a:p>
            <a:pPr algn="ctr">
              <a:lnSpc>
                <a:spcPct val="120000"/>
              </a:lnSpc>
            </a:pPr>
            <a:r>
              <a:rPr lang="en-US" sz="3600" b="1" spc="300" dirty="0">
                <a:solidFill>
                  <a:schemeClr val="bg1"/>
                </a:solidFill>
                <a:latin typeface="+mj-lt"/>
                <a:cs typeface="Calibri Light" panose="020F0302020204030204" pitchFamily="34" charset="0"/>
              </a:rPr>
              <a:t>20 </a:t>
            </a:r>
            <a:r>
              <a:rPr lang="en-US" sz="3600" b="1" spc="300" dirty="0" err="1">
                <a:solidFill>
                  <a:schemeClr val="bg1"/>
                </a:solidFill>
                <a:latin typeface="+mj-lt"/>
                <a:cs typeface="Calibri Light" panose="020F0302020204030204" pitchFamily="34" charset="0"/>
              </a:rPr>
              <a:t>Juin</a:t>
            </a:r>
            <a:r>
              <a:rPr lang="en-US" sz="3600" b="1" spc="300" dirty="0">
                <a:solidFill>
                  <a:schemeClr val="bg1"/>
                </a:solidFill>
                <a:latin typeface="+mj-lt"/>
                <a:cs typeface="Calibri Light" panose="020F0302020204030204" pitchFamily="34" charset="0"/>
              </a:rPr>
              <a:t> 2025</a:t>
            </a:r>
          </a:p>
        </p:txBody>
      </p:sp>
      <p:cxnSp>
        <p:nvCxnSpPr>
          <p:cNvPr id="4" name="Straight Connector 3"/>
          <p:cNvCxnSpPr>
            <a:cxnSpLocks/>
          </p:cNvCxnSpPr>
          <p:nvPr/>
        </p:nvCxnSpPr>
        <p:spPr>
          <a:xfrm>
            <a:off x="4097298" y="2311014"/>
            <a:ext cx="3704884"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073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19A25-9292-B770-0097-90F9A36BC9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87DEFE-0868-8118-BC65-DE7E4EBBDBEE}"/>
              </a:ext>
            </a:extLst>
          </p:cNvPr>
          <p:cNvSpPr txBox="1"/>
          <p:nvPr/>
        </p:nvSpPr>
        <p:spPr>
          <a:xfrm>
            <a:off x="268778" y="1835860"/>
            <a:ext cx="11548848" cy="4862870"/>
          </a:xfrm>
          <a:prstGeom prst="rect">
            <a:avLst/>
          </a:prstGeom>
          <a:noFill/>
        </p:spPr>
        <p:txBody>
          <a:bodyPr wrap="square" rtlCol="0">
            <a:spAutoFit/>
          </a:bodyPr>
          <a:lstStyle/>
          <a:p>
            <a:pPr marL="285750" indent="-285750" algn="just">
              <a:buClr>
                <a:srgbClr val="640811"/>
              </a:buClr>
              <a:buFont typeface="Arial" panose="020B0604020202020204" pitchFamily="34" charset="0"/>
              <a:buChar char="•"/>
            </a:pPr>
            <a:r>
              <a:rPr lang="fr-FR" sz="2600" dirty="0">
                <a:latin typeface="Aptos" panose="020B0004020202020204" pitchFamily="34" charset="0"/>
                <a:ea typeface="Aptos" panose="020B0004020202020204" pitchFamily="34" charset="0"/>
                <a:cs typeface="Aptos" panose="020B0004020202020204" pitchFamily="34" charset="0"/>
              </a:rPr>
              <a:t>A </a:t>
            </a:r>
            <a:r>
              <a:rPr lang="fr-FR" sz="2600" dirty="0">
                <a:latin typeface="+mj-lt"/>
                <a:ea typeface="Aptos" panose="020B0004020202020204" pitchFamily="34" charset="0"/>
                <a:cs typeface="Aptos" panose="020B0004020202020204" pitchFamily="34" charset="0"/>
              </a:rPr>
              <a:t>la fin de l’année 2024, p</a:t>
            </a:r>
            <a:r>
              <a:rPr lang="fr-FR" sz="2600" dirty="0">
                <a:effectLst/>
                <a:latin typeface="+mj-lt"/>
                <a:ea typeface="Aptos" panose="020B0004020202020204" pitchFamily="34" charset="0"/>
                <a:cs typeface="Aptos" panose="020B0004020202020204" pitchFamily="34" charset="0"/>
              </a:rPr>
              <a:t>armi </a:t>
            </a:r>
            <a:r>
              <a:rPr lang="fr-FR" sz="2600" dirty="0">
                <a:latin typeface="+mj-lt"/>
                <a:ea typeface="Aptos" panose="020B0004020202020204" pitchFamily="34" charset="0"/>
                <a:cs typeface="Aptos" panose="020B0004020202020204" pitchFamily="34" charset="0"/>
              </a:rPr>
              <a:t>82</a:t>
            </a:r>
            <a:r>
              <a:rPr lang="fr-FR" sz="2600" dirty="0">
                <a:effectLst/>
                <a:latin typeface="+mj-lt"/>
                <a:ea typeface="Aptos" panose="020B0004020202020204" pitchFamily="34" charset="0"/>
                <a:cs typeface="Aptos" panose="020B0004020202020204" pitchFamily="34" charset="0"/>
              </a:rPr>
              <a:t> sites actifs en RCA, environ 21 sites accueillent un nombre inférieur ou égal à 50 ménages surtout dans les préfectures de l’Ouham Fafa et Nana </a:t>
            </a:r>
            <a:r>
              <a:rPr lang="fr-FR" sz="2600" dirty="0" err="1">
                <a:effectLst/>
                <a:latin typeface="+mj-lt"/>
                <a:ea typeface="Aptos" panose="020B0004020202020204" pitchFamily="34" charset="0"/>
                <a:cs typeface="Aptos" panose="020B0004020202020204" pitchFamily="34" charset="0"/>
              </a:rPr>
              <a:t>Gribizi</a:t>
            </a:r>
            <a:r>
              <a:rPr lang="fr-FR" sz="2600" dirty="0">
                <a:latin typeface="+mj-lt"/>
                <a:ea typeface="Aptos" panose="020B0004020202020204" pitchFamily="34" charset="0"/>
                <a:cs typeface="Aptos" panose="020B0004020202020204" pitchFamily="34" charset="0"/>
              </a:rPr>
              <a:t>,</a:t>
            </a:r>
          </a:p>
          <a:p>
            <a:pPr marL="285750" indent="-285750" algn="just">
              <a:buClr>
                <a:srgbClr val="640811"/>
              </a:buClr>
              <a:buFont typeface="Arial" panose="020B0604020202020204" pitchFamily="34" charset="0"/>
              <a:buChar char="•"/>
            </a:pPr>
            <a:r>
              <a:rPr lang="fr-FR" sz="2600" dirty="0">
                <a:effectLst/>
                <a:latin typeface="+mj-lt"/>
                <a:ea typeface="Aptos" panose="020B0004020202020204" pitchFamily="34" charset="0"/>
                <a:cs typeface="Aptos" panose="020B0004020202020204" pitchFamily="34" charset="0"/>
              </a:rPr>
              <a:t>Pour les sites situés sur l’axe Batangafo-Bouca, des sources remontent qu’une bonne partie des ménages seraient en réalité déjà intégrés parmi la population. </a:t>
            </a:r>
            <a:endParaRPr lang="fr-FR" sz="2600" dirty="0">
              <a:latin typeface="+mj-lt"/>
              <a:ea typeface="Aptos" panose="020B0004020202020204" pitchFamily="34" charset="0"/>
              <a:cs typeface="Aptos" panose="020B0004020202020204" pitchFamily="34" charset="0"/>
            </a:endParaRPr>
          </a:p>
          <a:p>
            <a:pPr marL="285750" indent="-285750" algn="just">
              <a:buClr>
                <a:srgbClr val="640811"/>
              </a:buClr>
              <a:buFont typeface="Arial" panose="020B0604020202020204" pitchFamily="34" charset="0"/>
              <a:buChar char="•"/>
            </a:pPr>
            <a:r>
              <a:rPr lang="fr-FR" sz="2600" dirty="0">
                <a:latin typeface="+mj-lt"/>
                <a:ea typeface="Aptos" panose="020B0004020202020204" pitchFamily="34" charset="0"/>
                <a:cs typeface="Aptos" panose="020B0004020202020204" pitchFamily="34" charset="0"/>
              </a:rPr>
              <a:t>19 sites, composés de 576 ménages de 2 407 personnes  dans les localités de Kaga Bandoro, Kabo, et Bouca ont été ciblés pour faire objet d’une évaluation multisectorielle,</a:t>
            </a:r>
          </a:p>
          <a:p>
            <a:pPr marL="285750" indent="-285750" algn="just">
              <a:buClr>
                <a:srgbClr val="640811"/>
              </a:buClr>
              <a:buFont typeface="Arial" panose="020B0604020202020204" pitchFamily="34" charset="0"/>
              <a:buChar char="•"/>
            </a:pPr>
            <a:r>
              <a:rPr lang="fr-FR" sz="2600" dirty="0">
                <a:effectLst/>
                <a:latin typeface="+mj-lt"/>
                <a:ea typeface="Times New Roman" panose="02020603050405020304" pitchFamily="18" charset="0"/>
                <a:cs typeface="Aptos" panose="020B0004020202020204" pitchFamily="34" charset="0"/>
              </a:rPr>
              <a:t>La coordination nationale du cluster propose une  mission d’évaluation conjointe à laquelle participeront le HCR à travers ses deux partenaires CIAUD/FCA et l’OIM à travers la DTM. </a:t>
            </a:r>
            <a:endParaRPr lang="fr-FR" sz="2600" dirty="0">
              <a:effectLst/>
              <a:latin typeface="+mj-lt"/>
              <a:ea typeface="Aptos" panose="020B0004020202020204" pitchFamily="34" charset="0"/>
              <a:cs typeface="Aptos" panose="020B0004020202020204" pitchFamily="34" charset="0"/>
            </a:endParaRPr>
          </a:p>
          <a:p>
            <a:pPr algn="just"/>
            <a:r>
              <a:rPr lang="fr-FR" sz="2400" dirty="0">
                <a:effectLst/>
                <a:latin typeface="+mj-lt"/>
                <a:ea typeface="Aptos" panose="020B0004020202020204" pitchFamily="34" charset="0"/>
                <a:cs typeface="Aptos" panose="020B0004020202020204" pitchFamily="34" charset="0"/>
              </a:rPr>
              <a:t> </a:t>
            </a:r>
            <a:endParaRPr lang="LID4096" sz="2400" dirty="0">
              <a:solidFill>
                <a:srgbClr val="640811"/>
              </a:solidFill>
              <a:latin typeface="+mj-lt"/>
            </a:endParaRPr>
          </a:p>
        </p:txBody>
      </p:sp>
      <p:sp>
        <p:nvSpPr>
          <p:cNvPr id="2" name="Title 1">
            <a:extLst>
              <a:ext uri="{FF2B5EF4-FFF2-40B4-BE49-F238E27FC236}">
                <a16:creationId xmlns:a16="http://schemas.microsoft.com/office/drawing/2014/main" id="{E84C76B7-DA51-F916-1317-F3454CA06173}"/>
              </a:ext>
            </a:extLst>
          </p:cNvPr>
          <p:cNvSpPr txBox="1">
            <a:spLocks/>
          </p:cNvSpPr>
          <p:nvPr/>
        </p:nvSpPr>
        <p:spPr>
          <a:xfrm>
            <a:off x="268778" y="275775"/>
            <a:ext cx="4383156" cy="89704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3200" b="1" spc="300" dirty="0" err="1">
                <a:solidFill>
                  <a:srgbClr val="800000"/>
                </a:solidFill>
                <a:latin typeface="Century Gothic"/>
              </a:rPr>
              <a:t>Contexte</a:t>
            </a:r>
            <a:r>
              <a:rPr lang="en-US" sz="3200" b="1" spc="300" dirty="0">
                <a:solidFill>
                  <a:srgbClr val="800000"/>
                </a:solidFill>
                <a:latin typeface="Century Gothic"/>
              </a:rPr>
              <a:t> de l</a:t>
            </a:r>
            <a:r>
              <a:rPr lang="fr-FR" sz="3200" b="1" spc="300" dirty="0">
                <a:solidFill>
                  <a:srgbClr val="800000"/>
                </a:solidFill>
                <a:latin typeface="Century Gothic"/>
              </a:rPr>
              <a:t>’évaluation</a:t>
            </a:r>
            <a:endParaRPr lang="en-US" sz="3200" b="1" spc="300" dirty="0">
              <a:solidFill>
                <a:srgbClr val="800000"/>
              </a:solidFill>
              <a:latin typeface="Century Gothic"/>
            </a:endParaRPr>
          </a:p>
        </p:txBody>
      </p:sp>
    </p:spTree>
    <p:extLst>
      <p:ext uri="{BB962C8B-B14F-4D97-AF65-F5344CB8AC3E}">
        <p14:creationId xmlns:p14="http://schemas.microsoft.com/office/powerpoint/2010/main" val="397434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011A9-4B8B-02E7-FE3E-5E1048AE9C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792AE93-C87E-1494-9A8B-0EEA7E589AA7}"/>
              </a:ext>
            </a:extLst>
          </p:cNvPr>
          <p:cNvSpPr txBox="1"/>
          <p:nvPr/>
        </p:nvSpPr>
        <p:spPr>
          <a:xfrm>
            <a:off x="268778" y="1172817"/>
            <a:ext cx="11548848" cy="4524315"/>
          </a:xfrm>
          <a:prstGeom prst="rect">
            <a:avLst/>
          </a:prstGeom>
          <a:noFill/>
        </p:spPr>
        <p:txBody>
          <a:bodyPr wrap="square" rtlCol="0">
            <a:spAutoFit/>
          </a:bodyPr>
          <a:lstStyle/>
          <a:p>
            <a:pPr algn="ctr"/>
            <a:endParaRPr lang="en-US" sz="2800" b="1" u="sng" dirty="0">
              <a:solidFill>
                <a:srgbClr val="640811"/>
              </a:solidFill>
            </a:endParaRPr>
          </a:p>
          <a:p>
            <a:pPr marL="285750" indent="-285750" algn="just">
              <a:buClr>
                <a:srgbClr val="640811"/>
              </a:buClr>
              <a:buFont typeface="Arial" panose="020B0604020202020204" pitchFamily="34" charset="0"/>
              <a:buChar char="•"/>
            </a:pPr>
            <a:r>
              <a:rPr lang="fr-FR" sz="2600" dirty="0">
                <a:latin typeface="+mj-lt"/>
              </a:rPr>
              <a:t>Procéder à un nettoyage de la liste des sites CCCM/CMP de sorte à avoir une liste de sites plus conforme à la réalité de la crise et enlever les sites / ou quartiers dans lesquels les PDI sont déjà intégrés,</a:t>
            </a:r>
          </a:p>
          <a:p>
            <a:pPr marL="285750" indent="-285750" algn="just">
              <a:buClr>
                <a:srgbClr val="640811"/>
              </a:buClr>
              <a:buFont typeface="Arial" panose="020B0604020202020204" pitchFamily="34" charset="0"/>
              <a:buChar char="•"/>
            </a:pPr>
            <a:r>
              <a:rPr lang="fr-FR" sz="2600" dirty="0">
                <a:latin typeface="+mj-lt"/>
              </a:rPr>
              <a:t>Faire l’état des lieux du niveau d’intégration des </a:t>
            </a:r>
            <a:r>
              <a:rPr lang="fr-FR" sz="2600" dirty="0" err="1">
                <a:latin typeface="+mj-lt"/>
              </a:rPr>
              <a:t>PDIs</a:t>
            </a:r>
            <a:r>
              <a:rPr lang="fr-FR" sz="2600" dirty="0">
                <a:latin typeface="+mj-lt"/>
              </a:rPr>
              <a:t> dans les sites de moins de 50 HH en comparant leurs conditions de vie et vulnérabilités par rapport au reste de la population de la zone,</a:t>
            </a:r>
          </a:p>
          <a:p>
            <a:pPr marL="285750" indent="-285750" algn="just">
              <a:buClr>
                <a:srgbClr val="640811"/>
              </a:buClr>
              <a:buFont typeface="Arial" panose="020B0604020202020204" pitchFamily="34" charset="0"/>
              <a:buChar char="•"/>
            </a:pPr>
            <a:r>
              <a:rPr lang="fr-FR" sz="2600" dirty="0">
                <a:latin typeface="+mj-lt"/>
              </a:rPr>
              <a:t>Comprendre les intentions futures de retour, relocalisation ou intégration des </a:t>
            </a:r>
            <a:r>
              <a:rPr lang="fr-FR" sz="2600" dirty="0" err="1">
                <a:latin typeface="+mj-lt"/>
              </a:rPr>
              <a:t>PDIs</a:t>
            </a:r>
            <a:r>
              <a:rPr lang="fr-FR" sz="2600" dirty="0">
                <a:latin typeface="+mj-lt"/>
              </a:rPr>
              <a:t> qui vivent dans les petits sites,</a:t>
            </a:r>
          </a:p>
          <a:p>
            <a:pPr marL="285750" indent="-285750" algn="just">
              <a:buClr>
                <a:srgbClr val="640811"/>
              </a:buClr>
              <a:buFont typeface="Arial" panose="020B0604020202020204" pitchFamily="34" charset="0"/>
              <a:buChar char="•"/>
            </a:pPr>
            <a:r>
              <a:rPr lang="fr-FR" sz="2600" dirty="0">
                <a:latin typeface="+mj-lt"/>
              </a:rPr>
              <a:t>Estimer les besoins pour consolider l’intégration ou mettre en œuvre les solutions durables.</a:t>
            </a:r>
          </a:p>
        </p:txBody>
      </p:sp>
      <p:sp>
        <p:nvSpPr>
          <p:cNvPr id="2" name="Title 1">
            <a:extLst>
              <a:ext uri="{FF2B5EF4-FFF2-40B4-BE49-F238E27FC236}">
                <a16:creationId xmlns:a16="http://schemas.microsoft.com/office/drawing/2014/main" id="{438F50F5-F8B4-78F9-F75D-E407DBDCACE0}"/>
              </a:ext>
            </a:extLst>
          </p:cNvPr>
          <p:cNvSpPr txBox="1">
            <a:spLocks/>
          </p:cNvSpPr>
          <p:nvPr/>
        </p:nvSpPr>
        <p:spPr>
          <a:xfrm>
            <a:off x="268778" y="275775"/>
            <a:ext cx="4383156" cy="897042"/>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3200" b="1" spc="300" dirty="0">
                <a:solidFill>
                  <a:srgbClr val="800000"/>
                </a:solidFill>
                <a:latin typeface="Century Gothic"/>
              </a:rPr>
              <a:t>Objectifs de l</a:t>
            </a:r>
            <a:r>
              <a:rPr lang="fr-FR" sz="3200" b="1" spc="300" dirty="0">
                <a:solidFill>
                  <a:srgbClr val="800000"/>
                </a:solidFill>
                <a:latin typeface="Century Gothic"/>
              </a:rPr>
              <a:t>’évaluation</a:t>
            </a:r>
            <a:endParaRPr lang="en-US" sz="3200" b="1" spc="300" dirty="0">
              <a:solidFill>
                <a:srgbClr val="800000"/>
              </a:solidFill>
              <a:latin typeface="Century Gothic"/>
            </a:endParaRPr>
          </a:p>
        </p:txBody>
      </p:sp>
    </p:spTree>
    <p:extLst>
      <p:ext uri="{BB962C8B-B14F-4D97-AF65-F5344CB8AC3E}">
        <p14:creationId xmlns:p14="http://schemas.microsoft.com/office/powerpoint/2010/main" val="31768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AA96-78C3-6103-2B6D-DB72D3AD8F57}"/>
              </a:ext>
            </a:extLst>
          </p:cNvPr>
          <p:cNvSpPr txBox="1">
            <a:spLocks/>
          </p:cNvSpPr>
          <p:nvPr/>
        </p:nvSpPr>
        <p:spPr>
          <a:xfrm>
            <a:off x="186083" y="638001"/>
            <a:ext cx="4550314" cy="66198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3200" b="1" spc="300" dirty="0">
                <a:solidFill>
                  <a:srgbClr val="800000"/>
                </a:solidFill>
                <a:latin typeface="Century Gothic"/>
              </a:rPr>
              <a:t>METHODOLOGIE </a:t>
            </a:r>
            <a:endParaRPr lang="en-US" sz="3200" b="1" spc="300" dirty="0">
              <a:solidFill>
                <a:srgbClr val="800000"/>
              </a:solidFill>
              <a:latin typeface="Century Gothic"/>
            </a:endParaRPr>
          </a:p>
        </p:txBody>
      </p:sp>
      <p:sp>
        <p:nvSpPr>
          <p:cNvPr id="5" name="Title 1">
            <a:extLst>
              <a:ext uri="{FF2B5EF4-FFF2-40B4-BE49-F238E27FC236}">
                <a16:creationId xmlns:a16="http://schemas.microsoft.com/office/drawing/2014/main" id="{F79A98EE-B17C-2095-93A1-1D2845C60C51}"/>
              </a:ext>
            </a:extLst>
          </p:cNvPr>
          <p:cNvSpPr txBox="1">
            <a:spLocks/>
          </p:cNvSpPr>
          <p:nvPr/>
        </p:nvSpPr>
        <p:spPr>
          <a:xfrm>
            <a:off x="186083" y="1209501"/>
            <a:ext cx="10951817" cy="66198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3200" b="1" spc="300" dirty="0">
                <a:solidFill>
                  <a:srgbClr val="800000"/>
                </a:solidFill>
                <a:latin typeface="Century Gothic"/>
              </a:rPr>
              <a:t>Méthodologie mixte quantitative et qualitative </a:t>
            </a:r>
            <a:endParaRPr lang="en-US" sz="3200" b="1" spc="300" dirty="0">
              <a:solidFill>
                <a:srgbClr val="800000"/>
              </a:solidFill>
              <a:latin typeface="Century Gothic"/>
            </a:endParaRPr>
          </a:p>
        </p:txBody>
      </p:sp>
      <p:graphicFrame>
        <p:nvGraphicFramePr>
          <p:cNvPr id="6" name="Table 5">
            <a:extLst>
              <a:ext uri="{FF2B5EF4-FFF2-40B4-BE49-F238E27FC236}">
                <a16:creationId xmlns:a16="http://schemas.microsoft.com/office/drawing/2014/main" id="{39712D0F-2194-1691-676E-EE1086621C7B}"/>
              </a:ext>
            </a:extLst>
          </p:cNvPr>
          <p:cNvGraphicFramePr>
            <a:graphicFrameLocks noGrp="1"/>
          </p:cNvGraphicFramePr>
          <p:nvPr>
            <p:extLst>
              <p:ext uri="{D42A27DB-BD31-4B8C-83A1-F6EECF244321}">
                <p14:modId xmlns:p14="http://schemas.microsoft.com/office/powerpoint/2010/main" val="3769221660"/>
              </p:ext>
            </p:extLst>
          </p:nvPr>
        </p:nvGraphicFramePr>
        <p:xfrm>
          <a:off x="186083" y="1899459"/>
          <a:ext cx="5554317" cy="4541520"/>
        </p:xfrm>
        <a:graphic>
          <a:graphicData uri="http://schemas.openxmlformats.org/drawingml/2006/table">
            <a:tbl>
              <a:tblPr firstRow="1" bandRow="1">
                <a:tableStyleId>{72833802-FEF1-4C79-8D5D-14CF1EAF98D9}</a:tableStyleId>
              </a:tblPr>
              <a:tblGrid>
                <a:gridCol w="5554317">
                  <a:extLst>
                    <a:ext uri="{9D8B030D-6E8A-4147-A177-3AD203B41FA5}">
                      <a16:colId xmlns:a16="http://schemas.microsoft.com/office/drawing/2014/main" val="3818062043"/>
                    </a:ext>
                  </a:extLst>
                </a:gridCol>
              </a:tblGrid>
              <a:tr h="289100">
                <a:tc>
                  <a:txBody>
                    <a:bodyPr/>
                    <a:lstStyle/>
                    <a:p>
                      <a:r>
                        <a:rPr lang="fr-FR" sz="2200" dirty="0">
                          <a:latin typeface="+mj-lt"/>
                        </a:rPr>
                        <a:t>Enquête ménages</a:t>
                      </a:r>
                      <a:endParaRPr lang="en-US" sz="2200" dirty="0">
                        <a:latin typeface="+mj-lt"/>
                      </a:endParaRP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solidFill>
                      <a:srgbClr val="640811"/>
                    </a:solidFill>
                  </a:tcPr>
                </a:tc>
                <a:extLst>
                  <a:ext uri="{0D108BD9-81ED-4DB2-BD59-A6C34878D82A}">
                    <a16:rowId xmlns:a16="http://schemas.microsoft.com/office/drawing/2014/main" val="2822143191"/>
                  </a:ext>
                </a:extLst>
              </a:tr>
              <a:tr h="855750">
                <a:tc>
                  <a:txBody>
                    <a:bodyPr/>
                    <a:lstStyle/>
                    <a:p>
                      <a:pPr marL="285750" indent="-285750">
                        <a:buFont typeface="Arial" panose="020B0604020202020204" pitchFamily="34" charset="0"/>
                        <a:buChar char="•"/>
                      </a:pPr>
                      <a:r>
                        <a:rPr lang="fr-FR" sz="2200" dirty="0">
                          <a:latin typeface="+mj-lt"/>
                        </a:rPr>
                        <a:t>Enquête ménage représentative des </a:t>
                      </a:r>
                      <a:r>
                        <a:rPr lang="fr-FR" sz="2200" dirty="0" err="1">
                          <a:latin typeface="+mj-lt"/>
                        </a:rPr>
                        <a:t>PDIs</a:t>
                      </a:r>
                      <a:r>
                        <a:rPr lang="fr-FR" sz="2200" dirty="0">
                          <a:latin typeface="+mj-lt"/>
                        </a:rPr>
                        <a:t> sur sites selon un niveau de confiance de 95% et marge d’erreur de 8%,</a:t>
                      </a:r>
                    </a:p>
                    <a:p>
                      <a:pPr marL="285750" indent="-285750">
                        <a:buFont typeface="Arial" panose="020B0604020202020204" pitchFamily="34" charset="0"/>
                        <a:buChar char="•"/>
                      </a:pPr>
                      <a:r>
                        <a:rPr lang="en-US" sz="2200" dirty="0">
                          <a:latin typeface="+mj-lt"/>
                        </a:rPr>
                        <a:t>Questionnaire </a:t>
                      </a:r>
                      <a:r>
                        <a:rPr lang="en-US" sz="2200" dirty="0" err="1">
                          <a:latin typeface="+mj-lt"/>
                        </a:rPr>
                        <a:t>structuré</a:t>
                      </a:r>
                      <a:r>
                        <a:rPr lang="en-US" sz="2200" dirty="0">
                          <a:latin typeface="+mj-lt"/>
                        </a:rPr>
                        <a:t> </a:t>
                      </a:r>
                      <a:r>
                        <a:rPr lang="en-US" sz="2200" dirty="0" err="1">
                          <a:latin typeface="+mj-lt"/>
                        </a:rPr>
                        <a:t>abordant</a:t>
                      </a:r>
                      <a:r>
                        <a:rPr lang="en-US" sz="2200" dirty="0">
                          <a:latin typeface="+mj-lt"/>
                        </a:rPr>
                        <a:t> :</a:t>
                      </a:r>
                    </a:p>
                    <a:p>
                      <a:pPr marL="685800" indent="-393700">
                        <a:buFont typeface="Courier New" panose="02070309020205020404" pitchFamily="49" charset="0"/>
                        <a:buChar char="o"/>
                      </a:pPr>
                      <a:r>
                        <a:rPr lang="en-US" sz="2200" dirty="0">
                          <a:latin typeface="+mj-lt"/>
                        </a:rPr>
                        <a:t>Le </a:t>
                      </a:r>
                      <a:r>
                        <a:rPr lang="en-US" sz="2200" dirty="0" err="1">
                          <a:latin typeface="+mj-lt"/>
                        </a:rPr>
                        <a:t>niveau</a:t>
                      </a:r>
                      <a:r>
                        <a:rPr lang="en-US" sz="2200" dirty="0">
                          <a:latin typeface="+mj-lt"/>
                        </a:rPr>
                        <a:t> </a:t>
                      </a:r>
                      <a:r>
                        <a:rPr lang="en-US" sz="2200" dirty="0" err="1">
                          <a:latin typeface="+mj-lt"/>
                        </a:rPr>
                        <a:t>d’integration</a:t>
                      </a:r>
                      <a:r>
                        <a:rPr lang="en-US" sz="2200" dirty="0">
                          <a:latin typeface="+mj-lt"/>
                        </a:rPr>
                        <a:t> des PDIs dans la zone,</a:t>
                      </a:r>
                    </a:p>
                    <a:p>
                      <a:pPr marL="685800" indent="-393700">
                        <a:buFont typeface="Courier New" panose="02070309020205020404" pitchFamily="49" charset="0"/>
                        <a:buChar char="o"/>
                      </a:pPr>
                      <a:r>
                        <a:rPr lang="en-US" sz="2200" dirty="0" err="1">
                          <a:latin typeface="+mj-lt"/>
                        </a:rPr>
                        <a:t>Vulnérabiltés</a:t>
                      </a:r>
                      <a:r>
                        <a:rPr lang="en-US" sz="2200" dirty="0">
                          <a:latin typeface="+mj-lt"/>
                        </a:rPr>
                        <a:t> et </a:t>
                      </a:r>
                      <a:r>
                        <a:rPr lang="en-US" sz="2200" dirty="0" err="1">
                          <a:latin typeface="+mj-lt"/>
                        </a:rPr>
                        <a:t>accès</a:t>
                      </a:r>
                      <a:r>
                        <a:rPr lang="en-US" sz="2200" dirty="0">
                          <a:latin typeface="+mj-lt"/>
                        </a:rPr>
                        <a:t> aux services de base </a:t>
                      </a:r>
                      <a:r>
                        <a:rPr lang="en-US" sz="2200" dirty="0" err="1">
                          <a:latin typeface="+mj-lt"/>
                        </a:rPr>
                        <a:t>comparativement</a:t>
                      </a:r>
                      <a:r>
                        <a:rPr lang="en-US" sz="2200" dirty="0">
                          <a:latin typeface="+mj-lt"/>
                        </a:rPr>
                        <a:t> aux </a:t>
                      </a:r>
                      <a:r>
                        <a:rPr lang="en-US" sz="2200" dirty="0" err="1">
                          <a:latin typeface="+mj-lt"/>
                        </a:rPr>
                        <a:t>autres</a:t>
                      </a:r>
                      <a:r>
                        <a:rPr lang="en-US" sz="2200" dirty="0">
                          <a:latin typeface="+mj-lt"/>
                        </a:rPr>
                        <a:t> populations de la zone,</a:t>
                      </a:r>
                    </a:p>
                    <a:p>
                      <a:pPr marL="685800" indent="-393700">
                        <a:buFont typeface="Courier New" panose="02070309020205020404" pitchFamily="49" charset="0"/>
                        <a:buChar char="o"/>
                      </a:pPr>
                      <a:r>
                        <a:rPr lang="en-US" sz="2200" dirty="0">
                          <a:latin typeface="+mj-lt"/>
                        </a:rPr>
                        <a:t>Intentions futures de solutions durables (retour, </a:t>
                      </a:r>
                      <a:r>
                        <a:rPr lang="en-US" sz="2200" dirty="0" err="1">
                          <a:latin typeface="+mj-lt"/>
                        </a:rPr>
                        <a:t>relocalisation</a:t>
                      </a:r>
                      <a:r>
                        <a:rPr lang="en-US" sz="2200" dirty="0">
                          <a:latin typeface="+mj-lt"/>
                        </a:rPr>
                        <a:t>, integration),</a:t>
                      </a:r>
                    </a:p>
                    <a:p>
                      <a:pPr marL="577850" indent="-285750">
                        <a:buFont typeface="Arial" panose="020B0604020202020204" pitchFamily="34" charset="0"/>
                        <a:buChar char="•"/>
                      </a:pPr>
                      <a:r>
                        <a:rPr lang="en-US" sz="2200" dirty="0">
                          <a:latin typeface="+mj-lt"/>
                        </a:rPr>
                        <a:t>Taille de </a:t>
                      </a:r>
                      <a:r>
                        <a:rPr lang="en-US" sz="2200" dirty="0" err="1">
                          <a:latin typeface="+mj-lt"/>
                        </a:rPr>
                        <a:t>l’échantillon</a:t>
                      </a:r>
                      <a:r>
                        <a:rPr lang="en-US" sz="2200" dirty="0">
                          <a:latin typeface="+mj-lt"/>
                        </a:rPr>
                        <a:t> : 576</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6350" cap="flat" cmpd="sng" algn="ctr">
                      <a:noFill/>
                      <a:prstDash val="solid"/>
                      <a:miter lim="800000"/>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860668"/>
                  </a:ext>
                </a:extLst>
              </a:tr>
            </a:tbl>
          </a:graphicData>
        </a:graphic>
      </p:graphicFrame>
      <p:graphicFrame>
        <p:nvGraphicFramePr>
          <p:cNvPr id="3" name="Table 2">
            <a:extLst>
              <a:ext uri="{FF2B5EF4-FFF2-40B4-BE49-F238E27FC236}">
                <a16:creationId xmlns:a16="http://schemas.microsoft.com/office/drawing/2014/main" id="{691B1585-52BC-D0D0-4C27-AF8E0BCB918C}"/>
              </a:ext>
            </a:extLst>
          </p:cNvPr>
          <p:cNvGraphicFramePr>
            <a:graphicFrameLocks noGrp="1"/>
          </p:cNvGraphicFramePr>
          <p:nvPr>
            <p:extLst>
              <p:ext uri="{D42A27DB-BD31-4B8C-83A1-F6EECF244321}">
                <p14:modId xmlns:p14="http://schemas.microsoft.com/office/powerpoint/2010/main" val="2255827827"/>
              </p:ext>
            </p:extLst>
          </p:nvPr>
        </p:nvGraphicFramePr>
        <p:xfrm>
          <a:off x="5964583" y="1899458"/>
          <a:ext cx="5859117" cy="4541520"/>
        </p:xfrm>
        <a:graphic>
          <a:graphicData uri="http://schemas.openxmlformats.org/drawingml/2006/table">
            <a:tbl>
              <a:tblPr firstRow="1" bandRow="1">
                <a:tableStyleId>{F2DE63D5-997A-4646-A377-4702673A728D}</a:tableStyleId>
              </a:tblPr>
              <a:tblGrid>
                <a:gridCol w="5859117">
                  <a:extLst>
                    <a:ext uri="{9D8B030D-6E8A-4147-A177-3AD203B41FA5}">
                      <a16:colId xmlns:a16="http://schemas.microsoft.com/office/drawing/2014/main" val="3818062043"/>
                    </a:ext>
                  </a:extLst>
                </a:gridCol>
              </a:tblGrid>
              <a:tr h="460734">
                <a:tc>
                  <a:txBody>
                    <a:bodyPr/>
                    <a:lstStyle/>
                    <a:p>
                      <a:r>
                        <a:rPr lang="fr-FR" sz="2200" dirty="0">
                          <a:latin typeface="+mj-lt"/>
                        </a:rPr>
                        <a:t>Focus groups</a:t>
                      </a:r>
                      <a:endParaRPr lang="en-US" sz="2200" dirty="0">
                        <a:latin typeface="+mj-lt"/>
                      </a:endParaRPr>
                    </a:p>
                  </a:txBody>
                  <a:tcPr>
                    <a:lnB w="12700" cap="flat" cmpd="sng" algn="ctr">
                      <a:solidFill>
                        <a:srgbClr val="D9D9D9"/>
                      </a:solidFill>
                      <a:prstDash val="solid"/>
                      <a:round/>
                      <a:headEnd type="none" w="med" len="med"/>
                      <a:tailEnd type="none" w="med" len="med"/>
                    </a:lnB>
                    <a:solidFill>
                      <a:srgbClr val="640811"/>
                    </a:solidFill>
                  </a:tcPr>
                </a:tc>
                <a:extLst>
                  <a:ext uri="{0D108BD9-81ED-4DB2-BD59-A6C34878D82A}">
                    <a16:rowId xmlns:a16="http://schemas.microsoft.com/office/drawing/2014/main" val="2822143191"/>
                  </a:ext>
                </a:extLst>
              </a:tr>
              <a:tr h="4080786">
                <a:tc>
                  <a:txBody>
                    <a:bodyPr/>
                    <a:lstStyle/>
                    <a:p>
                      <a:pPr marL="285750" indent="-285750" algn="just">
                        <a:buFont typeface="Arial" panose="020B0604020202020204" pitchFamily="34" charset="0"/>
                        <a:buChar char="•"/>
                      </a:pPr>
                      <a:r>
                        <a:rPr lang="fr-FR" sz="2200" dirty="0">
                          <a:latin typeface="+mj-lt"/>
                        </a:rPr>
                        <a:t>Deux focus groups distincts dont un administré à la population déplacée du site et un autre adressé à la communauté locale et leaders communautaire,</a:t>
                      </a:r>
                    </a:p>
                    <a:p>
                      <a:pPr marL="285750" indent="-285750" algn="just">
                        <a:buFont typeface="Arial" panose="020B0604020202020204" pitchFamily="34" charset="0"/>
                        <a:buChar char="•"/>
                      </a:pPr>
                      <a:r>
                        <a:rPr lang="fr-FR" sz="2200" dirty="0">
                          <a:latin typeface="+mj-lt"/>
                        </a:rPr>
                        <a:t>Les groupes de discussions serviront à approfondir les questions sur le niveau d’intégration des </a:t>
                      </a:r>
                      <a:r>
                        <a:rPr lang="fr-FR" sz="2200" dirty="0" err="1">
                          <a:latin typeface="+mj-lt"/>
                        </a:rPr>
                        <a:t>PDIs</a:t>
                      </a:r>
                      <a:r>
                        <a:rPr lang="fr-FR" sz="2200" dirty="0">
                          <a:latin typeface="+mj-lt"/>
                        </a:rPr>
                        <a:t>, cohésion communautaire entre populations selon la perspective des représentants de la population locale.</a:t>
                      </a:r>
                      <a:endParaRPr lang="en-US" sz="2200" dirty="0">
                        <a:latin typeface="+mj-lt"/>
                      </a:endParaRPr>
                    </a:p>
                    <a:p>
                      <a:pPr marL="285750" indent="-285750">
                        <a:buFont typeface="Courier New" panose="02070309020205020404" pitchFamily="49" charset="0"/>
                        <a:buChar char="o"/>
                      </a:pPr>
                      <a:endParaRPr lang="en-US" sz="2200" dirty="0">
                        <a:latin typeface="+mj-lt"/>
                      </a:endParaRP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860668"/>
                  </a:ext>
                </a:extLst>
              </a:tr>
            </a:tbl>
          </a:graphicData>
        </a:graphic>
      </p:graphicFrame>
    </p:spTree>
    <p:extLst>
      <p:ext uri="{BB962C8B-B14F-4D97-AF65-F5344CB8AC3E}">
        <p14:creationId xmlns:p14="http://schemas.microsoft.com/office/powerpoint/2010/main" val="358362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FAA6-9791-328E-45D4-19657F3359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67C42DF-9C8D-A1A9-7684-B50B36D48CAF}"/>
              </a:ext>
            </a:extLst>
          </p:cNvPr>
          <p:cNvSpPr txBox="1"/>
          <p:nvPr/>
        </p:nvSpPr>
        <p:spPr>
          <a:xfrm>
            <a:off x="1178696" y="2969194"/>
            <a:ext cx="9834608" cy="91961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fr-FR" sz="4800" b="1" spc="300" dirty="0">
                <a:solidFill>
                  <a:prstClr val="white"/>
                </a:solidFill>
                <a:latin typeface="Calibri Light"/>
              </a:rPr>
              <a:t>Tour de table des partenaires </a:t>
            </a:r>
            <a:endParaRPr lang="en-US" sz="4800" b="1" spc="300" dirty="0">
              <a:solidFill>
                <a:prstClr val="white"/>
              </a:solidFill>
              <a:latin typeface="Calibri Light"/>
            </a:endParaRPr>
          </a:p>
        </p:txBody>
      </p:sp>
      <p:cxnSp>
        <p:nvCxnSpPr>
          <p:cNvPr id="3" name="Straight Connector 2">
            <a:extLst>
              <a:ext uri="{FF2B5EF4-FFF2-40B4-BE49-F238E27FC236}">
                <a16:creationId xmlns:a16="http://schemas.microsoft.com/office/drawing/2014/main" id="{1815FB00-544E-F431-FBE4-E7A7448E80F9}"/>
              </a:ext>
            </a:extLst>
          </p:cNvPr>
          <p:cNvCxnSpPr>
            <a:cxnSpLocks/>
          </p:cNvCxnSpPr>
          <p:nvPr/>
        </p:nvCxnSpPr>
        <p:spPr>
          <a:xfrm>
            <a:off x="4154658" y="2796160"/>
            <a:ext cx="3704884"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37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FAA6-9791-328E-45D4-19657F3359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67C42DF-9C8D-A1A9-7684-B50B36D48CAF}"/>
              </a:ext>
            </a:extLst>
          </p:cNvPr>
          <p:cNvSpPr txBox="1"/>
          <p:nvPr/>
        </p:nvSpPr>
        <p:spPr>
          <a:xfrm>
            <a:off x="1044296" y="2978377"/>
            <a:ext cx="9834608" cy="91961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fr-FR" sz="4800" b="1" i="0" u="none" strike="noStrike" kern="1200" cap="none" spc="300" normalizeH="0" baseline="0" noProof="0" dirty="0">
                <a:ln>
                  <a:noFill/>
                </a:ln>
                <a:solidFill>
                  <a:prstClr val="white"/>
                </a:solidFill>
                <a:effectLst/>
                <a:uLnTx/>
                <a:uFillTx/>
                <a:latin typeface="Calibri Light"/>
                <a:ea typeface="+mn-ea"/>
                <a:cs typeface="+mn-cs"/>
              </a:rPr>
              <a:t>Divers </a:t>
            </a:r>
            <a:endParaRPr kumimoji="0" lang="en-US" sz="4800" b="1" i="0" u="none" strike="noStrike" kern="1200" cap="none" spc="300" normalizeH="0" baseline="0" noProof="0" dirty="0">
              <a:ln>
                <a:noFill/>
              </a:ln>
              <a:solidFill>
                <a:prstClr val="white"/>
              </a:solidFill>
              <a:effectLst/>
              <a:uLnTx/>
              <a:uFillTx/>
              <a:latin typeface="Calibri Light"/>
              <a:ea typeface="+mn-ea"/>
              <a:cs typeface="+mn-cs"/>
            </a:endParaRPr>
          </a:p>
        </p:txBody>
      </p:sp>
      <p:cxnSp>
        <p:nvCxnSpPr>
          <p:cNvPr id="3" name="Straight Connector 2">
            <a:extLst>
              <a:ext uri="{FF2B5EF4-FFF2-40B4-BE49-F238E27FC236}">
                <a16:creationId xmlns:a16="http://schemas.microsoft.com/office/drawing/2014/main" id="{1815FB00-544E-F431-FBE4-E7A7448E80F9}"/>
              </a:ext>
            </a:extLst>
          </p:cNvPr>
          <p:cNvCxnSpPr>
            <a:cxnSpLocks/>
          </p:cNvCxnSpPr>
          <p:nvPr/>
        </p:nvCxnSpPr>
        <p:spPr>
          <a:xfrm>
            <a:off x="3796297" y="2978377"/>
            <a:ext cx="3704884"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014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0820" y="2957064"/>
            <a:ext cx="9640810" cy="91961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fr-FR" sz="4800" b="1" i="0" u="none" strike="noStrike" kern="1200" cap="none" spc="300" normalizeH="0" baseline="0" noProof="0" dirty="0">
                <a:ln>
                  <a:noFill/>
                </a:ln>
                <a:solidFill>
                  <a:prstClr val="white"/>
                </a:solidFill>
                <a:effectLst/>
                <a:uLnTx/>
                <a:uFillTx/>
                <a:latin typeface="+mj-lt"/>
                <a:ea typeface="+mn-ea"/>
                <a:cs typeface="Avenir Next Bold"/>
              </a:rPr>
              <a:t>Singuila Mingui</a:t>
            </a:r>
          </a:p>
        </p:txBody>
      </p:sp>
      <p:cxnSp>
        <p:nvCxnSpPr>
          <p:cNvPr id="3" name="Straight Connector 2">
            <a:extLst>
              <a:ext uri="{FF2B5EF4-FFF2-40B4-BE49-F238E27FC236}">
                <a16:creationId xmlns:a16="http://schemas.microsoft.com/office/drawing/2014/main" id="{F25AC9FC-49A6-8068-8896-07918BD048CA}"/>
              </a:ext>
            </a:extLst>
          </p:cNvPr>
          <p:cNvCxnSpPr>
            <a:cxnSpLocks/>
          </p:cNvCxnSpPr>
          <p:nvPr/>
        </p:nvCxnSpPr>
        <p:spPr>
          <a:xfrm>
            <a:off x="4138783" y="2957064"/>
            <a:ext cx="3704884"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276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3086" y="578547"/>
            <a:ext cx="4257837" cy="661987"/>
          </a:xfrm>
          <a:prstGeom prst="rect">
            <a:avLst/>
          </a:prstGeom>
        </p:spPr>
        <p:txBody>
          <a:bodyPr>
            <a:normAutofit/>
          </a:bodyPr>
          <a:lstStyle/>
          <a:p>
            <a:r>
              <a:rPr lang="fr-FR" sz="3600" b="1" spc="300" dirty="0">
                <a:solidFill>
                  <a:srgbClr val="800000"/>
                </a:solidFill>
                <a:latin typeface="Avenir Next Bold"/>
              </a:rPr>
              <a:t>ORDRE DU JOUR</a:t>
            </a:r>
            <a:endParaRPr lang="en-US" sz="3600" b="1" spc="300" dirty="0">
              <a:solidFill>
                <a:srgbClr val="800000"/>
              </a:solidFill>
              <a:latin typeface="Avenir Next Bold"/>
            </a:endParaRPr>
          </a:p>
        </p:txBody>
      </p:sp>
      <p:graphicFrame>
        <p:nvGraphicFramePr>
          <p:cNvPr id="3" name="Table 2">
            <a:extLst>
              <a:ext uri="{FF2B5EF4-FFF2-40B4-BE49-F238E27FC236}">
                <a16:creationId xmlns:a16="http://schemas.microsoft.com/office/drawing/2014/main" id="{12693975-5C32-4A13-DB48-8556D8FA537A}"/>
              </a:ext>
            </a:extLst>
          </p:cNvPr>
          <p:cNvGraphicFramePr>
            <a:graphicFrameLocks noGrp="1"/>
          </p:cNvGraphicFramePr>
          <p:nvPr>
            <p:extLst>
              <p:ext uri="{D42A27DB-BD31-4B8C-83A1-F6EECF244321}">
                <p14:modId xmlns:p14="http://schemas.microsoft.com/office/powerpoint/2010/main" val="3758753901"/>
              </p:ext>
            </p:extLst>
          </p:nvPr>
        </p:nvGraphicFramePr>
        <p:xfrm>
          <a:off x="211416" y="2150739"/>
          <a:ext cx="11769167" cy="2888642"/>
        </p:xfrm>
        <a:graphic>
          <a:graphicData uri="http://schemas.openxmlformats.org/drawingml/2006/table">
            <a:tbl>
              <a:tblPr firstRow="1" bandRow="1">
                <a:tableStyleId>{2D5ABB26-0587-4C30-8999-92F81FD0307C}</a:tableStyleId>
              </a:tblPr>
              <a:tblGrid>
                <a:gridCol w="11769167">
                  <a:extLst>
                    <a:ext uri="{9D8B030D-6E8A-4147-A177-3AD203B41FA5}">
                      <a16:colId xmlns:a16="http://schemas.microsoft.com/office/drawing/2014/main" val="20000"/>
                    </a:ext>
                  </a:extLst>
                </a:gridCol>
              </a:tblGrid>
              <a:tr h="5289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0" fontAlgn="base" latinLnBrk="0" hangingPunct="0">
                        <a:lnSpc>
                          <a:spcPct val="105000"/>
                        </a:lnSpc>
                        <a:spcBef>
                          <a:spcPct val="0"/>
                        </a:spcBef>
                        <a:spcAft>
                          <a:spcPct val="0"/>
                        </a:spcAft>
                        <a:buClr>
                          <a:srgbClr val="1F657E"/>
                        </a:buClr>
                        <a:buSzTx/>
                        <a:buFont typeface="+mj-lt"/>
                        <a:buNone/>
                        <a:tabLst/>
                        <a:defRPr/>
                      </a:pPr>
                      <a:r>
                        <a:rPr kumimoji="0" lang="fr-FR" sz="2800" b="1" u="none" strike="noStrike" kern="1200" cap="none" spc="0" normalizeH="0" baseline="0" noProof="0" dirty="0">
                          <a:ln>
                            <a:noFill/>
                          </a:ln>
                          <a:solidFill>
                            <a:srgbClr val="640811"/>
                          </a:solidFill>
                          <a:effectLst/>
                          <a:uLnTx/>
                          <a:uFillTx/>
                          <a:latin typeface="Calibri Light" panose="020F0302020204030204" pitchFamily="34" charset="0"/>
                          <a:ea typeface="+mn-ea"/>
                          <a:cs typeface="Calibri Light" panose="020F0302020204030204" pitchFamily="34" charset="0"/>
                        </a:rPr>
                        <a:t>1. </a:t>
                      </a:r>
                      <a:r>
                        <a:rPr lang="fr-FR" sz="2800" b="1" i="0" kern="1200" dirty="0">
                          <a:solidFill>
                            <a:schemeClr val="tx1"/>
                          </a:solidFill>
                          <a:latin typeface="Calibri Light" panose="020F0302020204030204" pitchFamily="34" charset="0"/>
                          <a:ea typeface="+mn-ea"/>
                          <a:cs typeface="Calibri Light" panose="020F0302020204030204" pitchFamily="34" charset="0"/>
                        </a:rPr>
                        <a:t>Suivi des alertes </a:t>
                      </a:r>
                      <a:endParaRPr lang="fr-FR" sz="2800" b="1" i="0" kern="1200" noProof="0" dirty="0">
                        <a:solidFill>
                          <a:schemeClr val="tx1"/>
                        </a:solidFill>
                        <a:latin typeface="Calibri Light" panose="020F0302020204030204" pitchFamily="34" charset="0"/>
                        <a:ea typeface="+mn-ea"/>
                        <a:cs typeface="Calibri Light" panose="020F0302020204030204" pitchFamily="34" charset="0"/>
                      </a:endParaRPr>
                    </a:p>
                  </a:txBody>
                  <a:tcPr marL="74289" marR="74289" marT="37151" marB="37151">
                    <a:lnL>
                      <a:noFill/>
                    </a:lnL>
                    <a:lnR>
                      <a:noFill/>
                    </a:lnR>
                    <a:lnT>
                      <a:noFill/>
                    </a:lnT>
                    <a:lnB w="9525"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287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640811"/>
                          </a:solidFill>
                          <a:effectLst/>
                          <a:uLnTx/>
                          <a:uFillTx/>
                          <a:latin typeface="Calibri Light" panose="020F0302020204030204" pitchFamily="34" charset="0"/>
                          <a:cs typeface="Calibri Light" panose="020F0302020204030204" pitchFamily="34" charset="0"/>
                        </a:rPr>
                        <a:t>2.</a:t>
                      </a:r>
                      <a:r>
                        <a:rPr kumimoji="0" lang="fr-FR" sz="2800" b="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fr-FR" sz="2800" b="1" u="none" strike="noStrike" kern="1200" cap="none" spc="0" normalizeH="0" baseline="0" dirty="0">
                          <a:ln>
                            <a:noFill/>
                          </a:ln>
                          <a:solidFill>
                            <a:schemeClr val="tx1"/>
                          </a:solidFill>
                          <a:effectLst/>
                          <a:uLnTx/>
                          <a:uFillTx/>
                          <a:latin typeface="Calibri Light" panose="020F0302020204030204" pitchFamily="34" charset="0"/>
                          <a:ea typeface="+mn-ea"/>
                          <a:cs typeface="Calibri Light" panose="020F0302020204030204" pitchFamily="34" charset="0"/>
                        </a:rPr>
                        <a:t>Aperçu de l'évaluation sur la situation des sites de moins de 50 ménages sur les axes Batangafo, Bouca et Ouandago</a:t>
                      </a:r>
                    </a:p>
                  </a:txBody>
                  <a:tcPr marL="74289" marR="74289" marT="37151" marB="37151">
                    <a:lnL>
                      <a:noFill/>
                    </a:lnL>
                    <a:lnR>
                      <a:noFill/>
                    </a:lnR>
                    <a:lnT w="9525" cap="flat" cmpd="sng" algn="ctr">
                      <a:solidFill>
                        <a:srgbClr val="640811"/>
                      </a:solidFill>
                      <a:prstDash val="sysDot"/>
                      <a:round/>
                      <a:headEnd type="none" w="med" len="med"/>
                      <a:tailEnd type="none" w="med" len="med"/>
                    </a:lnT>
                    <a:lnB w="9525"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alpha val="9804"/>
                      </a:srgbClr>
                    </a:solidFill>
                  </a:tcPr>
                </a:tc>
                <a:extLst>
                  <a:ext uri="{0D108BD9-81ED-4DB2-BD59-A6C34878D82A}">
                    <a16:rowId xmlns:a16="http://schemas.microsoft.com/office/drawing/2014/main" val="10002"/>
                  </a:ext>
                </a:extLst>
              </a:tr>
              <a:tr h="379531">
                <a:tc>
                  <a:txBody>
                    <a:bodyPr/>
                    <a:lstStyle/>
                    <a:p>
                      <a:pPr marL="0" marR="0" lvl="0" indent="0" algn="just" defTabSz="914400" rtl="0" eaLnBrk="0" fontAlgn="base" latinLnBrk="0" hangingPunct="0">
                        <a:lnSpc>
                          <a:spcPct val="105000"/>
                        </a:lnSpc>
                        <a:spcBef>
                          <a:spcPct val="0"/>
                        </a:spcBef>
                        <a:spcAft>
                          <a:spcPct val="0"/>
                        </a:spcAft>
                        <a:buClr>
                          <a:srgbClr val="1F657E"/>
                        </a:buClr>
                        <a:buSzTx/>
                        <a:buFont typeface="+mj-lt"/>
                        <a:buNone/>
                        <a:tabLst/>
                        <a:defRPr/>
                      </a:pPr>
                      <a:r>
                        <a:rPr kumimoji="0" lang="en-US" sz="2800" b="1" u="none" strike="noStrike" kern="1200" cap="none" spc="0" normalizeH="0" baseline="0" dirty="0">
                          <a:ln>
                            <a:noFill/>
                          </a:ln>
                          <a:solidFill>
                            <a:srgbClr val="640811"/>
                          </a:solidFill>
                          <a:effectLst/>
                          <a:uLnTx/>
                          <a:uFillTx/>
                          <a:latin typeface="Calibri Light" panose="020F0302020204030204" pitchFamily="34" charset="0"/>
                          <a:ea typeface="+mn-ea"/>
                          <a:cs typeface="Calibri Light" panose="020F0302020204030204" pitchFamily="34" charset="0"/>
                        </a:rPr>
                        <a:t>3. </a:t>
                      </a:r>
                      <a:r>
                        <a:rPr lang="fr-FR" sz="2800" b="1" i="0" kern="1200" dirty="0">
                          <a:solidFill>
                            <a:schemeClr val="tx1"/>
                          </a:solidFill>
                          <a:latin typeface="Calibri Light" panose="020F0302020204030204" pitchFamily="34" charset="0"/>
                          <a:ea typeface="+mn-ea"/>
                          <a:cs typeface="Calibri Light" panose="020F0302020204030204" pitchFamily="34" charset="0"/>
                        </a:rPr>
                        <a:t>Tour de table des partenaires</a:t>
                      </a:r>
                      <a:endParaRPr lang="en-US" sz="2800" b="1" i="0" kern="1200" dirty="0">
                        <a:solidFill>
                          <a:schemeClr val="tx1"/>
                        </a:solidFill>
                        <a:latin typeface="Calibri Light" panose="020F0302020204030204" pitchFamily="34" charset="0"/>
                        <a:ea typeface="+mn-ea"/>
                        <a:cs typeface="Calibri Light" panose="020F0302020204030204" pitchFamily="34" charset="0"/>
                      </a:endParaRPr>
                    </a:p>
                  </a:txBody>
                  <a:tcPr marL="74289" marR="74289" marT="37151" marB="37151">
                    <a:lnL>
                      <a:noFill/>
                    </a:lnL>
                    <a:lnR>
                      <a:noFill/>
                    </a:lnR>
                    <a:lnT w="9525" cap="flat" cmpd="sng" algn="ctr">
                      <a:solidFill>
                        <a:srgbClr val="640811"/>
                      </a:solidFill>
                      <a:prstDash val="sysDot"/>
                      <a:round/>
                      <a:headEnd type="none" w="med" len="med"/>
                      <a:tailEnd type="none" w="med" len="med"/>
                    </a:lnT>
                    <a:lnB w="9525"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bg1">
                        <a:alpha val="10196"/>
                      </a:schemeClr>
                    </a:solidFill>
                  </a:tcPr>
                </a:tc>
                <a:extLst>
                  <a:ext uri="{0D108BD9-81ED-4DB2-BD59-A6C34878D82A}">
                    <a16:rowId xmlns:a16="http://schemas.microsoft.com/office/drawing/2014/main" val="3715930970"/>
                  </a:ext>
                </a:extLst>
              </a:tr>
              <a:tr h="4972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0000"/>
                        </a:lnSpc>
                        <a:spcBef>
                          <a:spcPts val="0"/>
                        </a:spcBef>
                        <a:spcAft>
                          <a:spcPts val="0"/>
                        </a:spcAft>
                        <a:buClrTx/>
                        <a:buSzTx/>
                        <a:buFontTx/>
                        <a:buNone/>
                        <a:tabLst>
                          <a:tab pos="6796088" algn="l"/>
                        </a:tabLst>
                        <a:defRPr/>
                      </a:pPr>
                      <a:r>
                        <a:rPr lang="fr-FR" sz="2800" b="1" i="0" dirty="0">
                          <a:solidFill>
                            <a:srgbClr val="640811"/>
                          </a:solidFill>
                          <a:latin typeface="Calibri Light" panose="020F0302020204030204" pitchFamily="34" charset="0"/>
                          <a:cs typeface="Calibri Light" panose="020F0302020204030204" pitchFamily="34" charset="0"/>
                        </a:rPr>
                        <a:t>4. </a:t>
                      </a:r>
                      <a:r>
                        <a:rPr lang="en-US" sz="2800" b="1" i="0" kern="1200" dirty="0">
                          <a:solidFill>
                            <a:schemeClr val="tx1"/>
                          </a:solidFill>
                          <a:latin typeface="Calibri Light" panose="020F0302020204030204" pitchFamily="34" charset="0"/>
                          <a:ea typeface="+mn-ea"/>
                          <a:cs typeface="Calibri Light" panose="020F0302020204030204" pitchFamily="34" charset="0"/>
                        </a:rPr>
                        <a:t>Divers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6796088" algn="l"/>
                        </a:tabLst>
                        <a:defRPr/>
                      </a:pPr>
                      <a:r>
                        <a:rPr lang="en-US" sz="2800" b="0" i="1" kern="1200" dirty="0">
                          <a:solidFill>
                            <a:schemeClr val="tx1"/>
                          </a:solidFill>
                          <a:latin typeface="Calibri Light" panose="020F0302020204030204" pitchFamily="34" charset="0"/>
                          <a:ea typeface="+mn-ea"/>
                          <a:cs typeface="Calibri Light" panose="020F0302020204030204" pitchFamily="34" charset="0"/>
                        </a:rPr>
                        <a:t>Formation du 26 </a:t>
                      </a:r>
                      <a:r>
                        <a:rPr lang="en-US" sz="2800" b="0" i="1" kern="1200" dirty="0" err="1">
                          <a:solidFill>
                            <a:schemeClr val="tx1"/>
                          </a:solidFill>
                          <a:latin typeface="Calibri Light" panose="020F0302020204030204" pitchFamily="34" charset="0"/>
                          <a:ea typeface="+mn-ea"/>
                          <a:cs typeface="Calibri Light" panose="020F0302020204030204" pitchFamily="34" charset="0"/>
                        </a:rPr>
                        <a:t>juin</a:t>
                      </a:r>
                      <a:r>
                        <a:rPr lang="en-US" sz="2800" b="0" i="1" kern="1200" dirty="0">
                          <a:solidFill>
                            <a:schemeClr val="tx1"/>
                          </a:solidFill>
                          <a:latin typeface="Calibri Light" panose="020F0302020204030204" pitchFamily="34" charset="0"/>
                          <a:ea typeface="+mn-ea"/>
                          <a:cs typeface="Calibri Light" panose="020F0302020204030204" pitchFamily="34" charset="0"/>
                        </a:rPr>
                        <a:t> sur le </a:t>
                      </a:r>
                      <a:r>
                        <a:rPr lang="en-US" sz="2800" b="0" i="1" kern="1200" dirty="0" err="1">
                          <a:solidFill>
                            <a:schemeClr val="tx1"/>
                          </a:solidFill>
                          <a:latin typeface="Calibri Light" panose="020F0302020204030204" pitchFamily="34" charset="0"/>
                          <a:ea typeface="+mn-ea"/>
                          <a:cs typeface="Calibri Light" panose="020F0302020204030204" pitchFamily="34" charset="0"/>
                        </a:rPr>
                        <a:t>développement</a:t>
                      </a:r>
                      <a:r>
                        <a:rPr lang="en-US" sz="2800" b="0" i="1" kern="1200" dirty="0">
                          <a:solidFill>
                            <a:schemeClr val="tx1"/>
                          </a:solidFill>
                          <a:latin typeface="Calibri Light" panose="020F0302020204030204" pitchFamily="34" charset="0"/>
                          <a:ea typeface="+mn-ea"/>
                          <a:cs typeface="Calibri Light" panose="020F0302020204030204" pitchFamily="34" charset="0"/>
                        </a:rPr>
                        <a:t> de projets </a:t>
                      </a:r>
                    </a:p>
                  </a:txBody>
                  <a:tcPr marL="74289" marR="74289" marT="37151" marB="37151">
                    <a:lnL>
                      <a:noFill/>
                    </a:lnL>
                    <a:lnR>
                      <a:noFill/>
                    </a:lnR>
                    <a:lnT w="9525" cap="flat" cmpd="sng" algn="ctr">
                      <a:solidFill>
                        <a:srgbClr val="640811"/>
                      </a:solidFill>
                      <a:prstDash val="sysDot"/>
                      <a:round/>
                      <a:headEnd type="none" w="med" len="med"/>
                      <a:tailEnd type="none" w="med" len="med"/>
                    </a:lnT>
                    <a:lnB w="9525"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alpha val="10196"/>
                      </a:srgbClr>
                    </a:solidFill>
                  </a:tcPr>
                </a:tc>
                <a:extLst>
                  <a:ext uri="{0D108BD9-81ED-4DB2-BD59-A6C34878D82A}">
                    <a16:rowId xmlns:a16="http://schemas.microsoft.com/office/drawing/2014/main" val="3227742277"/>
                  </a:ext>
                </a:extLst>
              </a:tr>
            </a:tbl>
          </a:graphicData>
        </a:graphic>
      </p:graphicFrame>
    </p:spTree>
    <p:extLst>
      <p:ext uri="{BB962C8B-B14F-4D97-AF65-F5344CB8AC3E}">
        <p14:creationId xmlns:p14="http://schemas.microsoft.com/office/powerpoint/2010/main" val="3770098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D5D1A-0976-4351-351F-9120834D0F9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2FD2895-2707-5839-6E90-0CB519D247E5}"/>
              </a:ext>
            </a:extLst>
          </p:cNvPr>
          <p:cNvSpPr txBox="1"/>
          <p:nvPr/>
        </p:nvSpPr>
        <p:spPr>
          <a:xfrm>
            <a:off x="1465383" y="2969194"/>
            <a:ext cx="9022693" cy="919611"/>
          </a:xfrm>
          <a:prstGeom prst="rect">
            <a:avLst/>
          </a:prstGeom>
          <a:noFill/>
        </p:spPr>
        <p:txBody>
          <a:bodyPr wrap="square" rtlCol="0">
            <a:spAutoFit/>
          </a:bodyPr>
          <a:lstStyle/>
          <a:p>
            <a:pPr marR="0" lvl="0" indent="0" algn="ctr" fontAlgn="auto">
              <a:lnSpc>
                <a:spcPct val="120000"/>
              </a:lnSpc>
              <a:spcBef>
                <a:spcPts val="0"/>
              </a:spcBef>
              <a:spcAft>
                <a:spcPts val="0"/>
              </a:spcAft>
              <a:buClrTx/>
              <a:buSzTx/>
              <a:buFontTx/>
              <a:buNone/>
              <a:tabLst/>
              <a:defRPr/>
            </a:pPr>
            <a:r>
              <a:rPr lang="fr-FR" sz="4800" spc="300" dirty="0">
                <a:solidFill>
                  <a:prstClr val="white"/>
                </a:solidFill>
                <a:latin typeface="Avenir Next Bold"/>
              </a:rPr>
              <a:t>Suivi des alertes </a:t>
            </a:r>
            <a:endParaRPr lang="en-US" sz="4800" spc="300" dirty="0">
              <a:solidFill>
                <a:prstClr val="white"/>
              </a:solidFill>
              <a:latin typeface="Avenir Next Bold"/>
            </a:endParaRPr>
          </a:p>
        </p:txBody>
      </p:sp>
      <p:cxnSp>
        <p:nvCxnSpPr>
          <p:cNvPr id="3" name="Straight Connector 2">
            <a:extLst>
              <a:ext uri="{FF2B5EF4-FFF2-40B4-BE49-F238E27FC236}">
                <a16:creationId xmlns:a16="http://schemas.microsoft.com/office/drawing/2014/main" id="{E5B9E5EC-94E3-598E-3A55-3DFE8D6A03CE}"/>
              </a:ext>
            </a:extLst>
          </p:cNvPr>
          <p:cNvCxnSpPr>
            <a:cxnSpLocks/>
          </p:cNvCxnSpPr>
          <p:nvPr/>
        </p:nvCxnSpPr>
        <p:spPr>
          <a:xfrm>
            <a:off x="3997597" y="2797738"/>
            <a:ext cx="3704884"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319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6AC56-EEDB-AE20-329F-05E0953C9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606A0-30D3-3D25-A536-2445BD149FAC}"/>
              </a:ext>
            </a:extLst>
          </p:cNvPr>
          <p:cNvSpPr>
            <a:spLocks noGrp="1"/>
          </p:cNvSpPr>
          <p:nvPr>
            <p:ph type="title" idx="4294967295"/>
          </p:nvPr>
        </p:nvSpPr>
        <p:spPr>
          <a:xfrm>
            <a:off x="164790" y="643394"/>
            <a:ext cx="4550314" cy="661987"/>
          </a:xfrm>
          <a:prstGeom prst="rect">
            <a:avLst/>
          </a:prstGeom>
        </p:spPr>
        <p:txBody>
          <a:bodyPr>
            <a:normAutofit fontScale="90000"/>
          </a:bodyPr>
          <a:lstStyle/>
          <a:p>
            <a:pPr algn="just"/>
            <a:r>
              <a:rPr lang="fr-FR" sz="3600" b="1" spc="300" dirty="0">
                <a:solidFill>
                  <a:srgbClr val="800000"/>
                </a:solidFill>
                <a:latin typeface="Century Gothic"/>
              </a:rPr>
              <a:t>SUIVI DES ALERTES </a:t>
            </a:r>
            <a:endParaRPr lang="en-US" sz="3600" b="1" spc="300" dirty="0">
              <a:solidFill>
                <a:srgbClr val="800000"/>
              </a:solidFill>
              <a:latin typeface="Century Gothic"/>
            </a:endParaRPr>
          </a:p>
        </p:txBody>
      </p:sp>
      <p:graphicFrame>
        <p:nvGraphicFramePr>
          <p:cNvPr id="3" name="Table 2">
            <a:extLst>
              <a:ext uri="{FF2B5EF4-FFF2-40B4-BE49-F238E27FC236}">
                <a16:creationId xmlns:a16="http://schemas.microsoft.com/office/drawing/2014/main" id="{1EB6BA31-9BCE-53D2-3AAE-46F8E333284C}"/>
              </a:ext>
            </a:extLst>
          </p:cNvPr>
          <p:cNvGraphicFramePr>
            <a:graphicFrameLocks noGrp="1"/>
          </p:cNvGraphicFramePr>
          <p:nvPr>
            <p:extLst>
              <p:ext uri="{D42A27DB-BD31-4B8C-83A1-F6EECF244321}">
                <p14:modId xmlns:p14="http://schemas.microsoft.com/office/powerpoint/2010/main" val="737400675"/>
              </p:ext>
            </p:extLst>
          </p:nvPr>
        </p:nvGraphicFramePr>
        <p:xfrm>
          <a:off x="164790" y="1495508"/>
          <a:ext cx="11862420" cy="4541520"/>
        </p:xfrm>
        <a:graphic>
          <a:graphicData uri="http://schemas.openxmlformats.org/drawingml/2006/table">
            <a:tbl>
              <a:tblPr firstRow="1" bandRow="1">
                <a:tableStyleId>{6E25E649-3F16-4E02-A733-19D2CDBF48F0}</a:tableStyleId>
              </a:tblPr>
              <a:tblGrid>
                <a:gridCol w="1854510">
                  <a:extLst>
                    <a:ext uri="{9D8B030D-6E8A-4147-A177-3AD203B41FA5}">
                      <a16:colId xmlns:a16="http://schemas.microsoft.com/office/drawing/2014/main" val="2583589379"/>
                    </a:ext>
                  </a:extLst>
                </a:gridCol>
                <a:gridCol w="1562100">
                  <a:extLst>
                    <a:ext uri="{9D8B030D-6E8A-4147-A177-3AD203B41FA5}">
                      <a16:colId xmlns:a16="http://schemas.microsoft.com/office/drawing/2014/main" val="1163894923"/>
                    </a:ext>
                  </a:extLst>
                </a:gridCol>
                <a:gridCol w="6668377">
                  <a:extLst>
                    <a:ext uri="{9D8B030D-6E8A-4147-A177-3AD203B41FA5}">
                      <a16:colId xmlns:a16="http://schemas.microsoft.com/office/drawing/2014/main" val="498543008"/>
                    </a:ext>
                  </a:extLst>
                </a:gridCol>
                <a:gridCol w="1777433">
                  <a:extLst>
                    <a:ext uri="{9D8B030D-6E8A-4147-A177-3AD203B41FA5}">
                      <a16:colId xmlns:a16="http://schemas.microsoft.com/office/drawing/2014/main" val="1534092920"/>
                    </a:ext>
                  </a:extLst>
                </a:gridCol>
              </a:tblGrid>
              <a:tr h="308353">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200" dirty="0">
                          <a:latin typeface="+mj-lt"/>
                          <a:ea typeface="Inter" panose="02000503000000020004" pitchFamily="50" charset="0"/>
                          <a:cs typeface="Inter" panose="02000503000000020004" pitchFamily="50" charset="0"/>
                        </a:rPr>
                        <a:t>Alerte</a:t>
                      </a:r>
                      <a:endParaRPr lang="en-US" sz="22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200" dirty="0">
                          <a:latin typeface="+mj-lt"/>
                          <a:ea typeface="Inter" panose="02000503000000020004" pitchFamily="50" charset="0"/>
                          <a:cs typeface="Inter" panose="02000503000000020004" pitchFamily="50" charset="0"/>
                        </a:rPr>
                        <a:t>Localisation</a:t>
                      </a:r>
                      <a:endParaRPr lang="en-US" sz="22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200" dirty="0">
                          <a:latin typeface="+mj-lt"/>
                          <a:ea typeface="Inter" panose="02000503000000020004" pitchFamily="50" charset="0"/>
                          <a:cs typeface="Inter" panose="02000503000000020004" pitchFamily="50" charset="0"/>
                        </a:rPr>
                        <a:t>Résumé</a:t>
                      </a:r>
                      <a:endParaRPr lang="en-US" sz="22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200" dirty="0">
                          <a:latin typeface="+mj-lt"/>
                          <a:ea typeface="Inter" panose="02000503000000020004" pitchFamily="50" charset="0"/>
                          <a:cs typeface="Inter" panose="02000503000000020004" pitchFamily="50" charset="0"/>
                        </a:rPr>
                        <a:t>Actions </a:t>
                      </a:r>
                      <a:endParaRPr lang="en-US" sz="22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extLst>
                  <a:ext uri="{0D108BD9-81ED-4DB2-BD59-A6C34878D82A}">
                    <a16:rowId xmlns:a16="http://schemas.microsoft.com/office/drawing/2014/main" val="2464843550"/>
                  </a:ext>
                </a:extLst>
              </a:tr>
              <a:tr h="1412780">
                <a:tc>
                  <a:txBody>
                    <a:bodyPr/>
                    <a:lstStyle/>
                    <a:p>
                      <a:endParaRPr lang="fr-FR" sz="2400" b="1" kern="1200" dirty="0">
                        <a:solidFill>
                          <a:srgbClr val="640811"/>
                        </a:solidFill>
                        <a:highlight>
                          <a:srgbClr val="FFFF00"/>
                        </a:highlight>
                        <a:latin typeface="+mj-lt"/>
                        <a:ea typeface="+mn-ea"/>
                        <a:cs typeface="+mn-cs"/>
                      </a:endParaRPr>
                    </a:p>
                    <a:p>
                      <a:endParaRPr lang="en-US" sz="2400" b="1" kern="1200" dirty="0">
                        <a:solidFill>
                          <a:srgbClr val="640811"/>
                        </a:solidFill>
                        <a:highlight>
                          <a:srgbClr val="FFFF00"/>
                        </a:highlight>
                        <a:latin typeface="+mj-lt"/>
                        <a:ea typeface="+mn-ea"/>
                        <a:cs typeface="+mn-cs"/>
                      </a:endParaRPr>
                    </a:p>
                    <a:p>
                      <a:endParaRPr lang="en-US" sz="2400" b="1" kern="1200" dirty="0">
                        <a:solidFill>
                          <a:srgbClr val="640811"/>
                        </a:solidFill>
                        <a:highlight>
                          <a:srgbClr val="FFFF00"/>
                        </a:highlight>
                        <a:latin typeface="+mj-lt"/>
                        <a:ea typeface="+mn-ea"/>
                        <a:cs typeface="+mn-cs"/>
                      </a:endParaRPr>
                    </a:p>
                    <a:p>
                      <a:endParaRPr lang="en-US" sz="2400" b="1" kern="1200" dirty="0">
                        <a:solidFill>
                          <a:srgbClr val="640811"/>
                        </a:solidFill>
                        <a:highlight>
                          <a:srgbClr val="FFFF00"/>
                        </a:highlight>
                        <a:latin typeface="+mj-lt"/>
                        <a:ea typeface="+mn-ea"/>
                        <a:cs typeface="+mn-cs"/>
                      </a:endParaRPr>
                    </a:p>
                    <a:p>
                      <a:pPr marL="0" algn="l" defTabSz="914400" rtl="0" eaLnBrk="1" latinLnBrk="0" hangingPunct="1"/>
                      <a:r>
                        <a:rPr lang="fr-FR" sz="2400" b="1" kern="1200" dirty="0">
                          <a:solidFill>
                            <a:schemeClr val="dk1"/>
                          </a:solidFill>
                          <a:effectLst/>
                          <a:latin typeface="+mj-lt"/>
                          <a:ea typeface="+mn-ea"/>
                          <a:cs typeface="+mn-cs"/>
                        </a:rPr>
                        <a:t>1423__BOZ_20250606 </a:t>
                      </a:r>
                      <a:endParaRPr lang="en-US" sz="2400" b="1" i="0" kern="1200" dirty="0">
                        <a:solidFill>
                          <a:schemeClr val="dk1"/>
                        </a:solidFill>
                        <a:effectLst/>
                        <a:latin typeface="+mj-lt"/>
                        <a:ea typeface="+mn-ea"/>
                        <a:cs typeface="+mn-cs"/>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rgbClr val="64081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rgbClr val="64081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rgbClr val="64081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rgbClr val="64081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2400" b="1" kern="1200" dirty="0">
                          <a:solidFill>
                            <a:srgbClr val="640811"/>
                          </a:solidFill>
                          <a:latin typeface="+mj-lt"/>
                          <a:ea typeface="+mn-ea"/>
                          <a:cs typeface="+mn-cs"/>
                        </a:rPr>
                        <a:t>Bozoum</a:t>
                      </a:r>
                    </a:p>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rgbClr val="640811"/>
                        </a:solidFill>
                        <a:latin typeface="+mj-lt"/>
                        <a:ea typeface="+mn-ea"/>
                        <a:cs typeface="+mn-cs"/>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algn="just"/>
                      <a:r>
                        <a:rPr lang="fr-FR" sz="2400" kern="1200" dirty="0">
                          <a:solidFill>
                            <a:schemeClr val="dk1"/>
                          </a:solidFill>
                          <a:effectLst/>
                          <a:latin typeface="+mj-lt"/>
                          <a:ea typeface="+mn-ea"/>
                          <a:cs typeface="+mn-cs"/>
                        </a:rPr>
                        <a:t>Selon des sources locales, plus de 2 000 personnes, majoritairement des femmes et des enfants, sont récemment arrivées dans la commune de Ouham Bac, située dans la sous-préfecture de Bossangoa, en provenance de Bozoum. Ce mouvement de population serait lié aux affrontements entre des éléments armés du groupe 3R et aux violences survenues jeudi dernier dans la localité, poussant les populations à fuir en quête de protection.</a:t>
                      </a:r>
                    </a:p>
                    <a:p>
                      <a:pPr algn="just"/>
                      <a:r>
                        <a:rPr lang="fr-FR" sz="2400" b="1" i="0" u="none" kern="1200" dirty="0">
                          <a:solidFill>
                            <a:srgbClr val="640811"/>
                          </a:solidFill>
                          <a:latin typeface="+mj-lt"/>
                          <a:ea typeface="+mn-ea"/>
                          <a:cs typeface="+mn-cs"/>
                        </a:rPr>
                        <a:t>Environ 400 ménages soit 2 000 personnes se sont déplacées à la date de la publication de cette alerte.</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0" i="1" u="none" kern="1200" dirty="0">
                        <a:solidFill>
                          <a:srgbClr val="64081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2400" b="0" i="1" u="none" kern="1200" dirty="0">
                          <a:solidFill>
                            <a:srgbClr val="640811"/>
                          </a:solidFill>
                          <a:latin typeface="+mj-lt"/>
                          <a:ea typeface="+mn-ea"/>
                          <a:cs typeface="+mn-cs"/>
                        </a:rPr>
                        <a:t>Besoin d’un partenaire pour l’évaluation des besoins et profilage des beneficiaires</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extLst>
                  <a:ext uri="{0D108BD9-81ED-4DB2-BD59-A6C34878D82A}">
                    <a16:rowId xmlns:a16="http://schemas.microsoft.com/office/drawing/2014/main" val="3791882206"/>
                  </a:ext>
                </a:extLst>
              </a:tr>
            </a:tbl>
          </a:graphicData>
        </a:graphic>
      </p:graphicFrame>
    </p:spTree>
    <p:extLst>
      <p:ext uri="{BB962C8B-B14F-4D97-AF65-F5344CB8AC3E}">
        <p14:creationId xmlns:p14="http://schemas.microsoft.com/office/powerpoint/2010/main" val="199754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EEE4-B418-F8DE-AA85-205289BC1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B98D3-F2D5-D7FE-EDE2-8CEF380F31BF}"/>
              </a:ext>
            </a:extLst>
          </p:cNvPr>
          <p:cNvSpPr>
            <a:spLocks noGrp="1"/>
          </p:cNvSpPr>
          <p:nvPr>
            <p:ph type="title" idx="4294967295"/>
          </p:nvPr>
        </p:nvSpPr>
        <p:spPr>
          <a:xfrm>
            <a:off x="0" y="569607"/>
            <a:ext cx="4550314" cy="661987"/>
          </a:xfrm>
          <a:prstGeom prst="rect">
            <a:avLst/>
          </a:prstGeom>
        </p:spPr>
        <p:txBody>
          <a:bodyPr>
            <a:normAutofit fontScale="90000"/>
          </a:bodyPr>
          <a:lstStyle/>
          <a:p>
            <a:pPr algn="just"/>
            <a:r>
              <a:rPr lang="fr-FR" sz="3600" b="1" spc="300" dirty="0">
                <a:solidFill>
                  <a:srgbClr val="800000"/>
                </a:solidFill>
                <a:latin typeface="Century Gothic"/>
              </a:rPr>
              <a:t>SUIVI DES ALERTES </a:t>
            </a:r>
            <a:endParaRPr lang="en-US" sz="3600" b="1" spc="300" dirty="0">
              <a:solidFill>
                <a:srgbClr val="800000"/>
              </a:solidFill>
              <a:latin typeface="Century Gothic"/>
            </a:endParaRPr>
          </a:p>
        </p:txBody>
      </p:sp>
      <p:graphicFrame>
        <p:nvGraphicFramePr>
          <p:cNvPr id="3" name="Table 2">
            <a:extLst>
              <a:ext uri="{FF2B5EF4-FFF2-40B4-BE49-F238E27FC236}">
                <a16:creationId xmlns:a16="http://schemas.microsoft.com/office/drawing/2014/main" id="{812366D8-E080-B9BC-0139-A7408C1518EB}"/>
              </a:ext>
            </a:extLst>
          </p:cNvPr>
          <p:cNvGraphicFramePr>
            <a:graphicFrameLocks noGrp="1"/>
          </p:cNvGraphicFramePr>
          <p:nvPr>
            <p:extLst>
              <p:ext uri="{D42A27DB-BD31-4B8C-83A1-F6EECF244321}">
                <p14:modId xmlns:p14="http://schemas.microsoft.com/office/powerpoint/2010/main" val="3997681120"/>
              </p:ext>
            </p:extLst>
          </p:nvPr>
        </p:nvGraphicFramePr>
        <p:xfrm>
          <a:off x="81964" y="1188720"/>
          <a:ext cx="12028072" cy="5364480"/>
        </p:xfrm>
        <a:graphic>
          <a:graphicData uri="http://schemas.openxmlformats.org/drawingml/2006/table">
            <a:tbl>
              <a:tblPr firstRow="1" bandRow="1">
                <a:tableStyleId>{6E25E649-3F16-4E02-A733-19D2CDBF48F0}</a:tableStyleId>
              </a:tblPr>
              <a:tblGrid>
                <a:gridCol w="2411854">
                  <a:extLst>
                    <a:ext uri="{9D8B030D-6E8A-4147-A177-3AD203B41FA5}">
                      <a16:colId xmlns:a16="http://schemas.microsoft.com/office/drawing/2014/main" val="2583589379"/>
                    </a:ext>
                  </a:extLst>
                </a:gridCol>
                <a:gridCol w="1406973">
                  <a:extLst>
                    <a:ext uri="{9D8B030D-6E8A-4147-A177-3AD203B41FA5}">
                      <a16:colId xmlns:a16="http://schemas.microsoft.com/office/drawing/2014/main" val="1163894923"/>
                    </a:ext>
                  </a:extLst>
                </a:gridCol>
                <a:gridCol w="6627509">
                  <a:extLst>
                    <a:ext uri="{9D8B030D-6E8A-4147-A177-3AD203B41FA5}">
                      <a16:colId xmlns:a16="http://schemas.microsoft.com/office/drawing/2014/main" val="498543008"/>
                    </a:ext>
                  </a:extLst>
                </a:gridCol>
                <a:gridCol w="1581736">
                  <a:extLst>
                    <a:ext uri="{9D8B030D-6E8A-4147-A177-3AD203B41FA5}">
                      <a16:colId xmlns:a16="http://schemas.microsoft.com/office/drawing/2014/main" val="1534092920"/>
                    </a:ext>
                  </a:extLst>
                </a:gridCol>
              </a:tblGrid>
              <a:tr h="308353">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Alerte</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Localisation</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Résumé</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Actions </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extLst>
                  <a:ext uri="{0D108BD9-81ED-4DB2-BD59-A6C34878D82A}">
                    <a16:rowId xmlns:a16="http://schemas.microsoft.com/office/drawing/2014/main" val="2464843550"/>
                  </a:ext>
                </a:extLst>
              </a:tr>
              <a:tr h="2834640">
                <a:tc>
                  <a:txBody>
                    <a:bodyPr/>
                    <a:lstStyle/>
                    <a:p>
                      <a:endParaRPr lang="fr-FR" sz="2000" b="1" kern="1200" dirty="0">
                        <a:solidFill>
                          <a:schemeClr val="tx1"/>
                        </a:solidFill>
                        <a:latin typeface="+mj-lt"/>
                        <a:ea typeface="+mn-ea"/>
                        <a:cs typeface="+mn-cs"/>
                      </a:endParaRPr>
                    </a:p>
                    <a:p>
                      <a:endParaRPr lang="en-US" sz="2000" b="1" kern="1200" dirty="0">
                        <a:solidFill>
                          <a:schemeClr val="tx1"/>
                        </a:solidFill>
                        <a:latin typeface="+mj-lt"/>
                        <a:ea typeface="+mn-ea"/>
                        <a:cs typeface="+mn-cs"/>
                      </a:endParaRPr>
                    </a:p>
                    <a:p>
                      <a:endParaRPr lang="en-US" sz="2000" b="1" kern="1200" dirty="0">
                        <a:solidFill>
                          <a:schemeClr val="tx1"/>
                        </a:solidFill>
                        <a:latin typeface="+mj-lt"/>
                        <a:ea typeface="+mn-ea"/>
                        <a:cs typeface="+mn-cs"/>
                      </a:endParaRPr>
                    </a:p>
                    <a:p>
                      <a:endParaRPr lang="en-US" sz="2000" b="1" kern="1200" dirty="0">
                        <a:solidFill>
                          <a:schemeClr val="tx1"/>
                        </a:solidFill>
                        <a:latin typeface="+mj-lt"/>
                        <a:ea typeface="+mn-ea"/>
                        <a:cs typeface="+mn-cs"/>
                      </a:endParaRPr>
                    </a:p>
                    <a:p>
                      <a:r>
                        <a:rPr lang="en-US" sz="2000" b="1" kern="1200" dirty="0">
                          <a:solidFill>
                            <a:schemeClr val="tx1"/>
                          </a:solidFill>
                          <a:latin typeface="+mj-lt"/>
                          <a:ea typeface="+mn-ea"/>
                          <a:cs typeface="+mn-cs"/>
                        </a:rPr>
                        <a:t>CIAU_BIR_20250614</a:t>
                      </a:r>
                    </a:p>
                    <a:p>
                      <a:endParaRPr lang="en-US" sz="2000" b="1" kern="1200" dirty="0">
                        <a:solidFill>
                          <a:schemeClr val="tx1"/>
                        </a:solidFill>
                        <a:latin typeface="+mj-lt"/>
                        <a:ea typeface="+mn-ea"/>
                        <a:cs typeface="+mn-cs"/>
                      </a:endParaRPr>
                    </a:p>
                    <a:p>
                      <a:endParaRPr lang="en-US" sz="2000" b="1" kern="1200" dirty="0">
                        <a:solidFill>
                          <a:schemeClr val="tx1"/>
                        </a:solidFill>
                        <a:latin typeface="+mj-lt"/>
                        <a:ea typeface="+mn-ea"/>
                        <a:cs typeface="+mn-cs"/>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20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0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0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0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2000" b="1" kern="1200" dirty="0">
                          <a:solidFill>
                            <a:schemeClr val="tx1"/>
                          </a:solidFill>
                          <a:latin typeface="+mj-lt"/>
                          <a:ea typeface="+mn-ea"/>
                          <a:cs typeface="+mn-cs"/>
                        </a:rPr>
                        <a:t>Birao</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285750" indent="-285750" algn="just">
                        <a:buFont typeface="Arial" panose="020B0604020202020204" pitchFamily="34" charset="0"/>
                        <a:buChar char="•"/>
                      </a:pPr>
                      <a:r>
                        <a:rPr lang="fr-FR" sz="2000" kern="1200" dirty="0">
                          <a:solidFill>
                            <a:schemeClr val="dk1"/>
                          </a:solidFill>
                          <a:effectLst/>
                          <a:latin typeface="+mj-lt"/>
                          <a:ea typeface="+mn-ea"/>
                          <a:cs typeface="+mn-cs"/>
                        </a:rPr>
                        <a:t>Le samedi 14 juin 2025, un mouvement des déplacés internes a été observé dans la ville de Birao. En effet, plus de 750 personnes environs, pouvant atteindre 150 ménages provenant des villages de </a:t>
                      </a:r>
                      <a:r>
                        <a:rPr lang="fr-FR" sz="2000" b="1" kern="1200" dirty="0">
                          <a:solidFill>
                            <a:schemeClr val="dk1"/>
                          </a:solidFill>
                          <a:effectLst/>
                          <a:latin typeface="+mj-lt"/>
                          <a:ea typeface="+mn-ea"/>
                          <a:cs typeface="+mn-cs"/>
                        </a:rPr>
                        <a:t>Sissi, </a:t>
                      </a:r>
                      <a:r>
                        <a:rPr lang="fr-FR" sz="2000" b="1" kern="1200" dirty="0" err="1">
                          <a:solidFill>
                            <a:schemeClr val="dk1"/>
                          </a:solidFill>
                          <a:effectLst/>
                          <a:latin typeface="+mj-lt"/>
                          <a:ea typeface="+mn-ea"/>
                          <a:cs typeface="+mn-cs"/>
                        </a:rPr>
                        <a:t>Terfel</a:t>
                      </a:r>
                      <a:r>
                        <a:rPr lang="fr-FR" sz="2000" b="1" kern="1200" dirty="0">
                          <a:solidFill>
                            <a:schemeClr val="dk1"/>
                          </a:solidFill>
                          <a:effectLst/>
                          <a:latin typeface="+mj-lt"/>
                          <a:ea typeface="+mn-ea"/>
                          <a:cs typeface="+mn-cs"/>
                        </a:rPr>
                        <a:t> et </a:t>
                      </a:r>
                      <a:r>
                        <a:rPr lang="fr-FR" sz="2000" b="1" kern="1200" dirty="0" err="1">
                          <a:solidFill>
                            <a:schemeClr val="dk1"/>
                          </a:solidFill>
                          <a:effectLst/>
                          <a:latin typeface="+mj-lt"/>
                          <a:ea typeface="+mn-ea"/>
                          <a:cs typeface="+mn-cs"/>
                        </a:rPr>
                        <a:t>Nguédé</a:t>
                      </a:r>
                      <a:r>
                        <a:rPr lang="fr-FR" sz="2000" kern="1200" dirty="0">
                          <a:solidFill>
                            <a:schemeClr val="dk1"/>
                          </a:solidFill>
                          <a:effectLst/>
                          <a:latin typeface="+mj-lt"/>
                          <a:ea typeface="+mn-ea"/>
                          <a:cs typeface="+mn-cs"/>
                        </a:rPr>
                        <a:t>, situés à près de 18 Km de Birao, sont arrivés à Birao centre. </a:t>
                      </a:r>
                    </a:p>
                    <a:p>
                      <a:pPr marL="285750" indent="-285750" algn="just">
                        <a:buFont typeface="Arial" panose="020B0604020202020204" pitchFamily="34" charset="0"/>
                        <a:buChar char="•"/>
                      </a:pPr>
                      <a:r>
                        <a:rPr lang="fr-FR" sz="2000" kern="1200" dirty="0">
                          <a:solidFill>
                            <a:schemeClr val="dk1"/>
                          </a:solidFill>
                          <a:effectLst/>
                          <a:latin typeface="+mj-lt"/>
                          <a:ea typeface="+mn-ea"/>
                          <a:cs typeface="+mn-cs"/>
                        </a:rPr>
                        <a:t>Ces déplacés se trouvent actuellement dans les familles d’accueil et une partie se trouve au niveau de la Préfecture. </a:t>
                      </a:r>
                    </a:p>
                    <a:p>
                      <a:pPr marL="285750" indent="-285750" algn="just">
                        <a:buFont typeface="Arial" panose="020B0604020202020204" pitchFamily="34" charset="0"/>
                        <a:buChar char="•"/>
                      </a:pPr>
                      <a:r>
                        <a:rPr lang="fr-FR" sz="2000" kern="1200" dirty="0">
                          <a:solidFill>
                            <a:schemeClr val="dk1"/>
                          </a:solidFill>
                          <a:effectLst/>
                          <a:latin typeface="+mj-lt"/>
                          <a:ea typeface="+mn-ea"/>
                          <a:cs typeface="+mn-cs"/>
                        </a:rPr>
                        <a:t>La cause de ce déplacement est un incident survenu le vendredi 13 juin 2025 sur l’axe Birao-</a:t>
                      </a:r>
                      <a:r>
                        <a:rPr lang="fr-FR" sz="2000" kern="1200" dirty="0" err="1">
                          <a:solidFill>
                            <a:schemeClr val="dk1"/>
                          </a:solidFill>
                          <a:effectLst/>
                          <a:latin typeface="+mj-lt"/>
                          <a:ea typeface="+mn-ea"/>
                          <a:cs typeface="+mn-cs"/>
                        </a:rPr>
                        <a:t>Terfel</a:t>
                      </a:r>
                      <a:r>
                        <a:rPr lang="fr-FR" sz="2000" kern="1200" dirty="0">
                          <a:solidFill>
                            <a:schemeClr val="dk1"/>
                          </a:solidFill>
                          <a:effectLst/>
                          <a:latin typeface="+mj-lt"/>
                          <a:ea typeface="+mn-ea"/>
                          <a:cs typeface="+mn-cs"/>
                        </a:rPr>
                        <a:t> à  PK 18 de Birao: 2 hommes résidents, voyageant á bord d'une moto en provenance du village </a:t>
                      </a:r>
                      <a:r>
                        <a:rPr lang="fr-FR" sz="2000" kern="1200" dirty="0" err="1">
                          <a:solidFill>
                            <a:schemeClr val="dk1"/>
                          </a:solidFill>
                          <a:effectLst/>
                          <a:latin typeface="+mj-lt"/>
                          <a:ea typeface="+mn-ea"/>
                          <a:cs typeface="+mn-cs"/>
                        </a:rPr>
                        <a:t>Terfel</a:t>
                      </a:r>
                      <a:r>
                        <a:rPr lang="fr-FR" sz="2000" kern="1200" dirty="0">
                          <a:solidFill>
                            <a:schemeClr val="dk1"/>
                          </a:solidFill>
                          <a:effectLst/>
                          <a:latin typeface="+mj-lt"/>
                          <a:ea typeface="+mn-ea"/>
                          <a:cs typeface="+mn-cs"/>
                        </a:rPr>
                        <a:t> auraient été braqué et abattus par un groupe d’hommes armés inconnus. Face à cette situation les éleveurs se seraient mobilisés pour attaquer le village de </a:t>
                      </a:r>
                      <a:r>
                        <a:rPr lang="fr-FR" sz="2000" kern="1200" dirty="0" err="1">
                          <a:solidFill>
                            <a:schemeClr val="dk1"/>
                          </a:solidFill>
                          <a:effectLst/>
                          <a:latin typeface="+mj-lt"/>
                          <a:ea typeface="+mn-ea"/>
                          <a:cs typeface="+mn-cs"/>
                        </a:rPr>
                        <a:t>Telfel</a:t>
                      </a:r>
                      <a:r>
                        <a:rPr lang="fr-FR" sz="2000" kern="1200" dirty="0">
                          <a:solidFill>
                            <a:schemeClr val="dk1"/>
                          </a:solidFill>
                          <a:effectLst/>
                          <a:latin typeface="+mj-lt"/>
                          <a:ea typeface="+mn-ea"/>
                          <a:cs typeface="+mn-cs"/>
                        </a:rPr>
                        <a:t> en guise de vengeance.  La rumeur d’une éventuelle vengeance a mis les habitants du village </a:t>
                      </a:r>
                      <a:r>
                        <a:rPr lang="fr-FR" sz="2000" kern="1200" dirty="0" err="1">
                          <a:solidFill>
                            <a:schemeClr val="dk1"/>
                          </a:solidFill>
                          <a:effectLst/>
                          <a:latin typeface="+mj-lt"/>
                          <a:ea typeface="+mn-ea"/>
                          <a:cs typeface="+mn-cs"/>
                        </a:rPr>
                        <a:t>Telfel</a:t>
                      </a:r>
                      <a:r>
                        <a:rPr lang="fr-FR" sz="2000" kern="1200" dirty="0">
                          <a:solidFill>
                            <a:schemeClr val="dk1"/>
                          </a:solidFill>
                          <a:effectLst/>
                          <a:latin typeface="+mj-lt"/>
                          <a:ea typeface="+mn-ea"/>
                          <a:cs typeface="+mn-cs"/>
                        </a:rPr>
                        <a:t> dans la psychose.   </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2000" b="0" i="1" u="none"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2000" b="0" i="1" u="none" kern="1200" dirty="0">
                          <a:solidFill>
                            <a:srgbClr val="640811"/>
                          </a:solidFill>
                          <a:latin typeface="+mn-lt"/>
                          <a:ea typeface="+mn-ea"/>
                          <a:cs typeface="+mn-cs"/>
                        </a:rPr>
                        <a:t>Besoin d’un partenaire pour l’</a:t>
                      </a:r>
                      <a:r>
                        <a:rPr lang="fr-FR" sz="2000" b="0" i="1" u="none" kern="1200" dirty="0" err="1">
                          <a:solidFill>
                            <a:srgbClr val="640811"/>
                          </a:solidFill>
                          <a:latin typeface="+mn-lt"/>
                          <a:ea typeface="+mn-ea"/>
                          <a:cs typeface="+mn-cs"/>
                        </a:rPr>
                        <a:t>evaluation</a:t>
                      </a:r>
                      <a:r>
                        <a:rPr lang="fr-FR" sz="2000" b="0" i="1" u="none" kern="1200" dirty="0">
                          <a:solidFill>
                            <a:srgbClr val="640811"/>
                          </a:solidFill>
                          <a:latin typeface="+mn-lt"/>
                          <a:ea typeface="+mn-ea"/>
                          <a:cs typeface="+mn-cs"/>
                        </a:rPr>
                        <a:t> des besoins et profilage des beneficiaires</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extLst>
                  <a:ext uri="{0D108BD9-81ED-4DB2-BD59-A6C34878D82A}">
                    <a16:rowId xmlns:a16="http://schemas.microsoft.com/office/drawing/2014/main" val="3791882206"/>
                  </a:ext>
                </a:extLst>
              </a:tr>
            </a:tbl>
          </a:graphicData>
        </a:graphic>
      </p:graphicFrame>
    </p:spTree>
    <p:extLst>
      <p:ext uri="{BB962C8B-B14F-4D97-AF65-F5344CB8AC3E}">
        <p14:creationId xmlns:p14="http://schemas.microsoft.com/office/powerpoint/2010/main" val="81771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EEE4-B418-F8DE-AA85-205289BC1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B98D3-F2D5-D7FE-EDE2-8CEF380F31BF}"/>
              </a:ext>
            </a:extLst>
          </p:cNvPr>
          <p:cNvSpPr>
            <a:spLocks noGrp="1"/>
          </p:cNvSpPr>
          <p:nvPr>
            <p:ph type="title" idx="4294967295"/>
          </p:nvPr>
        </p:nvSpPr>
        <p:spPr>
          <a:xfrm>
            <a:off x="0" y="569607"/>
            <a:ext cx="4550314" cy="661987"/>
          </a:xfrm>
          <a:prstGeom prst="rect">
            <a:avLst/>
          </a:prstGeom>
        </p:spPr>
        <p:txBody>
          <a:bodyPr>
            <a:normAutofit fontScale="90000"/>
          </a:bodyPr>
          <a:lstStyle/>
          <a:p>
            <a:pPr algn="just"/>
            <a:r>
              <a:rPr lang="fr-FR" sz="3600" b="1" spc="300" dirty="0">
                <a:solidFill>
                  <a:srgbClr val="800000"/>
                </a:solidFill>
                <a:latin typeface="Century Gothic"/>
              </a:rPr>
              <a:t>SUIVI DES ALERTES </a:t>
            </a:r>
            <a:endParaRPr lang="en-US" sz="3600" b="1" spc="300" dirty="0">
              <a:solidFill>
                <a:srgbClr val="800000"/>
              </a:solidFill>
              <a:latin typeface="Century Gothic"/>
            </a:endParaRPr>
          </a:p>
        </p:txBody>
      </p:sp>
      <p:graphicFrame>
        <p:nvGraphicFramePr>
          <p:cNvPr id="3" name="Table 2">
            <a:extLst>
              <a:ext uri="{FF2B5EF4-FFF2-40B4-BE49-F238E27FC236}">
                <a16:creationId xmlns:a16="http://schemas.microsoft.com/office/drawing/2014/main" id="{812366D8-E080-B9BC-0139-A7408C1518EB}"/>
              </a:ext>
            </a:extLst>
          </p:cNvPr>
          <p:cNvGraphicFramePr>
            <a:graphicFrameLocks noGrp="1"/>
          </p:cNvGraphicFramePr>
          <p:nvPr>
            <p:extLst>
              <p:ext uri="{D42A27DB-BD31-4B8C-83A1-F6EECF244321}">
                <p14:modId xmlns:p14="http://schemas.microsoft.com/office/powerpoint/2010/main" val="2839552521"/>
              </p:ext>
            </p:extLst>
          </p:nvPr>
        </p:nvGraphicFramePr>
        <p:xfrm>
          <a:off x="81964" y="1298213"/>
          <a:ext cx="12028072" cy="5059680"/>
        </p:xfrm>
        <a:graphic>
          <a:graphicData uri="http://schemas.openxmlformats.org/drawingml/2006/table">
            <a:tbl>
              <a:tblPr firstRow="1" bandRow="1">
                <a:tableStyleId>{6E25E649-3F16-4E02-A733-19D2CDBF48F0}</a:tableStyleId>
              </a:tblPr>
              <a:tblGrid>
                <a:gridCol w="2411854">
                  <a:extLst>
                    <a:ext uri="{9D8B030D-6E8A-4147-A177-3AD203B41FA5}">
                      <a16:colId xmlns:a16="http://schemas.microsoft.com/office/drawing/2014/main" val="2583589379"/>
                    </a:ext>
                  </a:extLst>
                </a:gridCol>
                <a:gridCol w="1406973">
                  <a:extLst>
                    <a:ext uri="{9D8B030D-6E8A-4147-A177-3AD203B41FA5}">
                      <a16:colId xmlns:a16="http://schemas.microsoft.com/office/drawing/2014/main" val="1163894923"/>
                    </a:ext>
                  </a:extLst>
                </a:gridCol>
                <a:gridCol w="6614809">
                  <a:extLst>
                    <a:ext uri="{9D8B030D-6E8A-4147-A177-3AD203B41FA5}">
                      <a16:colId xmlns:a16="http://schemas.microsoft.com/office/drawing/2014/main" val="498543008"/>
                    </a:ext>
                  </a:extLst>
                </a:gridCol>
                <a:gridCol w="1594436">
                  <a:extLst>
                    <a:ext uri="{9D8B030D-6E8A-4147-A177-3AD203B41FA5}">
                      <a16:colId xmlns:a16="http://schemas.microsoft.com/office/drawing/2014/main" val="1534092920"/>
                    </a:ext>
                  </a:extLst>
                </a:gridCol>
              </a:tblGrid>
              <a:tr h="308353">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Alerte</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Localisation</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Résumé</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Actions </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extLst>
                  <a:ext uri="{0D108BD9-81ED-4DB2-BD59-A6C34878D82A}">
                    <a16:rowId xmlns:a16="http://schemas.microsoft.com/office/drawing/2014/main" val="2464843550"/>
                  </a:ext>
                </a:extLst>
              </a:tr>
              <a:tr h="2834640">
                <a:tc>
                  <a:txBody>
                    <a:bodyPr/>
                    <a:lstStyle/>
                    <a:p>
                      <a:endParaRPr lang="fr-FR" sz="2000" b="1" kern="1200" dirty="0">
                        <a:solidFill>
                          <a:schemeClr val="tx1"/>
                        </a:solidFill>
                        <a:latin typeface="+mj-lt"/>
                        <a:ea typeface="+mn-ea"/>
                        <a:cs typeface="+mn-cs"/>
                      </a:endParaRPr>
                    </a:p>
                    <a:p>
                      <a:endParaRPr lang="en-US" sz="2000" b="1" kern="1200" dirty="0">
                        <a:solidFill>
                          <a:schemeClr val="tx1"/>
                        </a:solidFill>
                        <a:latin typeface="+mj-lt"/>
                        <a:ea typeface="+mn-ea"/>
                        <a:cs typeface="+mn-cs"/>
                      </a:endParaRPr>
                    </a:p>
                    <a:p>
                      <a:endParaRPr lang="en-US" sz="2000" b="1" kern="1200" dirty="0">
                        <a:solidFill>
                          <a:schemeClr val="tx1"/>
                        </a:solidFill>
                        <a:latin typeface="+mj-lt"/>
                        <a:ea typeface="+mn-ea"/>
                        <a:cs typeface="+mn-cs"/>
                      </a:endParaRPr>
                    </a:p>
                    <a:p>
                      <a:endParaRPr lang="en-US" sz="2000" b="1" kern="1200" dirty="0">
                        <a:solidFill>
                          <a:schemeClr val="tx1"/>
                        </a:solidFill>
                        <a:latin typeface="+mj-lt"/>
                        <a:ea typeface="+mn-ea"/>
                        <a:cs typeface="+mn-cs"/>
                      </a:endParaRPr>
                    </a:p>
                    <a:p>
                      <a:endParaRPr lang="en-US" sz="2000" b="1" kern="1200" dirty="0">
                        <a:solidFill>
                          <a:schemeClr val="tx1"/>
                        </a:solidFill>
                        <a:latin typeface="+mj-lt"/>
                        <a:ea typeface="+mn-ea"/>
                        <a:cs typeface="+mn-cs"/>
                      </a:endParaRPr>
                    </a:p>
                    <a:p>
                      <a:pPr marL="0" algn="l" defTabSz="914400" rtl="0" eaLnBrk="1" latinLnBrk="0" hangingPunct="1"/>
                      <a:r>
                        <a:rPr lang="fr-FR" sz="2000" b="1" kern="1200" dirty="0">
                          <a:solidFill>
                            <a:schemeClr val="dk1"/>
                          </a:solidFill>
                          <a:effectLst/>
                          <a:latin typeface="+mn-lt"/>
                          <a:ea typeface="+mn-ea"/>
                          <a:cs typeface="+mn-cs"/>
                        </a:rPr>
                        <a:t>1410_OCH_ZÉM_20250502 </a:t>
                      </a:r>
                      <a:endParaRPr lang="en-US" sz="2000" b="1" kern="1200" dirty="0">
                        <a:solidFill>
                          <a:schemeClr val="dk1"/>
                        </a:solidFill>
                        <a:effectLst/>
                        <a:latin typeface="+mn-lt"/>
                        <a:ea typeface="+mn-ea"/>
                        <a:cs typeface="+mn-cs"/>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20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0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0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0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0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2000" b="1" kern="1200" dirty="0">
                          <a:solidFill>
                            <a:schemeClr val="tx1"/>
                          </a:solidFill>
                          <a:latin typeface="+mj-lt"/>
                          <a:ea typeface="+mn-ea"/>
                          <a:cs typeface="+mn-cs"/>
                        </a:rPr>
                        <a:t>ZEMIO</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algn="just"/>
                      <a:r>
                        <a:rPr lang="fr-FR" sz="2000" kern="1200" dirty="0">
                          <a:solidFill>
                            <a:schemeClr val="dk1"/>
                          </a:solidFill>
                          <a:effectLst/>
                          <a:latin typeface="+mj-lt"/>
                          <a:ea typeface="+mn-ea"/>
                          <a:cs typeface="+mn-cs"/>
                        </a:rPr>
                        <a:t>A la suite d’une embuscade visant les FACA/FSI/OSP par des hommes armés non identifiés dans la localité de </a:t>
                      </a:r>
                      <a:r>
                        <a:rPr lang="fr-FR" sz="2000" kern="1200" dirty="0" err="1">
                          <a:solidFill>
                            <a:schemeClr val="dk1"/>
                          </a:solidFill>
                          <a:effectLst/>
                          <a:latin typeface="+mj-lt"/>
                          <a:ea typeface="+mn-ea"/>
                          <a:cs typeface="+mn-cs"/>
                        </a:rPr>
                        <a:t>Koumboli</a:t>
                      </a:r>
                      <a:r>
                        <a:rPr lang="fr-FR" sz="2000" kern="1200" dirty="0">
                          <a:solidFill>
                            <a:schemeClr val="dk1"/>
                          </a:solidFill>
                          <a:effectLst/>
                          <a:latin typeface="+mj-lt"/>
                          <a:ea typeface="+mn-ea"/>
                          <a:cs typeface="+mn-cs"/>
                        </a:rPr>
                        <a:t> (3 km à l'est de Zemio, axe Zemio-Mboki) ayant causé la mort de cinq éléments FDS en date du 1</a:t>
                      </a:r>
                      <a:r>
                        <a:rPr lang="fr-FR" sz="2000" kern="1200" baseline="30000" dirty="0">
                          <a:solidFill>
                            <a:schemeClr val="dk1"/>
                          </a:solidFill>
                          <a:effectLst/>
                          <a:latin typeface="+mj-lt"/>
                          <a:ea typeface="+mn-ea"/>
                          <a:cs typeface="+mn-cs"/>
                        </a:rPr>
                        <a:t>er</a:t>
                      </a:r>
                      <a:r>
                        <a:rPr lang="fr-FR" sz="2000" kern="1200" dirty="0">
                          <a:solidFill>
                            <a:schemeClr val="dk1"/>
                          </a:solidFill>
                          <a:effectLst/>
                          <a:latin typeface="+mj-lt"/>
                          <a:ea typeface="+mn-ea"/>
                          <a:cs typeface="+mn-cs"/>
                        </a:rPr>
                        <a:t> mai 2025 ainsi qu’une incursion d'éléments armés AAKG dans la ville de Zemio à la date du 02 mai 2025, les FACA/OSP ont lancé des opérations de ratissage qui ont provoqué d’importants déplacements de population vers </a:t>
                      </a:r>
                      <a:r>
                        <a:rPr lang="fr-FR" sz="2000" kern="1200" dirty="0" err="1">
                          <a:solidFill>
                            <a:schemeClr val="dk1"/>
                          </a:solidFill>
                          <a:effectLst/>
                          <a:latin typeface="+mj-lt"/>
                          <a:ea typeface="+mn-ea"/>
                          <a:cs typeface="+mn-cs"/>
                        </a:rPr>
                        <a:t>Zapaï</a:t>
                      </a:r>
                      <a:r>
                        <a:rPr lang="fr-FR" sz="2000" kern="1200" dirty="0">
                          <a:solidFill>
                            <a:schemeClr val="dk1"/>
                          </a:solidFill>
                          <a:effectLst/>
                          <a:latin typeface="+mj-lt"/>
                          <a:ea typeface="+mn-ea"/>
                          <a:cs typeface="+mn-cs"/>
                        </a:rPr>
                        <a:t> et sur trois lieux temporaires de regroupement (hôpital secondaire de Zemio, Mission catholique et ancienne base de l’ONG IRC au quartier Kondo. Après le retour au calme dans la ville, plus de 99% des personnes déplacées sur les sites </a:t>
                      </a:r>
                      <a:r>
                        <a:rPr lang="fr-FR" sz="2000" kern="1200" dirty="0" err="1">
                          <a:solidFill>
                            <a:schemeClr val="dk1"/>
                          </a:solidFill>
                          <a:effectLst/>
                          <a:latin typeface="+mj-lt"/>
                          <a:ea typeface="+mn-ea"/>
                          <a:cs typeface="+mn-cs"/>
                        </a:rPr>
                        <a:t>temporraires</a:t>
                      </a:r>
                      <a:r>
                        <a:rPr lang="fr-FR" sz="2000" kern="1200" dirty="0">
                          <a:solidFill>
                            <a:schemeClr val="dk1"/>
                          </a:solidFill>
                          <a:effectLst/>
                          <a:latin typeface="+mj-lt"/>
                          <a:ea typeface="+mn-ea"/>
                          <a:cs typeface="+mn-cs"/>
                        </a:rPr>
                        <a:t> à Zemio ont déjà regagné leurs domiciles. </a:t>
                      </a:r>
                    </a:p>
                    <a:p>
                      <a:pPr marL="0" algn="just" defTabSz="914400" rtl="0" eaLnBrk="1" latinLnBrk="0" hangingPunct="1"/>
                      <a:r>
                        <a:rPr lang="fr-FR" sz="2000" b="1" i="0" u="none" kern="1200" dirty="0">
                          <a:solidFill>
                            <a:srgbClr val="640811"/>
                          </a:solidFill>
                          <a:latin typeface="+mj-lt"/>
                          <a:ea typeface="+mn-ea"/>
                          <a:cs typeface="+mn-cs"/>
                        </a:rPr>
                        <a:t>Environ 1 237 ménages soit 5 141 personnes se sont déplacées à la date de la publication de cette alerte</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2000" b="0" i="1" u="none"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2000" b="0" i="1" u="none" kern="1200" dirty="0">
                          <a:solidFill>
                            <a:srgbClr val="640811"/>
                          </a:solidFill>
                          <a:latin typeface="+mn-lt"/>
                          <a:ea typeface="+mn-ea"/>
                          <a:cs typeface="+mn-cs"/>
                        </a:rPr>
                        <a:t>Besoin d’un partenaire pour l’évaluation des besoins et profilage des beneficiaires</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extLst>
                  <a:ext uri="{0D108BD9-81ED-4DB2-BD59-A6C34878D82A}">
                    <a16:rowId xmlns:a16="http://schemas.microsoft.com/office/drawing/2014/main" val="3791882206"/>
                  </a:ext>
                </a:extLst>
              </a:tr>
            </a:tbl>
          </a:graphicData>
        </a:graphic>
      </p:graphicFrame>
    </p:spTree>
    <p:extLst>
      <p:ext uri="{BB962C8B-B14F-4D97-AF65-F5344CB8AC3E}">
        <p14:creationId xmlns:p14="http://schemas.microsoft.com/office/powerpoint/2010/main" val="385482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EEE4-B418-F8DE-AA85-205289BC1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B98D3-F2D5-D7FE-EDE2-8CEF380F31BF}"/>
              </a:ext>
            </a:extLst>
          </p:cNvPr>
          <p:cNvSpPr>
            <a:spLocks noGrp="1"/>
          </p:cNvSpPr>
          <p:nvPr>
            <p:ph type="title" idx="4294967295"/>
          </p:nvPr>
        </p:nvSpPr>
        <p:spPr>
          <a:xfrm>
            <a:off x="0" y="569607"/>
            <a:ext cx="4550314" cy="661987"/>
          </a:xfrm>
          <a:prstGeom prst="rect">
            <a:avLst/>
          </a:prstGeom>
        </p:spPr>
        <p:txBody>
          <a:bodyPr>
            <a:normAutofit fontScale="90000"/>
          </a:bodyPr>
          <a:lstStyle/>
          <a:p>
            <a:pPr algn="just"/>
            <a:r>
              <a:rPr lang="fr-FR" sz="3600" b="1" spc="300" dirty="0">
                <a:solidFill>
                  <a:srgbClr val="800000"/>
                </a:solidFill>
                <a:latin typeface="Century Gothic"/>
              </a:rPr>
              <a:t>SUIVI DES ALERTES </a:t>
            </a:r>
            <a:endParaRPr lang="en-US" sz="3600" b="1" spc="300" dirty="0">
              <a:solidFill>
                <a:srgbClr val="800000"/>
              </a:solidFill>
              <a:latin typeface="Century Gothic"/>
            </a:endParaRPr>
          </a:p>
        </p:txBody>
      </p:sp>
      <p:graphicFrame>
        <p:nvGraphicFramePr>
          <p:cNvPr id="3" name="Table 2">
            <a:extLst>
              <a:ext uri="{FF2B5EF4-FFF2-40B4-BE49-F238E27FC236}">
                <a16:creationId xmlns:a16="http://schemas.microsoft.com/office/drawing/2014/main" id="{812366D8-E080-B9BC-0139-A7408C1518EB}"/>
              </a:ext>
            </a:extLst>
          </p:cNvPr>
          <p:cNvGraphicFramePr>
            <a:graphicFrameLocks noGrp="1"/>
          </p:cNvGraphicFramePr>
          <p:nvPr>
            <p:extLst>
              <p:ext uri="{D42A27DB-BD31-4B8C-83A1-F6EECF244321}">
                <p14:modId xmlns:p14="http://schemas.microsoft.com/office/powerpoint/2010/main" val="3597055250"/>
              </p:ext>
            </p:extLst>
          </p:nvPr>
        </p:nvGraphicFramePr>
        <p:xfrm>
          <a:off x="81964" y="1298213"/>
          <a:ext cx="12028072" cy="5242560"/>
        </p:xfrm>
        <a:graphic>
          <a:graphicData uri="http://schemas.openxmlformats.org/drawingml/2006/table">
            <a:tbl>
              <a:tblPr firstRow="1" bandRow="1">
                <a:tableStyleId>{6E25E649-3F16-4E02-A733-19D2CDBF48F0}</a:tableStyleId>
              </a:tblPr>
              <a:tblGrid>
                <a:gridCol w="2411854">
                  <a:extLst>
                    <a:ext uri="{9D8B030D-6E8A-4147-A177-3AD203B41FA5}">
                      <a16:colId xmlns:a16="http://schemas.microsoft.com/office/drawing/2014/main" val="2583589379"/>
                    </a:ext>
                  </a:extLst>
                </a:gridCol>
                <a:gridCol w="1406973">
                  <a:extLst>
                    <a:ext uri="{9D8B030D-6E8A-4147-A177-3AD203B41FA5}">
                      <a16:colId xmlns:a16="http://schemas.microsoft.com/office/drawing/2014/main" val="1163894923"/>
                    </a:ext>
                  </a:extLst>
                </a:gridCol>
                <a:gridCol w="6411609">
                  <a:extLst>
                    <a:ext uri="{9D8B030D-6E8A-4147-A177-3AD203B41FA5}">
                      <a16:colId xmlns:a16="http://schemas.microsoft.com/office/drawing/2014/main" val="498543008"/>
                    </a:ext>
                  </a:extLst>
                </a:gridCol>
                <a:gridCol w="1797636">
                  <a:extLst>
                    <a:ext uri="{9D8B030D-6E8A-4147-A177-3AD203B41FA5}">
                      <a16:colId xmlns:a16="http://schemas.microsoft.com/office/drawing/2014/main" val="1534092920"/>
                    </a:ext>
                  </a:extLst>
                </a:gridCol>
              </a:tblGrid>
              <a:tr h="308353">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Alerte</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Localisation</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Résumé</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000" dirty="0">
                          <a:latin typeface="+mj-lt"/>
                          <a:ea typeface="Inter" panose="02000503000000020004" pitchFamily="50" charset="0"/>
                          <a:cs typeface="Inter" panose="02000503000000020004" pitchFamily="50" charset="0"/>
                        </a:rPr>
                        <a:t>Actions </a:t>
                      </a:r>
                      <a:endParaRPr lang="en-US" sz="20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extLst>
                  <a:ext uri="{0D108BD9-81ED-4DB2-BD59-A6C34878D82A}">
                    <a16:rowId xmlns:a16="http://schemas.microsoft.com/office/drawing/2014/main" val="2464843550"/>
                  </a:ext>
                </a:extLst>
              </a:tr>
              <a:tr h="1478280">
                <a:tc>
                  <a:txBody>
                    <a:bodyPr/>
                    <a:lstStyle/>
                    <a:p>
                      <a:endParaRPr lang="fr-FR" sz="2400" b="1" kern="1200" dirty="0">
                        <a:solidFill>
                          <a:schemeClr val="tx1"/>
                        </a:solidFill>
                        <a:latin typeface="+mj-lt"/>
                        <a:ea typeface="+mn-ea"/>
                        <a:cs typeface="+mn-cs"/>
                      </a:endParaRPr>
                    </a:p>
                    <a:p>
                      <a:endParaRPr lang="en-US" sz="2400" b="1" kern="1200" dirty="0">
                        <a:solidFill>
                          <a:schemeClr val="tx1"/>
                        </a:solidFill>
                        <a:latin typeface="+mj-lt"/>
                        <a:ea typeface="+mn-ea"/>
                        <a:cs typeface="+mn-cs"/>
                      </a:endParaRPr>
                    </a:p>
                    <a:p>
                      <a:endParaRPr lang="en-US" sz="2400" b="1" kern="1200" dirty="0">
                        <a:solidFill>
                          <a:schemeClr val="tx1"/>
                        </a:solidFill>
                        <a:latin typeface="+mj-lt"/>
                        <a:ea typeface="+mn-ea"/>
                        <a:cs typeface="+mn-cs"/>
                      </a:endParaRPr>
                    </a:p>
                    <a:p>
                      <a:endParaRPr lang="en-US" sz="2400" b="1" kern="1200" dirty="0">
                        <a:solidFill>
                          <a:schemeClr val="tx1"/>
                        </a:solidFill>
                        <a:latin typeface="+mj-lt"/>
                        <a:ea typeface="+mn-ea"/>
                        <a:cs typeface="+mn-cs"/>
                      </a:endParaRPr>
                    </a:p>
                    <a:p>
                      <a:pPr marL="0" algn="l" defTabSz="914400" rtl="0" eaLnBrk="1" latinLnBrk="0" hangingPunct="1"/>
                      <a:r>
                        <a:rPr lang="fr-FR" sz="2400" b="1" kern="1200" dirty="0">
                          <a:solidFill>
                            <a:schemeClr val="dk1"/>
                          </a:solidFill>
                          <a:effectLst/>
                          <a:latin typeface="+mn-lt"/>
                          <a:ea typeface="+mn-ea"/>
                          <a:cs typeface="+mn-cs"/>
                        </a:rPr>
                        <a:t>1415__GBA_20250604 </a:t>
                      </a:r>
                      <a:endParaRPr lang="en-US" sz="2400" b="1" kern="1200" dirty="0">
                        <a:solidFill>
                          <a:schemeClr val="tx1"/>
                        </a:solidFill>
                        <a:latin typeface="+mj-lt"/>
                        <a:ea typeface="+mn-ea"/>
                        <a:cs typeface="+mn-cs"/>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mj-lt"/>
                          <a:ea typeface="+mn-ea"/>
                          <a:cs typeface="+mn-cs"/>
                        </a:rPr>
                        <a:t>Batangafo_Ouassi</a:t>
                      </a:r>
                      <a:endParaRPr lang="fr-FR" sz="2400" b="1" kern="1200" dirty="0">
                        <a:solidFill>
                          <a:schemeClr val="tx1"/>
                        </a:solidFill>
                        <a:latin typeface="+mj-lt"/>
                        <a:ea typeface="+mn-ea"/>
                        <a:cs typeface="+mn-cs"/>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algn="just"/>
                      <a:r>
                        <a:rPr lang="fr-FR" sz="2400" kern="1200" dirty="0">
                          <a:solidFill>
                            <a:schemeClr val="dk1"/>
                          </a:solidFill>
                          <a:effectLst/>
                          <a:latin typeface="+mj-lt"/>
                          <a:ea typeface="+mn-ea"/>
                          <a:cs typeface="+mn-cs"/>
                        </a:rPr>
                        <a:t>Dans l’après-midi du 4 juin 2025, une violente tempête accompagnée de fortes pluies et de vents violents s’est abattue sur la localité de </a:t>
                      </a:r>
                      <a:r>
                        <a:rPr lang="fr-FR" sz="2400" kern="1200" dirty="0" err="1">
                          <a:solidFill>
                            <a:schemeClr val="dk1"/>
                          </a:solidFill>
                          <a:effectLst/>
                          <a:latin typeface="+mj-lt"/>
                          <a:ea typeface="+mn-ea"/>
                          <a:cs typeface="+mn-cs"/>
                        </a:rPr>
                        <a:t>Gbazara</a:t>
                      </a:r>
                      <a:r>
                        <a:rPr lang="fr-FR" sz="2400" kern="1200" dirty="0">
                          <a:solidFill>
                            <a:schemeClr val="dk1"/>
                          </a:solidFill>
                          <a:effectLst/>
                          <a:latin typeface="+mj-lt"/>
                          <a:ea typeface="+mn-ea"/>
                          <a:cs typeface="+mn-cs"/>
                        </a:rPr>
                        <a:t>, située à 24 km de Batangafo, sur l’axe Kabo. Cette intempérie a causé la destruction partielle ou totale d’une centaine de maisons, laissant de nombreux ménages sans abri. Sept personnes blessées ont été prises en charge par la formation sanitaire (FOSA) de </a:t>
                      </a:r>
                      <a:r>
                        <a:rPr lang="fr-FR" sz="2400" kern="1200" dirty="0" err="1">
                          <a:solidFill>
                            <a:schemeClr val="dk1"/>
                          </a:solidFill>
                          <a:effectLst/>
                          <a:latin typeface="+mj-lt"/>
                          <a:ea typeface="+mn-ea"/>
                          <a:cs typeface="+mn-cs"/>
                        </a:rPr>
                        <a:t>Gbazara</a:t>
                      </a:r>
                      <a:r>
                        <a:rPr lang="fr-FR" sz="2400" kern="1200" dirty="0">
                          <a:solidFill>
                            <a:schemeClr val="dk1"/>
                          </a:solidFill>
                          <a:effectLst/>
                          <a:latin typeface="+mj-lt"/>
                          <a:ea typeface="+mn-ea"/>
                          <a:cs typeface="+mn-cs"/>
                        </a:rPr>
                        <a:t>. Une évaluation rapide des besoins urgents des ménages affectés est fortement recommandée. </a:t>
                      </a:r>
                    </a:p>
                    <a:p>
                      <a:pPr marL="0" algn="just" defTabSz="914400" rtl="0" eaLnBrk="1" latinLnBrk="0" hangingPunct="1"/>
                      <a:r>
                        <a:rPr lang="fr-FR" sz="2400" b="1" i="0" u="none" kern="1200" dirty="0">
                          <a:solidFill>
                            <a:srgbClr val="640811"/>
                          </a:solidFill>
                          <a:latin typeface="+mj-lt"/>
                          <a:ea typeface="+mn-ea"/>
                          <a:cs typeface="+mn-cs"/>
                        </a:rPr>
                        <a:t>Environ 103 ménages soit 515 personnes se sont déplacées à la date de la publication de cette alerte</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0" i="1" u="none"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2400" b="0" i="1" u="none" kern="1200" dirty="0">
                          <a:solidFill>
                            <a:srgbClr val="640811"/>
                          </a:solidFill>
                          <a:latin typeface="+mn-lt"/>
                          <a:ea typeface="+mn-ea"/>
                          <a:cs typeface="+mn-cs"/>
                        </a:rPr>
                        <a:t>Besoin d’un partenaire pour l’</a:t>
                      </a:r>
                      <a:r>
                        <a:rPr lang="fr-FR" sz="2400" b="0" i="1" u="none" kern="1200" dirty="0" err="1">
                          <a:solidFill>
                            <a:srgbClr val="640811"/>
                          </a:solidFill>
                          <a:latin typeface="+mn-lt"/>
                          <a:ea typeface="+mn-ea"/>
                          <a:cs typeface="+mn-cs"/>
                        </a:rPr>
                        <a:t>evaluation</a:t>
                      </a:r>
                      <a:r>
                        <a:rPr lang="fr-FR" sz="2400" b="0" i="1" u="none" kern="1200" dirty="0">
                          <a:solidFill>
                            <a:srgbClr val="640811"/>
                          </a:solidFill>
                          <a:latin typeface="+mn-lt"/>
                          <a:ea typeface="+mn-ea"/>
                          <a:cs typeface="+mn-cs"/>
                        </a:rPr>
                        <a:t> des besoins et profilage des beneficiaires</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extLst>
                  <a:ext uri="{0D108BD9-81ED-4DB2-BD59-A6C34878D82A}">
                    <a16:rowId xmlns:a16="http://schemas.microsoft.com/office/drawing/2014/main" val="3791882206"/>
                  </a:ext>
                </a:extLst>
              </a:tr>
            </a:tbl>
          </a:graphicData>
        </a:graphic>
      </p:graphicFrame>
    </p:spTree>
    <p:extLst>
      <p:ext uri="{BB962C8B-B14F-4D97-AF65-F5344CB8AC3E}">
        <p14:creationId xmlns:p14="http://schemas.microsoft.com/office/powerpoint/2010/main" val="1096601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58679-B575-C17A-90B1-597DC135C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40B32-DCA7-4C2D-5928-9BEF7C82BF88}"/>
              </a:ext>
            </a:extLst>
          </p:cNvPr>
          <p:cNvSpPr>
            <a:spLocks noGrp="1"/>
          </p:cNvSpPr>
          <p:nvPr>
            <p:ph type="title" idx="4294967295"/>
          </p:nvPr>
        </p:nvSpPr>
        <p:spPr>
          <a:xfrm>
            <a:off x="0" y="569607"/>
            <a:ext cx="4550314" cy="661987"/>
          </a:xfrm>
          <a:prstGeom prst="rect">
            <a:avLst/>
          </a:prstGeom>
        </p:spPr>
        <p:txBody>
          <a:bodyPr>
            <a:normAutofit fontScale="90000"/>
          </a:bodyPr>
          <a:lstStyle/>
          <a:p>
            <a:pPr algn="just"/>
            <a:r>
              <a:rPr lang="fr-FR" sz="3600" b="1" spc="300" dirty="0">
                <a:solidFill>
                  <a:srgbClr val="800000"/>
                </a:solidFill>
                <a:latin typeface="Century Gothic"/>
              </a:rPr>
              <a:t>SUIVI DES ALERTES </a:t>
            </a:r>
            <a:endParaRPr lang="en-US" sz="3600" b="1" spc="300" dirty="0">
              <a:solidFill>
                <a:srgbClr val="800000"/>
              </a:solidFill>
              <a:latin typeface="Century Gothic"/>
            </a:endParaRPr>
          </a:p>
        </p:txBody>
      </p:sp>
      <p:graphicFrame>
        <p:nvGraphicFramePr>
          <p:cNvPr id="3" name="Table 2">
            <a:extLst>
              <a:ext uri="{FF2B5EF4-FFF2-40B4-BE49-F238E27FC236}">
                <a16:creationId xmlns:a16="http://schemas.microsoft.com/office/drawing/2014/main" id="{31088213-A972-8CB4-AFCD-B6F19C13D774}"/>
              </a:ext>
            </a:extLst>
          </p:cNvPr>
          <p:cNvGraphicFramePr>
            <a:graphicFrameLocks noGrp="1"/>
          </p:cNvGraphicFramePr>
          <p:nvPr>
            <p:extLst>
              <p:ext uri="{D42A27DB-BD31-4B8C-83A1-F6EECF244321}">
                <p14:modId xmlns:p14="http://schemas.microsoft.com/office/powerpoint/2010/main" val="371229067"/>
              </p:ext>
            </p:extLst>
          </p:nvPr>
        </p:nvGraphicFramePr>
        <p:xfrm>
          <a:off x="81964" y="1180794"/>
          <a:ext cx="12028072" cy="5638800"/>
        </p:xfrm>
        <a:graphic>
          <a:graphicData uri="http://schemas.openxmlformats.org/drawingml/2006/table">
            <a:tbl>
              <a:tblPr firstRow="1" bandRow="1">
                <a:tableStyleId>{6E25E649-3F16-4E02-A733-19D2CDBF48F0}</a:tableStyleId>
              </a:tblPr>
              <a:tblGrid>
                <a:gridCol w="2000836">
                  <a:extLst>
                    <a:ext uri="{9D8B030D-6E8A-4147-A177-3AD203B41FA5}">
                      <a16:colId xmlns:a16="http://schemas.microsoft.com/office/drawing/2014/main" val="2583589379"/>
                    </a:ext>
                  </a:extLst>
                </a:gridCol>
                <a:gridCol w="1536700">
                  <a:extLst>
                    <a:ext uri="{9D8B030D-6E8A-4147-A177-3AD203B41FA5}">
                      <a16:colId xmlns:a16="http://schemas.microsoft.com/office/drawing/2014/main" val="1163894923"/>
                    </a:ext>
                  </a:extLst>
                </a:gridCol>
                <a:gridCol w="6324600">
                  <a:extLst>
                    <a:ext uri="{9D8B030D-6E8A-4147-A177-3AD203B41FA5}">
                      <a16:colId xmlns:a16="http://schemas.microsoft.com/office/drawing/2014/main" val="498543008"/>
                    </a:ext>
                  </a:extLst>
                </a:gridCol>
                <a:gridCol w="2165936">
                  <a:extLst>
                    <a:ext uri="{9D8B030D-6E8A-4147-A177-3AD203B41FA5}">
                      <a16:colId xmlns:a16="http://schemas.microsoft.com/office/drawing/2014/main" val="1534092920"/>
                    </a:ext>
                  </a:extLst>
                </a:gridCol>
              </a:tblGrid>
              <a:tr h="308353">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200" dirty="0">
                          <a:latin typeface="+mj-lt"/>
                          <a:ea typeface="Inter" panose="02000503000000020004" pitchFamily="50" charset="0"/>
                          <a:cs typeface="Inter" panose="02000503000000020004" pitchFamily="50" charset="0"/>
                        </a:rPr>
                        <a:t>Alerte</a:t>
                      </a:r>
                      <a:endParaRPr lang="en-US" sz="22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200" dirty="0">
                          <a:latin typeface="+mj-lt"/>
                          <a:ea typeface="Inter" panose="02000503000000020004" pitchFamily="50" charset="0"/>
                          <a:cs typeface="Inter" panose="02000503000000020004" pitchFamily="50" charset="0"/>
                        </a:rPr>
                        <a:t>Localisation</a:t>
                      </a:r>
                      <a:endParaRPr lang="en-US" sz="22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200" dirty="0">
                          <a:latin typeface="+mj-lt"/>
                          <a:ea typeface="Inter" panose="02000503000000020004" pitchFamily="50" charset="0"/>
                          <a:cs typeface="Inter" panose="02000503000000020004" pitchFamily="50" charset="0"/>
                        </a:rPr>
                        <a:t>Résumé</a:t>
                      </a:r>
                      <a:endParaRPr lang="en-US" sz="22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r>
                        <a:rPr lang="fr-FR" sz="2200" dirty="0">
                          <a:latin typeface="+mj-lt"/>
                          <a:ea typeface="Inter" panose="02000503000000020004" pitchFamily="50" charset="0"/>
                          <a:cs typeface="Inter" panose="02000503000000020004" pitchFamily="50" charset="0"/>
                        </a:rPr>
                        <a:t>Actions </a:t>
                      </a:r>
                      <a:endParaRPr lang="en-US" sz="2200" dirty="0">
                        <a:latin typeface="+mj-lt"/>
                        <a:ea typeface="Inter" panose="02000503000000020004" pitchFamily="50" charset="0"/>
                        <a:cs typeface="Inter" panose="02000503000000020004" pitchFamily="50" charset="0"/>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rgbClr val="640811"/>
                    </a:solidFill>
                  </a:tcPr>
                </a:tc>
                <a:extLst>
                  <a:ext uri="{0D108BD9-81ED-4DB2-BD59-A6C34878D82A}">
                    <a16:rowId xmlns:a16="http://schemas.microsoft.com/office/drawing/2014/main" val="2464843550"/>
                  </a:ext>
                </a:extLst>
              </a:tr>
              <a:tr h="1478280">
                <a:tc>
                  <a:txBody>
                    <a:bodyPr/>
                    <a:lstStyle/>
                    <a:p>
                      <a:pPr marL="0" algn="l" defTabSz="914400" rtl="0" eaLnBrk="1" latinLnBrk="0" hangingPunct="1"/>
                      <a:endParaRPr lang="en-US" sz="2400" dirty="0"/>
                    </a:p>
                    <a:p>
                      <a:pPr marL="0" algn="l" defTabSz="914400" rtl="0" eaLnBrk="1" latinLnBrk="0" hangingPunct="1"/>
                      <a:endParaRPr lang="en-US" sz="2400" dirty="0"/>
                    </a:p>
                    <a:p>
                      <a:pPr marL="0" algn="l" defTabSz="914400" rtl="0" eaLnBrk="1" latinLnBrk="0" hangingPunct="1"/>
                      <a:endParaRPr lang="en-US" sz="2400" dirty="0"/>
                    </a:p>
                    <a:p>
                      <a:pPr marL="0" algn="l" defTabSz="914400" rtl="0" eaLnBrk="1" latinLnBrk="0" hangingPunct="1"/>
                      <a:endParaRPr lang="en-US" sz="2400" dirty="0"/>
                    </a:p>
                    <a:p>
                      <a:pPr marL="0" algn="l" defTabSz="914400" rtl="0" eaLnBrk="1" latinLnBrk="0" hangingPunct="1"/>
                      <a:r>
                        <a:rPr lang="en-US" sz="2400" dirty="0"/>
                        <a:t>1418_OCH_BOD_20250416 </a:t>
                      </a:r>
                      <a:endParaRPr lang="en-US" sz="2400" b="1" kern="1200" dirty="0">
                        <a:solidFill>
                          <a:schemeClr val="tx1"/>
                        </a:solidFill>
                        <a:latin typeface="+mj-lt"/>
                        <a:ea typeface="+mn-ea"/>
                        <a:cs typeface="+mn-cs"/>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fr-FR" sz="24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2400" b="1" kern="1200" dirty="0" err="1">
                          <a:solidFill>
                            <a:schemeClr val="tx1"/>
                          </a:solidFill>
                          <a:latin typeface="+mj-lt"/>
                          <a:ea typeface="+mn-ea"/>
                          <a:cs typeface="+mn-cs"/>
                        </a:rPr>
                        <a:t>Batangafo</a:t>
                      </a:r>
                      <a:endParaRPr lang="fr-FR" sz="2400" b="1" kern="1200" dirty="0">
                        <a:solidFill>
                          <a:schemeClr val="tx1"/>
                        </a:solidFill>
                        <a:latin typeface="+mj-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2400" b="1" kern="1200" dirty="0">
                          <a:solidFill>
                            <a:schemeClr val="tx1"/>
                          </a:solidFill>
                          <a:latin typeface="+mj-lt"/>
                          <a:ea typeface="+mn-ea"/>
                          <a:cs typeface="+mn-cs"/>
                        </a:rPr>
                        <a:t>Axe </a:t>
                      </a:r>
                      <a:r>
                        <a:rPr lang="fr-FR" sz="2400" b="1" kern="1200" dirty="0" err="1">
                          <a:solidFill>
                            <a:schemeClr val="tx1"/>
                          </a:solidFill>
                          <a:latin typeface="+mj-lt"/>
                          <a:ea typeface="+mn-ea"/>
                          <a:cs typeface="+mn-cs"/>
                        </a:rPr>
                        <a:t>Kabo</a:t>
                      </a:r>
                      <a:endParaRPr lang="fr-FR" sz="2400" b="1" kern="1200" dirty="0">
                        <a:solidFill>
                          <a:schemeClr val="tx1"/>
                        </a:solidFill>
                        <a:latin typeface="+mj-lt"/>
                        <a:ea typeface="+mn-ea"/>
                        <a:cs typeface="+mn-cs"/>
                      </a:endParaRP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0" algn="just" defTabSz="914400" rtl="0" eaLnBrk="1" latinLnBrk="0" hangingPunct="1"/>
                      <a:r>
                        <a:rPr lang="fr-FR" sz="2400" kern="1200" dirty="0">
                          <a:solidFill>
                            <a:schemeClr val="dk1"/>
                          </a:solidFill>
                          <a:effectLst/>
                          <a:latin typeface="+mj-lt"/>
                          <a:ea typeface="+mn-ea"/>
                          <a:cs typeface="+mn-cs"/>
                        </a:rPr>
                        <a:t>En fin de journée du 16 avril 2025, un orage accompagné de pluies et de vents violents s’est abattu sur le village </a:t>
                      </a:r>
                      <a:r>
                        <a:rPr lang="fr-FR" sz="2400" kern="1200" dirty="0" err="1">
                          <a:solidFill>
                            <a:schemeClr val="dk1"/>
                          </a:solidFill>
                          <a:effectLst/>
                          <a:latin typeface="+mj-lt"/>
                          <a:ea typeface="+mn-ea"/>
                          <a:cs typeface="+mn-cs"/>
                        </a:rPr>
                        <a:t>Bodigui</a:t>
                      </a:r>
                      <a:r>
                        <a:rPr lang="fr-FR" sz="2400" kern="1200" dirty="0">
                          <a:solidFill>
                            <a:schemeClr val="dk1"/>
                          </a:solidFill>
                          <a:effectLst/>
                          <a:latin typeface="+mj-lt"/>
                          <a:ea typeface="+mn-ea"/>
                          <a:cs typeface="+mn-cs"/>
                        </a:rPr>
                        <a:t> situé à 15 km de </a:t>
                      </a:r>
                      <a:r>
                        <a:rPr lang="fr-FR" sz="2400" kern="1200" dirty="0" err="1">
                          <a:solidFill>
                            <a:schemeClr val="dk1"/>
                          </a:solidFill>
                          <a:effectLst/>
                          <a:latin typeface="+mj-lt"/>
                          <a:ea typeface="+mn-ea"/>
                          <a:cs typeface="+mn-cs"/>
                        </a:rPr>
                        <a:t>Batangafo</a:t>
                      </a:r>
                      <a:r>
                        <a:rPr lang="fr-FR" sz="2400" kern="1200" dirty="0">
                          <a:solidFill>
                            <a:schemeClr val="dk1"/>
                          </a:solidFill>
                          <a:effectLst/>
                          <a:latin typeface="+mj-lt"/>
                          <a:ea typeface="+mn-ea"/>
                          <a:cs typeface="+mn-cs"/>
                        </a:rPr>
                        <a:t> sur axe </a:t>
                      </a:r>
                      <a:r>
                        <a:rPr lang="fr-FR" sz="2400" kern="1200" dirty="0" err="1">
                          <a:solidFill>
                            <a:schemeClr val="dk1"/>
                          </a:solidFill>
                          <a:effectLst/>
                          <a:latin typeface="+mj-lt"/>
                          <a:ea typeface="+mn-ea"/>
                          <a:cs typeface="+mn-cs"/>
                        </a:rPr>
                        <a:t>Kabo</a:t>
                      </a:r>
                      <a:r>
                        <a:rPr lang="fr-FR" sz="2400" kern="1200" dirty="0">
                          <a:solidFill>
                            <a:schemeClr val="dk1"/>
                          </a:solidFill>
                          <a:effectLst/>
                          <a:latin typeface="+mj-lt"/>
                          <a:ea typeface="+mn-ea"/>
                          <a:cs typeface="+mn-cs"/>
                        </a:rPr>
                        <a:t>. Cette perturbation atmosphérique violente a occasionné d’importants dégâts dans le village selon les premières informations reçues. C’est ainsi qu’INTERSOS a mené une évaluation rapide des besoins en date du 18 avril 2025 pour collecter les données à travers une visite et une observation directe des dégâts occasionnés. Les autorités locales et les leaders communautaires ont contribué au résultat de l’évaluation multisectorielle obtenu.</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2400" b="0" i="1" u="none" kern="1200" dirty="0">
                          <a:solidFill>
                            <a:srgbClr val="640811"/>
                          </a:solidFill>
                          <a:latin typeface="+mn-lt"/>
                          <a:ea typeface="+mn-ea"/>
                          <a:cs typeface="+mn-cs"/>
                        </a:rPr>
                        <a:t>Suivi de l’évaluation d’INTERSOS et positionnement des acteurs </a:t>
                      </a:r>
                    </a:p>
                  </a:txBody>
                  <a:tcPr>
                    <a:lnL w="6350" cap="flat" cmpd="sng" algn="ctr">
                      <a:solidFill>
                        <a:srgbClr val="640811"/>
                      </a:solidFill>
                      <a:prstDash val="sysDot"/>
                      <a:round/>
                      <a:headEnd type="none" w="med" len="med"/>
                      <a:tailEnd type="none" w="med" len="med"/>
                    </a:lnL>
                    <a:lnR w="6350" cap="flat" cmpd="sng" algn="ctr">
                      <a:solidFill>
                        <a:srgbClr val="640811"/>
                      </a:solidFill>
                      <a:prstDash val="sysDot"/>
                      <a:round/>
                      <a:headEnd type="none" w="med" len="med"/>
                      <a:tailEnd type="none" w="med" len="med"/>
                    </a:lnR>
                    <a:lnT w="6350" cap="flat" cmpd="sng" algn="ctr">
                      <a:solidFill>
                        <a:srgbClr val="640811"/>
                      </a:solidFill>
                      <a:prstDash val="sysDot"/>
                      <a:round/>
                      <a:headEnd type="none" w="med" len="med"/>
                      <a:tailEnd type="none" w="med" len="med"/>
                    </a:lnT>
                    <a:lnB w="6350" cap="flat" cmpd="sng" algn="ctr">
                      <a:solidFill>
                        <a:srgbClr val="640811"/>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alpha val="10196"/>
                      </a:schemeClr>
                    </a:solidFill>
                  </a:tcPr>
                </a:tc>
                <a:extLst>
                  <a:ext uri="{0D108BD9-81ED-4DB2-BD59-A6C34878D82A}">
                    <a16:rowId xmlns:a16="http://schemas.microsoft.com/office/drawing/2014/main" val="1997845998"/>
                  </a:ext>
                </a:extLst>
              </a:tr>
            </a:tbl>
          </a:graphicData>
        </a:graphic>
      </p:graphicFrame>
    </p:spTree>
    <p:extLst>
      <p:ext uri="{BB962C8B-B14F-4D97-AF65-F5344CB8AC3E}">
        <p14:creationId xmlns:p14="http://schemas.microsoft.com/office/powerpoint/2010/main" val="3019243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CCE79-8179-98E1-1655-175572FD30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F6CF902-94F4-C819-C6C9-CDFA5ED97C7F}"/>
              </a:ext>
            </a:extLst>
          </p:cNvPr>
          <p:cNvSpPr txBox="1"/>
          <p:nvPr/>
        </p:nvSpPr>
        <p:spPr>
          <a:xfrm>
            <a:off x="1505986" y="2107862"/>
            <a:ext cx="9022693" cy="4465197"/>
          </a:xfrm>
          <a:prstGeom prst="rect">
            <a:avLst/>
          </a:prstGeom>
          <a:noFill/>
        </p:spPr>
        <p:txBody>
          <a:bodyPr wrap="square" rtlCol="0">
            <a:spAutoFit/>
          </a:bodyPr>
          <a:lstStyle/>
          <a:p>
            <a:pPr algn="ctr">
              <a:lnSpc>
                <a:spcPct val="120000"/>
              </a:lnSpc>
              <a:defRPr/>
            </a:pPr>
            <a:r>
              <a:rPr lang="fr-FR" sz="4800" spc="300" dirty="0">
                <a:solidFill>
                  <a:prstClr val="white"/>
                </a:solidFill>
                <a:latin typeface="Avenir Next Bold"/>
              </a:rPr>
              <a:t>Aperçu de l'évaluation sur la situation des sites de moins de 50 ménages sur les axes Batangafo, Bouca et Ouandago</a:t>
            </a:r>
          </a:p>
          <a:p>
            <a:pPr algn="ctr">
              <a:lnSpc>
                <a:spcPct val="120000"/>
              </a:lnSpc>
              <a:defRPr/>
            </a:pPr>
            <a:endParaRPr lang="en-US" sz="4800" spc="300" dirty="0">
              <a:solidFill>
                <a:prstClr val="white"/>
              </a:solidFill>
              <a:latin typeface="Avenir Next Bold"/>
            </a:endParaRPr>
          </a:p>
        </p:txBody>
      </p:sp>
      <p:cxnSp>
        <p:nvCxnSpPr>
          <p:cNvPr id="3" name="Straight Connector 2">
            <a:extLst>
              <a:ext uri="{FF2B5EF4-FFF2-40B4-BE49-F238E27FC236}">
                <a16:creationId xmlns:a16="http://schemas.microsoft.com/office/drawing/2014/main" id="{C6B06577-5024-8285-7702-2FE94B610963}"/>
              </a:ext>
            </a:extLst>
          </p:cNvPr>
          <p:cNvCxnSpPr>
            <a:cxnSpLocks/>
          </p:cNvCxnSpPr>
          <p:nvPr/>
        </p:nvCxnSpPr>
        <p:spPr>
          <a:xfrm>
            <a:off x="4050754" y="2012101"/>
            <a:ext cx="3704884"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721811"/>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737091D9D4F54296EC3CE6E8BFCA87" ma:contentTypeVersion="20" ma:contentTypeDescription="Create a new document." ma:contentTypeScope="" ma:versionID="a395d47cb7903261734aff76aac6c09c">
  <xsd:schema xmlns:xsd="http://www.w3.org/2001/XMLSchema" xmlns:xs="http://www.w3.org/2001/XMLSchema" xmlns:p="http://schemas.microsoft.com/office/2006/metadata/properties" xmlns:ns2="791c648d-e482-4422-b70a-b7c5fbc92150" xmlns:ns3="39101703-3322-499a-9ad7-231493c03048" targetNamespace="http://schemas.microsoft.com/office/2006/metadata/properties" ma:root="true" ma:fieldsID="e2582eafbe81b9a326d5d29ff29b1574" ns2:_="" ns3:_="">
    <xsd:import namespace="791c648d-e482-4422-b70a-b7c5fbc92150"/>
    <xsd:import namespace="39101703-3322-499a-9ad7-231493c030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c648d-e482-4422-b70a-b7c5fbc92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101703-3322-499a-9ad7-231493c0304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cd35a5d-c1ed-43a1-83a8-934567ca0c7d}" ma:internalName="TaxCatchAll" ma:showField="CatchAllData" ma:web="39101703-3322-499a-9ad7-231493c030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B7487F-FAEC-4E70-AFB6-5F93D6B7E35F}">
  <ds:schemaRefs>
    <ds:schemaRef ds:uri="http://schemas.microsoft.com/sharepoint/v3/contenttype/forms"/>
  </ds:schemaRefs>
</ds:datastoreItem>
</file>

<file path=customXml/itemProps2.xml><?xml version="1.0" encoding="utf-8"?>
<ds:datastoreItem xmlns:ds="http://schemas.openxmlformats.org/officeDocument/2006/customXml" ds:itemID="{09436F39-1D3C-4144-9C12-3E739B6DECFA}">
  <ds:schemaRefs>
    <ds:schemaRef ds:uri="39101703-3322-499a-9ad7-231493c03048"/>
    <ds:schemaRef ds:uri="791c648d-e482-4422-b70a-b7c5fbc921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059aa38-f392-4105-be92-628035578272}" enabled="1" method="Standard" siteId="{1588262d-23fb-43b4-bd6e-bce49c8e6186}" removed="0"/>
</clbl:labelList>
</file>

<file path=docProps/app.xml><?xml version="1.0" encoding="utf-8"?>
<Properties xmlns="http://schemas.openxmlformats.org/officeDocument/2006/extended-properties" xmlns:vt="http://schemas.openxmlformats.org/officeDocument/2006/docPropsVTypes">
  <Template/>
  <TotalTime>7920</TotalTime>
  <Words>1216</Words>
  <Application>Microsoft Office PowerPoint</Application>
  <PresentationFormat>Widescreen</PresentationFormat>
  <Paragraphs>134</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vt:lpstr>
      <vt:lpstr>Arial</vt:lpstr>
      <vt:lpstr>Avenir Next Bold</vt:lpstr>
      <vt:lpstr>Calibri Light</vt:lpstr>
      <vt:lpstr>Century Gothic</vt:lpstr>
      <vt:lpstr>Courier New</vt:lpstr>
      <vt:lpstr>Office Theme</vt:lpstr>
      <vt:lpstr>1_Office Theme</vt:lpstr>
      <vt:lpstr>PowerPoint Presentation</vt:lpstr>
      <vt:lpstr>ORDRE DU JOUR</vt:lpstr>
      <vt:lpstr>PowerPoint Presentation</vt:lpstr>
      <vt:lpstr>SUIVI DES ALERTES </vt:lpstr>
      <vt:lpstr>SUIVI DES ALERTES </vt:lpstr>
      <vt:lpstr>SUIVI DES ALERTES </vt:lpstr>
      <vt:lpstr>SUIVI DES ALERTES </vt:lpstr>
      <vt:lpstr>SUIVI DES ALERTES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Fitzgerald</dc:creator>
  <cp:lastModifiedBy>Baudelaire Sambe-yarakpa</cp:lastModifiedBy>
  <cp:revision>43</cp:revision>
  <dcterms:created xsi:type="dcterms:W3CDTF">2018-04-02T13:21:08Z</dcterms:created>
  <dcterms:modified xsi:type="dcterms:W3CDTF">2025-06-23T13:40:01Z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2024-08-01T08:07:32Z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4984718c-b15d-41ae-a49e-0c45c43885d9</vt:lpwstr>
  </property>
  <property fmtid="{D5CDD505-2E9C-101B-9397-08002B2CF9AE}" pid="8" name="MSIP_Label_2059aa38-f392-4105-be92-628035578272_ContentBits">
    <vt:lpwstr>0</vt:lpwstr>
  </property>
</Properties>
</file>