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1" r:id="rId2"/>
  </p:sldMasterIdLst>
  <p:notesMasterIdLst>
    <p:notesMasterId r:id="rId18"/>
  </p:notesMasterIdLst>
  <p:handoutMasterIdLst>
    <p:handoutMasterId r:id="rId19"/>
  </p:handoutMasterIdLst>
  <p:sldIdLst>
    <p:sldId id="385" r:id="rId3"/>
    <p:sldId id="434" r:id="rId4"/>
    <p:sldId id="435" r:id="rId5"/>
    <p:sldId id="442" r:id="rId6"/>
    <p:sldId id="436" r:id="rId7"/>
    <p:sldId id="438" r:id="rId8"/>
    <p:sldId id="437" r:id="rId9"/>
    <p:sldId id="439" r:id="rId10"/>
    <p:sldId id="440" r:id="rId11"/>
    <p:sldId id="441" r:id="rId12"/>
    <p:sldId id="443" r:id="rId13"/>
    <p:sldId id="444" r:id="rId14"/>
    <p:sldId id="445" r:id="rId15"/>
    <p:sldId id="446" r:id="rId16"/>
    <p:sldId id="447" r:id="rId17"/>
  </p:sldIdLst>
  <p:sldSz cx="9144000" cy="6858000" type="screen4x3"/>
  <p:notesSz cx="6797675" cy="9926638"/>
  <p:defaultTextStyle>
    <a:defPPr>
      <a:defRPr lang="en-GB"/>
    </a:defPPr>
    <a:lvl1pPr algn="l" rtl="0" fontAlgn="base">
      <a:spcBef>
        <a:spcPct val="0"/>
      </a:spcBef>
      <a:spcAft>
        <a:spcPct val="0"/>
      </a:spcAft>
      <a:defRPr sz="36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pitchFamily="34" charset="0"/>
      </a:defRPr>
    </a:lvl5pPr>
    <a:lvl6pPr marL="2286000" algn="l" defTabSz="914400" rtl="0" eaLnBrk="1" latinLnBrk="0" hangingPunct="1">
      <a:defRPr sz="3600" kern="1200">
        <a:solidFill>
          <a:schemeClr val="tx1"/>
        </a:solidFill>
        <a:latin typeface="Times New Roman" pitchFamily="18" charset="0"/>
        <a:ea typeface="+mn-ea"/>
        <a:cs typeface="Arial" pitchFamily="34" charset="0"/>
      </a:defRPr>
    </a:lvl6pPr>
    <a:lvl7pPr marL="2743200" algn="l" defTabSz="914400" rtl="0" eaLnBrk="1" latinLnBrk="0" hangingPunct="1">
      <a:defRPr sz="3600" kern="1200">
        <a:solidFill>
          <a:schemeClr val="tx1"/>
        </a:solidFill>
        <a:latin typeface="Times New Roman" pitchFamily="18" charset="0"/>
        <a:ea typeface="+mn-ea"/>
        <a:cs typeface="Arial" pitchFamily="34" charset="0"/>
      </a:defRPr>
    </a:lvl7pPr>
    <a:lvl8pPr marL="3200400" algn="l" defTabSz="914400" rtl="0" eaLnBrk="1" latinLnBrk="0" hangingPunct="1">
      <a:defRPr sz="3600" kern="1200">
        <a:solidFill>
          <a:schemeClr val="tx1"/>
        </a:solidFill>
        <a:latin typeface="Times New Roman" pitchFamily="18" charset="0"/>
        <a:ea typeface="+mn-ea"/>
        <a:cs typeface="Arial" pitchFamily="34" charset="0"/>
      </a:defRPr>
    </a:lvl8pPr>
    <a:lvl9pPr marL="3657600" algn="l" defTabSz="914400" rtl="0" eaLnBrk="1" latinLnBrk="0" hangingPunct="1">
      <a:defRPr sz="36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73764" autoAdjust="0"/>
  </p:normalViewPr>
  <p:slideViewPr>
    <p:cSldViewPr>
      <p:cViewPr varScale="1">
        <p:scale>
          <a:sx n="64" d="100"/>
          <a:sy n="64" d="100"/>
        </p:scale>
        <p:origin x="-18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062"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1" y="1416"/>
            <a:ext cx="6797674" cy="327588"/>
          </a:xfrm>
          <a:prstGeom prst="rect">
            <a:avLst/>
          </a:prstGeom>
          <a:solidFill>
            <a:srgbClr val="C00000"/>
          </a:solidFill>
          <a:ln w="9525">
            <a:noFill/>
            <a:miter lim="800000"/>
            <a:headEnd/>
            <a:tailEnd/>
          </a:ln>
          <a:effectLst/>
        </p:spPr>
        <p:txBody>
          <a:bodyPr wrap="square" lIns="92606" tIns="46303" rIns="92606" bIns="46303" anchor="ctr">
            <a:spAutoFit/>
          </a:bodyPr>
          <a:lstStyle/>
          <a:p>
            <a:pPr defTabSz="926063" eaLnBrk="0" hangingPunct="0">
              <a:tabLst>
                <a:tab pos="2734782" algn="ctr"/>
                <a:tab pos="3035430" algn="r"/>
                <a:tab pos="5469562" algn="r"/>
              </a:tabLst>
              <a:defRPr/>
            </a:pPr>
            <a:r>
              <a:rPr lang="en-US" sz="1500" i="1" dirty="0">
                <a:solidFill>
                  <a:schemeClr val="bg1"/>
                </a:solidFill>
                <a:latin typeface="Arial" pitchFamily="34" charset="0"/>
                <a:ea typeface="Calibri" pitchFamily="34" charset="0"/>
              </a:rPr>
              <a:t>Session</a:t>
            </a:r>
            <a:r>
              <a:rPr lang="en-US" sz="1500" b="1" i="1" dirty="0">
                <a:solidFill>
                  <a:schemeClr val="bg1"/>
                </a:solidFill>
                <a:latin typeface="Arial" pitchFamily="34" charset="0"/>
                <a:ea typeface="Calibri" pitchFamily="34" charset="0"/>
              </a:rPr>
              <a:t>   </a:t>
            </a:r>
            <a:r>
              <a:rPr lang="en-US" sz="1500" b="1" i="1" dirty="0" smtClean="0">
                <a:solidFill>
                  <a:schemeClr val="bg1"/>
                </a:solidFill>
                <a:latin typeface="Arial" pitchFamily="34" charset="0"/>
                <a:ea typeface="Calibri" pitchFamily="34" charset="0"/>
              </a:rPr>
              <a:t>1.4  What is Shelter?</a:t>
            </a:r>
            <a:endParaRPr lang="en-US" dirty="0">
              <a:latin typeface="Arial" pitchFamily="34" charset="0"/>
            </a:endParaRPr>
          </a:p>
        </p:txBody>
      </p:sp>
      <p:sp>
        <p:nvSpPr>
          <p:cNvPr id="7" name="Rectangle 7"/>
          <p:cNvSpPr>
            <a:spLocks noChangeArrowheads="1"/>
          </p:cNvSpPr>
          <p:nvPr/>
        </p:nvSpPr>
        <p:spPr bwMode="auto">
          <a:xfrm>
            <a:off x="1" y="9601679"/>
            <a:ext cx="5883416" cy="327588"/>
          </a:xfrm>
          <a:prstGeom prst="rect">
            <a:avLst/>
          </a:prstGeom>
          <a:solidFill>
            <a:srgbClr val="404040"/>
          </a:solidFill>
          <a:ln w="9525">
            <a:noFill/>
            <a:miter lim="800000"/>
            <a:headEnd/>
            <a:tailEnd/>
          </a:ln>
          <a:effectLst/>
        </p:spPr>
        <p:txBody>
          <a:bodyPr lIns="92606" tIns="46303" rIns="92606" bIns="46303" anchor="ctr">
            <a:spAutoFit/>
          </a:bodyPr>
          <a:lstStyle/>
          <a:p>
            <a:pPr algn="r" defTabSz="924546" eaLnBrk="0" hangingPunct="0">
              <a:tabLst>
                <a:tab pos="2733230" algn="ctr"/>
                <a:tab pos="3767687" algn="l"/>
                <a:tab pos="5468075" algn="r"/>
              </a:tabLst>
              <a:defRPr/>
            </a:pPr>
            <a:r>
              <a:rPr lang="en-US" sz="1500" dirty="0">
                <a:solidFill>
                  <a:srgbClr val="FFFFFF"/>
                </a:solidFill>
                <a:latin typeface="Arial" charset="0"/>
                <a:cs typeface="Arial" charset="0"/>
              </a:rPr>
              <a:t>IFRC Shelter </a:t>
            </a:r>
            <a:r>
              <a:rPr lang="en-US" sz="1500" dirty="0" smtClean="0">
                <a:solidFill>
                  <a:srgbClr val="FFFFFF"/>
                </a:solidFill>
                <a:latin typeface="Arial" charset="0"/>
                <a:cs typeface="Arial" charset="0"/>
              </a:rPr>
              <a:t>Coordination </a:t>
            </a:r>
            <a:r>
              <a:rPr lang="en-US" sz="1500" dirty="0">
                <a:solidFill>
                  <a:srgbClr val="FFFFFF"/>
                </a:solidFill>
                <a:latin typeface="Arial" charset="0"/>
                <a:cs typeface="Arial" charset="0"/>
              </a:rPr>
              <a:t>Training </a:t>
            </a:r>
            <a:r>
              <a:rPr lang="en-US" sz="1500" dirty="0" smtClean="0">
                <a:solidFill>
                  <a:srgbClr val="FFFFFF"/>
                </a:solidFill>
                <a:latin typeface="Arial" charset="0"/>
                <a:cs typeface="Arial" charset="0"/>
              </a:rPr>
              <a:t> </a:t>
            </a:r>
            <a:r>
              <a:rPr lang="en-US" sz="900" dirty="0">
                <a:solidFill>
                  <a:srgbClr val="FFFFFF"/>
                </a:solidFill>
                <a:latin typeface="Arial" charset="0"/>
                <a:cs typeface="Arial" charset="0"/>
              </a:rPr>
              <a:t>Version </a:t>
            </a:r>
            <a:r>
              <a:rPr lang="en-US" sz="900" dirty="0" smtClean="0">
                <a:solidFill>
                  <a:srgbClr val="FFFFFF"/>
                </a:solidFill>
                <a:latin typeface="Arial" charset="0"/>
                <a:cs typeface="Arial" charset="0"/>
              </a:rPr>
              <a:t>27062011</a:t>
            </a:r>
            <a:endParaRPr lang="en-US" sz="900" dirty="0">
              <a:latin typeface="Arial" charset="0"/>
              <a:cs typeface="Arial" charset="0"/>
            </a:endParaRPr>
          </a:p>
        </p:txBody>
      </p:sp>
      <p:grpSp>
        <p:nvGrpSpPr>
          <p:cNvPr id="54276" name="Group 19"/>
          <p:cNvGrpSpPr>
            <a:grpSpLocks/>
          </p:cNvGrpSpPr>
          <p:nvPr/>
        </p:nvGrpSpPr>
        <p:grpSpPr bwMode="auto">
          <a:xfrm>
            <a:off x="178631" y="9726768"/>
            <a:ext cx="1565887" cy="173965"/>
            <a:chOff x="127400" y="10344835"/>
            <a:chExt cx="1816859" cy="200257"/>
          </a:xfrm>
        </p:grpSpPr>
        <p:pic>
          <p:nvPicPr>
            <p:cNvPr id="54278" name="Picture 7"/>
            <p:cNvPicPr>
              <a:picLocks noChangeAspect="1" noChangeArrowheads="1"/>
            </p:cNvPicPr>
            <p:nvPr/>
          </p:nvPicPr>
          <p:blipFill>
            <a:blip r:embed="rId2" cstate="print"/>
            <a:srcRect/>
            <a:stretch>
              <a:fillRect/>
            </a:stretch>
          </p:blipFill>
          <p:spPr bwMode="auto">
            <a:xfrm>
              <a:off x="127400" y="10344835"/>
              <a:ext cx="271609" cy="180090"/>
            </a:xfrm>
            <a:prstGeom prst="rect">
              <a:avLst/>
            </a:prstGeom>
            <a:noFill/>
            <a:ln w="12700">
              <a:noFill/>
              <a:miter lim="800000"/>
              <a:headEnd/>
              <a:tailEnd/>
            </a:ln>
          </p:spPr>
        </p:pic>
        <p:sp>
          <p:nvSpPr>
            <p:cNvPr id="10" name="Rectangle 8"/>
            <p:cNvSpPr>
              <a:spLocks/>
            </p:cNvSpPr>
            <p:nvPr/>
          </p:nvSpPr>
          <p:spPr bwMode="auto">
            <a:xfrm>
              <a:off x="449595" y="10365243"/>
              <a:ext cx="1494664" cy="179849"/>
            </a:xfrm>
            <a:prstGeom prst="rect">
              <a:avLst/>
            </a:prstGeom>
            <a:noFill/>
            <a:ln w="12700">
              <a:noFill/>
              <a:miter lim="800000"/>
              <a:headEnd type="none" w="med" len="med"/>
              <a:tailEnd type="none" w="med" len="med"/>
            </a:ln>
          </p:spPr>
          <p:txBody>
            <a:bodyPr wrap="none" lIns="0" tIns="0" rIns="40639" b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8283">
                <a:defRPr/>
              </a:pPr>
              <a:r>
                <a:rPr lang="en-US" sz="500" dirty="0">
                  <a:solidFill>
                    <a:srgbClr val="FFFFFF"/>
                  </a:solidFill>
                  <a:latin typeface="Helvetica" charset="0"/>
                  <a:cs typeface="Helvetica" charset="0"/>
                  <a:sym typeface="Helvetica" charset="0"/>
                </a:rPr>
                <a:t>International Federation</a:t>
              </a:r>
            </a:p>
            <a:p>
              <a:pPr marL="38283">
                <a:defRPr/>
              </a:pPr>
              <a:r>
                <a:rPr lang="en-US" sz="500" dirty="0">
                  <a:solidFill>
                    <a:srgbClr val="FFFFFF"/>
                  </a:solidFill>
                  <a:latin typeface="Helvetica" charset="0"/>
                  <a:cs typeface="Helvetica" charset="0"/>
                  <a:sym typeface="Helvetica" charset="0"/>
                </a:rPr>
                <a:t>of Red Cross and Red Crescent Societies</a:t>
              </a:r>
            </a:p>
          </p:txBody>
        </p:sp>
      </p:grpSp>
      <p:sp>
        <p:nvSpPr>
          <p:cNvPr id="8" name="4 Marcador de número de diapositiva"/>
          <p:cNvSpPr>
            <a:spLocks noGrp="1"/>
          </p:cNvSpPr>
          <p:nvPr>
            <p:ph type="sldNum" sz="quarter" idx="3"/>
          </p:nvPr>
        </p:nvSpPr>
        <p:spPr>
          <a:xfrm>
            <a:off x="5883417" y="9605904"/>
            <a:ext cx="914259" cy="320734"/>
          </a:xfrm>
          <a:prstGeom prst="rect">
            <a:avLst/>
          </a:prstGeom>
          <a:solidFill>
            <a:schemeClr val="bg2">
              <a:lumMod val="40000"/>
              <a:lumOff val="60000"/>
            </a:schemeClr>
          </a:solidFill>
        </p:spPr>
        <p:txBody>
          <a:bodyPr vert="horz" lIns="92614" tIns="46307" rIns="92614" bIns="46307" rtlCol="0" anchor="b"/>
          <a:lstStyle>
            <a:lvl1pPr algn="r">
              <a:defRPr sz="1000">
                <a:solidFill>
                  <a:schemeClr val="tx1">
                    <a:lumMod val="75000"/>
                    <a:lumOff val="25000"/>
                  </a:schemeClr>
                </a:solidFill>
                <a:latin typeface="Arial" pitchFamily="34" charset="0"/>
                <a:cs typeface="Arial" pitchFamily="34" charset="0"/>
              </a:defRPr>
            </a:lvl1pPr>
          </a:lstStyle>
          <a:p>
            <a:pPr>
              <a:defRPr/>
            </a:pPr>
            <a:r>
              <a:rPr lang="es-ES" dirty="0"/>
              <a:t>Page </a:t>
            </a:r>
            <a:fld id="{D640ADC0-7B0F-438F-9978-EA8B9CAE98FE}" type="slidenum">
              <a:rPr lang="es-ES" b="1"/>
              <a:pPr>
                <a:defRPr/>
              </a:pPr>
              <a:t>‹#›</a:t>
            </a:fld>
            <a:endParaRPr lang="es-ES" b="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2945768" cy="496413"/>
          </a:xfrm>
          <a:prstGeom prst="rect">
            <a:avLst/>
          </a:prstGeom>
          <a:noFill/>
          <a:ln w="9525">
            <a:noFill/>
            <a:miter lim="800000"/>
            <a:headEnd/>
            <a:tailEnd/>
          </a:ln>
          <a:effectLst/>
        </p:spPr>
        <p:txBody>
          <a:bodyPr vert="horz" wrap="square" lIns="92614" tIns="46307" rIns="92614" bIns="46307" numCol="1" anchor="t" anchorCtr="0" compatLnSpc="1">
            <a:prstTxWarp prst="textNoShape">
              <a:avLst/>
            </a:prstTxWarp>
          </a:bodyPr>
          <a:lstStyle>
            <a:lvl1pPr>
              <a:defRPr sz="1200">
                <a:latin typeface="Arial" charset="0"/>
                <a:cs typeface="Arial" charset="0"/>
              </a:defRPr>
            </a:lvl1pPr>
          </a:lstStyle>
          <a:p>
            <a:pPr>
              <a:defRPr/>
            </a:pPr>
            <a:endParaRPr lang="es-ES" dirty="0"/>
          </a:p>
        </p:txBody>
      </p:sp>
      <p:sp>
        <p:nvSpPr>
          <p:cNvPr id="9219" name="Rectangle 3"/>
          <p:cNvSpPr>
            <a:spLocks noGrp="1" noChangeArrowheads="1"/>
          </p:cNvSpPr>
          <p:nvPr>
            <p:ph type="dt" idx="1"/>
          </p:nvPr>
        </p:nvSpPr>
        <p:spPr bwMode="auto">
          <a:xfrm>
            <a:off x="3850285" y="2"/>
            <a:ext cx="2945768" cy="496413"/>
          </a:xfrm>
          <a:prstGeom prst="rect">
            <a:avLst/>
          </a:prstGeom>
          <a:noFill/>
          <a:ln w="9525">
            <a:noFill/>
            <a:miter lim="800000"/>
            <a:headEnd/>
            <a:tailEnd/>
          </a:ln>
          <a:effectLst/>
        </p:spPr>
        <p:txBody>
          <a:bodyPr vert="horz" wrap="square" lIns="92614" tIns="46307" rIns="92614" bIns="46307" numCol="1" anchor="t" anchorCtr="0" compatLnSpc="1">
            <a:prstTxWarp prst="textNoShape">
              <a:avLst/>
            </a:prstTxWarp>
          </a:bodyPr>
          <a:lstStyle>
            <a:lvl1pPr algn="r">
              <a:defRPr sz="1200">
                <a:latin typeface="Arial" charset="0"/>
                <a:cs typeface="Arial" charset="0"/>
              </a:defRPr>
            </a:lvl1pPr>
          </a:lstStyle>
          <a:p>
            <a:pPr>
              <a:defRPr/>
            </a:pPr>
            <a:fld id="{291A81BB-F752-48B4-8B6D-C7849DCCDE83}" type="datetimeFigureOut">
              <a:rPr lang="es-ES"/>
              <a:pPr>
                <a:defRPr/>
              </a:pPr>
              <a:t>01/11/2011</a:t>
            </a:fld>
            <a:endParaRPr lang="es-ES" dirty="0"/>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8795" y="4715921"/>
            <a:ext cx="5440089" cy="4466101"/>
          </a:xfrm>
          <a:prstGeom prst="rect">
            <a:avLst/>
          </a:prstGeom>
          <a:noFill/>
          <a:ln w="9525">
            <a:noFill/>
            <a:miter lim="800000"/>
            <a:headEnd/>
            <a:tailEnd/>
          </a:ln>
          <a:effectLst/>
        </p:spPr>
        <p:txBody>
          <a:bodyPr vert="horz" wrap="square" lIns="92614" tIns="46307" rIns="92614" bIns="4630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1" y="9428615"/>
            <a:ext cx="2945768" cy="496413"/>
          </a:xfrm>
          <a:prstGeom prst="rect">
            <a:avLst/>
          </a:prstGeom>
          <a:noFill/>
          <a:ln w="9525">
            <a:noFill/>
            <a:miter lim="800000"/>
            <a:headEnd/>
            <a:tailEnd/>
          </a:ln>
          <a:effectLst/>
        </p:spPr>
        <p:txBody>
          <a:bodyPr vert="horz" wrap="square" lIns="92614" tIns="46307" rIns="92614" bIns="46307" numCol="1" anchor="b" anchorCtr="0" compatLnSpc="1">
            <a:prstTxWarp prst="textNoShape">
              <a:avLst/>
            </a:prstTxWarp>
          </a:bodyPr>
          <a:lstStyle>
            <a:lvl1pPr>
              <a:defRPr sz="1200">
                <a:latin typeface="Arial" charset="0"/>
                <a:cs typeface="Arial" charset="0"/>
              </a:defRPr>
            </a:lvl1pPr>
          </a:lstStyle>
          <a:p>
            <a:pPr>
              <a:defRPr/>
            </a:pPr>
            <a:endParaRPr lang="es-ES" dirty="0"/>
          </a:p>
        </p:txBody>
      </p:sp>
      <p:sp>
        <p:nvSpPr>
          <p:cNvPr id="9223" name="Rectangle 7"/>
          <p:cNvSpPr>
            <a:spLocks noGrp="1" noChangeArrowheads="1"/>
          </p:cNvSpPr>
          <p:nvPr>
            <p:ph type="sldNum" sz="quarter" idx="5"/>
          </p:nvPr>
        </p:nvSpPr>
        <p:spPr bwMode="auto">
          <a:xfrm>
            <a:off x="3850285" y="9428615"/>
            <a:ext cx="2945768" cy="496413"/>
          </a:xfrm>
          <a:prstGeom prst="rect">
            <a:avLst/>
          </a:prstGeom>
          <a:noFill/>
          <a:ln w="9525">
            <a:noFill/>
            <a:miter lim="800000"/>
            <a:headEnd/>
            <a:tailEnd/>
          </a:ln>
          <a:effectLst/>
        </p:spPr>
        <p:txBody>
          <a:bodyPr vert="horz" wrap="square" lIns="92614" tIns="46307" rIns="92614" bIns="46307" numCol="1" anchor="b" anchorCtr="0" compatLnSpc="1">
            <a:prstTxWarp prst="textNoShape">
              <a:avLst/>
            </a:prstTxWarp>
          </a:bodyPr>
          <a:lstStyle>
            <a:lvl1pPr algn="r">
              <a:defRPr sz="1200">
                <a:latin typeface="Arial" pitchFamily="34" charset="0"/>
                <a:cs typeface="Arial" pitchFamily="34" charset="0"/>
              </a:defRPr>
            </a:lvl1pPr>
          </a:lstStyle>
          <a:p>
            <a:pPr>
              <a:defRPr/>
            </a:pPr>
            <a:fld id="{560A4DA9-D9E3-4062-883A-C04697E9AA5F}"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None/>
            </a:pPr>
            <a:endParaRPr lang="en-GB" sz="1000" dirty="0" smtClean="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11</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12</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13</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14</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15</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2</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4</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5</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6</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7</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8</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9</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2E683B-7D2A-4A75-B468-F2B586815E62}" type="slidenum">
              <a:rPr lang="en-GB" smtClean="0"/>
              <a:pPr/>
              <a:t>10</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buFont typeface="Arial" pitchFamily="34" charset="0"/>
              <a:buChar char="•"/>
            </a:pPr>
            <a:endParaRPr lang="en-GB" sz="1000" dirty="0" smtClean="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Presentation title</a:t>
              </a: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at-a-glance info</a:t>
              </a: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a:t>
              </a:r>
              <a:r>
                <a:rPr lang="en-US" sz="1000" b="1" dirty="0">
                  <a:solidFill>
                    <a:schemeClr val="bg1"/>
                  </a:solidFill>
                  <a:latin typeface="Arial" pitchFamily="34" charset="0"/>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ADC21-E387-425F-A032-1D2FEDB46A17}" type="datetimeFigureOut">
              <a:rPr lang="en-GB" smtClean="0"/>
              <a:t>01-Nov-11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DFA0C3-3F95-4052-8BCD-182B56A47D8A}"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98474"/>
              <a:ext cx="4724400" cy="4411464"/>
            </a:xfrm>
            <a:prstGeom prst="rect">
              <a:avLst/>
            </a:prstGeom>
            <a:noFill/>
            <a:ln>
              <a:noFill/>
            </a:ln>
          </p:spPr>
          <p:txBody>
            <a:bodyPr wrap="square" lIns="0" tIns="0" rIns="0" bIns="0">
              <a:spAutoFit/>
            </a:bodyPr>
            <a:lstStyle/>
            <a:p>
              <a:pPr fontAlgn="auto">
                <a:spcBef>
                  <a:spcPts val="0"/>
                </a:spcBef>
                <a:spcAft>
                  <a:spcPts val="0"/>
                </a:spcAft>
                <a:defRPr/>
              </a:pPr>
              <a:r>
                <a:rPr lang="en-US" sz="1900" b="0" baseline="30000" dirty="0">
                  <a:solidFill>
                    <a:schemeClr val="bg1">
                      <a:lumMod val="85000"/>
                    </a:schemeClr>
                  </a:solidFill>
                  <a:latin typeface="Arial" pitchFamily="34" charset="0"/>
                  <a:cs typeface="Arial" pitchFamily="34" charset="0"/>
                </a:rPr>
                <a:t>FOR FURTHER INFORMATION ON </a:t>
              </a:r>
              <a:r>
                <a:rPr lang="en-US" sz="1900" b="1" baseline="30000" dirty="0" smtClean="0">
                  <a:solidFill>
                    <a:schemeClr val="bg1">
                      <a:lumMod val="85000"/>
                    </a:schemeClr>
                  </a:solidFill>
                  <a:latin typeface="Arial" pitchFamily="34" charset="0"/>
                  <a:cs typeface="Arial" pitchFamily="34" charset="0"/>
                </a:rPr>
                <a:t>SHELTER &amp; SETTLEMENT, </a:t>
              </a:r>
              <a:r>
                <a:rPr lang="en-US" sz="1900" b="0" baseline="30000" dirty="0">
                  <a:solidFill>
                    <a:schemeClr val="bg1">
                      <a:lumMod val="85000"/>
                    </a:schemeClr>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0" baseline="30000" dirty="0">
                  <a:solidFill>
                    <a:schemeClr val="bg1"/>
                  </a:solidFill>
                  <a:latin typeface="Arial" pitchFamily="34" charset="0"/>
                  <a:cs typeface="Arial" pitchFamily="34" charset="0"/>
                </a:rPr>
                <a:t>IFRC </a:t>
              </a:r>
              <a:r>
                <a:rPr lang="en-US" sz="2000" b="0" baseline="30000" dirty="0" smtClean="0">
                  <a:solidFill>
                    <a:schemeClr val="bg1"/>
                  </a:solidFill>
                  <a:latin typeface="Arial" pitchFamily="34" charset="0"/>
                  <a:cs typeface="Arial" pitchFamily="34" charset="0"/>
                </a:rPr>
                <a:t>SHELTER &amp; SETTLEMENT </a:t>
              </a:r>
              <a:r>
                <a:rPr lang="en-US" sz="2000" b="0" baseline="30000" dirty="0">
                  <a:solidFill>
                    <a:schemeClr val="bg1"/>
                  </a:solidFill>
                  <a:latin typeface="Arial" pitchFamily="34" charset="0"/>
                  <a:cs typeface="Arial" pitchFamily="34" charset="0"/>
                </a:rPr>
                <a:t>DEPARTMENT</a:t>
              </a:r>
            </a:p>
            <a:p>
              <a:pPr fontAlgn="auto">
                <a:spcBef>
                  <a:spcPts val="0"/>
                </a:spcBef>
                <a:spcAft>
                  <a:spcPts val="0"/>
                </a:spcAft>
                <a:defRPr/>
              </a:pPr>
              <a:r>
                <a:rPr lang="en-US" sz="2000" b="1" baseline="30000" dirty="0" smtClean="0">
                  <a:solidFill>
                    <a:schemeClr val="bg1"/>
                  </a:solidFill>
                  <a:latin typeface="Arial" pitchFamily="34" charset="0"/>
                  <a:cs typeface="Arial" pitchFamily="34" charset="0"/>
                </a:rPr>
                <a:t>MIGUEL URQUIA, </a:t>
              </a:r>
              <a:r>
                <a:rPr lang="en-US" sz="2000" b="0" baseline="30000" dirty="0" smtClean="0">
                  <a:solidFill>
                    <a:schemeClr val="bg1"/>
                  </a:solidFill>
                  <a:latin typeface="Arial" pitchFamily="34" charset="0"/>
                  <a:cs typeface="Arial" pitchFamily="34" charset="0"/>
                </a:rPr>
                <a:t>Shelter</a:t>
              </a:r>
              <a:r>
                <a:rPr lang="en-US" sz="2000" b="0" baseline="0" dirty="0" smtClean="0">
                  <a:solidFill>
                    <a:schemeClr val="bg1"/>
                  </a:solidFill>
                  <a:latin typeface="Arial" pitchFamily="34" charset="0"/>
                  <a:cs typeface="Arial" pitchFamily="34" charset="0"/>
                </a:rPr>
                <a:t> </a:t>
              </a:r>
              <a:r>
                <a:rPr lang="en-US" sz="2000" b="0" baseline="30000" dirty="0" smtClean="0">
                  <a:solidFill>
                    <a:schemeClr val="bg1"/>
                  </a:solidFill>
                  <a:latin typeface="Arial" pitchFamily="34" charset="0"/>
                  <a:cs typeface="Arial" pitchFamily="34" charset="0"/>
                </a:rPr>
                <a:t>Coordination &amp; training</a:t>
              </a:r>
              <a:r>
                <a:rPr lang="en-US" sz="2000" b="1" baseline="30000" dirty="0">
                  <a:solidFill>
                    <a:schemeClr val="bg1"/>
                  </a:solidFill>
                  <a:latin typeface="Arial" pitchFamily="34" charset="0"/>
                  <a:cs typeface="Arial" pitchFamily="34" charset="0"/>
                </a:rPr>
                <a:t/>
              </a:r>
              <a:br>
                <a:rPr lang="en-US" sz="2000" b="1" baseline="30000" dirty="0">
                  <a:solidFill>
                    <a:schemeClr val="bg1"/>
                  </a:solidFill>
                  <a:latin typeface="Arial" pitchFamily="34" charset="0"/>
                  <a:cs typeface="Arial" pitchFamily="34" charset="0"/>
                </a:rPr>
              </a:br>
              <a:r>
                <a:rPr lang="en-US" sz="2000" b="0" baseline="30000" dirty="0">
                  <a:solidFill>
                    <a:schemeClr val="bg1"/>
                  </a:solidFill>
                  <a:latin typeface="Arial" pitchFamily="34" charset="0"/>
                  <a:cs typeface="Arial" pitchFamily="34" charset="0"/>
                </a:rPr>
                <a:t>TEL. : </a:t>
              </a:r>
              <a:r>
                <a:rPr lang="en-US" sz="2000" b="1" baseline="30000" dirty="0">
                  <a:solidFill>
                    <a:schemeClr val="bg1"/>
                  </a:solidFill>
                  <a:latin typeface="Arial" pitchFamily="34" charset="0"/>
                  <a:cs typeface="Arial" pitchFamily="34" charset="0"/>
                </a:rPr>
                <a:t>+41 022 </a:t>
              </a:r>
              <a:r>
                <a:rPr lang="en-US" sz="2000" b="1" baseline="30000" dirty="0" smtClean="0">
                  <a:solidFill>
                    <a:schemeClr val="bg1"/>
                  </a:solidFill>
                  <a:latin typeface="Arial" pitchFamily="34" charset="0"/>
                  <a:cs typeface="Arial" pitchFamily="34" charset="0"/>
                </a:rPr>
                <a:t>730 4562</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0" baseline="30000" dirty="0">
                  <a:solidFill>
                    <a:schemeClr val="bg1"/>
                  </a:solidFill>
                  <a:latin typeface="Arial" pitchFamily="34" charset="0"/>
                  <a:cs typeface="Arial" pitchFamily="34" charset="0"/>
                </a:rPr>
                <a:t>EMAIL</a:t>
              </a:r>
              <a:r>
                <a:rPr lang="en-US" sz="2000" b="0" baseline="30000" dirty="0" smtClean="0">
                  <a:solidFill>
                    <a:schemeClr val="bg1"/>
                  </a:solidFill>
                  <a:latin typeface="Arial" pitchFamily="34" charset="0"/>
                  <a:cs typeface="Arial" pitchFamily="34" charset="0"/>
                </a:rPr>
                <a:t>:</a:t>
              </a:r>
              <a:r>
                <a:rPr lang="en-US" sz="2000" b="1" baseline="30000" dirty="0" smtClean="0">
                  <a:solidFill>
                    <a:schemeClr val="bg1"/>
                  </a:solidFill>
                  <a:latin typeface="Arial" pitchFamily="34" charset="0"/>
                  <a:cs typeface="Arial" pitchFamily="34" charset="0"/>
                </a:rPr>
                <a:t> miguel.urquia@ifrc.org</a:t>
              </a:r>
            </a:p>
            <a:p>
              <a:pPr fontAlgn="auto">
                <a:spcBef>
                  <a:spcPts val="0"/>
                </a:spcBef>
                <a:spcAft>
                  <a:spcPts val="0"/>
                </a:spcAft>
                <a:defRPr/>
              </a:pPr>
              <a:endParaRPr lang="en-US" sz="500" b="1" kern="1200" baseline="30000" dirty="0" smtClean="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smtClean="0">
                  <a:solidFill>
                    <a:schemeClr val="bg1"/>
                  </a:solidFill>
                  <a:latin typeface="Arial" pitchFamily="34" charset="0"/>
                  <a:cs typeface="Arial" pitchFamily="34" charset="0"/>
                </a:rPr>
                <a:t>MARTA PEÑA, </a:t>
              </a:r>
              <a:r>
                <a:rPr lang="en-US" sz="2000" b="0" baseline="30000" dirty="0" smtClean="0">
                  <a:solidFill>
                    <a:schemeClr val="bg1"/>
                  </a:solidFill>
                  <a:latin typeface="Arial" pitchFamily="34" charset="0"/>
                  <a:cs typeface="Arial" pitchFamily="34" charset="0"/>
                </a:rPr>
                <a:t>Operations support &amp;</a:t>
              </a:r>
              <a:r>
                <a:rPr lang="en-US" sz="2000" b="0" baseline="0" dirty="0" smtClean="0">
                  <a:solidFill>
                    <a:schemeClr val="bg1"/>
                  </a:solidFill>
                  <a:latin typeface="Arial" pitchFamily="34" charset="0"/>
                  <a:cs typeface="Arial" pitchFamily="34" charset="0"/>
                </a:rPr>
                <a:t> </a:t>
              </a:r>
              <a:r>
                <a:rPr lang="en-US" sz="2000" b="0" baseline="30000" dirty="0" smtClean="0">
                  <a:solidFill>
                    <a:schemeClr val="bg1"/>
                  </a:solidFill>
                  <a:latin typeface="Arial" pitchFamily="34" charset="0"/>
                  <a:cs typeface="Arial" pitchFamily="34" charset="0"/>
                </a:rPr>
                <a:t>training/Europe Zone</a:t>
              </a:r>
              <a:r>
                <a:rPr lang="en-US" sz="2000" b="1" baseline="30000" dirty="0" smtClean="0">
                  <a:solidFill>
                    <a:schemeClr val="bg1"/>
                  </a:solidFill>
                  <a:latin typeface="Arial" pitchFamily="34" charset="0"/>
                  <a:cs typeface="Arial" pitchFamily="34" charset="0"/>
                </a:rPr>
                <a:t/>
              </a:r>
              <a:br>
                <a:rPr lang="en-US" sz="2000" b="1" baseline="30000" dirty="0" smtClean="0">
                  <a:solidFill>
                    <a:schemeClr val="bg1"/>
                  </a:solidFill>
                  <a:latin typeface="Arial" pitchFamily="34" charset="0"/>
                  <a:cs typeface="Arial" pitchFamily="34" charset="0"/>
                </a:rPr>
              </a:br>
              <a:r>
                <a:rPr lang="en-US" sz="2000" b="0" baseline="30000" dirty="0" smtClean="0">
                  <a:solidFill>
                    <a:schemeClr val="bg1"/>
                  </a:solidFill>
                  <a:latin typeface="Arial" pitchFamily="34" charset="0"/>
                  <a:cs typeface="Arial" pitchFamily="34" charset="0"/>
                </a:rPr>
                <a:t>TEL. : </a:t>
              </a:r>
              <a:r>
                <a:rPr lang="en-US" sz="2000" b="1" baseline="30000" dirty="0" smtClean="0">
                  <a:solidFill>
                    <a:schemeClr val="bg1"/>
                  </a:solidFill>
                  <a:latin typeface="Arial" pitchFamily="34" charset="0"/>
                  <a:cs typeface="Arial" pitchFamily="34" charset="0"/>
                </a:rPr>
                <a:t>+41 022 730 4328</a:t>
              </a:r>
            </a:p>
            <a:p>
              <a:pPr fontAlgn="auto">
                <a:spcBef>
                  <a:spcPts val="0"/>
                </a:spcBef>
                <a:spcAft>
                  <a:spcPts val="0"/>
                </a:spcAft>
                <a:defRPr/>
              </a:pPr>
              <a:r>
                <a:rPr lang="en-US" sz="2000" b="0" baseline="30000" dirty="0" smtClean="0">
                  <a:solidFill>
                    <a:schemeClr val="bg1"/>
                  </a:solidFill>
                  <a:latin typeface="Arial" pitchFamily="34" charset="0"/>
                  <a:cs typeface="Arial" pitchFamily="34" charset="0"/>
                </a:rPr>
                <a:t>EMAIL:</a:t>
              </a:r>
              <a:r>
                <a:rPr lang="en-US" sz="2000" b="1" baseline="30000" dirty="0" smtClean="0">
                  <a:solidFill>
                    <a:schemeClr val="bg1"/>
                  </a:solidFill>
                  <a:latin typeface="Arial" pitchFamily="34" charset="0"/>
                  <a:cs typeface="Arial" pitchFamily="34" charset="0"/>
                </a:rPr>
                <a:t> marta.pena@ifrc.org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1800" b="0" baseline="30000" dirty="0" smtClean="0">
                <a:solidFill>
                  <a:schemeClr val="bg1">
                    <a:lumMod val="75000"/>
                  </a:schemeClr>
                </a:solidFill>
                <a:latin typeface="Arial" pitchFamily="34" charset="0"/>
                <a:cs typeface="Arial" pitchFamily="34" charset="0"/>
              </a:endParaRPr>
            </a:p>
            <a:p>
              <a:pPr fontAlgn="auto">
                <a:spcBef>
                  <a:spcPts val="0"/>
                </a:spcBef>
                <a:spcAft>
                  <a:spcPts val="0"/>
                </a:spcAft>
                <a:defRPr/>
              </a:pPr>
              <a:endParaRPr lang="en-US" sz="1800" b="0" baseline="30000" dirty="0">
                <a:solidFill>
                  <a:schemeClr val="bg1">
                    <a:lumMod val="75000"/>
                  </a:schemeClr>
                </a:solidFill>
                <a:latin typeface="Arial" pitchFamily="34" charset="0"/>
                <a:cs typeface="Arial" pitchFamily="34" charset="0"/>
              </a:endParaRP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THIS PRESENTATION IS PUBLISHED BY</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INTERNATIONAL FEDERATION OF </a:t>
              </a:r>
              <a:br>
                <a:rPr lang="en-US" sz="1800" b="0" baseline="30000" dirty="0">
                  <a:solidFill>
                    <a:schemeClr val="bg1">
                      <a:lumMod val="85000"/>
                    </a:schemeClr>
                  </a:solidFill>
                  <a:latin typeface="Arial" pitchFamily="34" charset="0"/>
                  <a:cs typeface="Arial" pitchFamily="34" charset="0"/>
                </a:rPr>
              </a:br>
              <a:r>
                <a:rPr lang="en-US" sz="1800" b="0" baseline="30000" dirty="0">
                  <a:solidFill>
                    <a:schemeClr val="bg1">
                      <a:lumMod val="85000"/>
                    </a:schemeClr>
                  </a:solidFill>
                  <a:latin typeface="Arial" pitchFamily="34" charset="0"/>
                  <a:cs typeface="Arial" pitchFamily="34" charset="0"/>
                </a:rPr>
                <a:t>RED CROSS AND RED CRESCENT SOCIETIES</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P.O. BOX 372</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CH-1211 GENEVA 19</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SWITZERLAND</a:t>
              </a:r>
            </a:p>
            <a:p>
              <a:pPr fontAlgn="auto">
                <a:spcBef>
                  <a:spcPts val="0"/>
                </a:spcBef>
                <a:spcAft>
                  <a:spcPts val="0"/>
                </a:spcAft>
                <a:defRPr/>
              </a:pPr>
              <a:endParaRPr lang="en-US" sz="1800" b="0" baseline="30000" dirty="0">
                <a:solidFill>
                  <a:schemeClr val="bg1">
                    <a:lumMod val="85000"/>
                  </a:schemeClr>
                </a:solidFill>
                <a:latin typeface="Arial" pitchFamily="34" charset="0"/>
                <a:cs typeface="Arial" pitchFamily="34" charset="0"/>
              </a:endParaRP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TEL.: +41 22 730 42 22</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FAX.: +41 22 733 03 95</a:t>
              </a:r>
              <a:endParaRPr lang="en-US" sz="1800" b="0" dirty="0">
                <a:solidFill>
                  <a:schemeClr val="bg1">
                    <a:lumMod val="85000"/>
                  </a:schemeClr>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2"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3"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284390" y="509457"/>
              <a:ext cx="1144157" cy="799917"/>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SHELTER </a:t>
              </a: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Coordination Training</a:t>
              </a:r>
              <a:r>
                <a:rPr lang="en-US" sz="1000" b="1" baseline="0" dirty="0" smtClean="0">
                  <a:solidFill>
                    <a:schemeClr val="bg1"/>
                  </a:solidFill>
                  <a:latin typeface="Arial" pitchFamily="34" charset="0"/>
                  <a:cs typeface="Arial" pitchFamily="34" charset="0"/>
                </a:rPr>
                <a:t> </a:t>
              </a:r>
            </a:p>
            <a:p>
              <a:pPr algn="ctr" fontAlgn="auto">
                <a:spcBef>
                  <a:spcPts val="0"/>
                </a:spcBef>
                <a:spcAft>
                  <a:spcPts val="0"/>
                </a:spcAft>
                <a:defRPr/>
              </a:pPr>
              <a:r>
                <a:rPr lang="en-US" sz="1200" b="1" baseline="0" dirty="0" smtClean="0">
                  <a:solidFill>
                    <a:schemeClr val="bg1"/>
                  </a:solidFill>
                  <a:latin typeface="Arial" pitchFamily="34" charset="0"/>
                  <a:cs typeface="Arial" pitchFamily="34" charset="0"/>
                </a:rPr>
                <a:t>SCT 08</a:t>
              </a:r>
              <a:endParaRPr lang="en-US" sz="1200" b="1" dirty="0">
                <a:solidFill>
                  <a:schemeClr val="bg1"/>
                </a:solidFill>
                <a:latin typeface="Arial" pitchFamily="34" charset="0"/>
                <a:cs typeface="Arial" pitchFamily="34" charset="0"/>
              </a:endParaRP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UK 2011</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ADC21-E387-425F-A032-1D2FEDB46A17}" type="datetimeFigureOut">
              <a:rPr lang="en-GB" smtClean="0"/>
              <a:t>01-Nov-11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FA0C3-3F95-4052-8BCD-182B56A47D8A}"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2" descr="DSC08494"/>
          <p:cNvPicPr>
            <a:picLocks noChangeAspect="1" noChangeArrowheads="1"/>
          </p:cNvPicPr>
          <p:nvPr/>
        </p:nvPicPr>
        <p:blipFill>
          <a:blip r:embed="rId3" cstate="print"/>
          <a:srcRect/>
          <a:stretch>
            <a:fillRect/>
          </a:stretch>
        </p:blipFill>
        <p:spPr bwMode="auto">
          <a:xfrm>
            <a:off x="179512" y="188640"/>
            <a:ext cx="8788044" cy="5711982"/>
          </a:xfrm>
          <a:prstGeom prst="rect">
            <a:avLst/>
          </a:prstGeom>
          <a:noFill/>
          <a:ln w="9525">
            <a:noFill/>
            <a:miter lim="800000"/>
            <a:headEnd/>
            <a:tailEnd/>
          </a:ln>
        </p:spPr>
      </p:pic>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Recommendations</a:t>
            </a:r>
            <a:endParaRPr lang="en-GB" dirty="0"/>
          </a:p>
        </p:txBody>
      </p:sp>
      <p:sp>
        <p:nvSpPr>
          <p:cNvPr id="8" name="Content Placeholder 7"/>
          <p:cNvSpPr>
            <a:spLocks noGrp="1"/>
          </p:cNvSpPr>
          <p:nvPr>
            <p:ph idx="1"/>
          </p:nvPr>
        </p:nvSpPr>
        <p:spPr/>
        <p:txBody>
          <a:bodyPr/>
          <a:lstStyle/>
          <a:p>
            <a:r>
              <a:rPr lang="en-GB" dirty="0" smtClean="0"/>
              <a:t>IFRC must advocate for stronger emergency response protocols that cannot be compromised and stronger humanitarian leadership when deciding to respond in a disaster, this may include advocacy for a separation of the humanitarian and resident coordinator functions particularly when they are in conflict. IFRC must advocate for a “do or don’t” approach to clusters as informal activation risks compromising the agencies’ accountability given confusion over roles and responsibilities.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Recommendations</a:t>
            </a:r>
            <a:endParaRPr lang="en-GB" dirty="0"/>
          </a:p>
        </p:txBody>
      </p:sp>
      <p:sp>
        <p:nvSpPr>
          <p:cNvPr id="8" name="Content Placeholder 7"/>
          <p:cNvSpPr>
            <a:spLocks noGrp="1"/>
          </p:cNvSpPr>
          <p:nvPr>
            <p:ph idx="1"/>
          </p:nvPr>
        </p:nvSpPr>
        <p:spPr/>
        <p:txBody>
          <a:bodyPr/>
          <a:lstStyle/>
          <a:p>
            <a:r>
              <a:rPr lang="en-GB" b="1" dirty="0" smtClean="0"/>
              <a:t>: </a:t>
            </a:r>
            <a:r>
              <a:rPr lang="en-GB" dirty="0" smtClean="0"/>
              <a:t>IFRC needs to stay engaged in ongoing discussions in Geneva to strengthen leadership, management, participation and protocols for inter-cluster coordination (building on the draft Guidance for Inter-cluster Coordination).  And ensure this translates to better performance at field level through regular contact with local ESC teams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Recommendations</a:t>
            </a:r>
            <a:endParaRPr lang="en-GB" dirty="0"/>
          </a:p>
        </p:txBody>
      </p:sp>
      <p:sp>
        <p:nvSpPr>
          <p:cNvPr id="8" name="Content Placeholder 7"/>
          <p:cNvSpPr>
            <a:spLocks noGrp="1"/>
          </p:cNvSpPr>
          <p:nvPr>
            <p:ph idx="1"/>
          </p:nvPr>
        </p:nvSpPr>
        <p:spPr/>
        <p:txBody>
          <a:bodyPr/>
          <a:lstStyle/>
          <a:p>
            <a:r>
              <a:rPr lang="en-GB" dirty="0" smtClean="0"/>
              <a:t>IFRC </a:t>
            </a:r>
            <a:r>
              <a:rPr lang="en-GB" dirty="0" smtClean="0"/>
              <a:t>and shelter partners have developed extensive guidelines and both technical and managerial support material for emergency shelter. The same attention needs to be paid to Non-Food Items (NFI).</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Recommendations</a:t>
            </a:r>
            <a:endParaRPr lang="en-GB" dirty="0"/>
          </a:p>
        </p:txBody>
      </p:sp>
      <p:sp>
        <p:nvSpPr>
          <p:cNvPr id="8" name="Content Placeholder 7"/>
          <p:cNvSpPr>
            <a:spLocks noGrp="1"/>
          </p:cNvSpPr>
          <p:nvPr>
            <p:ph idx="1"/>
          </p:nvPr>
        </p:nvSpPr>
        <p:spPr>
          <a:xfrm>
            <a:off x="1828800" y="1556792"/>
            <a:ext cx="6858000" cy="4464496"/>
          </a:xfrm>
        </p:spPr>
        <p:txBody>
          <a:bodyPr/>
          <a:lstStyle/>
          <a:p>
            <a:r>
              <a:rPr lang="en-GB" dirty="0" smtClean="0"/>
              <a:t>IFRC can do more to provide the support needed to a national ESC team. A Myanmar team comes with many advantages that address common criticisms of clusters. But these advantages need to be exploited and any disadvantages coped with, including more continuous technical support from the region, more personalized support from the IFRC delegation in Myanmar and the </a:t>
            </a:r>
            <a:r>
              <a:rPr lang="en-GB" dirty="0" err="1" smtClean="0"/>
              <a:t>HoD</a:t>
            </a:r>
            <a:r>
              <a:rPr lang="en-GB" dirty="0" smtClean="0"/>
              <a:t>, including the facilitating of good relations with the MRCS, and promoting accountability within the cluster system by direct interaction with the RC/HC, and attending inter-cluster coordination when necessary</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Recommendations</a:t>
            </a:r>
            <a:endParaRPr lang="en-GB" dirty="0"/>
          </a:p>
        </p:txBody>
      </p:sp>
      <p:sp>
        <p:nvSpPr>
          <p:cNvPr id="8" name="Content Placeholder 7"/>
          <p:cNvSpPr>
            <a:spLocks noGrp="1"/>
          </p:cNvSpPr>
          <p:nvPr>
            <p:ph idx="1"/>
          </p:nvPr>
        </p:nvSpPr>
        <p:spPr/>
        <p:txBody>
          <a:bodyPr/>
          <a:lstStyle/>
          <a:p>
            <a:r>
              <a:rPr lang="en-GB" dirty="0" smtClean="0"/>
              <a:t>.........</a:t>
            </a:r>
            <a:r>
              <a:rPr lang="en-GB" dirty="0" smtClean="0"/>
              <a:t> in small or medium disasters where the humanitarian response has few and/or no new actors, is limited in geographic scope and scale, and does not require significant resource mobilisation or advocacy, the need for full cluster coordination team deployment needs to be </a:t>
            </a:r>
            <a:r>
              <a:rPr lang="en-GB" dirty="0" smtClean="0"/>
              <a:t>reviewed........</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endParaRPr lang="en-GB" dirty="0"/>
          </a:p>
        </p:txBody>
      </p:sp>
      <p:sp>
        <p:nvSpPr>
          <p:cNvPr id="8" name="Content Placeholder 7"/>
          <p:cNvSpPr>
            <a:spLocks noGrp="1"/>
          </p:cNvSpPr>
          <p:nvPr>
            <p:ph idx="1"/>
          </p:nvPr>
        </p:nvSpPr>
        <p:spPr>
          <a:xfrm>
            <a:off x="1828800" y="1052736"/>
            <a:ext cx="6858000" cy="4814664"/>
          </a:xfrm>
        </p:spPr>
        <p:txBody>
          <a:bodyPr/>
          <a:lstStyle/>
          <a:p>
            <a:r>
              <a:rPr lang="en-GB" dirty="0" smtClean="0"/>
              <a:t>IFRC/ESC must demand effective leadership in emergency protocols (R1) but also inter-cluster meetings, CERF negotiations and addressing disaster-specific coordination problems. When there are issues around perceived lack of leadership (RC/HC and OCHA), or perceived lack of competence of cluster coordinators, regardless of how (in)valid these concerns are a protocol must be in place to manage them. Similarly, the role of the </a:t>
            </a:r>
            <a:r>
              <a:rPr lang="en-GB" dirty="0" err="1" smtClean="0"/>
              <a:t>HoD</a:t>
            </a:r>
            <a:r>
              <a:rPr lang="en-GB" dirty="0" smtClean="0"/>
              <a:t> and accountability for (non technical) performance has to be further defined as the Head of Delegation could play an important role in providing essential in-country feedback and guidance on the performance of the coordinator</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Background	</a:t>
            </a:r>
            <a:endParaRPr lang="en-GB" dirty="0"/>
          </a:p>
        </p:txBody>
      </p:sp>
      <p:sp>
        <p:nvSpPr>
          <p:cNvPr id="8" name="Content Placeholder 7"/>
          <p:cNvSpPr>
            <a:spLocks noGrp="1"/>
          </p:cNvSpPr>
          <p:nvPr>
            <p:ph idx="1"/>
          </p:nvPr>
        </p:nvSpPr>
        <p:spPr/>
        <p:txBody>
          <a:bodyPr/>
          <a:lstStyle/>
          <a:p>
            <a:r>
              <a:rPr lang="en-US" dirty="0" smtClean="0"/>
              <a:t>Made </a:t>
            </a:r>
            <a:r>
              <a:rPr lang="en-US" dirty="0" smtClean="0"/>
              <a:t>landfall in Rakhine State at 8pm, Friday, 22 October </a:t>
            </a:r>
            <a:r>
              <a:rPr lang="en-US" dirty="0" smtClean="0"/>
              <a:t>2010</a:t>
            </a:r>
          </a:p>
          <a:p>
            <a:r>
              <a:rPr lang="en-US" dirty="0" smtClean="0"/>
              <a:t>Comparable in strength to Cyclone </a:t>
            </a:r>
            <a:r>
              <a:rPr lang="en-US" dirty="0" smtClean="0"/>
              <a:t>Nargis</a:t>
            </a:r>
          </a:p>
          <a:p>
            <a:r>
              <a:rPr lang="en-US" dirty="0" smtClean="0"/>
              <a:t>Cyclone </a:t>
            </a:r>
            <a:r>
              <a:rPr lang="en-US" dirty="0" smtClean="0"/>
              <a:t>Giri, category </a:t>
            </a:r>
            <a:r>
              <a:rPr lang="en-US" dirty="0" smtClean="0"/>
              <a:t>4</a:t>
            </a:r>
          </a:p>
          <a:p>
            <a:r>
              <a:rPr lang="en-US" dirty="0" smtClean="0"/>
              <a:t>Loss </a:t>
            </a:r>
            <a:r>
              <a:rPr lang="en-US" dirty="0" smtClean="0"/>
              <a:t>of </a:t>
            </a:r>
            <a:r>
              <a:rPr lang="en-US" dirty="0" smtClean="0"/>
              <a:t>life, less </a:t>
            </a:r>
            <a:r>
              <a:rPr lang="en-US" dirty="0" smtClean="0"/>
              <a:t>than 100 </a:t>
            </a:r>
            <a:r>
              <a:rPr lang="en-US" dirty="0" smtClean="0"/>
              <a:t>persons – Nargis </a:t>
            </a:r>
            <a:r>
              <a:rPr lang="en-US" dirty="0" smtClean="0"/>
              <a:t>over 100,000 </a:t>
            </a:r>
            <a:endParaRPr lang="en-US" dirty="0" smtClean="0"/>
          </a:p>
          <a:p>
            <a:endParaRPr lang="en-US" dirty="0" smtClean="0"/>
          </a:p>
          <a:p>
            <a:r>
              <a:rPr lang="en-US" dirty="0" smtClean="0"/>
              <a:t>Why?</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Lesson learnt.............</a:t>
            </a:r>
          </a:p>
          <a:p>
            <a:endParaRPr lang="en-GB" dirty="0" smtClean="0"/>
          </a:p>
          <a:p>
            <a:r>
              <a:rPr lang="en-US" dirty="0" smtClean="0"/>
              <a:t>Two days prior </a:t>
            </a:r>
            <a:r>
              <a:rPr lang="en-US" dirty="0" smtClean="0"/>
              <a:t>to Giri the Myanmar </a:t>
            </a:r>
            <a:r>
              <a:rPr lang="en-US" dirty="0" smtClean="0"/>
              <a:t>Red Cross Society (MRCS) and Government began the early warning and evacuation </a:t>
            </a:r>
            <a:endParaRPr lang="en-US" dirty="0" smtClean="0"/>
          </a:p>
          <a:p>
            <a:r>
              <a:rPr lang="en-US" dirty="0" smtClean="0"/>
              <a:t>Most </a:t>
            </a:r>
            <a:r>
              <a:rPr lang="en-US" dirty="0" smtClean="0"/>
              <a:t>residents </a:t>
            </a:r>
            <a:r>
              <a:rPr lang="en-US" dirty="0" smtClean="0"/>
              <a:t>were moved either </a:t>
            </a:r>
            <a:r>
              <a:rPr lang="en-US" dirty="0" smtClean="0"/>
              <a:t>to higher ground, conveniently located within kilometers of the coast, or to strong buildings located close by</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endParaRPr lang="en-GB" dirty="0"/>
          </a:p>
        </p:txBody>
      </p:sp>
      <p:pic>
        <p:nvPicPr>
          <p:cNvPr id="10" name="Content Placeholder 9" descr="GIRI-Shelter _ Solidarites Int (434).jpg"/>
          <p:cNvPicPr>
            <a:picLocks noGrp="1"/>
          </p:cNvPicPr>
          <p:nvPr>
            <p:ph idx="1"/>
          </p:nvPr>
        </p:nvPicPr>
        <p:blipFill>
          <a:blip r:embed="rId3" cstate="print"/>
          <a:stretch>
            <a:fillRect/>
          </a:stretch>
        </p:blipFill>
        <p:spPr>
          <a:xfrm>
            <a:off x="1619672" y="332656"/>
            <a:ext cx="7344816" cy="55347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Response	</a:t>
            </a:r>
            <a:endParaRPr lang="en-GB" dirty="0"/>
          </a:p>
        </p:txBody>
      </p:sp>
      <p:sp>
        <p:nvSpPr>
          <p:cNvPr id="8" name="Content Placeholder 7"/>
          <p:cNvSpPr>
            <a:spLocks noGrp="1"/>
          </p:cNvSpPr>
          <p:nvPr>
            <p:ph idx="1"/>
          </p:nvPr>
        </p:nvSpPr>
        <p:spPr/>
        <p:txBody>
          <a:bodyPr/>
          <a:lstStyle/>
          <a:p>
            <a:r>
              <a:rPr lang="en-GB" dirty="0" smtClean="0"/>
              <a:t>Like Nargis, Giri occurred just before National elections</a:t>
            </a:r>
          </a:p>
          <a:p>
            <a:r>
              <a:rPr lang="en-GB" dirty="0" smtClean="0"/>
              <a:t>Like Nargis, visa applications were ‘delayed’</a:t>
            </a:r>
          </a:p>
          <a:p>
            <a:r>
              <a:rPr lang="en-GB" dirty="0" smtClean="0"/>
              <a:t> Low profile response was requested by Government</a:t>
            </a:r>
          </a:p>
          <a:p>
            <a:r>
              <a:rPr lang="en-GB" dirty="0" smtClean="0"/>
              <a:t>“Informal” clusters “activated” after 2-3 days</a:t>
            </a:r>
          </a:p>
          <a:p>
            <a:r>
              <a:rPr lang="en-GB" dirty="0" smtClean="0"/>
              <a:t>“Formal” clusters activated after 14-15 days</a:t>
            </a:r>
          </a:p>
          <a:p>
            <a:r>
              <a:rPr lang="en-GB" dirty="0" smtClean="0"/>
              <a:t>No appeals – CERF/DREF only</a:t>
            </a:r>
          </a:p>
          <a:p>
            <a:endParaRPr lang="en-GB" dirty="0" smtClean="0"/>
          </a:p>
          <a:p>
            <a:r>
              <a:rPr lang="en-GB" dirty="0" smtClean="0"/>
              <a:t>No ‘new’ responding agency</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Shelter Cluster</a:t>
            </a:r>
            <a:endParaRPr lang="en-GB" dirty="0"/>
          </a:p>
        </p:txBody>
      </p:sp>
      <p:sp>
        <p:nvSpPr>
          <p:cNvPr id="8" name="Content Placeholder 7"/>
          <p:cNvSpPr>
            <a:spLocks noGrp="1"/>
          </p:cNvSpPr>
          <p:nvPr>
            <p:ph idx="1"/>
          </p:nvPr>
        </p:nvSpPr>
        <p:spPr/>
        <p:txBody>
          <a:bodyPr/>
          <a:lstStyle/>
          <a:p>
            <a:r>
              <a:rPr lang="en-US" dirty="0" smtClean="0"/>
              <a:t>3 days </a:t>
            </a:r>
            <a:r>
              <a:rPr lang="en-US" dirty="0" smtClean="0"/>
              <a:t>after </a:t>
            </a:r>
            <a:r>
              <a:rPr lang="en-US" dirty="0" smtClean="0"/>
              <a:t>Giri, </a:t>
            </a:r>
            <a:r>
              <a:rPr lang="en-US" dirty="0" smtClean="0"/>
              <a:t>IFRC </a:t>
            </a:r>
            <a:r>
              <a:rPr lang="en-US" dirty="0" smtClean="0"/>
              <a:t>convened the first ‘informal’ Emergency Shelter and NFI cluster (ESC</a:t>
            </a:r>
            <a:r>
              <a:rPr lang="en-US" dirty="0" smtClean="0"/>
              <a:t>)</a:t>
            </a:r>
          </a:p>
          <a:p>
            <a:r>
              <a:rPr lang="en-US" dirty="0" smtClean="0"/>
              <a:t>For </a:t>
            </a:r>
            <a:r>
              <a:rPr lang="en-US" dirty="0" smtClean="0"/>
              <a:t>3 weeks </a:t>
            </a:r>
            <a:r>
              <a:rPr lang="en-US" dirty="0" smtClean="0"/>
              <a:t>ESC was managed with </a:t>
            </a:r>
            <a:r>
              <a:rPr lang="en-US" dirty="0" smtClean="0"/>
              <a:t>existing in-country international staff with </a:t>
            </a:r>
            <a:r>
              <a:rPr lang="en-US" dirty="0" smtClean="0"/>
              <a:t>support from KL</a:t>
            </a:r>
          </a:p>
          <a:p>
            <a:r>
              <a:rPr lang="en-US" dirty="0" smtClean="0"/>
              <a:t>When </a:t>
            </a:r>
            <a:r>
              <a:rPr lang="en-US" dirty="0" smtClean="0"/>
              <a:t>the clusters were formally activated, IFRC sent for </a:t>
            </a:r>
            <a:r>
              <a:rPr lang="en-US" dirty="0" smtClean="0"/>
              <a:t>2 </a:t>
            </a:r>
            <a:r>
              <a:rPr lang="en-US" dirty="0" smtClean="0"/>
              <a:t>months, two Myanmar staff with international ESC experience as information </a:t>
            </a:r>
            <a:r>
              <a:rPr lang="en-US" dirty="0" smtClean="0"/>
              <a:t>managers</a:t>
            </a:r>
          </a:p>
          <a:p>
            <a:r>
              <a:rPr lang="en-US" dirty="0" smtClean="0"/>
              <a:t>IFRC </a:t>
            </a:r>
            <a:r>
              <a:rPr lang="en-US" dirty="0" smtClean="0"/>
              <a:t>was the only organisation to send a dedicated </a:t>
            </a:r>
            <a:r>
              <a:rPr lang="en-US" dirty="0" smtClean="0"/>
              <a:t>team</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Achievements	</a:t>
            </a:r>
            <a:endParaRPr lang="en-GB" dirty="0"/>
          </a:p>
        </p:txBody>
      </p:sp>
      <p:sp>
        <p:nvSpPr>
          <p:cNvPr id="8" name="Content Placeholder 7"/>
          <p:cNvSpPr>
            <a:spLocks noGrp="1"/>
          </p:cNvSpPr>
          <p:nvPr>
            <p:ph idx="1"/>
          </p:nvPr>
        </p:nvSpPr>
        <p:spPr/>
        <p:txBody>
          <a:bodyPr/>
          <a:lstStyle/>
          <a:p>
            <a:r>
              <a:rPr lang="en-US" dirty="0" smtClean="0"/>
              <a:t>70% of the affected population </a:t>
            </a:r>
            <a:r>
              <a:rPr lang="en-US" dirty="0" smtClean="0"/>
              <a:t>had emergency shelter materials by </a:t>
            </a:r>
            <a:r>
              <a:rPr lang="en-US" dirty="0" smtClean="0"/>
              <a:t>the end of </a:t>
            </a:r>
            <a:r>
              <a:rPr lang="en-US" dirty="0" smtClean="0"/>
              <a:t>January</a:t>
            </a:r>
          </a:p>
          <a:p>
            <a:endParaRPr lang="en-US" dirty="0" smtClean="0"/>
          </a:p>
          <a:p>
            <a:r>
              <a:rPr lang="en-US" dirty="0" smtClean="0"/>
              <a:t>~ 50% had non-food </a:t>
            </a:r>
            <a:r>
              <a:rPr lang="en-US" dirty="0" smtClean="0"/>
              <a:t>items (NFI</a:t>
            </a:r>
            <a:r>
              <a:rPr lang="en-US" dirty="0" smtClean="0"/>
              <a: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GB" dirty="0" smtClean="0"/>
              <a:t>Coordination	</a:t>
            </a:r>
            <a:endParaRPr lang="en-GB" dirty="0"/>
          </a:p>
        </p:txBody>
      </p:sp>
      <p:sp>
        <p:nvSpPr>
          <p:cNvPr id="8" name="Content Placeholder 7"/>
          <p:cNvSpPr>
            <a:spLocks noGrp="1"/>
          </p:cNvSpPr>
          <p:nvPr>
            <p:ph idx="1"/>
          </p:nvPr>
        </p:nvSpPr>
        <p:spPr/>
        <p:txBody>
          <a:bodyPr/>
          <a:lstStyle/>
          <a:p>
            <a:r>
              <a:rPr lang="en-US" dirty="0" smtClean="0"/>
              <a:t>2 x Myanmar </a:t>
            </a:r>
            <a:r>
              <a:rPr lang="en-US" dirty="0" smtClean="0"/>
              <a:t>nationals, </a:t>
            </a:r>
            <a:r>
              <a:rPr lang="en-US" dirty="0" smtClean="0"/>
              <a:t>an </a:t>
            </a:r>
            <a:r>
              <a:rPr lang="en-US" dirty="0" smtClean="0"/>
              <a:t>important </a:t>
            </a:r>
            <a:r>
              <a:rPr lang="en-US" dirty="0" smtClean="0"/>
              <a:t>precedent</a:t>
            </a:r>
          </a:p>
          <a:p>
            <a:endParaRPr lang="en-US" dirty="0" smtClean="0"/>
          </a:p>
          <a:p>
            <a:r>
              <a:rPr lang="en-US" dirty="0" smtClean="0"/>
              <a:t>Supported remotely via the Zone and Global offices</a:t>
            </a:r>
          </a:p>
          <a:p>
            <a:pPr>
              <a:buNone/>
            </a:pPr>
            <a:r>
              <a:rPr lang="en-US" dirty="0" smtClean="0"/>
              <a:t> </a:t>
            </a:r>
          </a:p>
          <a:p>
            <a:r>
              <a:rPr lang="en-US" dirty="0" smtClean="0"/>
              <a:t>Difficulties with perception of other lead agencies!!</a:t>
            </a:r>
          </a:p>
          <a:p>
            <a:endParaRPr lang="en-US" dirty="0" smtClean="0"/>
          </a:p>
          <a:p>
            <a:r>
              <a:rPr lang="en-US" dirty="0" smtClean="0"/>
              <a:t>Coordination teams job </a:t>
            </a:r>
            <a:r>
              <a:rPr lang="en-US" dirty="0" smtClean="0"/>
              <a:t>was further complicated as OCHA/MIMU did not always use and reinforce the cluster as the primary source of </a:t>
            </a:r>
            <a:r>
              <a:rPr lang="en-US" dirty="0" smtClean="0"/>
              <a:t>information</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79512" y="4797152"/>
            <a:ext cx="8568952" cy="1152848"/>
          </a:xfrm>
          <a:prstGeom prst="rect">
            <a:avLst/>
          </a:prstGeom>
          <a:noFill/>
          <a:ln w="9525">
            <a:noFill/>
            <a:miter lim="800000"/>
            <a:headEnd/>
            <a:tailEnd/>
          </a:ln>
        </p:spPr>
        <p:txBody>
          <a:bodyPr anchor="ctr"/>
          <a:lstStyle/>
          <a:p>
            <a:pPr algn="r"/>
            <a:r>
              <a:rPr lang="en-US" sz="2600" b="1" dirty="0" smtClean="0">
                <a:solidFill>
                  <a:schemeClr val="bg1"/>
                </a:solidFill>
                <a:latin typeface="Arial" pitchFamily="34" charset="0"/>
              </a:rPr>
              <a:t>CYCLONE GIRI – OCTOBER 2010</a:t>
            </a:r>
            <a:endParaRPr lang="en-US" sz="2600" b="1" dirty="0" smtClean="0">
              <a:solidFill>
                <a:schemeClr val="bg1"/>
              </a:solidFill>
              <a:latin typeface="Arial" pitchFamily="34" charset="0"/>
            </a:endParaRPr>
          </a:p>
        </p:txBody>
      </p:sp>
      <p:sp>
        <p:nvSpPr>
          <p:cNvPr id="9" name="Oval 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bwMode="auto">
          <a:xfrm>
            <a:off x="395536" y="620688"/>
            <a:ext cx="1144588" cy="461665"/>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rPr>
              <a:t>IFRC SHELTER COORDINATION WORKSHOP 2011</a:t>
            </a:r>
            <a:endParaRPr lang="en-US" sz="1000" b="1" dirty="0" smtClean="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411760" y="1052736"/>
            <a:ext cx="561994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ference documents" ma:contentTypeID="0x010100AA7AFC8FE433CD4B94E991D812AE17EB0100C453B80F0416D347A979D4E6067EC80D" ma:contentTypeVersion="209" ma:contentTypeDescription="All documents that are not operational documents. This includes guidelines, policy, standards, designs, etc. " ma:contentTypeScope="" ma:versionID="ec0ad43d21d87685046ce0d32181be64">
  <xsd:schema xmlns:xsd="http://www.w3.org/2001/XMLSchema" xmlns:xs="http://www.w3.org/2001/XMLSchema" xmlns:p="http://schemas.microsoft.com/office/2006/metadata/properties" xmlns:ns1="http://schemas.microsoft.com/sharepoint/v3" xmlns:ns2="96664bca-06c0-4657-b6f9-0a997f5ff9b9" xmlns:ns3="c2760211-3e43-4ff7-a9ea-22e8b7d99117" xmlns:ns4="12e78120-a71d-41a8-bce2-1f649b1a379a" targetNamespace="http://schemas.microsoft.com/office/2006/metadata/properties" ma:root="true" ma:fieldsID="3446e262d1e16547c60273c2608f1f0d" ns1:_="" ns2:_="" ns3:_="" ns4:_="">
    <xsd:import namespace="http://schemas.microsoft.com/sharepoint/v3"/>
    <xsd:import namespace="96664bca-06c0-4657-b6f9-0a997f5ff9b9"/>
    <xsd:import namespace="c2760211-3e43-4ff7-a9ea-22e8b7d99117"/>
    <xsd:import namespace="12e78120-a71d-41a8-bce2-1f649b1a379a"/>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Cluster_x0020_Management_x003f_" minOccurs="0"/>
                <xsd:element ref="ns2:Inter_x0020_Cluster"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Websio_x0020_Document_x0020_Preview" minOccurs="0"/>
                <xsd:element ref="ns2:Is_x0020_Rubble_x0020_Removal_x003f_" minOccurs="0"/>
                <xsd:element ref="ns2:_x0036_.Is_x0020_Material_x0020_Guideline_x003f_" minOccurs="0"/>
                <xsd:element ref="ns1:RoutingRuleDescription" minOccurs="0"/>
                <xsd:element ref="ns2:TaxCatchAll" minOccurs="0"/>
                <xsd:element ref="ns2:TaxCatchAllLabel" minOccurs="0"/>
                <xsd:element ref="ns4:Event_x0020_materials" minOccurs="0"/>
                <xsd:element ref="ns2:hd9d801fa33a4aa2b8220e3e5f4d4756" minOccurs="0"/>
                <xsd:element ref="ns2:b1a5a839b88a4a15abdc90cae864525c" minOccurs="0"/>
                <xsd:element ref="ns2:g7e01d2410934a95afa409e0dbebe315" minOccurs="0"/>
                <xsd:element ref="ns2:a98dc657a62a480d89ad713b61a47ed9" minOccurs="0"/>
                <xsd:element ref="ns2:fbbb2add3bda4432ae4dea6625736703" minOccurs="0"/>
                <xsd:element ref="ns2:mff2b4bb9c8044d88061963b2a68513a" minOccurs="0"/>
                <xsd:element ref="ns2:p4235251fcc1450fb6d384a4ad55daef" minOccurs="0"/>
                <xsd:element ref="ns2:ff39aabcbcfa4b29888983c5e6d736f9" minOccurs="0"/>
                <xsd:element ref="ns2:Is_x0020_Training_x003f_" minOccurs="0"/>
                <xsd:element ref="ns2:e7570bd437624e0480332ee2423de9d8" minOccurs="0"/>
                <xsd:element ref="ns2:a83348d14d814196bcaad6bde9cb9d0c" minOccurs="0"/>
                <xsd:element ref="ns2:p9d35d47f93d40ab99282662ef2417ca" minOccurs="0"/>
                <xsd:element ref="ns2:e6f2ccbddc7344129cbcce7800e6bf7e" minOccurs="0"/>
                <xsd:element ref="ns2:g2834a0a4b5b445382f80b4d1c20b873" minOccurs="0"/>
                <xsd:element ref="ns2:Is_x0020_Shelter_x0020_Repair_x003f_" minOccurs="0"/>
                <xsd:element ref="ns3:Reg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Cluster_x0020_Management_x003f_" ma:index="7" nillable="true" ma:displayName="Is Coordination?" ma:default="0" ma:internalName="Is_x0020_Cluster_x0020_Management_x003F_">
      <xsd:simpleType>
        <xsd:restriction base="dms:Boolean"/>
      </xsd:simpleType>
    </xsd:element>
    <xsd:element name="Inter_x0020_Cluster" ma:index="8" nillable="true" ma:displayName="Is Inter Cluster?" ma:default="0" ma:internalName="Inter_x0020_Cluster">
      <xsd:simpleType>
        <xsd:restriction base="dms:Boolean"/>
      </xsd:simpleType>
    </xsd:element>
    <xsd:element name="A_x002c_M_x0020_and_x0020_E" ma:index="9" nillable="true" ma:displayName="Is A,M and E?" ma:default="0" ma:internalName="A_x002C_M_x0020_and_x0020_E">
      <xsd:simpleType>
        <xsd:restriction base="dms:Boolean"/>
      </xsd:simpleType>
    </xsd:element>
    <xsd:element name="Shelter_x0020_Planning" ma:index="10" nillable="true" ma:displayName="Is Shelter Planning?" ma:default="0" ma:internalName="Shelter_x0020_Planning">
      <xsd:simpleType>
        <xsd:restriction base="dms:Boolean"/>
      </xsd:simpleType>
    </xsd:element>
    <xsd:element name="Shelter_x0020_Technical" ma:index="11" nillable="true" ma:displayName="Is Shelter Specifications?" ma:default="0" ma:internalName="Shelter_x0020_Technical">
      <xsd:simpleType>
        <xsd:restriction base="dms:Boolean"/>
      </xsd:simpleType>
    </xsd:element>
    <xsd:element name="Shelter_x0020_Programming" ma:index="12" nillable="true" ma:displayName="Is Shelter Programming" ma:default="0" ma:internalName="Shelter_x0020_Programming">
      <xsd:simpleType>
        <xsd:restriction base="dms:Boolean"/>
      </xsd:simpleType>
    </xsd:element>
    <xsd:element name="NFI_x0020_Guidance" ma:index="13" nillable="true" ma:displayName="Is NFI Guidance?" ma:default="0" ma:internalName="NFI_x0020_Guidance">
      <xsd:simpleType>
        <xsd:restriction base="dms:Boolean"/>
      </xsd:simpleType>
    </xsd:element>
    <xsd:element name="Cross_x0020_Cutting" ma:index="14" nillable="true" ma:displayName="Is Cross Cutting?" ma:default="0" ma:internalName="Cross_x0020_Cutting">
      <xsd:simpleType>
        <xsd:restriction base="dms:Boolean"/>
      </xsd:simpleType>
    </xsd:element>
    <xsd:element name="Media_x0020_Comms" ma:index="15" nillable="true" ma:displayName="Is Communications?" ma:default="0" ma:internalName="Media_x0020_Comms">
      <xsd:simpleType>
        <xsd:restriction base="dms:Boolean"/>
      </xsd:simpleType>
    </xsd:element>
    <xsd:element name="Websio_x0020_Document_x0020_Preview" ma:index="27" nillable="true" ma:displayName="Websio Document Preview" ma:hidden="true" ma:internalName="Websio_x0020_Document_x0020_Preview" ma:readOnly="false">
      <xsd:simpleType>
        <xsd:restriction base="dms:Text"/>
      </xsd:simpleType>
    </xsd:element>
    <xsd:element name="Is_x0020_Rubble_x0020_Removal_x003f_" ma:index="28" nillable="true" ma:displayName="Is Settlement Planning?" ma:default="0" ma:internalName="Is_x0020_Rubble_x0020_Removal_x003F_">
      <xsd:simpleType>
        <xsd:restriction base="dms:Boolean"/>
      </xsd:simpleType>
    </xsd:element>
    <xsd:element name="_x0036_.Is_x0020_Material_x0020_Guideline_x003f_" ma:index="29" nillable="true" ma:displayName="Is Information Management?" ma:default="0" ma:internalName="_x0036__x002e_Is_x0020_Material_x0020_Guideline_x003F_">
      <xsd:simpleType>
        <xsd:restriction base="dms:Boolean"/>
      </xsd:simpleType>
    </xsd:element>
    <xsd:element name="TaxCatchAll" ma:index="32"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37"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b1a5a839b88a4a15abdc90cae864525c" ma:index="38"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g7e01d2410934a95afa409e0dbebe315" ma:index="39"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a98dc657a62a480d89ad713b61a47ed9" ma:index="40" nillable="true" ma:taxonomy="true" ma:internalName="a98dc657a62a480d89ad713b61a47ed9" ma:taxonomyFieldName="Settlement_x0020_Planning_x0020_Category" ma:displayName="Settlement Planning" ma:default="" ma:fieldId="{a98dc657-a62a-480d-89ad-713b61a47ed9}"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element name="fbbb2add3bda4432ae4dea6625736703" ma:index="41"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3"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ff39aabcbcfa4b29888983c5e6d736f9" ma:index="45"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Is_x0020_Training_x003f_" ma:index="46" nillable="true" ma:displayName="Is IASC Policy?" ma:default="0" ma:internalName="Is_x0020_Training_x003F_">
      <xsd:simpleType>
        <xsd:restriction base="dms:Boolean"/>
      </xsd:simpleType>
    </xsd:element>
    <xsd:element name="e7570bd437624e0480332ee2423de9d8" ma:index="49"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a83348d14d814196bcaad6bde9cb9d0c" ma:index="50" nillable="true" ma:taxonomy="true" ma:internalName="a83348d14d814196bcaad6bde9cb9d0c" ma:taxonomyFieldName="Management_x002F_Coordination" ma:displayName="Coordination"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p9d35d47f93d40ab99282662ef2417ca" ma:index="51"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e6f2ccbddc7344129cbcce7800e6bf7e" ma:index="52"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54"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s_x0020_Shelter_x0020_Repair_x003f_" ma:index="55" nillable="true" ma:displayName="Is Shelter Cluster Policy?" ma:default="0" ma:internalName="Is_x0020_Shelter_x0020_Repair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RegionTaxHTField0" ma:index="56"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e78120-a71d-41a8-bce2-1f649b1a379a" elementFormDefault="qualified">
    <xsd:import namespace="http://schemas.microsoft.com/office/2006/documentManagement/types"/>
    <xsd:import namespace="http://schemas.microsoft.com/office/infopath/2007/PartnerControls"/>
    <xsd:element name="Event_x0020_materials" ma:index="36" nillable="true" ma:displayName="Event materials" ma:internalName="Event_x0020_material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x0020_Key_x0020_Document1 xmlns="c2760211-3e43-4ff7-a9ea-22e8b7d99117">false</Is_x0020_Key_x0020_Document1>
    <RoutingRuleDescription xmlns="http://schemas.microsoft.com/sharepoint/v3" xsi:nil="true"/>
    <Document_x0020_Description xmlns="96664bca-06c0-4657-b6f9-0a997f5ff9b9">Case Studi presentation on Shelter cluster activities during cyclone Giri response</Document_x0020_Description>
    <Report_x0020_Date xmlns="96664bca-06c0-4657-b6f9-0a997f5ff9b9" xsi:nil="true"/>
    <Websio_x0020_Document_x0020_Preview xmlns="96664bca-06c0-4657-b6f9-0a997f5ff9b9">/Global/_layouts/WebsioPreviewField/preview.aspx?ID=6b8a1620-481c-4d89-8885-0ef04f173962&amp;WebID=30d679d3-1a3d-45e2-8217-3a6e66821850&amp;SiteID=0e29c24b-3e6a-4c7c-8cc1-69b27805b55c</Websio_x0020_Document_x0020_Preview>
    <TaxCatchAll xmlns="96664bca-06c0-4657-b6f9-0a997f5ff9b9">
      <Value>115</Value>
    </TaxCatchAll>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Event_x0020_materials xmlns="12e78120-a71d-41a8-bce2-1f649b1a379a">Shelter coordination workshop</Event_x0020_materials>
    <a98dc657a62a480d89ad713b61a47ed9 xmlns="96664bca-06c0-4657-b6f9-0a997f5ff9b9">
      <Terms xmlns="http://schemas.microsoft.com/office/infopath/2007/PartnerControls"/>
    </a98dc657a62a480d89ad713b61a47ed9>
    <Is_x0020_Shelter_x0020_Repair_x003f_ xmlns="96664bca-06c0-4657-b6f9-0a997f5ff9b9">false</Is_x0020_Shelter_x0020_Repair_x003f_>
    <Is_x0020_Training_x003f_ xmlns="96664bca-06c0-4657-b6f9-0a997f5ff9b9">false</Is_x0020_Training_x003f_>
    <Is_x0020_Rubble_x0020_Removal_x003f_ xmlns="96664bca-06c0-4657-b6f9-0a997f5ff9b9">false</Is_x0020_Rubble_x0020_Removal_x003f_>
    <_x0036_.Is_x0020_Material_x0020_Guideline_x003f_ xmlns="96664bca-06c0-4657-b6f9-0a997f5ff9b9">false</_x0036_.Is_x0020_Material_x0020_Guideline_x003f_>
    <mff2b4bb9c8044d88061963b2a68513a xmlns="96664bca-06c0-4657-b6f9-0a997f5ff9b9">
      <Terms xmlns="http://schemas.microsoft.com/office/infopath/2007/PartnerControls"/>
    </mff2b4bb9c8044d88061963b2a68513a>
    <Inter_x0020_Cluster xmlns="96664bca-06c0-4657-b6f9-0a997f5ff9b9">false</Inter_x0020_Cluster>
    <Cross_x0020_Cutting xmlns="96664bca-06c0-4657-b6f9-0a997f5ff9b9">false</Cross_x0020_Cutting>
    <p4235251fcc1450fb6d384a4ad55daef xmlns="96664bca-06c0-4657-b6f9-0a997f5ff9b9">
      <Terms xmlns="http://schemas.microsoft.com/office/infopath/2007/PartnerControls"/>
    </p4235251fcc1450fb6d384a4ad55daef>
    <hd9d801fa33a4aa2b8220e3e5f4d4756 xmlns="96664bca-06c0-4657-b6f9-0a997f5ff9b9">
      <Terms xmlns="http://schemas.microsoft.com/office/infopath/2007/PartnerControls"/>
    </hd9d801fa33a4aa2b8220e3e5f4d4756>
    <g7e01d2410934a95afa409e0dbebe315 xmlns="96664bca-06c0-4657-b6f9-0a997f5ff9b9">
      <Terms xmlns="http://schemas.microsoft.com/office/infopath/2007/PartnerControls"/>
    </g7e01d2410934a95afa409e0dbebe315>
    <Shelter_x0020_Technical xmlns="96664bca-06c0-4657-b6f9-0a997f5ff9b9">false</Shelter_x0020_Technical>
    <A_x002c_M_x0020_and_x0020_E xmlns="96664bca-06c0-4657-b6f9-0a997f5ff9b9">false</A_x002c_M_x0020_and_x0020_E>
    <ff39aabcbcfa4b29888983c5e6d736f9 xmlns="96664bca-06c0-4657-b6f9-0a997f5ff9b9">
      <Terms xmlns="http://schemas.microsoft.com/office/infopath/2007/PartnerControls"/>
    </ff39aabcbcfa4b29888983c5e6d736f9>
    <fbbb2add3bda4432ae4dea6625736703 xmlns="96664bca-06c0-4657-b6f9-0a997f5ff9b9">
      <Terms xmlns="http://schemas.microsoft.com/office/infopath/2007/PartnerControls"/>
    </fbbb2add3bda4432ae4dea6625736703>
    <Publishing_x0020_Agency1 xmlns="96664bca-06c0-4657-b6f9-0a997f5ff9b9" xsi:nil="true"/>
    <Shelter_x0020_Programming xmlns="96664bca-06c0-4657-b6f9-0a997f5ff9b9">false</Shelter_x0020_Programming>
    <Shelter_x0020_Planning xmlns="96664bca-06c0-4657-b6f9-0a997f5ff9b9">false</Shelter_x0020_Planning>
    <Is_x0020_Cluster_x0020_Management_x003f_ xmlns="96664bca-06c0-4657-b6f9-0a997f5ff9b9">false</Is_x0020_Cluster_x0020_Management_x003f_>
    <e7570bd437624e0480332ee2423de9d8 xmlns="96664bca-06c0-4657-b6f9-0a997f5ff9b9">
      <Terms xmlns="http://schemas.microsoft.com/office/infopath/2007/PartnerControls"/>
    </e7570bd437624e0480332ee2423de9d8>
    <e6f2ccbddc7344129cbcce7800e6bf7e xmlns="96664bca-06c0-4657-b6f9-0a997f5ff9b9">
      <Terms xmlns="http://schemas.microsoft.com/office/infopath/2007/PartnerControls"/>
    </e6f2ccbddc7344129cbcce7800e6bf7e>
    <a83348d14d814196bcaad6bde9cb9d0c xmlns="96664bca-06c0-4657-b6f9-0a997f5ff9b9">
      <Terms xmlns="http://schemas.microsoft.com/office/infopath/2007/PartnerControls"/>
    </a83348d14d814196bcaad6bde9cb9d0c>
    <NFI_x0020_Guidance xmlns="96664bca-06c0-4657-b6f9-0a997f5ff9b9">false</NFI_x0020_Guidance>
    <p9d35d47f93d40ab99282662ef2417ca xmlns="96664bca-06c0-4657-b6f9-0a997f5ff9b9">
      <Terms xmlns="http://schemas.microsoft.com/office/infopath/2007/PartnerControls"/>
    </p9d35d47f93d40ab99282662ef2417ca>
    <Media_x0020_Comms xmlns="96664bca-06c0-4657-b6f9-0a997f5ff9b9">false</Media_x0020_Comms>
    <g2834a0a4b5b445382f80b4d1c20b873 xmlns="96664bca-06c0-4657-b6f9-0a997f5ff9b9">
      <Terms xmlns="http://schemas.microsoft.com/office/infopath/2007/PartnerControls"/>
    </g2834a0a4b5b445382f80b4d1c20b873>
    <RegionTaxHTField0 xmlns="c2760211-3e43-4ff7-a9ea-22e8b7d99117">
      <Terms xmlns="http://schemas.microsoft.com/office/infopath/2007/PartnerControls"/>
    </RegionTaxHTField0>
  </documentManagement>
</p:properties>
</file>

<file path=customXml/itemProps1.xml><?xml version="1.0" encoding="utf-8"?>
<ds:datastoreItem xmlns:ds="http://schemas.openxmlformats.org/officeDocument/2006/customXml" ds:itemID="{951D1F99-2426-40CE-8BC8-D77AD2B194CF}"/>
</file>

<file path=customXml/itemProps2.xml><?xml version="1.0" encoding="utf-8"?>
<ds:datastoreItem xmlns:ds="http://schemas.openxmlformats.org/officeDocument/2006/customXml" ds:itemID="{70EF3945-F3DA-43C3-B21F-51EBFEF58CCD}"/>
</file>

<file path=customXml/itemProps3.xml><?xml version="1.0" encoding="utf-8"?>
<ds:datastoreItem xmlns:ds="http://schemas.openxmlformats.org/officeDocument/2006/customXml" ds:itemID="{CA39BFCB-10A1-4A14-AD55-611ABC0E1454}"/>
</file>

<file path=docProps/app.xml><?xml version="1.0" encoding="utf-8"?>
<Properties xmlns="http://schemas.openxmlformats.org/officeDocument/2006/extended-properties" xmlns:vt="http://schemas.openxmlformats.org/officeDocument/2006/docPropsVTypes">
  <Template>IFRC_English</Template>
  <TotalTime>15529</TotalTime>
  <Words>852</Words>
  <Application>Microsoft Office PowerPoint</Application>
  <PresentationFormat>On-screen Show (4:3)</PresentationFormat>
  <Paragraphs>91</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Slide 1</vt:lpstr>
      <vt:lpstr>Background </vt:lpstr>
      <vt:lpstr>Background</vt:lpstr>
      <vt:lpstr>Slide 4</vt:lpstr>
      <vt:lpstr>Response </vt:lpstr>
      <vt:lpstr>Shelter Cluster</vt:lpstr>
      <vt:lpstr>Achievements </vt:lpstr>
      <vt:lpstr>Coordination </vt:lpstr>
      <vt:lpstr>Slide 9</vt:lpstr>
      <vt:lpstr>Recommendations</vt:lpstr>
      <vt:lpstr>Recommendations</vt:lpstr>
      <vt:lpstr>Recommendations</vt:lpstr>
      <vt:lpstr>Recommendations</vt:lpstr>
      <vt:lpstr>Recommendations</vt:lpstr>
      <vt:lpstr>Slide 15</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 Giri</dc:title>
  <dc:creator>Miguel Urquia</dc:creator>
  <cp:lastModifiedBy>gregg.mcdonald</cp:lastModifiedBy>
  <cp:revision>610</cp:revision>
  <dcterms:created xsi:type="dcterms:W3CDTF">2006-01-25T07:06:31Z</dcterms:created>
  <dcterms:modified xsi:type="dcterms:W3CDTF">2011-11-01T14:47:19Z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Language">
    <vt:lpwstr>115;#English|53eb1c9d-8416-419a-9260-1df8e70b86c2</vt:lpwstr>
  </property>
  <property fmtid="{D5CDD505-2E9C-101B-9397-08002B2CF9AE}" pid="3" name="ContentTypeId">
    <vt:lpwstr>0x010100AA7AFC8FE433CD4B94E991D812AE17EB0100C453B80F0416D347A979D4E6067EC80D</vt:lpwstr>
  </property>
  <property fmtid="{D5CDD505-2E9C-101B-9397-08002B2CF9AE}" pid="4" name="Document_x0020_Language">
    <vt:lpwstr>115;#English|53eb1c9d-8416-419a-9260-1df8e70b86c2</vt:lpwstr>
  </property>
  <property fmtid="{D5CDD505-2E9C-101B-9397-08002B2CF9AE}" pid="8" name="Response Site">
    <vt:lpwstr>Global</vt:lpwstr>
  </property>
  <property fmtid="{D5CDD505-2E9C-101B-9397-08002B2CF9AE}" pid="12" name="Library">
    <vt:lpwstr>Meeting documents</vt:lpwstr>
  </property>
</Properties>
</file>