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7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1D3CFF-2890-4DD5-A676-2F16779D7F30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2EDFF-7F92-4E30-B0B6-67D48475BE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73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5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28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86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385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62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41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380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998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6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925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4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02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85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50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01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88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30 Jan 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E7BEA-29C9-422A-98AC-8D82F5B5C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7692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09C9-2F0D-2371-1A72-02E62AA56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4947" y="667820"/>
            <a:ext cx="9733053" cy="3513761"/>
          </a:xfrm>
        </p:spPr>
        <p:txBody>
          <a:bodyPr>
            <a:noAutofit/>
          </a:bodyPr>
          <a:lstStyle/>
          <a:p>
            <a:pPr algn="ctr"/>
            <a:r>
              <a:rPr lang="en-US" sz="5400" dirty="0"/>
              <a:t>DRC Shelter Cluster</a:t>
            </a:r>
            <a:br>
              <a:rPr lang="en-US" sz="5400" dirty="0"/>
            </a:br>
            <a:r>
              <a:rPr lang="en-US" sz="5400" dirty="0"/>
              <a:t>Environment Profile </a:t>
            </a:r>
            <a:br>
              <a:rPr lang="en-US" sz="5400" dirty="0"/>
            </a:br>
            <a:r>
              <a:rPr lang="en-US" sz="5400" dirty="0"/>
              <a:t>Rapid Environmental Impact Assessment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5326C-BC87-6013-642F-1C5A43CE3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21361"/>
            <a:ext cx="9144000" cy="118755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C. Kelly</a:t>
            </a:r>
          </a:p>
          <a:p>
            <a:r>
              <a:rPr lang="en-US" dirty="0"/>
              <a:t>Disaster and Environment Advisor, WWF/US</a:t>
            </a:r>
          </a:p>
          <a:p>
            <a:r>
              <a:rPr lang="en-US" dirty="0"/>
              <a:t>ECHO support to greening the Global Shelter Cluster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B97F4-92E1-0616-18DA-65D006835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E586-CA0A-37C4-A963-CD582F94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3D2B7E-111F-3A18-7B7F-AC1C81A3E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593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D1CE0-28D3-06F0-59C8-6F5ABCF88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5780"/>
            <a:ext cx="10515600" cy="790540"/>
          </a:xfrm>
        </p:spPr>
        <p:txBody>
          <a:bodyPr/>
          <a:lstStyle/>
          <a:p>
            <a:pPr algn="ctr"/>
            <a:r>
              <a:rPr lang="en-US" dirty="0"/>
              <a:t>Why and How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CCD38-960A-8A08-1341-D87428C68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40" y="986320"/>
            <a:ext cx="9931300" cy="567590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Assessment of environment issues needed as </a:t>
            </a:r>
          </a:p>
          <a:p>
            <a:pPr lvl="1"/>
            <a:r>
              <a:rPr lang="en-US" sz="2800" dirty="0"/>
              <a:t>Baseline for Profile </a:t>
            </a:r>
          </a:p>
          <a:p>
            <a:pPr lvl="1"/>
            <a:r>
              <a:rPr lang="en-US" sz="2800" dirty="0"/>
              <a:t>Basis for Environment Management and Monitoring Plan (</a:t>
            </a:r>
            <a:r>
              <a:rPr lang="en-US" sz="2800" dirty="0" err="1"/>
              <a:t>EMMP</a:t>
            </a:r>
            <a:r>
              <a:rPr lang="en-US" sz="2800" dirty="0"/>
              <a:t>)</a:t>
            </a:r>
          </a:p>
          <a:p>
            <a:r>
              <a:rPr lang="en-US" sz="3200" dirty="0"/>
              <a:t>Process needed to be quick and low workload </a:t>
            </a:r>
          </a:p>
          <a:p>
            <a:r>
              <a:rPr lang="en-US" sz="3200" dirty="0"/>
              <a:t>Adaptation of standard Rapid Environmental Impact in Disasters process </a:t>
            </a:r>
          </a:p>
          <a:p>
            <a:r>
              <a:rPr lang="en-US" sz="3200" dirty="0"/>
              <a:t>Focus on: </a:t>
            </a:r>
          </a:p>
          <a:p>
            <a:pPr lvl="1"/>
            <a:r>
              <a:rPr lang="en-US" sz="2800" dirty="0"/>
              <a:t>Operational topics </a:t>
            </a:r>
          </a:p>
          <a:p>
            <a:pPr lvl="1"/>
            <a:r>
              <a:rPr lang="en-US" sz="2800" dirty="0"/>
              <a:t>Simple answers: yes/no, rating 1 to 5 </a:t>
            </a:r>
          </a:p>
          <a:p>
            <a:r>
              <a:rPr lang="en-US" sz="3200" dirty="0"/>
              <a:t>Balance of speed (</a:t>
            </a:r>
            <a:r>
              <a:rPr lang="en-US" sz="3200" i="1" dirty="0"/>
              <a:t>quick</a:t>
            </a:r>
            <a:r>
              <a:rPr lang="en-US" sz="3200" dirty="0"/>
              <a:t>), accuracy (</a:t>
            </a:r>
            <a:r>
              <a:rPr lang="en-US" sz="3200" i="1" dirty="0"/>
              <a:t>good enough for the situation</a:t>
            </a:r>
            <a:r>
              <a:rPr lang="en-US" sz="3200" dirty="0"/>
              <a:t>) and timeliness (</a:t>
            </a:r>
            <a:r>
              <a:rPr lang="en-US" sz="3200" i="1" dirty="0"/>
              <a:t>when information is needed</a:t>
            </a:r>
            <a:r>
              <a:rPr lang="en-US" sz="3200" dirty="0"/>
              <a:t>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B7FE7-F4AD-AE48-6DF9-9F3ABF21A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62ADA8-40E9-BDB2-33EB-2AE150D5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74B81-30A7-EC49-E306-DA69B18BA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F7BC3-3C9D-5645-4E43-4F017A9B3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Results </a:t>
            </a:r>
            <a:br>
              <a:rPr lang="en-US" dirty="0"/>
            </a:b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43413-BDAC-FE10-FD75-971E1BD83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800" y="2536825"/>
            <a:ext cx="9558739" cy="2378075"/>
          </a:xfrm>
        </p:spPr>
        <p:txBody>
          <a:bodyPr>
            <a:normAutofit fontScale="85000" lnSpcReduction="20000"/>
          </a:bodyPr>
          <a:lstStyle/>
          <a:p>
            <a:r>
              <a:rPr lang="en-US" sz="3900" dirty="0"/>
              <a:t>Based on most frequent responses from the online survey </a:t>
            </a:r>
          </a:p>
          <a:p>
            <a:r>
              <a:rPr lang="en-US" sz="3900" dirty="0"/>
              <a:t>More information in </a:t>
            </a:r>
            <a:r>
              <a:rPr lang="en-US" sz="3900" b="1" dirty="0"/>
              <a:t>DRC Rapid On-line Environmental Impact Assessment - Initial Results</a:t>
            </a:r>
            <a:r>
              <a:rPr lang="en-US" sz="3900" dirty="0"/>
              <a:t> report </a:t>
            </a:r>
            <a:endParaRPr lang="en-US" sz="3900" b="1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210575-2B9F-8DB7-CD02-A61C406E4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CD2FF-3D6A-1037-BA14-D26799524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FB8DE-5F94-E83F-68EC-93312CA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574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7727D1-3EC7-7AE1-1396-E3E4964C9D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649338"/>
              </p:ext>
            </p:extLst>
          </p:nvPr>
        </p:nvGraphicFramePr>
        <p:xfrm>
          <a:off x="177800" y="72036"/>
          <a:ext cx="11836399" cy="67305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14143">
                  <a:extLst>
                    <a:ext uri="{9D8B030D-6E8A-4147-A177-3AD203B41FA5}">
                      <a16:colId xmlns:a16="http://schemas.microsoft.com/office/drawing/2014/main" val="3186975028"/>
                    </a:ext>
                  </a:extLst>
                </a:gridCol>
                <a:gridCol w="5020761">
                  <a:extLst>
                    <a:ext uri="{9D8B030D-6E8A-4147-A177-3AD203B41FA5}">
                      <a16:colId xmlns:a16="http://schemas.microsoft.com/office/drawing/2014/main" val="3755343223"/>
                    </a:ext>
                  </a:extLst>
                </a:gridCol>
                <a:gridCol w="701495">
                  <a:extLst>
                    <a:ext uri="{9D8B030D-6E8A-4147-A177-3AD203B41FA5}">
                      <a16:colId xmlns:a16="http://schemas.microsoft.com/office/drawing/2014/main" val="4280133756"/>
                    </a:ext>
                  </a:extLst>
                </a:gridCol>
              </a:tblGrid>
              <a:tr h="21891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DRC Online REA Issues Ranking 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 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33095103"/>
                  </a:ext>
                </a:extLst>
              </a:tr>
              <a:tr h="3954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Issue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Most Common Survey Response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Rank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863198424"/>
                  </a:ext>
                </a:extLst>
              </a:tr>
              <a:tr h="3954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Expectations of the affected populations in terms of external assistance?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High: the affected population expect most of their needs to be met from external assistance. 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10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433273163"/>
                  </a:ext>
                </a:extLst>
              </a:tr>
              <a:tr h="3954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Availability of natural resources to meet basic needs without damaging the environment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Poor: damage is occurring to the natural environment.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10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554488018"/>
                  </a:ext>
                </a:extLst>
              </a:tr>
              <a:tr h="3954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Ability of the affected population to safely manage waste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Poor: waste is poorly managed and causes negative environmental impacts. 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10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498557754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Hazard 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High winds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10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886207828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Basic need for health care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	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10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3700402216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Basic need for domestic resources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	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2426241392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Overall need for humanitarian assistance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	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9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646697767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Concentration of the affected population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High: households are living within 2 meters or less of each other.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9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3280967051"/>
                  </a:ext>
                </a:extLst>
              </a:tr>
              <a:tr h="3954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Self-sufficiency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Low: heavily reliant on the natural environment, humanitarian assistance and other sources.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8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621006738"/>
                  </a:ext>
                </a:extLst>
              </a:tr>
              <a:tr h="3762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Current livelihood options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There are few to no options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8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426601958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Hazard 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Fire in camps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>
                          <a:effectLst/>
                          <a:latin typeface="+mn-lt"/>
                        </a:rPr>
                        <a:t>8</a:t>
                      </a:r>
                      <a:endParaRPr lang="en-US" sz="1700"/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2052508683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Hazard 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Wildfire outside camps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8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2370716682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Basic needs for livelihoods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8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2940904391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Accessibility to humanitarian assistance</a:t>
                      </a:r>
                      <a:endParaRPr lang="en-US" sz="170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Medium – Not easy but not difficult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7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1205425516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Basic need for water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7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4690668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Basic need for shelter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Lesser part of needs being met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>
                          <a:effectLst/>
                          <a:latin typeface="+mn-lt"/>
                        </a:rPr>
                        <a:t>7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942488606"/>
                  </a:ext>
                </a:extLst>
              </a:tr>
              <a:tr h="2189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Basic need for transport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Not being met at all 		</a:t>
                      </a:r>
                      <a:endParaRPr lang="en-US" sz="17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dirty="0">
                          <a:effectLst/>
                          <a:latin typeface="+mn-lt"/>
                        </a:rPr>
                        <a:t>7</a:t>
                      </a:r>
                      <a:endParaRPr lang="en-US" sz="1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51553" marR="51553" marT="0" marB="0" anchor="ctr"/>
                </a:tc>
                <a:extLst>
                  <a:ext uri="{0D108BD9-81ED-4DB2-BD59-A6C34878D82A}">
                    <a16:rowId xmlns:a16="http://schemas.microsoft.com/office/drawing/2014/main" val="3753881578"/>
                  </a:ext>
                </a:extLst>
              </a:tr>
            </a:tbl>
          </a:graphicData>
        </a:graphic>
      </p:graphicFrame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DBD4C5-EEBE-67F2-BDE0-F0C9AF361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768386-7226-B1F5-368F-50E8AC2E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B2BBD-2678-2846-BEC4-B93FFC197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25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95AE5-73AC-6B0D-0E3D-6A1094D4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11125"/>
            <a:ext cx="10515600" cy="777875"/>
          </a:xfrm>
        </p:spPr>
        <p:txBody>
          <a:bodyPr/>
          <a:lstStyle/>
          <a:p>
            <a:pPr algn="ctr"/>
            <a:r>
              <a:rPr lang="en-US" dirty="0"/>
              <a:t>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C5EC7-7826-5121-B116-31463B982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449" y="889000"/>
            <a:ext cx="9493321" cy="5737831"/>
          </a:xfrm>
        </p:spPr>
        <p:txBody>
          <a:bodyPr>
            <a:normAutofit fontScale="92500" lnSpcReduction="20000"/>
          </a:bodyPr>
          <a:lstStyle/>
          <a:p>
            <a:r>
              <a:rPr lang="en-US" sz="3600" dirty="0"/>
              <a:t>Review and comments on results (note that these results are at the national level and local results may be different)</a:t>
            </a:r>
          </a:p>
          <a:p>
            <a:r>
              <a:rPr lang="en-US" sz="3600" dirty="0"/>
              <a:t>Ranking of importance of the issues to humanitarian operations; Based on threats to Life, Welfare and Environment</a:t>
            </a:r>
          </a:p>
          <a:p>
            <a:r>
              <a:rPr lang="en-US" sz="3600" dirty="0"/>
              <a:t>Identification of management options for issues rated as </a:t>
            </a:r>
            <a:r>
              <a:rPr lang="en-US" sz="3600" i="1" dirty="0"/>
              <a:t>Life threatening</a:t>
            </a:r>
          </a:p>
          <a:p>
            <a:r>
              <a:rPr lang="en-US" sz="3600" dirty="0"/>
              <a:t>Integration of management options into Shelter Cluster plans and </a:t>
            </a:r>
            <a:r>
              <a:rPr lang="en-US" sz="3600" dirty="0" err="1"/>
              <a:t>HNO</a:t>
            </a:r>
            <a:r>
              <a:rPr lang="en-US" sz="3600" dirty="0"/>
              <a:t>/</a:t>
            </a:r>
            <a:r>
              <a:rPr lang="en-US" sz="3600" dirty="0" err="1"/>
              <a:t>HRP</a:t>
            </a:r>
            <a:r>
              <a:rPr lang="en-US" sz="3600" dirty="0"/>
              <a:t> process </a:t>
            </a:r>
          </a:p>
          <a:p>
            <a:r>
              <a:rPr lang="en-US" sz="3600" dirty="0"/>
              <a:t>Possible replication of process for different operational areas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E9811-DF9B-42ED-391B-9E84694A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A035D-AEC0-8F20-60FD-F32F37A91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C6AD2-2355-9025-FE4D-EC995CAC9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01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09C9-2F0D-2371-1A72-02E62AA566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7947" y="144463"/>
            <a:ext cx="10376899" cy="2948058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DRC Shelter Cluster</a:t>
            </a:r>
            <a:br>
              <a:rPr lang="en-US" sz="4400" dirty="0"/>
            </a:br>
            <a:r>
              <a:rPr lang="en-US" sz="4400" dirty="0"/>
              <a:t>Environment Profile </a:t>
            </a:r>
            <a:br>
              <a:rPr lang="en-US" sz="4400" dirty="0"/>
            </a:br>
            <a:r>
              <a:rPr lang="en-US" sz="4400" dirty="0"/>
              <a:t>Rapid Environmental Impact Assessment Results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15326C-BC87-6013-642F-1C5A43CE3E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8935" y="4331503"/>
            <a:ext cx="9144000" cy="2285053"/>
          </a:xfrm>
        </p:spPr>
        <p:txBody>
          <a:bodyPr>
            <a:normAutofit fontScale="92500" lnSpcReduction="20000"/>
          </a:bodyPr>
          <a:lstStyle/>
          <a:p>
            <a:r>
              <a:rPr lang="en-US" sz="2900" dirty="0"/>
              <a:t>C. Kelly </a:t>
            </a:r>
          </a:p>
          <a:p>
            <a:r>
              <a:rPr lang="en-US" sz="2900" dirty="0"/>
              <a:t>havedisastercallkelly@gmail.com</a:t>
            </a:r>
          </a:p>
          <a:p>
            <a:r>
              <a:rPr lang="en-US" sz="2900" dirty="0"/>
              <a:t>Disaster and Environment Advisor, WWF/US</a:t>
            </a:r>
          </a:p>
          <a:p>
            <a:r>
              <a:rPr lang="en-US" sz="2900" dirty="0"/>
              <a:t>ECHO support to greening the Global Shelter Cluster 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1042BB-DDFA-404C-5B1D-03A1E411B784}"/>
              </a:ext>
            </a:extLst>
          </p:cNvPr>
          <p:cNvSpPr txBox="1"/>
          <p:nvPr/>
        </p:nvSpPr>
        <p:spPr>
          <a:xfrm>
            <a:off x="1231083" y="3211493"/>
            <a:ext cx="95722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Thanks for your time. </a:t>
            </a:r>
          </a:p>
          <a:p>
            <a:pPr algn="ctr"/>
            <a:r>
              <a:rPr lang="en-US" sz="2400" dirty="0"/>
              <a:t>Contact me at the email below with any questions or comments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EB533-763E-EC48-A1BB-A6347D480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30 Jan 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47905D-6D63-9D5A-197C-BA0A2ECF4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DRC Shelter Cluster Meeting REA Presentation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D20C4F-BE86-4F5E-CB97-D1B0B4DD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E7BEA-29C9-422A-98AC-8D82F5B5C97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334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9FB59FD9500642AA3E40853AA9A972" ma:contentTypeVersion="16" ma:contentTypeDescription="Create a new document." ma:contentTypeScope="" ma:versionID="273874f3ae34b8c0560ddee554a3319e">
  <xsd:schema xmlns:xsd="http://www.w3.org/2001/XMLSchema" xmlns:xs="http://www.w3.org/2001/XMLSchema" xmlns:p="http://schemas.microsoft.com/office/2006/metadata/properties" xmlns:ns2="19c76be7-c9ff-4e24-aa53-e3279a9ae933" xmlns:ns3="ec8de294-b132-45aa-ab38-4d11538b2f73" targetNamespace="http://schemas.microsoft.com/office/2006/metadata/properties" ma:root="true" ma:fieldsID="7085a2b6e32631f534f5c12c40070a62" ns2:_="" ns3:_="">
    <xsd:import namespace="19c76be7-c9ff-4e24-aa53-e3279a9ae933"/>
    <xsd:import namespace="ec8de294-b132-45aa-ab38-4d11538b2f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c76be7-c9ff-4e24-aa53-e3279a9ae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075169-e743-4e67-92e4-1780b43d74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8de294-b132-45aa-ab38-4d11538b2f7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f2b3a4c-b7eb-4183-91f2-7ae53d2cdf49}" ma:internalName="TaxCatchAll" ma:showField="CatchAllData" ma:web="ec8de294-b132-45aa-ab38-4d11538b2f7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DFB1EA3-76A9-4011-817D-86F2D52DCFC8}"/>
</file>

<file path=customXml/itemProps2.xml><?xml version="1.0" encoding="utf-8"?>
<ds:datastoreItem xmlns:ds="http://schemas.openxmlformats.org/officeDocument/2006/customXml" ds:itemID="{990CE426-CA90-482F-A324-5504F6309609}"/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64</TotalTime>
  <Words>567</Words>
  <Application>Microsoft Office PowerPoint</Application>
  <PresentationFormat>Widescreen</PresentationFormat>
  <Paragraphs>104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DRC Shelter Cluster Environment Profile  Rapid Environmental Impact Assessment Results</vt:lpstr>
      <vt:lpstr>Why and How </vt:lpstr>
      <vt:lpstr>Results  </vt:lpstr>
      <vt:lpstr>PowerPoint Presentation</vt:lpstr>
      <vt:lpstr>Next</vt:lpstr>
      <vt:lpstr>DRC Shelter Cluster Environment Profile  Rapid Environmental Impact Assessment Results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DRC Shelter Cluster Environment Profile  Rapid Environmental Impact Assessment Results</dc:title>
  <dc:creator>C Kelly</dc:creator>
  <cp:lastModifiedBy>C Kelly</cp:lastModifiedBy>
  <cp:revision>8</cp:revision>
  <dcterms:created xsi:type="dcterms:W3CDTF">2023-01-29T14:22:21Z</dcterms:created>
  <dcterms:modified xsi:type="dcterms:W3CDTF">2023-01-29T16:29:02Z</dcterms:modified>
</cp:coreProperties>
</file>