
<file path=[Content_Types].xml><?xml version="1.0" encoding="utf-8"?>
<Types xmlns="http://schemas.openxmlformats.org/package/2006/content-types">
  <Default Extension="png" ContentType="image/png"/>
  <Default Extension="xls" ContentType="application/vnd.ms-excel"/>
  <Default Extension="rels" ContentType="application/vnd.openxmlformats-package.relationships+xml"/>
  <Default Extension="jpeg" ContentType="image/jpeg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5.xml" ContentType="application/vnd.openxmlformats-officedocument.presentationml.slide+xml"/>
  <Override PartName="/ppt/slides/slide25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6.xml" ContentType="application/vnd.openxmlformats-officedocument.presentationml.slide+xml"/>
  <Override PartName="/ppt/slides/slide24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7.xml" ContentType="application/vnd.openxmlformats-officedocument.presentationml.slide+xml"/>
  <Override PartName="/ppt/slides/slide20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19.xml" ContentType="application/vnd.openxmlformats-officedocument.presentationml.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17.xml" ContentType="application/vnd.openxmlformats-officedocument.presentationml.slide+xml"/>
  <Override PartName="/ppt/slides/slide11.xml" ContentType="application/vnd.openxmlformats-officedocument.presentationml.slide+xml"/>
  <Override PartName="/ppt/slides/slide28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9.xml" ContentType="application/vnd.openxmlformats-officedocument.presentationml.slide+xml"/>
  <Override PartName="/ppt/slides/slide13.xml" ContentType="application/vnd.openxmlformats-officedocument.presentationml.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9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57" r:id="rId2"/>
    <p:sldId id="311" r:id="rId3"/>
    <p:sldId id="280" r:id="rId4"/>
    <p:sldId id="273" r:id="rId5"/>
    <p:sldId id="261" r:id="rId6"/>
    <p:sldId id="262" r:id="rId7"/>
    <p:sldId id="303" r:id="rId8"/>
    <p:sldId id="289" r:id="rId9"/>
    <p:sldId id="263" r:id="rId10"/>
    <p:sldId id="275" r:id="rId11"/>
    <p:sldId id="310" r:id="rId12"/>
    <p:sldId id="300" r:id="rId13"/>
    <p:sldId id="308" r:id="rId14"/>
    <p:sldId id="266" r:id="rId15"/>
    <p:sldId id="291" r:id="rId16"/>
    <p:sldId id="293" r:id="rId17"/>
    <p:sldId id="298" r:id="rId18"/>
    <p:sldId id="305" r:id="rId19"/>
    <p:sldId id="307" r:id="rId20"/>
    <p:sldId id="294" r:id="rId21"/>
    <p:sldId id="267" r:id="rId22"/>
    <p:sldId id="297" r:id="rId23"/>
    <p:sldId id="290" r:id="rId24"/>
    <p:sldId id="269" r:id="rId25"/>
    <p:sldId id="295" r:id="rId26"/>
    <p:sldId id="276" r:id="rId27"/>
    <p:sldId id="286" r:id="rId28"/>
    <p:sldId id="277" r:id="rId29"/>
    <p:sldId id="274" r:id="rId30"/>
  </p:sldIdLst>
  <p:sldSz cx="9144000" cy="6858000" type="screen4x3"/>
  <p:notesSz cx="7099300" cy="102346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969696"/>
    <a:srgbClr val="C00000"/>
    <a:srgbClr val="EB8946"/>
    <a:srgbClr val="F79600"/>
    <a:srgbClr val="006990"/>
    <a:srgbClr val="FFFFFF"/>
    <a:srgbClr val="00699A"/>
    <a:srgbClr val="638B72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1" autoAdjust="0"/>
    <p:restoredTop sz="90922" autoAdjust="0"/>
  </p:normalViewPr>
  <p:slideViewPr>
    <p:cSldViewPr>
      <p:cViewPr>
        <p:scale>
          <a:sx n="100" d="100"/>
          <a:sy n="100" d="100"/>
        </p:scale>
        <p:origin x="-300" y="-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70" d="100"/>
          <a:sy n="70" d="100"/>
        </p:scale>
        <p:origin x="-2232" y="-252"/>
      </p:cViewPr>
      <p:guideLst>
        <p:guide orient="horz" pos="3224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ustomXml" Target="../customXml/item3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38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E82011D-90F4-4FEC-8ADA-05AE92163F30}" type="datetimeFigureOut">
              <a:rPr lang="en-GB"/>
              <a:pPr>
                <a:defRPr/>
              </a:pPr>
              <a:t>19/10/2012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263"/>
            <a:ext cx="3076575" cy="512762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138" y="9720263"/>
            <a:ext cx="3076575" cy="512762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6D6EB9B-6830-4106-8481-5031871860C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4759" tIns="47380" rIns="94759" bIns="4738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E297369-67E1-4DB7-AD57-AD580B9B7F23}" type="datetimeFigureOut">
              <a:rPr lang="en-GB"/>
              <a:pPr>
                <a:defRPr/>
              </a:pPr>
              <a:t>19/10/2012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59" tIns="47380" rIns="94759" bIns="4738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2513"/>
            <a:ext cx="5680075" cy="4605337"/>
          </a:xfrm>
          <a:prstGeom prst="rect">
            <a:avLst/>
          </a:prstGeom>
        </p:spPr>
        <p:txBody>
          <a:bodyPr vert="horz" lIns="94759" tIns="47380" rIns="94759" bIns="4738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2762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138" y="9720263"/>
            <a:ext cx="3076575" cy="512762"/>
          </a:xfrm>
          <a:prstGeom prst="rect">
            <a:avLst/>
          </a:prstGeom>
        </p:spPr>
        <p:txBody>
          <a:bodyPr vert="horz" lIns="94759" tIns="47380" rIns="94759" bIns="4738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C04EB3D-8BDD-49DB-85E2-49AB7041AAB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E3D496B-B503-4949-83AF-1A725964808D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  <p:sp>
        <p:nvSpPr>
          <p:cNvPr id="34820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112267A-131E-45CF-B06A-D96D73C5B86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4929038-FAF1-44A6-AAAA-FD67F0C7F6D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  <p:sp>
        <p:nvSpPr>
          <p:cNvPr id="3686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55B54C-6DBD-4562-B46E-7AD25C393E29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  <p:sp>
        <p:nvSpPr>
          <p:cNvPr id="3789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45CD62-A527-4317-8C59-A3EE35C5D327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  <p:sp>
        <p:nvSpPr>
          <p:cNvPr id="38916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04888" y="766763"/>
            <a:ext cx="4735512" cy="35512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977B0DA-9083-4B4B-82E0-174DF1FBE093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  <p:sp>
        <p:nvSpPr>
          <p:cNvPr id="39940" name="Notes Placeholder 2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 b="1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99DF04-ABB8-4724-BF0B-4FE8A01CA57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  <p:sp>
        <p:nvSpPr>
          <p:cNvPr id="40964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F9DA17-5280-486D-8513-066DE46015D3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  <p:sp>
        <p:nvSpPr>
          <p:cNvPr id="4198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2C17EDB-4AC8-4A38-B34E-0747F310181B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  <p:sp>
        <p:nvSpPr>
          <p:cNvPr id="4301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1275" y="766763"/>
            <a:ext cx="4494213" cy="33702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2F7E265-C444-4CDF-A507-DE8EA3FC457C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  <p:sp>
        <p:nvSpPr>
          <p:cNvPr id="44036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69919" indent="-29612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84491" indent="-23689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58287" indent="-23689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32084" indent="-23689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05880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079676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553473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027269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BA905EC-41F9-47CF-A572-E27EE2DB5F09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GB" smtClean="0"/>
          </a:p>
        </p:txBody>
      </p:sp>
      <p:sp>
        <p:nvSpPr>
          <p:cNvPr id="45060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69919" indent="-29612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84491" indent="-236898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58287" indent="-236898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132084" indent="-236898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605880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3079676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553473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4027269" indent="-23689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A858945-3408-4F09-A31D-10535F5F94C4}" type="slidenum">
              <a:rPr lang="en-GB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GB" smtClean="0"/>
          </a:p>
        </p:txBody>
      </p:sp>
      <p:sp>
        <p:nvSpPr>
          <p:cNvPr id="46084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311275" y="766763"/>
            <a:ext cx="4494213" cy="33702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0EBE936-FB7E-4645-8987-E476A635B29D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  <p:sp>
        <p:nvSpPr>
          <p:cNvPr id="4710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3DEF909-8B90-4CBA-B01A-CDFC44A0C9CF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  <p:sp>
        <p:nvSpPr>
          <p:cNvPr id="4813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1D2ACEE-A5D7-4275-9207-21F6697428B0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  <p:sp>
        <p:nvSpPr>
          <p:cNvPr id="49156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8AF7AB-7302-461D-9018-C1BFBCC15E66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  <p:sp>
        <p:nvSpPr>
          <p:cNvPr id="50180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59F55D4-7A67-4727-8E95-82AF9A366C1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  <p:sp>
        <p:nvSpPr>
          <p:cNvPr id="51204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CB422B2-75BF-4442-8C15-FA880ED0DEA2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  <p:sp>
        <p:nvSpPr>
          <p:cNvPr id="5222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19A7D5B-B558-4FD6-88A0-839FB6A0D36D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sp>
        <p:nvSpPr>
          <p:cNvPr id="5325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FBA32D-C2C8-4623-8B5E-D10B6B807DB5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  <p:sp>
        <p:nvSpPr>
          <p:cNvPr id="54276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23D7AB-F9F2-4ACE-817C-BA866630805C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  <p:sp>
        <p:nvSpPr>
          <p:cNvPr id="55300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DE0480C-8B83-45D2-A446-EC308BC8F704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  <p:sp>
        <p:nvSpPr>
          <p:cNvPr id="56324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536916-17AE-4CFC-98E2-0CD5B7C5B8B8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  <p:sp>
        <p:nvSpPr>
          <p:cNvPr id="5734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561ABAC-3E12-4644-B441-C02C2B5F2CD6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  <p:sp>
        <p:nvSpPr>
          <p:cNvPr id="5837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7E3E1B-6301-4688-A1E7-F1619839B04E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sp>
        <p:nvSpPr>
          <p:cNvPr id="59396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9A3C32-5383-4CE2-BFE6-BFA3E1346CA5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  <p:sp>
        <p:nvSpPr>
          <p:cNvPr id="60420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C1F3D08-D33E-42D8-84DC-C6D377CF74E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  <p:sp>
        <p:nvSpPr>
          <p:cNvPr id="61444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799466B-BC02-43EA-97FF-FA4B357C3C6F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  <p:sp>
        <p:nvSpPr>
          <p:cNvPr id="62468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7FBC592-7FF0-4125-AF92-EB88377383B1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  <p:sp>
        <p:nvSpPr>
          <p:cNvPr id="63492" name="Notes Placeholder 1"/>
          <p:cNvSpPr>
            <a:spLocks noGrp="1"/>
          </p:cNvSpPr>
          <p:nvPr/>
        </p:nvSpPr>
        <p:spPr bwMode="auto"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759" tIns="47380" rIns="94759" bIns="47380"/>
          <a:lstStyle/>
          <a:p>
            <a:pPr eaLnBrk="0" hangingPunct="0">
              <a:spcBef>
                <a:spcPct val="30000"/>
              </a:spcBef>
            </a:pPr>
            <a:endParaRPr lang="en-GB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8625136" cy="1143000"/>
          </a:xfrm>
          <a:prstGeom prst="rect">
            <a:avLst/>
          </a:prstGeom>
        </p:spPr>
        <p:txBody>
          <a:bodyPr/>
          <a:lstStyle>
            <a:lvl1pPr algn="l">
              <a:defRPr/>
            </a:lvl1pPr>
          </a:lstStyle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 bwMode="auto">
          <a:xfrm>
            <a:off x="179512" y="1125538"/>
            <a:ext cx="8805738" cy="554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44625"/>
            <a:ext cx="9217024" cy="792088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052736"/>
            <a:ext cx="7772400" cy="568863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26D849B2-D4FA-402A-B5AA-39F929B38D21}" type="datetimeFigureOut">
              <a:rPr lang="en-GB"/>
              <a:pPr>
                <a:defRPr/>
              </a:pPr>
              <a:t>19/10/2012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F0CC6677-7738-4124-9D5A-8801CF04DB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0"/>
            <a:ext cx="8856984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24744"/>
            <a:ext cx="8985250" cy="5543550"/>
          </a:xfrm>
        </p:spPr>
        <p:txBody>
          <a:bodyPr/>
          <a:lstStyle>
            <a:lvl1pPr>
              <a:defRPr>
                <a:latin typeface="Calibri" pitchFamily="34" charset="0"/>
                <a:cs typeface="Calibri" pitchFamily="34" charset="0"/>
              </a:defRPr>
            </a:lvl1pPr>
            <a:lvl2pPr>
              <a:defRPr>
                <a:latin typeface="Calibri" pitchFamily="34" charset="0"/>
                <a:cs typeface="Calibri" pitchFamily="34" charset="0"/>
              </a:defRPr>
            </a:lvl2pPr>
            <a:lvl3pPr>
              <a:defRPr>
                <a:latin typeface="Calibri" pitchFamily="34" charset="0"/>
                <a:cs typeface="Calibri" pitchFamily="34" charset="0"/>
              </a:defRPr>
            </a:lvl3pPr>
            <a:lvl4pPr>
              <a:defRPr>
                <a:latin typeface="Calibri" pitchFamily="34" charset="0"/>
                <a:cs typeface="Calibri" pitchFamily="34" charset="0"/>
              </a:defRPr>
            </a:lvl4pPr>
            <a:lvl5pPr>
              <a:defRPr>
                <a:latin typeface="Calibri" pitchFamily="34" charset="0"/>
                <a:cs typeface="Calibri" pitchFamily="34" charset="0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366AD6-5237-4717-B260-752387DAF85D}" type="datetimeFigureOut">
              <a:rPr lang="en-US"/>
              <a:pPr>
                <a:defRPr/>
              </a:pPr>
              <a:t>19/10/2012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284495-62D5-4CA9-A4BB-71E0569244F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79388" y="1125538"/>
            <a:ext cx="8805862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0" y="0"/>
            <a:ext cx="9264650" cy="814388"/>
          </a:xfrm>
          <a:prstGeom prst="rect">
            <a:avLst/>
          </a:prstGeom>
          <a:solidFill>
            <a:srgbClr val="969696">
              <a:alpha val="60001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40083">
            <a:spAutoFit/>
          </a:bodyPr>
          <a:lstStyle>
            <a:lvl1pPr eaLnBrk="0" hangingPunct="0"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1pPr>
            <a:lvl2pPr marL="742950" indent="-285750" eaLnBrk="0" hangingPunct="0"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2pPr>
            <a:lvl3pPr marL="1143000" indent="-228600" eaLnBrk="0" hangingPunct="0"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3pPr>
            <a:lvl4pPr marL="1600200" indent="-228600" eaLnBrk="0" hangingPunct="0"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4pPr>
            <a:lvl5pPr marL="2057400" indent="-228600" eaLnBrk="0" hangingPunct="0"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88900" algn="l"/>
              </a:tabLst>
              <a:defRPr sz="2400">
                <a:solidFill>
                  <a:schemeClr val="tx1"/>
                </a:solidFill>
                <a:latin typeface="Calibri" pitchFamily="34" charset="0"/>
                <a:ea typeface="MS PGothic" pitchFamily="34" charset="-128"/>
              </a:defRPr>
            </a:lvl9pPr>
          </a:lstStyle>
          <a:p>
            <a:pPr eaLnBrk="1" fontAlgn="auto" hangingPunct="1">
              <a:lnSpc>
                <a:spcPts val="5874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4800" dirty="0" smtClean="0">
              <a:solidFill>
                <a:schemeClr val="bg1"/>
              </a:solidFill>
              <a:cs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4" r:id="rId3"/>
    <p:sldLayoutId id="2147483773" r:id="rId4"/>
    <p:sldLayoutId id="2147483775" r:id="rId5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Calibri" pitchFamily="34" charset="0"/>
          <a:ea typeface="+mn-ea"/>
          <a:cs typeface="Calibri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Microsoft_Excel_Chart1.xls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1.jpeg"/><Relationship Id="rId3" Type="http://schemas.openxmlformats.org/officeDocument/2006/relationships/image" Target="../media/image5.jpeg"/><Relationship Id="rId7" Type="http://schemas.openxmlformats.org/officeDocument/2006/relationships/hyperlink" Target="http://www.google.co.uk/imgres?imgurl=http://www.xn--icne-wqa.com/images/icones/6/0/go-home-5.png&amp;imgrefurl=http://www.xn--icne-wqa.com/tag-maison-0&amp;h=256&amp;w=256&amp;sz=21&amp;tbnid=J2TpVYrMXUwYsM:&amp;tbnh=83&amp;tbnw=83&amp;prev=/search%3Fq%3Dicone%2Bmaison%26tbm%3Disch%26tbo%3Du&amp;zoom=1&amp;q=icone+maison&amp;usg=__0xPL5Tu9hQJB9xYj-I_fe9-EfKE=&amp;hl=en&amp;sa=X&amp;ei=gTJvUM6WLKTg4QSFl4CQDQ&amp;ved=0CCgQ9QEwBQ" TargetMode="External"/><Relationship Id="rId12" Type="http://schemas.openxmlformats.org/officeDocument/2006/relationships/hyperlink" Target="http://www.google.co.uk/imgres?imgurl=http://icdn.pro/images/fr/h/o/homme-utilisateur-icone-5981-96.png&amp;imgrefurl=http://icones.pro/png/humain&amp;usg=__vDbdhomJ4kWi_SSRL7nJ-NJTKdA=&amp;h=96&amp;w=96&amp;sz=15&amp;hl=en&amp;start=1&amp;zoom=1&amp;tbnid=I9iJcUV4aTaH5M:&amp;tbnh=81&amp;tbnw=81&amp;ei=pjtvUKvmMeeJ4gSAq4GQDw&amp;prev=/search%3Fq%3Dhumain%2Bicone%26hl%3Den%26tbm%3Disch&amp;itbs=1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11" Type="http://schemas.openxmlformats.org/officeDocument/2006/relationships/image" Target="../media/image10.jpeg"/><Relationship Id="rId5" Type="http://schemas.openxmlformats.org/officeDocument/2006/relationships/hyperlink" Target="http://www.google.co.uk/imgres?imgurl=http://www.newsoftunisia.com/wp-content/uploads/2012/09/h%C3%B4pital-r%C3%A9gional-de-Ksar-Hellal.jpg&amp;imgrefurl=http://www.newsoftunisia.com/generalites/tunisie-lhopital-de-ksar-hellal-totalement-saccage-au-moins-un-mort/&amp;usg=__v6h8GwQNKnjU0Oz4dr2yf06ReLo=&amp;h=356&amp;w=340&amp;sz=13&amp;hl=en&amp;start=5&amp;zoom=1&amp;tbnid=ZlECHVaE8P3DNM:&amp;tbnh=121&amp;tbnw=116&amp;ei=vjFvUInDEeyP4gSigYGICQ&amp;prev=/search%3Fq%3Dhopital%26hl%3Den%26tbm%3Disch&amp;itbs=1" TargetMode="External"/><Relationship Id="rId15" Type="http://schemas.openxmlformats.org/officeDocument/2006/relationships/image" Target="../media/image12.jpeg"/><Relationship Id="rId10" Type="http://schemas.openxmlformats.org/officeDocument/2006/relationships/hyperlink" Target="http://www.google.co.uk/imgres?imgurl=http://images4.wikia.nocookie.net/__cb20110215213403/ztreasureisle/images/7/75/DogSled_Blanket-icon.png&amp;imgrefurl=http://ztreasureisle.wikia.com/wiki/File:DogSled_Blanket-icon.png&amp;usg=__rqbasLZSKYZwMhsnOnTYEzyXOAc=&amp;h=144&amp;w=144&amp;sz=19&amp;hl=en&amp;start=7&amp;zoom=1&amp;tbnid=GFd1mSr8IHpmSM:&amp;tbnh=94&amp;tbnw=94&amp;ei=_jZvUO6jFcGn4gSl5oD4Bg&amp;prev=/search%3Fq%3Dblanket%2Bicon%26hl%3Den%26sa%3DX%26tbm%3Disch%26prmd%3Divns&amp;itbs=1" TargetMode="External"/><Relationship Id="rId4" Type="http://schemas.openxmlformats.org/officeDocument/2006/relationships/image" Target="../media/image6.png"/><Relationship Id="rId9" Type="http://schemas.openxmlformats.org/officeDocument/2006/relationships/image" Target="../media/image9.png"/><Relationship Id="rId14" Type="http://schemas.openxmlformats.org/officeDocument/2006/relationships/hyperlink" Target="http://www.google.co.uk/imgres?imgurl=http://png-3.findicons.com/files/icons/89/magnets/128/coins.png&amp;imgrefurl=http://findicons.com/search/cash&amp;usg=___6-DC0KJfmfSRbgSX6utT9EE9Rg=&amp;h=128&amp;w=128&amp;sz=22&amp;hl=en&amp;start=5&amp;zoom=1&amp;tbnid=VgZ8Gz_wrty6MM:&amp;tbnh=91&amp;tbnw=91&amp;ei=Ez9vUJfHLefh4QTQ4YCQCg&amp;prev=/search%3Fq%3Dcash%2Bicon%26hl%3Den%26sa%3DX%26tbm%3Disch%26prmd%3Divns&amp;itbs=1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Microsoft_Excel_Chart2.xls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imgres?imgurl=http://www.flags.net/images/largeflags/UNNA0001.GIF&amp;imgrefurl=http://www.flags.net/UNNA.htm&amp;h=260&amp;w=388&amp;sz=9&amp;tbnid=pegaksj3MqxEIM:&amp;tbnh=82&amp;tbnw=123&amp;prev=/search?q=united+nations+flag&amp;tbm=isch&amp;tbo=u&amp;zoom=1&amp;q=united+nations+flag&amp;hl=en&amp;usg=__C_WHMKjt3ih3liXPiMUnNKkrZtg=&amp;sa=X&amp;ei=6QyyT62GHcGKhQfQqvnGCg&amp;ved=0CCEQ9QEwAg" TargetMode="External"/><Relationship Id="rId13" Type="http://schemas.openxmlformats.org/officeDocument/2006/relationships/image" Target="http://europa.eu.int/comm/echo/images/identity/en_thumbnail.gif" TargetMode="External"/><Relationship Id="rId18" Type="http://schemas.openxmlformats.org/officeDocument/2006/relationships/image" Target="../media/image40.jpeg"/><Relationship Id="rId26" Type="http://schemas.openxmlformats.org/officeDocument/2006/relationships/image" Target="../media/image47.jpeg"/><Relationship Id="rId3" Type="http://schemas.openxmlformats.org/officeDocument/2006/relationships/image" Target="../media/image29.png"/><Relationship Id="rId21" Type="http://schemas.openxmlformats.org/officeDocument/2006/relationships/image" Target="../media/image42.jpeg"/><Relationship Id="rId34" Type="http://schemas.openxmlformats.org/officeDocument/2006/relationships/image" Target="../media/image54.jpeg"/><Relationship Id="rId7" Type="http://schemas.openxmlformats.org/officeDocument/2006/relationships/image" Target="../media/image33.jpeg"/><Relationship Id="rId12" Type="http://schemas.openxmlformats.org/officeDocument/2006/relationships/image" Target="../media/image36.png"/><Relationship Id="rId17" Type="http://schemas.openxmlformats.org/officeDocument/2006/relationships/image" Target="../media/image39.jpeg"/><Relationship Id="rId25" Type="http://schemas.openxmlformats.org/officeDocument/2006/relationships/image" Target="../media/image46.jpeg"/><Relationship Id="rId33" Type="http://schemas.openxmlformats.org/officeDocument/2006/relationships/image" Target="../media/image53.jpeg"/><Relationship Id="rId2" Type="http://schemas.openxmlformats.org/officeDocument/2006/relationships/notesSlide" Target="../notesSlides/notesSlide29.xml"/><Relationship Id="rId16" Type="http://schemas.openxmlformats.org/officeDocument/2006/relationships/hyperlink" Target="http://www.google.co.uk/imgres?imgurl=http://www.indexmundi.com/flags/bc-lgflag.gif&amp;imgrefurl=http://www.indexmundi.com/botswana/flag_description.html&amp;h=302&amp;w=453&amp;sz=2&amp;tbnid=8vsXbnHM9K9h9M:&amp;tbnh=84&amp;tbnw=126&amp;prev=/search%3Fq%3Dbotswana%2Bflag%26tbm%3Disch%26tbo%3Du&amp;zoom=1&amp;q=botswana+flag&amp;usg=__rr0X5XKxtLe0J16UDyQvbygYsgE=&amp;hl=en&amp;sa=X&amp;ei=kWdvUL7pO-Tk4QTMyIGIDw&amp;ved=0CCEQ9QEwAQ" TargetMode="External"/><Relationship Id="rId20" Type="http://schemas.openxmlformats.org/officeDocument/2006/relationships/hyperlink" Target="http://www.google.co.uk/imgres?imgurl=http://wwp.greenwichmeantime.com/time-zone/europe/european-union/denmark/images/denmark-flag.jpg&amp;imgrefurl=http://wwp.greenwichmeantime.com/time-zone/europe/european-union/denmark/flag/index.htm&amp;usg=__DB4clP10o6-E51w00zat3CcMgKg=&amp;h=395&amp;w=480&amp;sz=11&amp;hl=en&amp;start=1&amp;zoom=1&amp;tbnid=EP-twChSjooa5M:&amp;tbnh=106&amp;tbnw=129&amp;ei=xGhvUOahHsjN4QSf_ID4AQ&amp;prev=/search%3Fq%3Ddenmark%2Bflag%26hl%3Den%26tbm%3Disch&amp;itbs=1" TargetMode="External"/><Relationship Id="rId29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24" Type="http://schemas.openxmlformats.org/officeDocument/2006/relationships/image" Target="../media/image45.jpeg"/><Relationship Id="rId32" Type="http://schemas.openxmlformats.org/officeDocument/2006/relationships/hyperlink" Target="http://www.google.co.uk/imgres?imgurl=http://www.mapsofworld.com/images/world-countries-flags/slovenia-flag.gif&amp;imgrefurl=http://www.mapsofworld.com/flags/slovenia-flag.html&amp;usg=__jFEaJxLRzAOTDl4UnpVSQn0ZzP0=&amp;h=265&amp;w=390&amp;sz=8&amp;hl=en&amp;start=1&amp;zoom=1&amp;tbnid=4YWZU96u60VMPM:&amp;tbnh=84&amp;tbnw=123&amp;ei=FGpvUPjQHOaL4gSosYCoBg&amp;prev=/search%3Fq%3Dslovenia%2Bflag%26hl%3Den%26tbm%3Disch&amp;itbs=1" TargetMode="External"/><Relationship Id="rId5" Type="http://schemas.openxmlformats.org/officeDocument/2006/relationships/image" Target="../media/image31.jpeg"/><Relationship Id="rId15" Type="http://schemas.openxmlformats.org/officeDocument/2006/relationships/image" Target="../media/image38.png"/><Relationship Id="rId23" Type="http://schemas.openxmlformats.org/officeDocument/2006/relationships/image" Target="../media/image44.jpeg"/><Relationship Id="rId28" Type="http://schemas.openxmlformats.org/officeDocument/2006/relationships/image" Target="../media/image49.jpeg"/><Relationship Id="rId10" Type="http://schemas.openxmlformats.org/officeDocument/2006/relationships/image" Target="http://www.google.co.uk/images?q=tbn:ANd9GcQ6qD0bkoRpDKBzg_lEzMaT-ixxCbnlEyqg1AGSt6lDvW2njE0Y9hGRaA" TargetMode="External"/><Relationship Id="rId19" Type="http://schemas.openxmlformats.org/officeDocument/2006/relationships/image" Target="../media/image41.jpeg"/><Relationship Id="rId31" Type="http://schemas.openxmlformats.org/officeDocument/2006/relationships/image" Target="../media/image52.jpeg"/><Relationship Id="rId4" Type="http://schemas.openxmlformats.org/officeDocument/2006/relationships/image" Target="../media/image30.jpeg"/><Relationship Id="rId9" Type="http://schemas.openxmlformats.org/officeDocument/2006/relationships/image" Target="../media/image34.jpeg"/><Relationship Id="rId14" Type="http://schemas.openxmlformats.org/officeDocument/2006/relationships/image" Target="../media/image37.jpeg"/><Relationship Id="rId22" Type="http://schemas.openxmlformats.org/officeDocument/2006/relationships/image" Target="../media/image43.jpeg"/><Relationship Id="rId27" Type="http://schemas.openxmlformats.org/officeDocument/2006/relationships/image" Target="../media/image48.jpeg"/><Relationship Id="rId30" Type="http://schemas.openxmlformats.org/officeDocument/2006/relationships/image" Target="../media/image51.jpeg"/><Relationship Id="rId35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5148263" y="5127625"/>
            <a:ext cx="18573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40083">
            <a:spAutoFit/>
          </a:bodyPr>
          <a:lstStyle/>
          <a:p>
            <a:pPr>
              <a:lnSpc>
                <a:spcPts val="3250"/>
              </a:lnSpc>
            </a:pPr>
            <a:r>
              <a:rPr lang="en-US" altLang="zh-CN" sz="280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UNHCR Syria</a:t>
            </a:r>
            <a:endParaRPr lang="en-US" altLang="zh-CN" sz="2400">
              <a:solidFill>
                <a:srgbClr val="FFFFFF"/>
              </a:solidFill>
              <a:latin typeface="Calibri" pitchFamily="34" charset="0"/>
              <a:ea typeface="MS PGothic" pitchFamily="34" charset="-128"/>
              <a:cs typeface="Calibri" pitchFamily="34" charset="0"/>
            </a:endParaRPr>
          </a:p>
        </p:txBody>
      </p:sp>
      <p:sp>
        <p:nvSpPr>
          <p:cNvPr id="4099" name="TextBox 1"/>
          <p:cNvSpPr txBox="1">
            <a:spLocks noChangeArrowheads="1"/>
          </p:cNvSpPr>
          <p:nvPr/>
        </p:nvSpPr>
        <p:spPr bwMode="auto">
          <a:xfrm>
            <a:off x="5148263" y="5507038"/>
            <a:ext cx="3733800" cy="425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40083">
            <a:spAutoFit/>
          </a:bodyPr>
          <a:lstStyle/>
          <a:p>
            <a:pPr>
              <a:lnSpc>
                <a:spcPts val="2975"/>
              </a:lnSpc>
            </a:pPr>
            <a:r>
              <a:rPr lang="en-US" altLang="zh-CN" sz="2400">
                <a:solidFill>
                  <a:srgbClr val="FFFFFF"/>
                </a:solidFill>
                <a:latin typeface="Calibri" pitchFamily="34" charset="0"/>
                <a:ea typeface="MS PGothic" pitchFamily="34" charset="-128"/>
                <a:cs typeface="Calibri" pitchFamily="34" charset="0"/>
              </a:rPr>
              <a:t>IDP Response – October 2012</a:t>
            </a:r>
          </a:p>
        </p:txBody>
      </p:sp>
      <p:pic>
        <p:nvPicPr>
          <p:cNvPr id="4100" name="Picture 7" descr="C:\Documents and Settings\UNHCRUser\Desktop\Picture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7950" y="0"/>
            <a:ext cx="9297988" cy="700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1" name="TextBox 1"/>
          <p:cNvSpPr txBox="1">
            <a:spLocks noChangeArrowheads="1"/>
          </p:cNvSpPr>
          <p:nvPr/>
        </p:nvSpPr>
        <p:spPr bwMode="auto">
          <a:xfrm>
            <a:off x="4356100" y="5037138"/>
            <a:ext cx="3960813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400">
                <a:solidFill>
                  <a:schemeClr val="bg1"/>
                </a:solidFill>
              </a:rPr>
              <a:t>UNHCR Syria – IDP Response</a:t>
            </a:r>
          </a:p>
          <a:p>
            <a:pPr algn="r"/>
            <a:r>
              <a:rPr lang="en-US" sz="2400">
                <a:solidFill>
                  <a:schemeClr val="bg1"/>
                </a:solidFill>
              </a:rPr>
              <a:t>October 2012</a:t>
            </a:r>
          </a:p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Placeholder 2"/>
          <p:cNvSpPr>
            <a:spLocks noGrp="1"/>
          </p:cNvSpPr>
          <p:nvPr>
            <p:ph type="body" idx="1"/>
          </p:nvPr>
        </p:nvSpPr>
        <p:spPr>
          <a:xfrm>
            <a:off x="179388" y="115888"/>
            <a:ext cx="7772400" cy="720725"/>
          </a:xfrm>
        </p:spPr>
        <p:txBody>
          <a:bodyPr/>
          <a:lstStyle/>
          <a:p>
            <a:r>
              <a:rPr lang="en-US" sz="4000" smtClean="0">
                <a:solidFill>
                  <a:schemeClr val="bg1"/>
                </a:solidFill>
              </a:rPr>
              <a:t>Context </a:t>
            </a:r>
            <a:endParaRPr lang="en-GB" sz="4000" smtClean="0">
              <a:solidFill>
                <a:schemeClr val="bg1"/>
              </a:solidFill>
            </a:endParaRPr>
          </a:p>
        </p:txBody>
      </p:sp>
      <p:pic>
        <p:nvPicPr>
          <p:cNvPr id="5123" name="Picture 2" descr="C:\Users\Anna\Pictures\12_07_21 Ops and Movement\Small Ops\12_07_23 Noises to the South from Hot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68413"/>
            <a:ext cx="9144000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TextBox 6"/>
          <p:cNvSpPr txBox="1">
            <a:spLocks noChangeArrowheads="1"/>
          </p:cNvSpPr>
          <p:nvPr/>
        </p:nvSpPr>
        <p:spPr bwMode="auto">
          <a:xfrm>
            <a:off x="5364163" y="5949950"/>
            <a:ext cx="3671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latin typeface="Calibri" pitchFamily="34" charset="0"/>
                <a:cs typeface="Calibri" pitchFamily="34" charset="0"/>
              </a:rPr>
              <a:t>Damascus in July 2012</a:t>
            </a:r>
            <a:endParaRPr lang="en-GB" sz="20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0650" y="0"/>
            <a:ext cx="9264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Freeform 3"/>
          <p:cNvSpPr/>
          <p:nvPr/>
        </p:nvSpPr>
        <p:spPr>
          <a:xfrm>
            <a:off x="3222625" y="2197100"/>
            <a:ext cx="2770188" cy="2744788"/>
          </a:xfrm>
          <a:custGeom>
            <a:avLst/>
            <a:gdLst>
              <a:gd name="connsiteX0" fmla="*/ 1927783 w 3855567"/>
              <a:gd name="connsiteY0" fmla="*/ 3753078 h 3753078"/>
              <a:gd name="connsiteX1" fmla="*/ 3855567 w 3855567"/>
              <a:gd name="connsiteY1" fmla="*/ 1876539 h 3753078"/>
              <a:gd name="connsiteX2" fmla="*/ 1927783 w 3855567"/>
              <a:gd name="connsiteY2" fmla="*/ 0 h 3753078"/>
              <a:gd name="connsiteX3" fmla="*/ 0 w 3855567"/>
              <a:gd name="connsiteY3" fmla="*/ 1876539 h 3753078"/>
              <a:gd name="connsiteX4" fmla="*/ 1927783 w 3855567"/>
              <a:gd name="connsiteY4" fmla="*/ 3753078 h 375307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855567" h="3753078">
                <a:moveTo>
                  <a:pt x="1927783" y="3753078"/>
                </a:moveTo>
                <a:cubicBezTo>
                  <a:pt x="2992462" y="3753078"/>
                  <a:pt x="3855567" y="2912922"/>
                  <a:pt x="3855567" y="1876539"/>
                </a:cubicBezTo>
                <a:cubicBezTo>
                  <a:pt x="3855567" y="840155"/>
                  <a:pt x="2992462" y="0"/>
                  <a:pt x="1927783" y="0"/>
                </a:cubicBezTo>
                <a:cubicBezTo>
                  <a:pt x="863104" y="0"/>
                  <a:pt x="0" y="840155"/>
                  <a:pt x="0" y="1876539"/>
                </a:cubicBezTo>
                <a:cubicBezTo>
                  <a:pt x="0" y="2912922"/>
                  <a:pt x="863104" y="3753078"/>
                  <a:pt x="1927783" y="3753078"/>
                </a:cubicBezTo>
              </a:path>
            </a:pathLst>
          </a:custGeom>
          <a:solidFill>
            <a:schemeClr val="bg1">
              <a:lumMod val="65000"/>
              <a:alpha val="60000"/>
            </a:scheme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148" name="TextBox 2"/>
          <p:cNvSpPr txBox="1">
            <a:spLocks noChangeArrowheads="1"/>
          </p:cNvSpPr>
          <p:nvPr/>
        </p:nvSpPr>
        <p:spPr bwMode="auto">
          <a:xfrm>
            <a:off x="3563938" y="3068638"/>
            <a:ext cx="20875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 b="1">
                <a:latin typeface="Calibri" pitchFamily="34" charset="0"/>
                <a:cs typeface="Calibri" pitchFamily="34" charset="0"/>
              </a:rPr>
              <a:t>Context</a:t>
            </a:r>
            <a:endParaRPr lang="en-GB" sz="2000" b="1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60400" y="1436688"/>
            <a:ext cx="2327275" cy="1200150"/>
          </a:xfrm>
          <a:prstGeom prst="rect">
            <a:avLst/>
          </a:prstGeom>
          <a:solidFill>
            <a:srgbClr val="EB8923">
              <a:alpha val="89804"/>
            </a:srgbClr>
          </a:solidFill>
          <a:ln>
            <a:solidFill>
              <a:schemeClr val="accent3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Increasing numbers of IDPs: (1.2 m to 2.5 m)</a:t>
            </a:r>
          </a:p>
        </p:txBody>
      </p:sp>
      <p:sp>
        <p:nvSpPr>
          <p:cNvPr id="6150" name="TextBox 6"/>
          <p:cNvSpPr txBox="1">
            <a:spLocks noChangeArrowheads="1"/>
          </p:cNvSpPr>
          <p:nvPr/>
        </p:nvSpPr>
        <p:spPr bwMode="auto">
          <a:xfrm>
            <a:off x="6034088" y="1773238"/>
            <a:ext cx="2776537" cy="830262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Urban displacement </a:t>
            </a:r>
          </a:p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pattern</a:t>
            </a:r>
            <a:endParaRPr lang="en-GB" sz="24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151" name="TextBox 11"/>
          <p:cNvSpPr txBox="1">
            <a:spLocks noChangeArrowheads="1"/>
          </p:cNvSpPr>
          <p:nvPr/>
        </p:nvSpPr>
        <p:spPr bwMode="auto">
          <a:xfrm>
            <a:off x="3167063" y="692150"/>
            <a:ext cx="2865437" cy="830263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Volatile environment </a:t>
            </a:r>
          </a:p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&amp; insecurity</a:t>
            </a:r>
          </a:p>
        </p:txBody>
      </p:sp>
      <p:sp>
        <p:nvSpPr>
          <p:cNvPr id="6152" name="Rectangle 12"/>
          <p:cNvSpPr>
            <a:spLocks noChangeArrowheads="1"/>
          </p:cNvSpPr>
          <p:nvPr/>
        </p:nvSpPr>
        <p:spPr bwMode="auto">
          <a:xfrm>
            <a:off x="179388" y="3141663"/>
            <a:ext cx="2327275" cy="830262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Government–led response</a:t>
            </a:r>
          </a:p>
        </p:txBody>
      </p:sp>
      <p:sp>
        <p:nvSpPr>
          <p:cNvPr id="6153" name="Rectangle 13"/>
          <p:cNvSpPr>
            <a:spLocks noChangeArrowheads="1"/>
          </p:cNvSpPr>
          <p:nvPr/>
        </p:nvSpPr>
        <p:spPr bwMode="auto">
          <a:xfrm>
            <a:off x="804863" y="4581525"/>
            <a:ext cx="2327275" cy="830263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Access and bureaucracy</a:t>
            </a:r>
          </a:p>
        </p:txBody>
      </p:sp>
      <p:sp>
        <p:nvSpPr>
          <p:cNvPr id="6154" name="Rectangle 14"/>
          <p:cNvSpPr>
            <a:spLocks noChangeArrowheads="1"/>
          </p:cNvSpPr>
          <p:nvPr/>
        </p:nvSpPr>
        <p:spPr bwMode="auto">
          <a:xfrm>
            <a:off x="3257550" y="5622925"/>
            <a:ext cx="3043238" cy="830263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Role of the Syrian Arab Red Crescent (SARC)</a:t>
            </a:r>
          </a:p>
        </p:txBody>
      </p:sp>
      <p:sp>
        <p:nvSpPr>
          <p:cNvPr id="6155" name="Rectangle 15"/>
          <p:cNvSpPr>
            <a:spLocks noChangeArrowheads="1"/>
          </p:cNvSpPr>
          <p:nvPr/>
        </p:nvSpPr>
        <p:spPr bwMode="auto">
          <a:xfrm>
            <a:off x="6708775" y="2997200"/>
            <a:ext cx="2327275" cy="830263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Impact of situation on staff</a:t>
            </a:r>
          </a:p>
        </p:txBody>
      </p:sp>
      <p:sp>
        <p:nvSpPr>
          <p:cNvPr id="6156" name="Rectangle 16"/>
          <p:cNvSpPr>
            <a:spLocks noChangeArrowheads="1"/>
          </p:cNvSpPr>
          <p:nvPr/>
        </p:nvSpPr>
        <p:spPr bwMode="auto">
          <a:xfrm>
            <a:off x="6276975" y="4437063"/>
            <a:ext cx="2327275" cy="830262"/>
          </a:xfrm>
          <a:prstGeom prst="rect">
            <a:avLst/>
          </a:prstGeom>
          <a:solidFill>
            <a:srgbClr val="EB8923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>
                <a:latin typeface="Calibri" pitchFamily="34" charset="0"/>
                <a:cs typeface="Calibri" pitchFamily="34" charset="0"/>
              </a:rPr>
              <a:t>Impact of Sanctions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3"/>
          <p:cNvSpPr/>
          <p:nvPr/>
        </p:nvSpPr>
        <p:spPr>
          <a:xfrm>
            <a:off x="107950" y="908050"/>
            <a:ext cx="8424863" cy="1368425"/>
          </a:xfrm>
          <a:custGeom>
            <a:avLst/>
            <a:gdLst>
              <a:gd name="connsiteX0" fmla="*/ 9777602 w 9777603"/>
              <a:gd name="connsiteY0" fmla="*/ 0 h 1738808"/>
              <a:gd name="connsiteX1" fmla="*/ 0 w 9777603"/>
              <a:gd name="connsiteY1" fmla="*/ 0 h 1738808"/>
              <a:gd name="connsiteX2" fmla="*/ 0 w 9777603"/>
              <a:gd name="connsiteY2" fmla="*/ 1738807 h 1738808"/>
              <a:gd name="connsiteX3" fmla="*/ 9777602 w 9777603"/>
              <a:gd name="connsiteY3" fmla="*/ 1738807 h 1738808"/>
              <a:gd name="connsiteX4" fmla="*/ 8452865 w 9777603"/>
              <a:gd name="connsiteY4" fmla="*/ 925563 h 1738808"/>
              <a:gd name="connsiteX5" fmla="*/ 9777602 w 9777603"/>
              <a:gd name="connsiteY5" fmla="*/ 0 h 17388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9777603" h="1738808">
                <a:moveTo>
                  <a:pt x="9777602" y="0"/>
                </a:moveTo>
                <a:lnTo>
                  <a:pt x="0" y="0"/>
                </a:lnTo>
                <a:lnTo>
                  <a:pt x="0" y="1738807"/>
                </a:lnTo>
                <a:lnTo>
                  <a:pt x="9777602" y="1738807"/>
                </a:lnTo>
                <a:cubicBezTo>
                  <a:pt x="9777602" y="1738807"/>
                  <a:pt x="8915692" y="1269708"/>
                  <a:pt x="8452865" y="925563"/>
                </a:cubicBezTo>
                <a:lnTo>
                  <a:pt x="9777602" y="0"/>
                </a:lnTo>
              </a:path>
            </a:pathLst>
          </a:custGeom>
          <a:solidFill>
            <a:srgbClr val="638B72">
              <a:alpha val="89804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1" name="Title 1"/>
          <p:cNvSpPr>
            <a:spLocks noGrp="1"/>
          </p:cNvSpPr>
          <p:nvPr>
            <p:ph type="title"/>
          </p:nvPr>
        </p:nvSpPr>
        <p:spPr bwMode="auto">
          <a:xfrm>
            <a:off x="87313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UNHCR’s IDP response strategy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131763" y="2349500"/>
            <a:ext cx="8424862" cy="1366838"/>
          </a:xfrm>
          <a:custGeom>
            <a:avLst/>
            <a:gdLst>
              <a:gd name="connsiteX0" fmla="*/ 9777602 w 9777603"/>
              <a:gd name="connsiteY0" fmla="*/ 0 h 1738808"/>
              <a:gd name="connsiteX1" fmla="*/ 0 w 9777603"/>
              <a:gd name="connsiteY1" fmla="*/ 0 h 1738808"/>
              <a:gd name="connsiteX2" fmla="*/ 0 w 9777603"/>
              <a:gd name="connsiteY2" fmla="*/ 1738807 h 1738808"/>
              <a:gd name="connsiteX3" fmla="*/ 9777602 w 9777603"/>
              <a:gd name="connsiteY3" fmla="*/ 1738807 h 1738808"/>
              <a:gd name="connsiteX4" fmla="*/ 8452865 w 9777603"/>
              <a:gd name="connsiteY4" fmla="*/ 925563 h 1738808"/>
              <a:gd name="connsiteX5" fmla="*/ 9777602 w 9777603"/>
              <a:gd name="connsiteY5" fmla="*/ 0 h 17388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9777603" h="1738808">
                <a:moveTo>
                  <a:pt x="9777602" y="0"/>
                </a:moveTo>
                <a:lnTo>
                  <a:pt x="0" y="0"/>
                </a:lnTo>
                <a:lnTo>
                  <a:pt x="0" y="1738807"/>
                </a:lnTo>
                <a:lnTo>
                  <a:pt x="9777602" y="1738807"/>
                </a:lnTo>
                <a:cubicBezTo>
                  <a:pt x="9777602" y="1738807"/>
                  <a:pt x="8915692" y="1269708"/>
                  <a:pt x="8452865" y="925563"/>
                </a:cubicBezTo>
                <a:lnTo>
                  <a:pt x="9777602" y="0"/>
                </a:lnTo>
              </a:path>
            </a:pathLst>
          </a:custGeom>
          <a:solidFill>
            <a:srgbClr val="EB8923">
              <a:alpha val="89804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Freeform 6"/>
          <p:cNvSpPr/>
          <p:nvPr/>
        </p:nvSpPr>
        <p:spPr>
          <a:xfrm>
            <a:off x="107950" y="3860800"/>
            <a:ext cx="8424863" cy="1368425"/>
          </a:xfrm>
          <a:custGeom>
            <a:avLst/>
            <a:gdLst>
              <a:gd name="connsiteX0" fmla="*/ 9777602 w 9777603"/>
              <a:gd name="connsiteY0" fmla="*/ 0 h 1738808"/>
              <a:gd name="connsiteX1" fmla="*/ 0 w 9777603"/>
              <a:gd name="connsiteY1" fmla="*/ 0 h 1738808"/>
              <a:gd name="connsiteX2" fmla="*/ 0 w 9777603"/>
              <a:gd name="connsiteY2" fmla="*/ 1738807 h 1738808"/>
              <a:gd name="connsiteX3" fmla="*/ 9777602 w 9777603"/>
              <a:gd name="connsiteY3" fmla="*/ 1738807 h 1738808"/>
              <a:gd name="connsiteX4" fmla="*/ 8452865 w 9777603"/>
              <a:gd name="connsiteY4" fmla="*/ 925563 h 1738808"/>
              <a:gd name="connsiteX5" fmla="*/ 9777602 w 9777603"/>
              <a:gd name="connsiteY5" fmla="*/ 0 h 17388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9777603" h="1738808">
                <a:moveTo>
                  <a:pt x="9777602" y="0"/>
                </a:moveTo>
                <a:lnTo>
                  <a:pt x="0" y="0"/>
                </a:lnTo>
                <a:lnTo>
                  <a:pt x="0" y="1738807"/>
                </a:lnTo>
                <a:lnTo>
                  <a:pt x="9777602" y="1738807"/>
                </a:lnTo>
                <a:cubicBezTo>
                  <a:pt x="9777602" y="1738807"/>
                  <a:pt x="8915692" y="1269708"/>
                  <a:pt x="8452865" y="925563"/>
                </a:cubicBezTo>
                <a:lnTo>
                  <a:pt x="9777602" y="0"/>
                </a:lnTo>
              </a:path>
            </a:pathLst>
          </a:custGeom>
          <a:solidFill>
            <a:srgbClr val="969696">
              <a:alpha val="89804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107950" y="5373688"/>
            <a:ext cx="8424863" cy="1368425"/>
          </a:xfrm>
          <a:custGeom>
            <a:avLst/>
            <a:gdLst>
              <a:gd name="connsiteX0" fmla="*/ 9777602 w 9777603"/>
              <a:gd name="connsiteY0" fmla="*/ 0 h 1738808"/>
              <a:gd name="connsiteX1" fmla="*/ 0 w 9777603"/>
              <a:gd name="connsiteY1" fmla="*/ 0 h 1738808"/>
              <a:gd name="connsiteX2" fmla="*/ 0 w 9777603"/>
              <a:gd name="connsiteY2" fmla="*/ 1738807 h 1738808"/>
              <a:gd name="connsiteX3" fmla="*/ 9777602 w 9777603"/>
              <a:gd name="connsiteY3" fmla="*/ 1738807 h 1738808"/>
              <a:gd name="connsiteX4" fmla="*/ 8452865 w 9777603"/>
              <a:gd name="connsiteY4" fmla="*/ 925563 h 1738808"/>
              <a:gd name="connsiteX5" fmla="*/ 9777602 w 9777603"/>
              <a:gd name="connsiteY5" fmla="*/ 0 h 1738808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  <a:cxn ang="5">
                <a:pos x="connsiteX5" y="connsiteY5"/>
              </a:cxn>
            </a:cxnLst>
            <a:rect l="l" t="t" r="r" b="b"/>
            <a:pathLst>
              <a:path w="9777603" h="1738808">
                <a:moveTo>
                  <a:pt x="9777602" y="0"/>
                </a:moveTo>
                <a:lnTo>
                  <a:pt x="0" y="0"/>
                </a:lnTo>
                <a:lnTo>
                  <a:pt x="0" y="1738807"/>
                </a:lnTo>
                <a:lnTo>
                  <a:pt x="9777602" y="1738807"/>
                </a:lnTo>
                <a:cubicBezTo>
                  <a:pt x="9777602" y="1738807"/>
                  <a:pt x="8915692" y="1269708"/>
                  <a:pt x="8452865" y="925563"/>
                </a:cubicBezTo>
                <a:lnTo>
                  <a:pt x="9777602" y="0"/>
                </a:lnTo>
              </a:path>
            </a:pathLst>
          </a:custGeom>
          <a:solidFill>
            <a:srgbClr val="006990">
              <a:alpha val="89804"/>
            </a:srgbClr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4294967295"/>
          </p:nvPr>
        </p:nvSpPr>
        <p:spPr>
          <a:xfrm>
            <a:off x="131763" y="1196975"/>
            <a:ext cx="7680325" cy="54006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Addressing life-saving needs</a:t>
            </a:r>
          </a:p>
          <a:p>
            <a:pPr eaLnBrk="1" hangingPunct="1">
              <a:defRPr/>
            </a:pPr>
            <a:endParaRPr lang="en-US" sz="1800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800" dirty="0" smtClean="0"/>
              <a:t>Building on UNHCR Syria’s strengths: partnerships, </a:t>
            </a:r>
            <a:r>
              <a:rPr lang="en-US" sz="2800" dirty="0" err="1" smtClean="0"/>
              <a:t>programmes</a:t>
            </a:r>
            <a:r>
              <a:rPr lang="en-US" sz="2800" dirty="0" smtClean="0"/>
              <a:t> for refugees, field presence </a:t>
            </a:r>
          </a:p>
          <a:p>
            <a:pPr eaLnBrk="1" hangingPunct="1">
              <a:defRPr/>
            </a:pPr>
            <a:endParaRPr lang="en-US" sz="1200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US" sz="2400" dirty="0" smtClean="0">
              <a:solidFill>
                <a:schemeClr val="bg1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Enhancing IDP community participation</a:t>
            </a:r>
          </a:p>
          <a:p>
            <a:pPr eaLnBrk="1" hangingPunct="1">
              <a:defRPr/>
            </a:pPr>
            <a:endParaRPr lang="en-US" sz="2800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endParaRPr lang="en-US" sz="2800" dirty="0" smtClean="0">
              <a:solidFill>
                <a:schemeClr val="bg1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sz="300" dirty="0" smtClean="0">
              <a:solidFill>
                <a:schemeClr val="bg1"/>
              </a:solidFill>
            </a:endParaRP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Integration in the inter-agency response</a:t>
            </a:r>
            <a:endParaRPr lang="en-GB" sz="28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 bwMode="auto">
          <a:xfrm>
            <a:off x="0" y="115888"/>
            <a:ext cx="8964613" cy="746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28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 and the Syria Humanitarian response plan (SHRP)</a:t>
            </a:r>
            <a:endParaRPr lang="en-GB" sz="28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4294967295"/>
          </p:nvPr>
        </p:nvSpPr>
        <p:spPr>
          <a:xfrm>
            <a:off x="4716463" y="981075"/>
            <a:ext cx="4248150" cy="5761038"/>
          </a:xfrm>
          <a:solidFill>
            <a:srgbClr val="638B72"/>
          </a:solidFill>
        </p:spPr>
        <p:txBody>
          <a:bodyPr/>
          <a:lstStyle/>
          <a:p>
            <a:pPr eaLnBrk="1" hangingPunct="1"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Chair of the NFI/Shelter </a:t>
            </a:r>
            <a:r>
              <a:rPr lang="en-US" sz="2800" dirty="0">
                <a:solidFill>
                  <a:schemeClr val="bg1"/>
                </a:solidFill>
              </a:rPr>
              <a:t>working </a:t>
            </a:r>
            <a:r>
              <a:rPr lang="en-US" sz="2800" dirty="0" smtClean="0">
                <a:solidFill>
                  <a:schemeClr val="bg1"/>
                </a:solidFill>
              </a:rPr>
              <a:t>group</a:t>
            </a:r>
          </a:p>
          <a:p>
            <a:pPr marL="457200" lvl="1" indent="0" eaLnBrk="1" hangingPunct="1">
              <a:buFont typeface="Arial" charset="0"/>
              <a:buNone/>
              <a:defRPr/>
            </a:pPr>
            <a:endParaRPr lang="en-US" dirty="0" smtClean="0">
              <a:solidFill>
                <a:schemeClr val="bg1"/>
              </a:solidFill>
            </a:endParaRPr>
          </a:p>
          <a:p>
            <a:pPr eaLnBrk="1" hangingPunct="1">
              <a:defRPr/>
            </a:pPr>
            <a:r>
              <a:rPr lang="en-US" sz="2800" dirty="0" smtClean="0">
                <a:solidFill>
                  <a:schemeClr val="bg1"/>
                </a:solidFill>
              </a:rPr>
              <a:t>Co-chair of :</a:t>
            </a:r>
          </a:p>
          <a:p>
            <a:pPr lvl="1" eaLnBrk="1" hangingPunct="1">
              <a:defRPr/>
            </a:pPr>
            <a:r>
              <a:rPr lang="en-US" dirty="0" smtClean="0">
                <a:solidFill>
                  <a:schemeClr val="bg1"/>
                </a:solidFill>
              </a:rPr>
              <a:t> the </a:t>
            </a:r>
            <a:r>
              <a:rPr lang="en-US" dirty="0">
                <a:solidFill>
                  <a:schemeClr val="bg1"/>
                </a:solidFill>
              </a:rPr>
              <a:t>Community Services </a:t>
            </a:r>
            <a:r>
              <a:rPr lang="en-US" dirty="0" smtClean="0">
                <a:solidFill>
                  <a:schemeClr val="bg1"/>
                </a:solidFill>
              </a:rPr>
              <a:t>working group</a:t>
            </a:r>
            <a:endParaRPr lang="en-GB" dirty="0" smtClean="0">
              <a:solidFill>
                <a:schemeClr val="bg1"/>
              </a:solidFill>
            </a:endParaRPr>
          </a:p>
          <a:p>
            <a:pPr lvl="1" eaLnBrk="1" hangingPunct="1">
              <a:defRPr/>
            </a:pPr>
            <a:r>
              <a:rPr lang="en-GB" dirty="0" smtClean="0">
                <a:solidFill>
                  <a:schemeClr val="bg1"/>
                </a:solidFill>
              </a:rPr>
              <a:t>the Mental Health/ Psychosocial Support sub-working group</a:t>
            </a:r>
          </a:p>
        </p:txBody>
      </p:sp>
      <p:sp>
        <p:nvSpPr>
          <p:cNvPr id="8196" name="Content Placeholder 2"/>
          <p:cNvSpPr txBox="1">
            <a:spLocks/>
          </p:cNvSpPr>
          <p:nvPr/>
        </p:nvSpPr>
        <p:spPr bwMode="auto">
          <a:xfrm>
            <a:off x="179388" y="981075"/>
            <a:ext cx="4248150" cy="5761038"/>
          </a:xfrm>
          <a:prstGeom prst="rect">
            <a:avLst/>
          </a:prstGeom>
          <a:solidFill>
            <a:srgbClr val="00699A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10 projects 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US" sz="28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7 sectors of the SHRP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US" sz="28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40% of targeted SHRP displaced population</a:t>
            </a: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US" sz="28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12% of SHRP financial requirements</a:t>
            </a:r>
            <a:endParaRPr lang="en-GB" sz="2800"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GB" sz="2800" b="1"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GB" sz="2800">
              <a:latin typeface="Calibri" pitchFamily="34" charset="0"/>
              <a:cs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Char char="•"/>
            </a:pPr>
            <a:endParaRPr lang="en-GB" sz="28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 bwMode="auto">
          <a:xfrm>
            <a:off x="0" y="-14288"/>
            <a:ext cx="9144000" cy="8509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 IDP response – Activities 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9219" name="Control 4"/>
          <p:cNvSpPr>
            <a:spLocks noChangeArrowheads="1" noChangeShapeType="1"/>
          </p:cNvSpPr>
          <p:nvPr/>
        </p:nvSpPr>
        <p:spPr bwMode="auto">
          <a:xfrm>
            <a:off x="3013075" y="10229850"/>
            <a:ext cx="5430838" cy="2347913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endParaRPr lang="en-GB"/>
          </a:p>
        </p:txBody>
      </p:sp>
      <p:graphicFrame>
        <p:nvGraphicFramePr>
          <p:cNvPr id="9220" name="Chart 5"/>
          <p:cNvGraphicFramePr>
            <a:graphicFrameLocks/>
          </p:cNvGraphicFramePr>
          <p:nvPr/>
        </p:nvGraphicFramePr>
        <p:xfrm>
          <a:off x="-252413" y="830263"/>
          <a:ext cx="9194801" cy="6027737"/>
        </p:xfrm>
        <a:graphic>
          <a:graphicData uri="http://schemas.openxmlformats.org/presentationml/2006/ole">
            <p:oleObj spid="_x0000_s9220" r:id="rId4" imgW="9138696" imgH="593192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58"/>
          <p:cNvSpPr txBox="1">
            <a:spLocks noChangeArrowheads="1"/>
          </p:cNvSpPr>
          <p:nvPr/>
        </p:nvSpPr>
        <p:spPr bwMode="auto">
          <a:xfrm>
            <a:off x="6659563" y="3359150"/>
            <a:ext cx="2416175" cy="3692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50" y="44450"/>
            <a:ext cx="9217025" cy="792163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052513"/>
            <a:ext cx="7772400" cy="5689600"/>
          </a:xfrm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45" name="Group 3"/>
          <p:cNvGrpSpPr>
            <a:grpSpLocks/>
          </p:cNvGrpSpPr>
          <p:nvPr/>
        </p:nvGrpSpPr>
        <p:grpSpPr bwMode="auto">
          <a:xfrm>
            <a:off x="-1516063" y="-1993900"/>
            <a:ext cx="10739438" cy="10009188"/>
            <a:chOff x="2209195" y="-1015032"/>
            <a:chExt cx="9394496" cy="8914670"/>
          </a:xfrm>
        </p:grpSpPr>
        <p:grpSp>
          <p:nvGrpSpPr>
            <p:cNvPr id="10295" name="Group 4"/>
            <p:cNvGrpSpPr>
              <a:grpSpLocks/>
            </p:cNvGrpSpPr>
            <p:nvPr/>
          </p:nvGrpSpPr>
          <p:grpSpPr bwMode="auto">
            <a:xfrm>
              <a:off x="2209195" y="-1015032"/>
              <a:ext cx="9394496" cy="8914670"/>
              <a:chOff x="2209195" y="-1015032"/>
              <a:chExt cx="9394496" cy="8914670"/>
            </a:xfrm>
          </p:grpSpPr>
          <p:grpSp>
            <p:nvGrpSpPr>
              <p:cNvPr id="10305" name="Group 14"/>
              <p:cNvGrpSpPr>
                <a:grpSpLocks/>
              </p:cNvGrpSpPr>
              <p:nvPr/>
            </p:nvGrpSpPr>
            <p:grpSpPr bwMode="auto">
              <a:xfrm>
                <a:off x="2209195" y="-1015032"/>
                <a:ext cx="9394496" cy="8914670"/>
                <a:chOff x="2209195" y="-1015032"/>
                <a:chExt cx="9394496" cy="8914670"/>
              </a:xfrm>
            </p:grpSpPr>
            <p:pic>
              <p:nvPicPr>
                <p:cNvPr id="10309" name="Picture 18"/>
                <p:cNvPicPr>
                  <a:picLocks noChangeAspect="1"/>
                </p:cNvPicPr>
                <p:nvPr/>
              </p:nvPicPr>
              <p:blipFill>
                <a:blip r:embed="rId3"/>
                <a:srcRect l="21284" t="298"/>
                <a:stretch>
                  <a:fillRect/>
                </a:stretch>
              </p:blipFill>
              <p:spPr bwMode="auto">
                <a:xfrm>
                  <a:off x="2209195" y="-1015032"/>
                  <a:ext cx="9394496" cy="891467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10310" name="Group 19"/>
                <p:cNvGrpSpPr>
                  <a:grpSpLocks noChangeAspect="1"/>
                </p:cNvGrpSpPr>
                <p:nvPr/>
              </p:nvGrpSpPr>
              <p:grpSpPr bwMode="auto">
                <a:xfrm>
                  <a:off x="4367223" y="2092068"/>
                  <a:ext cx="5247672" cy="3402432"/>
                  <a:chOff x="7062541" y="3205598"/>
                  <a:chExt cx="275" cy="197"/>
                </a:xfrm>
              </p:grpSpPr>
              <p:sp>
                <p:nvSpPr>
                  <p:cNvPr id="10311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7062730" y="3205693"/>
                    <a:ext cx="18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Homs</a:t>
                    </a:r>
                    <a:endParaRPr lang="en-GB" sz="1600"/>
                  </a:p>
                </p:txBody>
              </p:sp>
              <p:sp>
                <p:nvSpPr>
                  <p:cNvPr id="10312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7062663" y="3205638"/>
                    <a:ext cx="22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Aleppo</a:t>
                    </a:r>
                    <a:endParaRPr lang="en-GB" sz="1600"/>
                  </a:p>
                </p:txBody>
              </p:sp>
              <p:sp>
                <p:nvSpPr>
                  <p:cNvPr id="10313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7062738" y="3205604"/>
                    <a:ext cx="24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Raqqah</a:t>
                    </a:r>
                    <a:endParaRPr lang="en-GB" sz="1600"/>
                  </a:p>
                </p:txBody>
              </p:sp>
              <p:sp>
                <p:nvSpPr>
                  <p:cNvPr id="10314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7062651" y="3205756"/>
                    <a:ext cx="43" cy="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Rural Damascus</a:t>
                    </a:r>
                    <a:endParaRPr lang="en-GB" sz="1600"/>
                  </a:p>
                </p:txBody>
              </p:sp>
              <p:sp>
                <p:nvSpPr>
                  <p:cNvPr id="10315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7062781" y="3205598"/>
                    <a:ext cx="31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Hassakeh</a:t>
                    </a:r>
                    <a:endParaRPr lang="en-GB" sz="1600"/>
                  </a:p>
                </p:txBody>
              </p:sp>
              <p:sp>
                <p:nvSpPr>
                  <p:cNvPr id="10316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7062784" y="3205687"/>
                    <a:ext cx="3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Deir Ezzor</a:t>
                    </a:r>
                    <a:endParaRPr lang="en-GB" sz="1600"/>
                  </a:p>
                </p:txBody>
              </p:sp>
              <p:sp>
                <p:nvSpPr>
                  <p:cNvPr id="10317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7062679" y="3205666"/>
                    <a:ext cx="19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Hama</a:t>
                    </a:r>
                    <a:endParaRPr lang="en-GB" sz="1600"/>
                  </a:p>
                </p:txBody>
              </p:sp>
              <p:sp>
                <p:nvSpPr>
                  <p:cNvPr id="10318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7062614" y="3205636"/>
                    <a:ext cx="15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Idleb</a:t>
                    </a:r>
                    <a:endParaRPr lang="en-GB" sz="1600"/>
                  </a:p>
                </p:txBody>
              </p:sp>
              <p:sp>
                <p:nvSpPr>
                  <p:cNvPr id="10319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7062588" y="3205780"/>
                    <a:ext cx="20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Dera’a</a:t>
                    </a:r>
                    <a:endParaRPr lang="en-GB" sz="1600"/>
                  </a:p>
                </p:txBody>
              </p:sp>
              <p:sp>
                <p:nvSpPr>
                  <p:cNvPr id="10320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7062616" y="3205786"/>
                    <a:ext cx="37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As Suweida</a:t>
                    </a:r>
                    <a:endParaRPr lang="en-GB" sz="1600"/>
                  </a:p>
                </p:txBody>
              </p:sp>
              <p:sp>
                <p:nvSpPr>
                  <p:cNvPr id="10321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7062551" y="3205635"/>
                    <a:ext cx="25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Lattakia</a:t>
                    </a:r>
                    <a:endParaRPr lang="en-GB" sz="1600"/>
                  </a:p>
                </p:txBody>
              </p:sp>
              <p:sp>
                <p:nvSpPr>
                  <p:cNvPr id="10322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7062557" y="3205668"/>
                    <a:ext cx="24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Tartous</a:t>
                    </a:r>
                    <a:endParaRPr lang="en-GB" sz="1600"/>
                  </a:p>
                </p:txBody>
              </p:sp>
              <p:sp>
                <p:nvSpPr>
                  <p:cNvPr id="10323" name="Rectangle 32"/>
                  <p:cNvSpPr>
                    <a:spLocks noChangeArrowheads="1"/>
                  </p:cNvSpPr>
                  <p:nvPr/>
                </p:nvSpPr>
                <p:spPr bwMode="auto">
                  <a:xfrm>
                    <a:off x="7062541" y="3205770"/>
                    <a:ext cx="43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Al Qunaytirah</a:t>
                    </a:r>
                    <a:endParaRPr lang="en-GB" sz="1600"/>
                  </a:p>
                </p:txBody>
              </p:sp>
            </p:grpSp>
          </p:grpSp>
          <p:grpSp>
            <p:nvGrpSpPr>
              <p:cNvPr id="10306" name="Group 15"/>
              <p:cNvGrpSpPr>
                <a:grpSpLocks/>
              </p:cNvGrpSpPr>
              <p:nvPr/>
            </p:nvGrpSpPr>
            <p:grpSpPr bwMode="auto">
              <a:xfrm>
                <a:off x="5466023" y="4715826"/>
                <a:ext cx="778197" cy="140407"/>
                <a:chOff x="7925735" y="5757464"/>
                <a:chExt cx="752543" cy="140407"/>
              </a:xfrm>
            </p:grpSpPr>
            <p:sp>
              <p:nvSpPr>
                <p:cNvPr id="17" name="Rectangle 16"/>
                <p:cNvSpPr/>
                <p:nvPr/>
              </p:nvSpPr>
              <p:spPr bwMode="auto">
                <a:xfrm>
                  <a:off x="7925400" y="5764231"/>
                  <a:ext cx="104747" cy="104629"/>
                </a:xfrm>
                <a:prstGeom prst="rect">
                  <a:avLst/>
                </a:prstGeom>
                <a:solidFill>
                  <a:srgbClr val="C00000"/>
                </a:solidFill>
                <a:ln w="9525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18288" tIns="0" rIns="0" bIns="0" upright="1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/>
                  </a:pPr>
                  <a:endParaRPr lang="en-GB"/>
                </a:p>
              </p:txBody>
            </p:sp>
            <p:sp>
              <p:nvSpPr>
                <p:cNvPr id="18" name="Rectangle 17"/>
                <p:cNvSpPr>
                  <a:spLocks noChangeArrowheads="1"/>
                </p:cNvSpPr>
                <p:nvPr/>
              </p:nvSpPr>
              <p:spPr bwMode="auto">
                <a:xfrm>
                  <a:off x="8073120" y="5757162"/>
                  <a:ext cx="605653" cy="14139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/>
                <a:lstStyle>
                  <a:lvl1pPr marL="0" indent="0">
                    <a:defRPr sz="1100"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>
                    <a:defRPr sz="1000"/>
                  </a:pPr>
                  <a:r>
                    <a:rPr lang="en-GB" sz="1050" dirty="0">
                      <a:latin typeface="Franklin Gothic Demi Cond" pitchFamily="34" charset="0"/>
                      <a:cs typeface="Arial"/>
                    </a:rPr>
                    <a:t>DAMASCUS</a:t>
                  </a:r>
                  <a:endParaRPr lang="en-GB" sz="1800" dirty="0">
                    <a:latin typeface="Franklin Gothic Demi Cond" pitchFamily="34" charset="0"/>
                  </a:endParaRPr>
                </a:p>
              </p:txBody>
            </p:sp>
          </p:grpSp>
        </p:grpSp>
        <p:grpSp>
          <p:nvGrpSpPr>
            <p:cNvPr id="10296" name="Group 5"/>
            <p:cNvGrpSpPr>
              <a:grpSpLocks/>
            </p:cNvGrpSpPr>
            <p:nvPr/>
          </p:nvGrpSpPr>
          <p:grpSpPr bwMode="auto">
            <a:xfrm>
              <a:off x="5847047" y="3342152"/>
              <a:ext cx="763161" cy="129201"/>
              <a:chOff x="8306715" y="4383790"/>
              <a:chExt cx="737504" cy="140407"/>
            </a:xfrm>
          </p:grpSpPr>
          <p:sp>
            <p:nvSpPr>
              <p:cNvPr id="13" name="Rectangle 12"/>
              <p:cNvSpPr/>
              <p:nvPr/>
            </p:nvSpPr>
            <p:spPr bwMode="auto">
              <a:xfrm>
                <a:off x="8307217" y="4396593"/>
                <a:ext cx="89914" cy="90656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/>
              </a:p>
            </p:txBody>
          </p:sp>
          <p:sp>
            <p:nvSpPr>
              <p:cNvPr id="10304" name="Rectangle 13"/>
              <p:cNvSpPr>
                <a:spLocks noChangeArrowheads="1"/>
              </p:cNvSpPr>
              <p:nvPr/>
            </p:nvSpPr>
            <p:spPr bwMode="auto">
              <a:xfrm>
                <a:off x="8438601" y="4383790"/>
                <a:ext cx="605618" cy="140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Hama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  <p:grpSp>
          <p:nvGrpSpPr>
            <p:cNvPr id="10297" name="Group 6"/>
            <p:cNvGrpSpPr>
              <a:grpSpLocks/>
            </p:cNvGrpSpPr>
            <p:nvPr/>
          </p:nvGrpSpPr>
          <p:grpSpPr bwMode="auto">
            <a:xfrm>
              <a:off x="6186007" y="2443547"/>
              <a:ext cx="789465" cy="94527"/>
              <a:chOff x="8645733" y="3485197"/>
              <a:chExt cx="737504" cy="102726"/>
            </a:xfrm>
          </p:grpSpPr>
          <p:sp>
            <p:nvSpPr>
              <p:cNvPr id="11" name="Rectangle 10"/>
              <p:cNvSpPr/>
              <p:nvPr/>
            </p:nvSpPr>
            <p:spPr bwMode="auto">
              <a:xfrm>
                <a:off x="8646107" y="3497306"/>
                <a:ext cx="89513" cy="90656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0302" name="Rectangle 11"/>
              <p:cNvSpPr>
                <a:spLocks noChangeArrowheads="1"/>
              </p:cNvSpPr>
              <p:nvPr/>
            </p:nvSpPr>
            <p:spPr bwMode="auto">
              <a:xfrm>
                <a:off x="8777619" y="3485197"/>
                <a:ext cx="605618" cy="44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Aleppo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  <p:grpSp>
          <p:nvGrpSpPr>
            <p:cNvPr id="10298" name="Group 7"/>
            <p:cNvGrpSpPr>
              <a:grpSpLocks/>
            </p:cNvGrpSpPr>
            <p:nvPr/>
          </p:nvGrpSpPr>
          <p:grpSpPr bwMode="auto">
            <a:xfrm>
              <a:off x="5800664" y="3720618"/>
              <a:ext cx="763161" cy="129201"/>
              <a:chOff x="8260332" y="4762256"/>
              <a:chExt cx="737504" cy="140407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8260029" y="4774024"/>
                <a:ext cx="89914" cy="90655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defRPr/>
                </a:pPr>
                <a:endParaRPr lang="en-GB"/>
              </a:p>
            </p:txBody>
          </p:sp>
          <p:sp>
            <p:nvSpPr>
              <p:cNvPr id="10300" name="Rectangle 9"/>
              <p:cNvSpPr>
                <a:spLocks noChangeArrowheads="1"/>
              </p:cNvSpPr>
              <p:nvPr/>
            </p:nvSpPr>
            <p:spPr bwMode="auto">
              <a:xfrm>
                <a:off x="8392218" y="4762256"/>
                <a:ext cx="605618" cy="140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Homs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</p:grpSp>
      <p:sp>
        <p:nvSpPr>
          <p:cNvPr id="34" name="Rectangle 33"/>
          <p:cNvSpPr/>
          <p:nvPr/>
        </p:nvSpPr>
        <p:spPr bwMode="auto">
          <a:xfrm>
            <a:off x="5003800" y="2139950"/>
            <a:ext cx="95250" cy="746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6372225" y="2636838"/>
            <a:ext cx="93663" cy="74612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248" name="Rectangle 36"/>
          <p:cNvSpPr>
            <a:spLocks noChangeArrowheads="1"/>
          </p:cNvSpPr>
          <p:nvPr/>
        </p:nvSpPr>
        <p:spPr bwMode="auto">
          <a:xfrm>
            <a:off x="7172325" y="1639888"/>
            <a:ext cx="635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US" sz="1000">
                <a:latin typeface="Franklin Gothic Demi Cond" pitchFamily="34" charset="0"/>
              </a:rPr>
              <a:t>Hassakeh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10249" name="Rectangle 37"/>
          <p:cNvSpPr>
            <a:spLocks noChangeArrowheads="1"/>
          </p:cNvSpPr>
          <p:nvPr/>
        </p:nvSpPr>
        <p:spPr bwMode="auto">
          <a:xfrm>
            <a:off x="6521450" y="2636838"/>
            <a:ext cx="633413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Deir Ezzor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10250" name="Rectangle 38"/>
          <p:cNvSpPr>
            <a:spLocks noChangeArrowheads="1"/>
          </p:cNvSpPr>
          <p:nvPr/>
        </p:nvSpPr>
        <p:spPr bwMode="auto">
          <a:xfrm>
            <a:off x="5165725" y="2119313"/>
            <a:ext cx="635000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Al Raqqah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946275" y="5302250"/>
            <a:ext cx="93663" cy="746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252" name="Rectangle 40"/>
          <p:cNvSpPr>
            <a:spLocks noChangeArrowheads="1"/>
          </p:cNvSpPr>
          <p:nvPr/>
        </p:nvSpPr>
        <p:spPr bwMode="auto">
          <a:xfrm>
            <a:off x="2070100" y="5281613"/>
            <a:ext cx="612775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US" sz="1000">
                <a:latin typeface="Franklin Gothic Demi Cond" pitchFamily="34" charset="0"/>
              </a:rPr>
              <a:t>Dera’a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7031038" y="1639888"/>
            <a:ext cx="111125" cy="92075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10254" name="Picture 4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7013" y="3859213"/>
            <a:ext cx="312737" cy="36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88175" y="1804988"/>
            <a:ext cx="307975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40063" y="3284538"/>
            <a:ext cx="307975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7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130550" y="2773363"/>
            <a:ext cx="307975" cy="32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8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1188" y="3860800"/>
            <a:ext cx="3079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9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4663" y="4822825"/>
            <a:ext cx="3079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0" name="Picture 4" descr="http://www.google.co.uk/images?q=tbn:ANd9GcQ3-PjX35b-hnZSh6p4M-H7d2RCPw_cZZcsROUaColfXSU5qyvVHWOrbEY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1613" y="4221163"/>
            <a:ext cx="3381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1" name="Picture 4" descr="http://www.google.co.uk/images?q=tbn:ANd9GcQ3-PjX35b-hnZSh6p4M-H7d2RCPw_cZZcsROUaColfXSU5qyvVHWOrbEY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26025" y="4810125"/>
            <a:ext cx="338138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2" name="Picture 4" descr="http://www.google.co.uk/images?q=tbn:ANd9GcQ3-PjX35b-hnZSh6p4M-H7d2RCPw_cZZcsROUaColfXSU5qyvVHWOrbEY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985000" y="4437063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3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997700" y="4041775"/>
            <a:ext cx="3111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4" name="Picture 57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96113" y="3249613"/>
            <a:ext cx="312737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" name="TextBox 59"/>
          <p:cNvSpPr txBox="1"/>
          <p:nvPr/>
        </p:nvSpPr>
        <p:spPr>
          <a:xfrm>
            <a:off x="7329488" y="3213100"/>
            <a:ext cx="1744662" cy="2516188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endParaRPr lang="en-US" sz="5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UNHCR office/staff</a:t>
            </a:r>
          </a:p>
          <a:p>
            <a:pPr>
              <a:defRPr/>
            </a:pPr>
            <a:endParaRPr lang="en-US" sz="11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NFIs</a:t>
            </a:r>
          </a:p>
          <a:p>
            <a:pPr>
              <a:defRPr/>
            </a:pPr>
            <a:endParaRPr lang="en-US" sz="11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Health</a:t>
            </a:r>
          </a:p>
          <a:p>
            <a:pPr>
              <a:defRPr/>
            </a:pPr>
            <a:endParaRPr lang="en-US" sz="11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Shelter visits</a:t>
            </a:r>
          </a:p>
          <a:p>
            <a:pPr>
              <a:defRPr/>
            </a:pPr>
            <a:endParaRPr lang="en-US" sz="105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Cash</a:t>
            </a:r>
          </a:p>
          <a:p>
            <a:pPr>
              <a:defRPr/>
            </a:pPr>
            <a:endParaRPr lang="en-US" sz="1100" b="1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Comm. Services/</a:t>
            </a:r>
          </a:p>
          <a:p>
            <a:pPr>
              <a:defRPr/>
            </a:pPr>
            <a:r>
              <a:rPr lang="en-US" sz="1400" b="1" dirty="0">
                <a:latin typeface="Calibri" pitchFamily="34" charset="0"/>
                <a:cs typeface="Calibri" pitchFamily="34" charset="0"/>
              </a:rPr>
              <a:t>psychosocial support</a:t>
            </a:r>
            <a:endParaRPr lang="en-GB" sz="1400" b="1" dirty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4" name="Rectangle 63"/>
          <p:cNvSpPr/>
          <p:nvPr/>
        </p:nvSpPr>
        <p:spPr bwMode="auto">
          <a:xfrm>
            <a:off x="2598738" y="4051300"/>
            <a:ext cx="106362" cy="936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/>
          </a:p>
        </p:txBody>
      </p:sp>
      <p:sp>
        <p:nvSpPr>
          <p:cNvPr id="10267" name="Rectangle 64"/>
          <p:cNvSpPr>
            <a:spLocks noChangeArrowheads="1"/>
          </p:cNvSpPr>
          <p:nvPr/>
        </p:nvSpPr>
        <p:spPr bwMode="auto">
          <a:xfrm>
            <a:off x="2749550" y="4025900"/>
            <a:ext cx="715963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Al Nabek</a:t>
            </a:r>
            <a:endParaRPr lang="en-GB" sz="1600">
              <a:latin typeface="Franklin Gothic Demi Cond" pitchFamily="34" charset="0"/>
            </a:endParaRPr>
          </a:p>
        </p:txBody>
      </p:sp>
      <p:pic>
        <p:nvPicPr>
          <p:cNvPr id="10268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35375" y="3949700"/>
            <a:ext cx="3079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9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319963" y="1778000"/>
            <a:ext cx="3476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0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432175" y="3284538"/>
            <a:ext cx="347663" cy="347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1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985000" y="3679825"/>
            <a:ext cx="323850" cy="325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2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995738" y="3917950"/>
            <a:ext cx="3476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3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656138" y="4797425"/>
            <a:ext cx="3476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4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971550" y="3873500"/>
            <a:ext cx="34766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5" name="Picture 30" descr="http://t1.gstatic.com/images?q=tbn:ANd9GcRDVxZo5UHQeDNOKzDOW8ByDcA0sCukkDbk_aWR0YborDFzd7Gu3CunGw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985000" y="5300663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6" name="Picture 32" descr="http://t0.gstatic.com/images?q=tbn:ANd9GcQnoYWQof3GxJGrPBI7LzEyTyGLQqICs2spbo5HTfry5h2WsoVFmGMUmQw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6985000" y="4868863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7" name="Picture 32" descr="http://t0.gstatic.com/images?q=tbn:ANd9GcQnoYWQof3GxJGrPBI7LzEyTyGLQqICs2spbo5HTfry5h2WsoVFmGMUmQw">
            <a:hlinkClick r:id="rId14"/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75150" y="3922713"/>
            <a:ext cx="385763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8" name="Picture 30" descr="http://t1.gstatic.com/images?q=tbn:ANd9GcRDVxZo5UHQeDNOKzDOW8ByDcA0sCukkDbk_aWR0YborDFzd7Gu3CunGw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85788" y="4221163"/>
            <a:ext cx="385762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9" name="Picture 30" descr="http://t1.gstatic.com/images?q=tbn:ANd9GcRDVxZo5UHQeDNOKzDOW8ByDcA0sCukkDbk_aWR0YborDFzd7Gu3CunGw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380038" y="4786313"/>
            <a:ext cx="385762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0" name="Picture 30" descr="http://t1.gstatic.com/images?q=tbn:ANd9GcRDVxZo5UHQeDNOKzDOW8ByDcA0sCukkDbk_aWR0YborDFzd7Gu3CunGw">
            <a:hlinkClick r:id="rId12"/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5122863" y="3887788"/>
            <a:ext cx="385762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1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30338" y="3111500"/>
            <a:ext cx="347662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2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974850" y="5457825"/>
            <a:ext cx="347663" cy="34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3" name="Picture 13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619875" y="1822450"/>
            <a:ext cx="3127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4" name="Picture 13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51200" y="3946525"/>
            <a:ext cx="312738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Arrow Connector 68"/>
          <p:cNvCxnSpPr/>
          <p:nvPr/>
        </p:nvCxnSpPr>
        <p:spPr>
          <a:xfrm>
            <a:off x="1403350" y="4110038"/>
            <a:ext cx="696913" cy="3032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 flipH="1" flipV="1">
            <a:off x="3857625" y="4733925"/>
            <a:ext cx="401638" cy="315913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7" name="Picture 14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44888" y="1739900"/>
            <a:ext cx="314325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8" name="Picture 2" descr="http://t2.gstatic.com/images?q=tbn:ANd9GcSBFc69QcXKhTW9g--RtKCUW-XVJr9iibxc5uICkAj3kl3_7D2t6YpYMl0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902075" y="1736725"/>
            <a:ext cx="309563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9" name="Picture 10" descr="http://t1.gstatic.com/images?q=tbn:ANd9GcRXGcy9-R8wR1K5qUOL5hduWlduHEoqivpLZJuhK8xn_4wAbv8mMPxMyY0">
            <a:hlinkClick r:id="rId10"/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265613" y="173355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" name="Rectangle 148"/>
          <p:cNvSpPr/>
          <p:nvPr/>
        </p:nvSpPr>
        <p:spPr bwMode="auto">
          <a:xfrm>
            <a:off x="1838325" y="3187700"/>
            <a:ext cx="111125" cy="936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291" name="Rectangle 149"/>
          <p:cNvSpPr>
            <a:spLocks noChangeArrowheads="1"/>
          </p:cNvSpPr>
          <p:nvPr/>
        </p:nvSpPr>
        <p:spPr bwMode="auto">
          <a:xfrm>
            <a:off x="1989138" y="3141663"/>
            <a:ext cx="715962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Tartous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10292" name="TextBox 35"/>
          <p:cNvSpPr txBox="1">
            <a:spLocks noChangeArrowheads="1"/>
          </p:cNvSpPr>
          <p:nvPr/>
        </p:nvSpPr>
        <p:spPr bwMode="auto">
          <a:xfrm>
            <a:off x="0" y="0"/>
            <a:ext cx="9263063" cy="954088"/>
          </a:xfrm>
          <a:prstGeom prst="rect">
            <a:avLst/>
          </a:prstGeom>
          <a:solidFill>
            <a:srgbClr val="969696">
              <a:alpha val="6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 IDP Response Activities – Delivery by location </a:t>
            </a:r>
            <a:b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</a:br>
            <a:r>
              <a:rPr lang="en-US" sz="28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(Oct. 2012)</a:t>
            </a:r>
            <a:endParaRPr lang="en-GB" sz="28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0293" name="Picture 4" descr="http://www.google.co.uk/images?q=tbn:ANd9GcQ3-PjX35b-hnZSh6p4M-H7d2RCPw_cZZcsROUaColfXSU5qyvVHWOrbEY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87900" y="3951288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4" name="Picture 4" descr="http://www.google.co.uk/images?q=tbn:ANd9GcQ3-PjX35b-hnZSh6p4M-H7d2RCPw_cZZcsROUaColfXSU5qyvVHWOrbEY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40650" y="1797050"/>
            <a:ext cx="32385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 bwMode="auto">
          <a:xfrm>
            <a:off x="323850" y="-26988"/>
            <a:ext cx="87122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– “Keeping families warm”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267" name="TextBox 1"/>
          <p:cNvSpPr txBox="1">
            <a:spLocks noChangeArrowheads="1"/>
          </p:cNvSpPr>
          <p:nvPr/>
        </p:nvSpPr>
        <p:spPr bwMode="auto">
          <a:xfrm>
            <a:off x="827088" y="5589588"/>
            <a:ext cx="30241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>
                <a:latin typeface="Calibri" pitchFamily="34" charset="0"/>
                <a:cs typeface="Calibri" pitchFamily="34" charset="0"/>
              </a:rPr>
              <a:t>UNHCR </a:t>
            </a:r>
            <a:r>
              <a:rPr lang="en-US" sz="2000">
                <a:latin typeface="Calibri" pitchFamily="34" charset="0"/>
                <a:cs typeface="Calibri" pitchFamily="34" charset="0"/>
              </a:rPr>
              <a:t>plastic</a:t>
            </a:r>
            <a:r>
              <a:rPr lang="en-US">
                <a:latin typeface="Calibri" pitchFamily="34" charset="0"/>
                <a:cs typeface="Calibri" pitchFamily="34" charset="0"/>
              </a:rPr>
              <a:t> sheeting used for improvised </a:t>
            </a:r>
            <a:r>
              <a:rPr lang="en-GB">
                <a:latin typeface="Calibri" pitchFamily="34" charset="0"/>
                <a:cs typeface="Calibri" pitchFamily="34" charset="0"/>
              </a:rPr>
              <a:t>partitioning in communal shelters</a:t>
            </a:r>
          </a:p>
        </p:txBody>
      </p:sp>
      <p:pic>
        <p:nvPicPr>
          <p:cNvPr id="11268" name="Picture 8" descr="C:\Documents and Settings\UNHCRUser\My Documents\My Pictures\AA sheetings 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7325" y="765175"/>
            <a:ext cx="5146675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 bwMode="auto">
          <a:xfrm>
            <a:off x="1793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291" name="Text Placeholder 2"/>
          <p:cNvSpPr txBox="1">
            <a:spLocks/>
          </p:cNvSpPr>
          <p:nvPr/>
        </p:nvSpPr>
        <p:spPr bwMode="auto">
          <a:xfrm>
            <a:off x="107950" y="1054100"/>
            <a:ext cx="4176713" cy="5543550"/>
          </a:xfrm>
          <a:prstGeom prst="rect">
            <a:avLst/>
          </a:prstGeom>
          <a:solidFill>
            <a:srgbClr val="00699A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Three components:</a:t>
            </a:r>
          </a:p>
          <a:p>
            <a:pPr marL="742950" lvl="1" indent="-285750" eaLnBrk="0" hangingPunct="0">
              <a:spcBef>
                <a:spcPct val="20000"/>
              </a:spcBef>
              <a:buFont typeface="Arial" charset="0"/>
              <a:buChar char="–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NFI distribution</a:t>
            </a:r>
          </a:p>
          <a:p>
            <a:pPr marL="742950" lvl="1" indent="-285750" eaLnBrk="0" hangingPunct="0">
              <a:spcBef>
                <a:spcPct val="20000"/>
              </a:spcBef>
              <a:buFont typeface="Arial" charset="0"/>
              <a:buChar char="–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Rehabilitation of communal shelters</a:t>
            </a:r>
          </a:p>
          <a:p>
            <a:pPr marL="742950" lvl="1" indent="-285750" eaLnBrk="0" hangingPunct="0">
              <a:spcBef>
                <a:spcPct val="20000"/>
              </a:spcBef>
              <a:buFont typeface="Arial" charset="0"/>
              <a:buChar char="–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Financial Assistance</a:t>
            </a:r>
          </a:p>
          <a:p>
            <a:pPr marL="742950" lvl="1" indent="-285750" eaLnBrk="0" hangingPunct="0">
              <a:spcBef>
                <a:spcPct val="20000"/>
              </a:spcBef>
              <a:buFont typeface="Arial" charset="0"/>
              <a:buChar char="–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Time frame: 3 months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$ 32.4 m or 78% of financial requirements</a:t>
            </a:r>
          </a:p>
          <a:p>
            <a:pPr marL="342900" indent="-342900" eaLnBrk="0" hangingPunct="0">
              <a:spcBef>
                <a:spcPct val="20000"/>
              </a:spcBef>
              <a:buFont typeface="Arial" charset="0"/>
              <a:buChar char="•"/>
            </a:pPr>
            <a:endParaRPr lang="en-US" sz="3200">
              <a:latin typeface="Calibri" pitchFamily="34" charset="0"/>
              <a:cs typeface="Calibri" pitchFamily="34" charset="0"/>
            </a:endParaRPr>
          </a:p>
        </p:txBody>
      </p:sp>
      <p:graphicFrame>
        <p:nvGraphicFramePr>
          <p:cNvPr id="12292" name="Chart 4"/>
          <p:cNvGraphicFramePr>
            <a:graphicFrameLocks/>
          </p:cNvGraphicFramePr>
          <p:nvPr/>
        </p:nvGraphicFramePr>
        <p:xfrm>
          <a:off x="2289175" y="1003300"/>
          <a:ext cx="8526463" cy="5213350"/>
        </p:xfrm>
        <a:graphic>
          <a:graphicData uri="http://schemas.openxmlformats.org/presentationml/2006/ole">
            <p:oleObj spid="_x0000_s12292" r:id="rId4" imgW="8529043" imgH="5212532" progId="Excel.Char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Placeholder 2"/>
          <p:cNvSpPr txBox="1">
            <a:spLocks/>
          </p:cNvSpPr>
          <p:nvPr/>
        </p:nvSpPr>
        <p:spPr bwMode="auto">
          <a:xfrm>
            <a:off x="-71438" y="1412875"/>
            <a:ext cx="9251951" cy="4968875"/>
          </a:xfrm>
          <a:prstGeom prst="rect">
            <a:avLst/>
          </a:prstGeom>
          <a:solidFill>
            <a:srgbClr val="EB8946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 typeface="Arial" charset="0"/>
              <a:buNone/>
            </a:pPr>
            <a:endParaRPr lang="en-US" sz="32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315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Winterization- NFI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9388" y="1600200"/>
            <a:ext cx="3816350" cy="4708525"/>
          </a:xfrm>
          <a:prstGeom prst="rect">
            <a:avLst/>
          </a:prstGeom>
          <a:solidFill>
            <a:srgbClr val="EB8946">
              <a:alpha val="60000"/>
            </a:srgbClr>
          </a:solidFill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Objective:  500,000 IDPs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Progress to date: 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Delivery to 200,000 IDPs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Order for add. 125,000 IDPs</a:t>
            </a:r>
          </a:p>
          <a:p>
            <a:pPr>
              <a:defRPr/>
            </a:pPr>
            <a:endParaRPr lang="en-US" sz="2000" b="1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Concept: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Enhanced winterized NFI package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Family-based package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Constraints: 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Supply chain (local market)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Procurement process</a:t>
            </a:r>
          </a:p>
          <a:p>
            <a:pPr marL="742950" lvl="1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Calibri" pitchFamily="34" charset="0"/>
                <a:cs typeface="Calibri" pitchFamily="34" charset="0"/>
              </a:rPr>
              <a:t>Timely funding</a:t>
            </a:r>
          </a:p>
        </p:txBody>
      </p:sp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1700213"/>
            <a:ext cx="4860925" cy="4321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6" name="Straight Connector 5"/>
          <p:cNvCxnSpPr/>
          <p:nvPr/>
        </p:nvCxnSpPr>
        <p:spPr>
          <a:xfrm flipV="1">
            <a:off x="6084888" y="4365625"/>
            <a:ext cx="206375" cy="215900"/>
          </a:xfrm>
          <a:prstGeom prst="line">
            <a:avLst/>
          </a:prstGeom>
          <a:ln w="28575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76200" y="381000"/>
            <a:ext cx="1600200" cy="65166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500,000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450.000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400,000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350,000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300,000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1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250,000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6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200,000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150,000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2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100,000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50,000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400" dirty="0"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dirty="0">
                <a:latin typeface="+mn-lt"/>
                <a:cs typeface="+mn-cs"/>
              </a:rPr>
              <a:t>          0</a:t>
            </a:r>
          </a:p>
        </p:txBody>
      </p:sp>
      <p:cxnSp>
        <p:nvCxnSpPr>
          <p:cNvPr id="86" name="Straight Connector 85"/>
          <p:cNvCxnSpPr/>
          <p:nvPr/>
        </p:nvCxnSpPr>
        <p:spPr>
          <a:xfrm flipV="1">
            <a:off x="609600" y="609600"/>
            <a:ext cx="0" cy="60658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592138" y="6672263"/>
            <a:ext cx="85518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1" name="TextBox 11"/>
          <p:cNvSpPr txBox="1">
            <a:spLocks noChangeArrowheads="1"/>
          </p:cNvSpPr>
          <p:nvPr/>
        </p:nvSpPr>
        <p:spPr bwMode="auto">
          <a:xfrm>
            <a:off x="304800" y="6596063"/>
            <a:ext cx="9091613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    2012   July                 August                September               October                 November             December         Jan. </a:t>
            </a:r>
          </a:p>
        </p:txBody>
      </p:sp>
      <p:cxnSp>
        <p:nvCxnSpPr>
          <p:cNvPr id="16" name="Straight Connector 15"/>
          <p:cNvCxnSpPr/>
          <p:nvPr/>
        </p:nvCxnSpPr>
        <p:spPr>
          <a:xfrm flipV="1">
            <a:off x="6172200" y="588963"/>
            <a:ext cx="0" cy="6067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4724400" y="617538"/>
            <a:ext cx="0" cy="606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276600" y="617538"/>
            <a:ext cx="0" cy="606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1865313" y="614363"/>
            <a:ext cx="0" cy="60610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6" name="Rectangle 30"/>
          <p:cNvSpPr>
            <a:spLocks noChangeArrowheads="1"/>
          </p:cNvSpPr>
          <p:nvPr/>
        </p:nvSpPr>
        <p:spPr bwMode="auto">
          <a:xfrm>
            <a:off x="8610600" y="6443663"/>
            <a:ext cx="5508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2013</a:t>
            </a:r>
          </a:p>
        </p:txBody>
      </p:sp>
      <p:cxnSp>
        <p:nvCxnSpPr>
          <p:cNvPr id="32" name="Straight Connector 31"/>
          <p:cNvCxnSpPr/>
          <p:nvPr/>
        </p:nvCxnSpPr>
        <p:spPr>
          <a:xfrm>
            <a:off x="592138" y="57578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57200" y="6062663"/>
            <a:ext cx="8551863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592138" y="63674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92138" y="54530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92138" y="51482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592138" y="48434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92138" y="39290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92138" y="42338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592138" y="45386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92138" y="36242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592138" y="33194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92138" y="30146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09600" y="2709863"/>
            <a:ext cx="8551863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92138" y="24050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592138" y="2100263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92138" y="1795463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363" name="Title 7"/>
          <p:cNvSpPr>
            <a:spLocks noGrp="1"/>
          </p:cNvSpPr>
          <p:nvPr>
            <p:ph type="ctrTitle"/>
          </p:nvPr>
        </p:nvSpPr>
        <p:spPr>
          <a:xfrm>
            <a:off x="0" y="-100013"/>
            <a:ext cx="9144000" cy="401638"/>
          </a:xfrm>
          <a:solidFill>
            <a:schemeClr val="bg1">
              <a:lumMod val="75000"/>
            </a:schemeClr>
          </a:solidFill>
          <a:extLst/>
        </p:spPr>
        <p:txBody>
          <a:bodyPr rtlCol="0" anchor="t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en-US" sz="2400" dirty="0" smtClean="0">
                <a:solidFill>
                  <a:schemeClr val="bg1"/>
                </a:solidFill>
                <a:cs typeface="Calibri" pitchFamily="34" charset="0"/>
              </a:rPr>
              <a:t>NFI Distribution - </a:t>
            </a:r>
            <a:r>
              <a:rPr lang="en-US" sz="1400" i="1" dirty="0">
                <a:solidFill>
                  <a:schemeClr val="bg1"/>
                </a:solidFill>
              </a:rPr>
              <a:t>08 October 2012</a:t>
            </a:r>
            <a:r>
              <a:rPr lang="en-US" sz="2800" i="1" dirty="0"/>
              <a:t/>
            </a:r>
            <a:br>
              <a:rPr lang="en-US" sz="2800" i="1" dirty="0"/>
            </a:br>
            <a:endParaRPr lang="en-US" sz="2800" dirty="0" smtClean="0">
              <a:cs typeface="Calibri" pitchFamily="34" charset="0"/>
            </a:endParaRPr>
          </a:p>
        </p:txBody>
      </p:sp>
      <p:sp>
        <p:nvSpPr>
          <p:cNvPr id="14364" name="TextBox 63"/>
          <p:cNvSpPr txBox="1">
            <a:spLocks noChangeArrowheads="1"/>
          </p:cNvSpPr>
          <p:nvPr/>
        </p:nvSpPr>
        <p:spPr bwMode="auto">
          <a:xfrm>
            <a:off x="611188" y="404813"/>
            <a:ext cx="18780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i="1"/>
              <a:t>Individuals served</a:t>
            </a:r>
          </a:p>
        </p:txBody>
      </p:sp>
      <p:cxnSp>
        <p:nvCxnSpPr>
          <p:cNvPr id="66" name="Straight Connector 65"/>
          <p:cNvCxnSpPr/>
          <p:nvPr/>
        </p:nvCxnSpPr>
        <p:spPr>
          <a:xfrm flipV="1">
            <a:off x="8763000" y="617538"/>
            <a:ext cx="0" cy="60626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66" name="TextBox 77"/>
          <p:cNvSpPr txBox="1">
            <a:spLocks noChangeArrowheads="1"/>
          </p:cNvSpPr>
          <p:nvPr/>
        </p:nvSpPr>
        <p:spPr bwMode="auto">
          <a:xfrm>
            <a:off x="6515100" y="588963"/>
            <a:ext cx="2705100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1600" i="1"/>
              <a:t>SHRP target 2012       500,000</a:t>
            </a:r>
            <a:endParaRPr lang="en-US" sz="1600"/>
          </a:p>
        </p:txBody>
      </p:sp>
      <p:sp>
        <p:nvSpPr>
          <p:cNvPr id="14367" name="TextBox 78"/>
          <p:cNvSpPr txBox="1">
            <a:spLocks noChangeArrowheads="1"/>
          </p:cNvSpPr>
          <p:nvPr/>
        </p:nvSpPr>
        <p:spPr bwMode="auto">
          <a:xfrm>
            <a:off x="2774950" y="228600"/>
            <a:ext cx="51816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600"/>
              <a:t> Progress to date		 Projected</a:t>
            </a:r>
            <a:endParaRPr lang="en-US"/>
          </a:p>
        </p:txBody>
      </p:sp>
      <p:cxnSp>
        <p:nvCxnSpPr>
          <p:cNvPr id="80" name="Straight Connector 79"/>
          <p:cNvCxnSpPr/>
          <p:nvPr/>
        </p:nvCxnSpPr>
        <p:spPr>
          <a:xfrm>
            <a:off x="6443663" y="404813"/>
            <a:ext cx="982662" cy="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4195763" y="404813"/>
            <a:ext cx="952500" cy="0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592138" y="1519238"/>
            <a:ext cx="8551862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92138" y="1214438"/>
            <a:ext cx="8551862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609600" y="914400"/>
            <a:ext cx="8551863" cy="0"/>
          </a:xfrm>
          <a:prstGeom prst="line">
            <a:avLst/>
          </a:prstGeom>
          <a:ln>
            <a:prstDash val="sysDot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>
            <a:off x="609600" y="609600"/>
            <a:ext cx="8551863" cy="0"/>
          </a:xfrm>
          <a:prstGeom prst="line">
            <a:avLst/>
          </a:prstGeom>
          <a:ln>
            <a:prstDash val="sysDash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 flipV="1">
            <a:off x="1865313" y="4843463"/>
            <a:ext cx="1411287" cy="609600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609600" y="5453063"/>
            <a:ext cx="1255713" cy="914400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V="1">
            <a:off x="4724400" y="4343400"/>
            <a:ext cx="381000" cy="227013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09" name="Straight Connector 108"/>
          <p:cNvCxnSpPr/>
          <p:nvPr/>
        </p:nvCxnSpPr>
        <p:spPr>
          <a:xfrm flipV="1">
            <a:off x="7543800" y="617538"/>
            <a:ext cx="1219200" cy="812800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7543800" y="604838"/>
            <a:ext cx="0" cy="60674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5124450" y="3649663"/>
            <a:ext cx="695325" cy="693737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V="1">
            <a:off x="6896100" y="1430338"/>
            <a:ext cx="647700" cy="779462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5819775" y="2209800"/>
            <a:ext cx="1076325" cy="1439863"/>
          </a:xfrm>
          <a:prstGeom prst="line">
            <a:avLst/>
          </a:prstGeom>
          <a:ln>
            <a:prstDash val="sysDash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4382" name="TextBox 12"/>
          <p:cNvSpPr txBox="1">
            <a:spLocks noChangeArrowheads="1"/>
          </p:cNvSpPr>
          <p:nvPr/>
        </p:nvSpPr>
        <p:spPr bwMode="auto">
          <a:xfrm>
            <a:off x="5472113" y="3597275"/>
            <a:ext cx="29860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/>
              <a:t>90 Day Plan.  </a:t>
            </a:r>
          </a:p>
          <a:p>
            <a:pPr algn="r"/>
            <a:r>
              <a:rPr lang="en-US"/>
              <a:t>Oct. – Dec. 2012</a:t>
            </a:r>
          </a:p>
          <a:p>
            <a:pPr algn="r"/>
            <a:r>
              <a:rPr lang="en-US"/>
              <a:t>Increased rate of NFI </a:t>
            </a:r>
          </a:p>
          <a:p>
            <a:pPr algn="r"/>
            <a:r>
              <a:rPr lang="en-US"/>
              <a:t>Procurement and Delivery 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4884738" y="4868863"/>
            <a:ext cx="3897312" cy="0"/>
          </a:xfrm>
          <a:prstGeom prst="straightConnector1">
            <a:avLst/>
          </a:prstGeom>
          <a:ln w="38100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4724400" y="4538663"/>
            <a:ext cx="0" cy="21336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>
            <a:off x="5219700" y="2709863"/>
            <a:ext cx="0" cy="151130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5219700" y="609600"/>
            <a:ext cx="0" cy="2100263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4387" name="TextBox 68"/>
          <p:cNvSpPr txBox="1">
            <a:spLocks noChangeArrowheads="1"/>
          </p:cNvSpPr>
          <p:nvPr/>
        </p:nvSpPr>
        <p:spPr bwMode="auto">
          <a:xfrm>
            <a:off x="2932113" y="4870450"/>
            <a:ext cx="1711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/>
              <a:t>200,000 IDPs </a:t>
            </a:r>
          </a:p>
          <a:p>
            <a:pPr algn="r"/>
            <a:r>
              <a:rPr lang="en-US"/>
              <a:t>served to date</a:t>
            </a:r>
          </a:p>
        </p:txBody>
      </p:sp>
      <p:sp>
        <p:nvSpPr>
          <p:cNvPr id="14388" name="TextBox 69"/>
          <p:cNvSpPr txBox="1">
            <a:spLocks noChangeArrowheads="1"/>
          </p:cNvSpPr>
          <p:nvPr/>
        </p:nvSpPr>
        <p:spPr bwMode="auto">
          <a:xfrm>
            <a:off x="2030413" y="2997200"/>
            <a:ext cx="3189287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/>
              <a:t>NFI for add. 125,000 IDPs up to 325,000 IDPs under procurement  (funds available)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995488" y="1438275"/>
            <a:ext cx="315277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cs typeface="+mn-cs"/>
              </a:rPr>
              <a:t>Urgent Winterization Needs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cs typeface="+mn-cs"/>
              </a:rPr>
              <a:t>NFI for add. 175,000 IDPs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  <a:cs typeface="+mn-cs"/>
              </a:rPr>
              <a:t>(Funds sought)</a:t>
            </a:r>
          </a:p>
        </p:txBody>
      </p:sp>
      <p:cxnSp>
        <p:nvCxnSpPr>
          <p:cNvPr id="73" name="Straight Connector 72"/>
          <p:cNvCxnSpPr/>
          <p:nvPr/>
        </p:nvCxnSpPr>
        <p:spPr>
          <a:xfrm flipV="1">
            <a:off x="3276600" y="4606925"/>
            <a:ext cx="723900" cy="236538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 flipV="1">
            <a:off x="4000500" y="4570413"/>
            <a:ext cx="723900" cy="36512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392" name="TextBox 2"/>
          <p:cNvSpPr txBox="1">
            <a:spLocks noChangeArrowheads="1"/>
          </p:cNvSpPr>
          <p:nvPr/>
        </p:nvSpPr>
        <p:spPr bwMode="auto">
          <a:xfrm>
            <a:off x="5349875" y="1519238"/>
            <a:ext cx="950913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USD 8.2 million needed</a:t>
            </a:r>
            <a:endParaRPr lang="en-GB" b="1">
              <a:solidFill>
                <a:srgbClr val="FF0000"/>
              </a:solidFill>
            </a:endParaRPr>
          </a:p>
        </p:txBody>
      </p:sp>
      <p:cxnSp>
        <p:nvCxnSpPr>
          <p:cNvPr id="58" name="Straight Connector 57"/>
          <p:cNvCxnSpPr/>
          <p:nvPr/>
        </p:nvCxnSpPr>
        <p:spPr>
          <a:xfrm flipV="1">
            <a:off x="4716463" y="4221163"/>
            <a:ext cx="520700" cy="336550"/>
          </a:xfrm>
          <a:prstGeom prst="line">
            <a:avLst/>
          </a:prstGeom>
          <a:ln w="508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58"/>
          <p:cNvSpPr txBox="1">
            <a:spLocks noChangeArrowheads="1"/>
          </p:cNvSpPr>
          <p:nvPr/>
        </p:nvSpPr>
        <p:spPr bwMode="auto">
          <a:xfrm>
            <a:off x="6659563" y="3359150"/>
            <a:ext cx="2416175" cy="3692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50" y="44450"/>
            <a:ext cx="9217025" cy="792163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dirty="0" smtClean="0"/>
              <a:t>L: 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052513"/>
            <a:ext cx="7772400" cy="5689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GB"/>
          </a:p>
        </p:txBody>
      </p:sp>
      <p:grpSp>
        <p:nvGrpSpPr>
          <p:cNvPr id="15365" name="Group 3"/>
          <p:cNvGrpSpPr>
            <a:grpSpLocks/>
          </p:cNvGrpSpPr>
          <p:nvPr/>
        </p:nvGrpSpPr>
        <p:grpSpPr bwMode="auto">
          <a:xfrm>
            <a:off x="-1516063" y="-1993900"/>
            <a:ext cx="10739438" cy="10009188"/>
            <a:chOff x="2209195" y="-1015032"/>
            <a:chExt cx="9394496" cy="8914670"/>
          </a:xfrm>
        </p:grpSpPr>
        <p:grpSp>
          <p:nvGrpSpPr>
            <p:cNvPr id="15422" name="Group 4"/>
            <p:cNvGrpSpPr>
              <a:grpSpLocks/>
            </p:cNvGrpSpPr>
            <p:nvPr/>
          </p:nvGrpSpPr>
          <p:grpSpPr bwMode="auto">
            <a:xfrm>
              <a:off x="2209195" y="-1015032"/>
              <a:ext cx="9394496" cy="8914670"/>
              <a:chOff x="2209195" y="-1015032"/>
              <a:chExt cx="9394496" cy="8914670"/>
            </a:xfrm>
          </p:grpSpPr>
          <p:grpSp>
            <p:nvGrpSpPr>
              <p:cNvPr id="15432" name="Group 14"/>
              <p:cNvGrpSpPr>
                <a:grpSpLocks/>
              </p:cNvGrpSpPr>
              <p:nvPr/>
            </p:nvGrpSpPr>
            <p:grpSpPr bwMode="auto">
              <a:xfrm>
                <a:off x="2209195" y="-1015032"/>
                <a:ext cx="9394496" cy="8914670"/>
                <a:chOff x="2209195" y="-1015032"/>
                <a:chExt cx="9394496" cy="8914670"/>
              </a:xfrm>
            </p:grpSpPr>
            <p:pic>
              <p:nvPicPr>
                <p:cNvPr id="15436" name="Picture 18"/>
                <p:cNvPicPr>
                  <a:picLocks noChangeAspect="1"/>
                </p:cNvPicPr>
                <p:nvPr/>
              </p:nvPicPr>
              <p:blipFill>
                <a:blip r:embed="rId3"/>
                <a:srcRect l="21284" t="298"/>
                <a:stretch>
                  <a:fillRect/>
                </a:stretch>
              </p:blipFill>
              <p:spPr bwMode="auto">
                <a:xfrm>
                  <a:off x="2209195" y="-1015032"/>
                  <a:ext cx="9394496" cy="891467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grpSp>
              <p:nvGrpSpPr>
                <p:cNvPr id="15437" name="Group 19"/>
                <p:cNvGrpSpPr>
                  <a:grpSpLocks noChangeAspect="1"/>
                </p:cNvGrpSpPr>
                <p:nvPr/>
              </p:nvGrpSpPr>
              <p:grpSpPr bwMode="auto">
                <a:xfrm>
                  <a:off x="4360783" y="1888784"/>
                  <a:ext cx="6163629" cy="3609687"/>
                  <a:chOff x="7062541" y="3205586"/>
                  <a:chExt cx="323" cy="209"/>
                </a:xfrm>
              </p:grpSpPr>
              <p:sp>
                <p:nvSpPr>
                  <p:cNvPr id="15438" name="Rectangle 20"/>
                  <p:cNvSpPr>
                    <a:spLocks noChangeArrowheads="1"/>
                  </p:cNvSpPr>
                  <p:nvPr/>
                </p:nvSpPr>
                <p:spPr bwMode="auto">
                  <a:xfrm>
                    <a:off x="7062730" y="3205693"/>
                    <a:ext cx="18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Homs</a:t>
                    </a:r>
                    <a:endParaRPr lang="en-GB" sz="1600"/>
                  </a:p>
                </p:txBody>
              </p:sp>
              <p:sp>
                <p:nvSpPr>
                  <p:cNvPr id="15439" name="Rectangle 21"/>
                  <p:cNvSpPr>
                    <a:spLocks noChangeArrowheads="1"/>
                  </p:cNvSpPr>
                  <p:nvPr/>
                </p:nvSpPr>
                <p:spPr bwMode="auto">
                  <a:xfrm>
                    <a:off x="7062663" y="3205638"/>
                    <a:ext cx="22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Aleppo</a:t>
                    </a:r>
                    <a:endParaRPr lang="en-GB" sz="1600"/>
                  </a:p>
                </p:txBody>
              </p:sp>
              <p:sp>
                <p:nvSpPr>
                  <p:cNvPr id="15440" name="Rectangle 22"/>
                  <p:cNvSpPr>
                    <a:spLocks noChangeArrowheads="1"/>
                  </p:cNvSpPr>
                  <p:nvPr/>
                </p:nvSpPr>
                <p:spPr bwMode="auto">
                  <a:xfrm>
                    <a:off x="7062738" y="3205604"/>
                    <a:ext cx="24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Raqqah</a:t>
                    </a:r>
                    <a:endParaRPr lang="en-GB" sz="1600"/>
                  </a:p>
                </p:txBody>
              </p:sp>
              <p:sp>
                <p:nvSpPr>
                  <p:cNvPr id="15441" name="Rectangle 23"/>
                  <p:cNvSpPr>
                    <a:spLocks noChangeArrowheads="1"/>
                  </p:cNvSpPr>
                  <p:nvPr/>
                </p:nvSpPr>
                <p:spPr bwMode="auto">
                  <a:xfrm>
                    <a:off x="7062661" y="3205764"/>
                    <a:ext cx="43" cy="8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Rural Damascus</a:t>
                    </a:r>
                    <a:endParaRPr lang="en-GB" sz="1600"/>
                  </a:p>
                </p:txBody>
              </p:sp>
              <p:sp>
                <p:nvSpPr>
                  <p:cNvPr id="15442" name="Rectangle 24"/>
                  <p:cNvSpPr>
                    <a:spLocks noChangeArrowheads="1"/>
                  </p:cNvSpPr>
                  <p:nvPr/>
                </p:nvSpPr>
                <p:spPr bwMode="auto">
                  <a:xfrm>
                    <a:off x="7062833" y="3205586"/>
                    <a:ext cx="31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Hassakeh</a:t>
                    </a:r>
                    <a:endParaRPr lang="en-GB" sz="1600"/>
                  </a:p>
                </p:txBody>
              </p:sp>
              <p:sp>
                <p:nvSpPr>
                  <p:cNvPr id="15443" name="Rectangle 25"/>
                  <p:cNvSpPr>
                    <a:spLocks noChangeArrowheads="1"/>
                  </p:cNvSpPr>
                  <p:nvPr/>
                </p:nvSpPr>
                <p:spPr bwMode="auto">
                  <a:xfrm>
                    <a:off x="7062784" y="3205687"/>
                    <a:ext cx="32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Deir Ezzor</a:t>
                    </a:r>
                    <a:endParaRPr lang="en-GB" sz="1600"/>
                  </a:p>
                </p:txBody>
              </p:sp>
              <p:sp>
                <p:nvSpPr>
                  <p:cNvPr id="15444" name="Rectangle 26"/>
                  <p:cNvSpPr>
                    <a:spLocks noChangeArrowheads="1"/>
                  </p:cNvSpPr>
                  <p:nvPr/>
                </p:nvSpPr>
                <p:spPr bwMode="auto">
                  <a:xfrm>
                    <a:off x="7062679" y="3205666"/>
                    <a:ext cx="19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Hama</a:t>
                    </a:r>
                    <a:endParaRPr lang="en-GB" sz="1600"/>
                  </a:p>
                </p:txBody>
              </p:sp>
              <p:sp>
                <p:nvSpPr>
                  <p:cNvPr id="15445" name="Rectangle 27"/>
                  <p:cNvSpPr>
                    <a:spLocks noChangeArrowheads="1"/>
                  </p:cNvSpPr>
                  <p:nvPr/>
                </p:nvSpPr>
                <p:spPr bwMode="auto">
                  <a:xfrm>
                    <a:off x="7062620" y="3205643"/>
                    <a:ext cx="15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Idleb</a:t>
                    </a:r>
                    <a:endParaRPr lang="en-GB" sz="1600"/>
                  </a:p>
                </p:txBody>
              </p:sp>
              <p:sp>
                <p:nvSpPr>
                  <p:cNvPr id="15446" name="Rectangle 28"/>
                  <p:cNvSpPr>
                    <a:spLocks noChangeArrowheads="1"/>
                  </p:cNvSpPr>
                  <p:nvPr/>
                </p:nvSpPr>
                <p:spPr bwMode="auto">
                  <a:xfrm>
                    <a:off x="7062588" y="3205780"/>
                    <a:ext cx="20" cy="10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Dera’a</a:t>
                    </a:r>
                    <a:endParaRPr lang="en-GB" sz="1600"/>
                  </a:p>
                </p:txBody>
              </p:sp>
              <p:sp>
                <p:nvSpPr>
                  <p:cNvPr id="15447" name="Rectangle 29"/>
                  <p:cNvSpPr>
                    <a:spLocks noChangeArrowheads="1"/>
                  </p:cNvSpPr>
                  <p:nvPr/>
                </p:nvSpPr>
                <p:spPr bwMode="auto">
                  <a:xfrm>
                    <a:off x="7062616" y="3205786"/>
                    <a:ext cx="37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As Suweida</a:t>
                    </a:r>
                    <a:endParaRPr lang="en-GB" sz="1600"/>
                  </a:p>
                </p:txBody>
              </p:sp>
              <p:sp>
                <p:nvSpPr>
                  <p:cNvPr id="15448" name="Rectangle 30"/>
                  <p:cNvSpPr>
                    <a:spLocks noChangeArrowheads="1"/>
                  </p:cNvSpPr>
                  <p:nvPr/>
                </p:nvSpPr>
                <p:spPr bwMode="auto">
                  <a:xfrm>
                    <a:off x="7062551" y="3205635"/>
                    <a:ext cx="25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Lattakia</a:t>
                    </a:r>
                    <a:endParaRPr lang="en-GB" sz="1600"/>
                  </a:p>
                </p:txBody>
              </p:sp>
              <p:sp>
                <p:nvSpPr>
                  <p:cNvPr id="15449" name="Rectangle 31"/>
                  <p:cNvSpPr>
                    <a:spLocks noChangeArrowheads="1"/>
                  </p:cNvSpPr>
                  <p:nvPr/>
                </p:nvSpPr>
                <p:spPr bwMode="auto">
                  <a:xfrm>
                    <a:off x="7062557" y="3205668"/>
                    <a:ext cx="24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Tartous</a:t>
                    </a:r>
                    <a:endParaRPr lang="en-GB" sz="1600"/>
                  </a:p>
                </p:txBody>
              </p:sp>
              <p:sp>
                <p:nvSpPr>
                  <p:cNvPr id="15450" name="Rectangle 32"/>
                  <p:cNvSpPr>
                    <a:spLocks noChangeArrowheads="1"/>
                  </p:cNvSpPr>
                  <p:nvPr/>
                </p:nvSpPr>
                <p:spPr bwMode="auto">
                  <a:xfrm>
                    <a:off x="7062541" y="3205770"/>
                    <a:ext cx="43" cy="9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  <p:txBody>
                  <a:bodyPr wrap="none" lIns="0" tIns="0" rIns="0" bIns="0">
                    <a:spAutoFit/>
                  </a:bodyPr>
                  <a:lstStyle/>
                  <a:p>
                    <a:r>
                      <a:rPr lang="en-GB" sz="1000">
                        <a:solidFill>
                          <a:srgbClr val="828282"/>
                        </a:solidFill>
                        <a:latin typeface="Arial" charset="0"/>
                      </a:rPr>
                      <a:t>Al Qunaytirah</a:t>
                    </a:r>
                    <a:endParaRPr lang="en-GB" sz="1600"/>
                  </a:p>
                </p:txBody>
              </p:sp>
            </p:grpSp>
          </p:grpSp>
          <p:grpSp>
            <p:nvGrpSpPr>
              <p:cNvPr id="15433" name="Group 15"/>
              <p:cNvGrpSpPr>
                <a:grpSpLocks/>
              </p:cNvGrpSpPr>
              <p:nvPr/>
            </p:nvGrpSpPr>
            <p:grpSpPr bwMode="auto">
              <a:xfrm>
                <a:off x="5466023" y="4715826"/>
                <a:ext cx="778197" cy="140407"/>
                <a:chOff x="7925735" y="5757464"/>
                <a:chExt cx="752543" cy="140407"/>
              </a:xfrm>
            </p:grpSpPr>
            <p:sp>
              <p:nvSpPr>
                <p:cNvPr id="17" name="Rectangle 16"/>
                <p:cNvSpPr/>
                <p:nvPr/>
              </p:nvSpPr>
              <p:spPr bwMode="auto">
                <a:xfrm>
                  <a:off x="7925400" y="5764231"/>
                  <a:ext cx="104747" cy="104629"/>
                </a:xfrm>
                <a:prstGeom prst="rect">
                  <a:avLst/>
                </a:prstGeom>
                <a:solidFill>
                  <a:srgbClr val="C00000"/>
                </a:solidFill>
                <a:ln w="9525">
                  <a:solidFill>
                    <a:schemeClr val="bg1"/>
                  </a:solidFill>
                </a:ln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extLst/>
              </p:spPr>
              <p:style>
                <a:lnRef idx="2">
                  <a:schemeClr val="accent2">
                    <a:shade val="50000"/>
                  </a:schemeClr>
                </a:lnRef>
                <a:fillRef idx="1">
                  <a:schemeClr val="accent2"/>
                </a:fillRef>
                <a:effectRef idx="0">
                  <a:schemeClr val="accent2"/>
                </a:effectRef>
                <a:fontRef idx="minor">
                  <a:schemeClr val="lt1"/>
                </a:fontRef>
              </p:style>
              <p:txBody>
                <a:bodyPr lIns="18288" tIns="0" rIns="0" bIns="0" upright="1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GB"/>
                </a:p>
              </p:txBody>
            </p:sp>
            <p:sp>
              <p:nvSpPr>
                <p:cNvPr id="18" name="Rectangle 17"/>
                <p:cNvSpPr>
                  <a:spLocks noChangeArrowheads="1"/>
                </p:cNvSpPr>
                <p:nvPr/>
              </p:nvSpPr>
              <p:spPr bwMode="auto">
                <a:xfrm>
                  <a:off x="8073120" y="5757162"/>
                  <a:ext cx="605653" cy="14139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0" tIns="0" rIns="0" bIns="0"/>
                <a:lstStyle>
                  <a:lvl1pPr marL="0" indent="0">
                    <a:defRPr sz="1100"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 sz="1000"/>
                  </a:pPr>
                  <a:r>
                    <a:rPr lang="en-GB" sz="1050" dirty="0">
                      <a:latin typeface="Franklin Gothic Demi Cond" pitchFamily="34" charset="0"/>
                      <a:cs typeface="Arial"/>
                    </a:rPr>
                    <a:t>DAMASCUS</a:t>
                  </a:r>
                  <a:endParaRPr lang="en-GB" sz="1800" dirty="0">
                    <a:latin typeface="Franklin Gothic Demi Cond" pitchFamily="34" charset="0"/>
                  </a:endParaRPr>
                </a:p>
              </p:txBody>
            </p:sp>
          </p:grpSp>
        </p:grpSp>
        <p:grpSp>
          <p:nvGrpSpPr>
            <p:cNvPr id="15423" name="Group 5"/>
            <p:cNvGrpSpPr>
              <a:grpSpLocks/>
            </p:cNvGrpSpPr>
            <p:nvPr/>
          </p:nvGrpSpPr>
          <p:grpSpPr bwMode="auto">
            <a:xfrm>
              <a:off x="5847047" y="3342152"/>
              <a:ext cx="763161" cy="129201"/>
              <a:chOff x="8306715" y="4383790"/>
              <a:chExt cx="737504" cy="140407"/>
            </a:xfrm>
          </p:grpSpPr>
          <p:sp>
            <p:nvSpPr>
              <p:cNvPr id="13" name="Rectangle 12"/>
              <p:cNvSpPr/>
              <p:nvPr/>
            </p:nvSpPr>
            <p:spPr bwMode="auto">
              <a:xfrm>
                <a:off x="8307217" y="4396593"/>
                <a:ext cx="89914" cy="90656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431" name="Rectangle 13"/>
              <p:cNvSpPr>
                <a:spLocks noChangeArrowheads="1"/>
              </p:cNvSpPr>
              <p:nvPr/>
            </p:nvSpPr>
            <p:spPr bwMode="auto">
              <a:xfrm>
                <a:off x="8438601" y="4383790"/>
                <a:ext cx="605618" cy="140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Hama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  <p:grpSp>
          <p:nvGrpSpPr>
            <p:cNvPr id="15424" name="Group 6"/>
            <p:cNvGrpSpPr>
              <a:grpSpLocks/>
            </p:cNvGrpSpPr>
            <p:nvPr/>
          </p:nvGrpSpPr>
          <p:grpSpPr bwMode="auto">
            <a:xfrm>
              <a:off x="6186007" y="2443547"/>
              <a:ext cx="789465" cy="94527"/>
              <a:chOff x="8645733" y="3485197"/>
              <a:chExt cx="737504" cy="102726"/>
            </a:xfrm>
          </p:grpSpPr>
          <p:sp>
            <p:nvSpPr>
              <p:cNvPr id="11" name="Rectangle 10"/>
              <p:cNvSpPr/>
              <p:nvPr/>
            </p:nvSpPr>
            <p:spPr bwMode="auto">
              <a:xfrm>
                <a:off x="8646107" y="3497306"/>
                <a:ext cx="89513" cy="90656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>
                  <a:solidFill>
                    <a:schemeClr val="tx1">
                      <a:lumMod val="65000"/>
                      <a:lumOff val="35000"/>
                    </a:schemeClr>
                  </a:solidFill>
                </a:endParaRPr>
              </a:p>
            </p:txBody>
          </p:sp>
          <p:sp>
            <p:nvSpPr>
              <p:cNvPr id="15429" name="Rectangle 11"/>
              <p:cNvSpPr>
                <a:spLocks noChangeArrowheads="1"/>
              </p:cNvSpPr>
              <p:nvPr/>
            </p:nvSpPr>
            <p:spPr bwMode="auto">
              <a:xfrm>
                <a:off x="8777619" y="3485197"/>
                <a:ext cx="605618" cy="44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Aleppo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  <p:grpSp>
          <p:nvGrpSpPr>
            <p:cNvPr id="15425" name="Group 7"/>
            <p:cNvGrpSpPr>
              <a:grpSpLocks/>
            </p:cNvGrpSpPr>
            <p:nvPr/>
          </p:nvGrpSpPr>
          <p:grpSpPr bwMode="auto">
            <a:xfrm>
              <a:off x="5800355" y="3731451"/>
              <a:ext cx="795214" cy="275715"/>
              <a:chOff x="8260017" y="4774034"/>
              <a:chExt cx="768478" cy="299629"/>
            </a:xfrm>
          </p:grpSpPr>
          <p:sp>
            <p:nvSpPr>
              <p:cNvPr id="9" name="Rectangle 8"/>
              <p:cNvSpPr/>
              <p:nvPr/>
            </p:nvSpPr>
            <p:spPr bwMode="auto">
              <a:xfrm>
                <a:off x="8260014" y="4774029"/>
                <a:ext cx="89914" cy="90655"/>
              </a:xfrm>
              <a:prstGeom prst="rect">
                <a:avLst/>
              </a:prstGeom>
              <a:solidFill>
                <a:schemeClr val="tx1"/>
              </a:solidFill>
              <a:ln w="9525">
                <a:solidFill>
                  <a:schemeClr val="bg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/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lIns="18288" tIns="0" rIns="0" bIns="0" upright="1"/>
              <a:lstStyle>
                <a:lvl1pPr marL="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>
                  <a:defRPr sz="11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GB"/>
              </a:p>
            </p:txBody>
          </p:sp>
          <p:sp>
            <p:nvSpPr>
              <p:cNvPr id="15427" name="Rectangle 9"/>
              <p:cNvSpPr>
                <a:spLocks noChangeArrowheads="1"/>
              </p:cNvSpPr>
              <p:nvPr/>
            </p:nvSpPr>
            <p:spPr bwMode="auto">
              <a:xfrm>
                <a:off x="8422878" y="4933256"/>
                <a:ext cx="605617" cy="14040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/>
              <a:lstStyle/>
              <a:p>
                <a:r>
                  <a:rPr lang="en-GB" sz="1000">
                    <a:latin typeface="Franklin Gothic Demi Cond" pitchFamily="34" charset="0"/>
                  </a:rPr>
                  <a:t>Homs</a:t>
                </a:r>
                <a:endParaRPr lang="en-GB" sz="1600">
                  <a:latin typeface="Franklin Gothic Demi Cond" pitchFamily="34" charset="0"/>
                </a:endParaRPr>
              </a:p>
            </p:txBody>
          </p:sp>
        </p:grpSp>
      </p:grpSp>
      <p:sp>
        <p:nvSpPr>
          <p:cNvPr id="34" name="Rectangle 33"/>
          <p:cNvSpPr/>
          <p:nvPr/>
        </p:nvSpPr>
        <p:spPr bwMode="auto">
          <a:xfrm>
            <a:off x="5003800" y="2139950"/>
            <a:ext cx="95250" cy="746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5" name="Rectangle 34"/>
          <p:cNvSpPr/>
          <p:nvPr/>
        </p:nvSpPr>
        <p:spPr bwMode="auto">
          <a:xfrm>
            <a:off x="6372225" y="2636838"/>
            <a:ext cx="93663" cy="74612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68" name="Rectangle 37"/>
          <p:cNvSpPr>
            <a:spLocks noChangeArrowheads="1"/>
          </p:cNvSpPr>
          <p:nvPr/>
        </p:nvSpPr>
        <p:spPr bwMode="auto">
          <a:xfrm>
            <a:off x="6521450" y="2636838"/>
            <a:ext cx="633413" cy="11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Deir Ezzor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946275" y="5229225"/>
            <a:ext cx="93663" cy="7461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7031038" y="1639888"/>
            <a:ext cx="111125" cy="92075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371" name="TextBox 59"/>
          <p:cNvSpPr txBox="1">
            <a:spLocks noChangeArrowheads="1"/>
          </p:cNvSpPr>
          <p:nvPr/>
        </p:nvSpPr>
        <p:spPr bwMode="auto">
          <a:xfrm>
            <a:off x="7031038" y="4365625"/>
            <a:ext cx="2105025" cy="2492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>
                <a:latin typeface="Calibri" pitchFamily="34" charset="0"/>
                <a:cs typeface="Calibri" pitchFamily="34" charset="0"/>
              </a:rPr>
              <a:t>UNHCR office/staff</a:t>
            </a:r>
          </a:p>
          <a:p>
            <a:endParaRPr lang="en-US" sz="1200">
              <a:latin typeface="Calibri" pitchFamily="34" charset="0"/>
              <a:cs typeface="Calibri" pitchFamily="34" charset="0"/>
            </a:endParaRP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Access/ Assistance </a:t>
            </a: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ongoing</a:t>
            </a:r>
          </a:p>
          <a:p>
            <a:endParaRPr lang="en-US" sz="1200">
              <a:latin typeface="Calibri" pitchFamily="34" charset="0"/>
              <a:cs typeface="Calibri" pitchFamily="34" charset="0"/>
            </a:endParaRP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Other reported areas</a:t>
            </a: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of displacement</a:t>
            </a:r>
          </a:p>
          <a:p>
            <a:endParaRPr lang="en-US" sz="1200">
              <a:latin typeface="Calibri" pitchFamily="34" charset="0"/>
              <a:cs typeface="Calibri" pitchFamily="34" charset="0"/>
            </a:endParaRP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Movement s of </a:t>
            </a: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populations</a:t>
            </a:r>
          </a:p>
          <a:p>
            <a:endParaRPr lang="en-US" sz="1200">
              <a:latin typeface="Calibri" pitchFamily="34" charset="0"/>
              <a:cs typeface="Calibri" pitchFamily="34" charset="0"/>
            </a:endParaRPr>
          </a:p>
          <a:p>
            <a:r>
              <a:rPr lang="en-US" sz="1200">
                <a:latin typeface="Calibri" pitchFamily="34" charset="0"/>
                <a:cs typeface="Calibri" pitchFamily="34" charset="0"/>
              </a:rPr>
              <a:t>NFI Assistance Planning Figures (individuals)</a:t>
            </a:r>
          </a:p>
        </p:txBody>
      </p:sp>
      <p:sp>
        <p:nvSpPr>
          <p:cNvPr id="64" name="Rectangle 63"/>
          <p:cNvSpPr/>
          <p:nvPr/>
        </p:nvSpPr>
        <p:spPr bwMode="auto">
          <a:xfrm>
            <a:off x="2598738" y="4051300"/>
            <a:ext cx="106362" cy="936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73" name="TextBox 35"/>
          <p:cNvSpPr txBox="1">
            <a:spLocks noChangeArrowheads="1"/>
          </p:cNvSpPr>
          <p:nvPr/>
        </p:nvSpPr>
        <p:spPr bwMode="auto">
          <a:xfrm>
            <a:off x="0" y="0"/>
            <a:ext cx="9263063" cy="892175"/>
          </a:xfrm>
          <a:prstGeom prst="rect">
            <a:avLst/>
          </a:prstGeom>
          <a:solidFill>
            <a:srgbClr val="969696">
              <a:alpha val="6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 IDP response – NFI assistance planning figures – October 2012</a:t>
            </a:r>
          </a:p>
          <a:p>
            <a:endParaRPr lang="en-GB" sz="28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 rot="1853949">
            <a:off x="2230438" y="3819525"/>
            <a:ext cx="647700" cy="1155700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5" name="Rectangle 64"/>
          <p:cNvSpPr>
            <a:spLocks noChangeArrowheads="1"/>
          </p:cNvSpPr>
          <p:nvPr/>
        </p:nvSpPr>
        <p:spPr bwMode="auto">
          <a:xfrm>
            <a:off x="2771775" y="4076700"/>
            <a:ext cx="715963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Al Nabek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90" name="Oval 89"/>
          <p:cNvSpPr/>
          <p:nvPr/>
        </p:nvSpPr>
        <p:spPr>
          <a:xfrm rot="20732359">
            <a:off x="2433638" y="3275013"/>
            <a:ext cx="449262" cy="319087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7" name="Rectangle 40"/>
          <p:cNvSpPr>
            <a:spLocks noChangeArrowheads="1"/>
          </p:cNvSpPr>
          <p:nvPr/>
        </p:nvSpPr>
        <p:spPr bwMode="auto">
          <a:xfrm>
            <a:off x="2195513" y="5184775"/>
            <a:ext cx="612775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US" sz="1000">
                <a:latin typeface="Franklin Gothic Demi Cond" pitchFamily="34" charset="0"/>
              </a:rPr>
              <a:t>Dera’a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91" name="Oval 90"/>
          <p:cNvSpPr/>
          <p:nvPr/>
        </p:nvSpPr>
        <p:spPr>
          <a:xfrm rot="17372279">
            <a:off x="3105150" y="1504950"/>
            <a:ext cx="514350" cy="1009650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79" name="Rectangle 36"/>
          <p:cNvSpPr>
            <a:spLocks noChangeArrowheads="1"/>
          </p:cNvSpPr>
          <p:nvPr/>
        </p:nvSpPr>
        <p:spPr bwMode="auto">
          <a:xfrm>
            <a:off x="7245350" y="1616075"/>
            <a:ext cx="635000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US" sz="1000">
                <a:latin typeface="Franklin Gothic Demi Cond" pitchFamily="34" charset="0"/>
              </a:rPr>
              <a:t>Hassakeh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92" name="Oval 91"/>
          <p:cNvSpPr/>
          <p:nvPr/>
        </p:nvSpPr>
        <p:spPr>
          <a:xfrm rot="1853949">
            <a:off x="1927225" y="5087938"/>
            <a:ext cx="366713" cy="277812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3" name="Oval 92"/>
          <p:cNvSpPr/>
          <p:nvPr/>
        </p:nvSpPr>
        <p:spPr>
          <a:xfrm rot="6165586">
            <a:off x="4945856" y="1802607"/>
            <a:ext cx="460375" cy="871538"/>
          </a:xfrm>
          <a:prstGeom prst="ellipse">
            <a:avLst/>
          </a:prstGeom>
          <a:solidFill>
            <a:srgbClr val="FFFFFF">
              <a:alpha val="4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4" name="Oval 93"/>
          <p:cNvSpPr/>
          <p:nvPr/>
        </p:nvSpPr>
        <p:spPr>
          <a:xfrm rot="1853949">
            <a:off x="6954838" y="1123950"/>
            <a:ext cx="644525" cy="1323975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83" name="Rectangle 38"/>
          <p:cNvSpPr>
            <a:spLocks noChangeArrowheads="1"/>
          </p:cNvSpPr>
          <p:nvPr/>
        </p:nvSpPr>
        <p:spPr bwMode="auto">
          <a:xfrm>
            <a:off x="5219700" y="2089150"/>
            <a:ext cx="635000" cy="11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Al Raqqah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95" name="Oval 94"/>
          <p:cNvSpPr/>
          <p:nvPr/>
        </p:nvSpPr>
        <p:spPr>
          <a:xfrm rot="213455">
            <a:off x="1854200" y="2384425"/>
            <a:ext cx="460375" cy="1033463"/>
          </a:xfrm>
          <a:prstGeom prst="ellipse">
            <a:avLst/>
          </a:prstGeom>
          <a:solidFill>
            <a:srgbClr val="FFFFFF">
              <a:alpha val="4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85" name="Rectangle 149"/>
          <p:cNvSpPr>
            <a:spLocks noChangeArrowheads="1"/>
          </p:cNvSpPr>
          <p:nvPr/>
        </p:nvSpPr>
        <p:spPr bwMode="auto">
          <a:xfrm>
            <a:off x="1989138" y="3141663"/>
            <a:ext cx="715962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Tartous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96" name="Oval 95"/>
          <p:cNvSpPr/>
          <p:nvPr/>
        </p:nvSpPr>
        <p:spPr>
          <a:xfrm rot="19835168">
            <a:off x="6305550" y="4886325"/>
            <a:ext cx="449263" cy="319088"/>
          </a:xfrm>
          <a:prstGeom prst="ellipse">
            <a:avLst/>
          </a:prstGeom>
          <a:solidFill>
            <a:srgbClr val="C0504D">
              <a:alpha val="50196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7" name="Oval 96"/>
          <p:cNvSpPr/>
          <p:nvPr/>
        </p:nvSpPr>
        <p:spPr>
          <a:xfrm rot="3944339">
            <a:off x="6387306" y="5466557"/>
            <a:ext cx="295275" cy="382588"/>
          </a:xfrm>
          <a:prstGeom prst="ellipse">
            <a:avLst/>
          </a:prstGeom>
          <a:solidFill>
            <a:srgbClr val="FFFFFF">
              <a:alpha val="4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88" name="TextBox 4"/>
          <p:cNvSpPr txBox="1">
            <a:spLocks noChangeArrowheads="1"/>
          </p:cNvSpPr>
          <p:nvPr/>
        </p:nvSpPr>
        <p:spPr bwMode="auto">
          <a:xfrm>
            <a:off x="7031038" y="3644900"/>
            <a:ext cx="20066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200" i="1">
                <a:latin typeface="Calibri" pitchFamily="34" charset="0"/>
              </a:rPr>
              <a:t>Locations and movements indicative. Verification ongoing.</a:t>
            </a:r>
            <a:endParaRPr lang="en-GB" sz="1200" i="1">
              <a:latin typeface="Calibri" pitchFamily="34" charset="0"/>
            </a:endParaRPr>
          </a:p>
        </p:txBody>
      </p:sp>
      <p:sp>
        <p:nvSpPr>
          <p:cNvPr id="149" name="Rectangle 148"/>
          <p:cNvSpPr/>
          <p:nvPr/>
        </p:nvSpPr>
        <p:spPr bwMode="auto">
          <a:xfrm>
            <a:off x="1838325" y="3187700"/>
            <a:ext cx="111125" cy="93663"/>
          </a:xfrm>
          <a:prstGeom prst="rect">
            <a:avLst/>
          </a:prstGeom>
          <a:solidFill>
            <a:schemeClr val="tx1"/>
          </a:solidFill>
          <a:ln w="9525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18288" tIns="0" rIns="0" bIns="0" upright="1"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Curved Right Arrow 6"/>
          <p:cNvSpPr/>
          <p:nvPr/>
        </p:nvSpPr>
        <p:spPr>
          <a:xfrm rot="7332451">
            <a:off x="5906294" y="1632744"/>
            <a:ext cx="300038" cy="1111250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01" name="Curved Right Arrow 100"/>
          <p:cNvSpPr/>
          <p:nvPr/>
        </p:nvSpPr>
        <p:spPr>
          <a:xfrm rot="13541691">
            <a:off x="7123113" y="1871662"/>
            <a:ext cx="300038" cy="1350963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Curved Left Arrow 7"/>
          <p:cNvSpPr/>
          <p:nvPr/>
        </p:nvSpPr>
        <p:spPr>
          <a:xfrm>
            <a:off x="3035300" y="3429000"/>
            <a:ext cx="241300" cy="668338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04" name="Curved Right Arrow 103"/>
          <p:cNvSpPr/>
          <p:nvPr/>
        </p:nvSpPr>
        <p:spPr>
          <a:xfrm rot="1248171">
            <a:off x="2006600" y="3376613"/>
            <a:ext cx="415925" cy="1109662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Right Arrow 9"/>
          <p:cNvSpPr/>
          <p:nvPr/>
        </p:nvSpPr>
        <p:spPr>
          <a:xfrm rot="8704644">
            <a:off x="2146300" y="2405063"/>
            <a:ext cx="488950" cy="1270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8" name="Right Arrow 107"/>
          <p:cNvSpPr/>
          <p:nvPr/>
        </p:nvSpPr>
        <p:spPr>
          <a:xfrm rot="12259732">
            <a:off x="2044700" y="3087688"/>
            <a:ext cx="488950" cy="12541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9" name="Right Arrow 108"/>
          <p:cNvSpPr/>
          <p:nvPr/>
        </p:nvSpPr>
        <p:spPr>
          <a:xfrm rot="11724666">
            <a:off x="2132013" y="2771775"/>
            <a:ext cx="488950" cy="12541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0" name="Right Arrow 109"/>
          <p:cNvSpPr/>
          <p:nvPr/>
        </p:nvSpPr>
        <p:spPr>
          <a:xfrm rot="20576094">
            <a:off x="2706688" y="2130425"/>
            <a:ext cx="490537" cy="125413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1" name="Right Arrow 110"/>
          <p:cNvSpPr/>
          <p:nvPr/>
        </p:nvSpPr>
        <p:spPr>
          <a:xfrm rot="10954745">
            <a:off x="4370388" y="2093913"/>
            <a:ext cx="490537" cy="12541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2" name="Curved Right Arrow 111"/>
          <p:cNvSpPr/>
          <p:nvPr/>
        </p:nvSpPr>
        <p:spPr>
          <a:xfrm rot="12333186">
            <a:off x="3327400" y="2214563"/>
            <a:ext cx="304800" cy="754062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14" name="Curved Right Arrow 113"/>
          <p:cNvSpPr/>
          <p:nvPr/>
        </p:nvSpPr>
        <p:spPr>
          <a:xfrm rot="7332451">
            <a:off x="6475412" y="5973763"/>
            <a:ext cx="168275" cy="508000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15401" name="TextBox 11"/>
          <p:cNvSpPr txBox="1">
            <a:spLocks noChangeArrowheads="1"/>
          </p:cNvSpPr>
          <p:nvPr/>
        </p:nvSpPr>
        <p:spPr bwMode="auto">
          <a:xfrm>
            <a:off x="6805613" y="1812925"/>
            <a:ext cx="6985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50,000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2" name="TextBox 115"/>
          <p:cNvSpPr txBox="1">
            <a:spLocks noChangeArrowheads="1"/>
          </p:cNvSpPr>
          <p:nvPr/>
        </p:nvSpPr>
        <p:spPr bwMode="auto">
          <a:xfrm>
            <a:off x="4719638" y="2362200"/>
            <a:ext cx="739775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25,000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3" name="TextBox 116"/>
          <p:cNvSpPr txBox="1">
            <a:spLocks noChangeArrowheads="1"/>
          </p:cNvSpPr>
          <p:nvPr/>
        </p:nvSpPr>
        <p:spPr bwMode="auto">
          <a:xfrm>
            <a:off x="3127375" y="2771775"/>
            <a:ext cx="7239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20,000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4" name="TextBox 117"/>
          <p:cNvSpPr txBox="1">
            <a:spLocks noChangeArrowheads="1"/>
          </p:cNvSpPr>
          <p:nvPr/>
        </p:nvSpPr>
        <p:spPr bwMode="auto">
          <a:xfrm>
            <a:off x="3228975" y="3187700"/>
            <a:ext cx="703263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70,000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5" name="TextBox 118"/>
          <p:cNvSpPr txBox="1">
            <a:spLocks noChangeArrowheads="1"/>
          </p:cNvSpPr>
          <p:nvPr/>
        </p:nvSpPr>
        <p:spPr bwMode="auto">
          <a:xfrm>
            <a:off x="3271838" y="1536700"/>
            <a:ext cx="7239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80,000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6" name="TextBox 119"/>
          <p:cNvSpPr txBox="1">
            <a:spLocks noChangeArrowheads="1"/>
          </p:cNvSpPr>
          <p:nvPr/>
        </p:nvSpPr>
        <p:spPr bwMode="auto">
          <a:xfrm>
            <a:off x="3563938" y="4921250"/>
            <a:ext cx="7239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50,000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7" name="TextBox 120"/>
          <p:cNvSpPr txBox="1">
            <a:spLocks noChangeArrowheads="1"/>
          </p:cNvSpPr>
          <p:nvPr/>
        </p:nvSpPr>
        <p:spPr bwMode="auto">
          <a:xfrm>
            <a:off x="2333625" y="4633913"/>
            <a:ext cx="725488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75,000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8" name="TextBox 121"/>
          <p:cNvSpPr txBox="1">
            <a:spLocks noChangeArrowheads="1"/>
          </p:cNvSpPr>
          <p:nvPr/>
        </p:nvSpPr>
        <p:spPr bwMode="auto">
          <a:xfrm>
            <a:off x="2047875" y="5359400"/>
            <a:ext cx="72390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5,000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09" name="TextBox 122"/>
          <p:cNvSpPr txBox="1">
            <a:spLocks noChangeArrowheads="1"/>
          </p:cNvSpPr>
          <p:nvPr/>
        </p:nvSpPr>
        <p:spPr bwMode="auto">
          <a:xfrm>
            <a:off x="3105150" y="4286250"/>
            <a:ext cx="844550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125,000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5410" name="Rectangle 64"/>
          <p:cNvSpPr>
            <a:spLocks noChangeArrowheads="1"/>
          </p:cNvSpPr>
          <p:nvPr/>
        </p:nvSpPr>
        <p:spPr bwMode="auto">
          <a:xfrm>
            <a:off x="3386138" y="4097338"/>
            <a:ext cx="715962" cy="14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r>
              <a:rPr lang="en-GB" sz="1000">
                <a:latin typeface="Franklin Gothic Demi Cond" pitchFamily="34" charset="0"/>
              </a:rPr>
              <a:t>Close Rural Damascus</a:t>
            </a:r>
            <a:endParaRPr lang="en-GB" sz="1600">
              <a:latin typeface="Franklin Gothic Demi Cond" pitchFamily="34" charset="0"/>
            </a:endParaRPr>
          </a:p>
        </p:txBody>
      </p:sp>
      <p:sp>
        <p:nvSpPr>
          <p:cNvPr id="15411" name="TextBox 125"/>
          <p:cNvSpPr txBox="1">
            <a:spLocks noChangeArrowheads="1"/>
          </p:cNvSpPr>
          <p:nvPr/>
        </p:nvSpPr>
        <p:spPr bwMode="auto">
          <a:xfrm>
            <a:off x="6156325" y="6505575"/>
            <a:ext cx="739775" cy="307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>
                <a:solidFill>
                  <a:srgbClr val="FF0000"/>
                </a:solidFill>
                <a:latin typeface="Calibri" pitchFamily="34" charset="0"/>
              </a:rPr>
              <a:t>25,000</a:t>
            </a:r>
            <a:endParaRPr lang="en-GB" sz="14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15412" name="Picture 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65313" y="4437063"/>
            <a:ext cx="2079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3" name="Picture 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05088" y="1858963"/>
            <a:ext cx="209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4" name="Picture 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48463" y="1490663"/>
            <a:ext cx="209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5" name="Picture 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97113" y="3954463"/>
            <a:ext cx="209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16" name="Picture 5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43663" y="4437063"/>
            <a:ext cx="2095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417" name="TextBox 4"/>
          <p:cNvSpPr txBox="1">
            <a:spLocks noChangeArrowheads="1"/>
          </p:cNvSpPr>
          <p:nvPr/>
        </p:nvSpPr>
        <p:spPr bwMode="auto">
          <a:xfrm>
            <a:off x="31750" y="461963"/>
            <a:ext cx="65024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 i="1">
                <a:solidFill>
                  <a:schemeClr val="bg1"/>
                </a:solidFill>
                <a:latin typeface="Calibri" pitchFamily="34" charset="0"/>
              </a:rPr>
              <a:t>Approximate 2012 Movements and displacement figures in Syria</a:t>
            </a:r>
            <a:endParaRPr lang="en-GB" b="1" i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5418" name="TextBox 5"/>
          <p:cNvSpPr txBox="1">
            <a:spLocks noChangeArrowheads="1"/>
          </p:cNvSpPr>
          <p:nvPr/>
        </p:nvSpPr>
        <p:spPr bwMode="auto">
          <a:xfrm>
            <a:off x="90488" y="962025"/>
            <a:ext cx="1744662" cy="738188"/>
          </a:xfrm>
          <a:prstGeom prst="rect">
            <a:avLst/>
          </a:prstGeom>
          <a:solidFill>
            <a:srgbClr val="C00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>
                <a:solidFill>
                  <a:schemeClr val="bg1"/>
                </a:solidFill>
                <a:latin typeface="Calibri" pitchFamily="34" charset="0"/>
              </a:rPr>
              <a:t>TOTAL: </a:t>
            </a:r>
          </a:p>
          <a:p>
            <a:pPr algn="ctr"/>
            <a:r>
              <a:rPr lang="en-US" sz="1400">
                <a:solidFill>
                  <a:schemeClr val="bg1"/>
                </a:solidFill>
                <a:latin typeface="Calibri" pitchFamily="34" charset="0"/>
              </a:rPr>
              <a:t>500,000 Individuals</a:t>
            </a:r>
          </a:p>
          <a:p>
            <a:pPr algn="ctr"/>
            <a:r>
              <a:rPr lang="en-US" sz="1400">
                <a:solidFill>
                  <a:schemeClr val="bg1"/>
                </a:solidFill>
                <a:latin typeface="Calibri" pitchFamily="34" charset="0"/>
              </a:rPr>
              <a:t>(100,000 families)</a:t>
            </a:r>
            <a:endParaRPr lang="en-GB" sz="140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9" name="Curved Left Arrow 88"/>
          <p:cNvSpPr/>
          <p:nvPr/>
        </p:nvSpPr>
        <p:spPr>
          <a:xfrm>
            <a:off x="2762250" y="3060700"/>
            <a:ext cx="225425" cy="398463"/>
          </a:xfrm>
          <a:prstGeom prst="curved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98" name="Curved Right Arrow 97"/>
          <p:cNvSpPr/>
          <p:nvPr/>
        </p:nvSpPr>
        <p:spPr>
          <a:xfrm rot="20915315">
            <a:off x="1738313" y="2362200"/>
            <a:ext cx="177800" cy="482600"/>
          </a:xfrm>
          <a:prstGeom prst="curved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chemeClr val="tx1"/>
              </a:solidFill>
            </a:endParaRPr>
          </a:p>
        </p:txBody>
      </p:sp>
      <p:sp>
        <p:nvSpPr>
          <p:cNvPr id="99" name="Right Arrow 98"/>
          <p:cNvSpPr/>
          <p:nvPr/>
        </p:nvSpPr>
        <p:spPr>
          <a:xfrm rot="7744248" flipV="1">
            <a:off x="2489994" y="4310856"/>
            <a:ext cx="317500" cy="46038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Placeholder 2"/>
          <p:cNvSpPr txBox="1">
            <a:spLocks/>
          </p:cNvSpPr>
          <p:nvPr/>
        </p:nvSpPr>
        <p:spPr bwMode="auto">
          <a:xfrm>
            <a:off x="-107950" y="1412875"/>
            <a:ext cx="9251950" cy="4968875"/>
          </a:xfrm>
          <a:prstGeom prst="rect">
            <a:avLst/>
          </a:prstGeom>
          <a:solidFill>
            <a:srgbClr val="006990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20000"/>
              </a:spcBef>
              <a:buFont typeface="Arial" charset="0"/>
              <a:buNone/>
            </a:pPr>
            <a:endParaRPr lang="en-US" sz="320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387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Winterization- NFI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6388" name="Picture 2" descr="Slide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6013" y="1665288"/>
            <a:ext cx="6911975" cy="442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–  Cash Assistance</a:t>
            </a:r>
            <a:endParaRPr lang="en-GB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7411" name="TextBox 5"/>
          <p:cNvSpPr txBox="1">
            <a:spLocks noChangeArrowheads="1"/>
          </p:cNvSpPr>
          <p:nvPr/>
        </p:nvSpPr>
        <p:spPr bwMode="auto">
          <a:xfrm>
            <a:off x="2484438" y="5445125"/>
            <a:ext cx="65516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>
                <a:latin typeface="Calibri" pitchFamily="34" charset="0"/>
                <a:cs typeface="Calibri" pitchFamily="34" charset="0"/>
              </a:rPr>
              <a:t>Distribution of cash assistance to IDPs in Al Nabek. August 2012</a:t>
            </a:r>
            <a:endParaRPr lang="en-GB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17412" name="Picture 5" descr="C:\Documents and Settings\UNHCRUser\Desktop\_DSC1241.jpg"/>
          <p:cNvPicPr>
            <a:picLocks noChangeAspect="1" noChangeArrowheads="1"/>
          </p:cNvPicPr>
          <p:nvPr/>
        </p:nvPicPr>
        <p:blipFill>
          <a:blip r:embed="rId3"/>
          <a:srcRect t="35390" b="5936"/>
          <a:stretch>
            <a:fillRect/>
          </a:stretch>
        </p:blipFill>
        <p:spPr bwMode="auto">
          <a:xfrm>
            <a:off x="-323850" y="1590675"/>
            <a:ext cx="9504363" cy="370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–  Cash Assistance</a:t>
            </a:r>
            <a:endParaRPr lang="en-GB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107950" y="1052513"/>
            <a:ext cx="3995738" cy="1512887"/>
          </a:xfrm>
          <a:prstGeom prst="ellipse">
            <a:avLst/>
          </a:prstGeom>
          <a:solidFill>
            <a:srgbClr val="638B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40,000 families </a:t>
            </a:r>
          </a:p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(200,000 IDPs)</a:t>
            </a: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73025" y="4076700"/>
            <a:ext cx="5291138" cy="2447925"/>
          </a:xfrm>
          <a:prstGeom prst="ellipse">
            <a:avLst/>
          </a:prstGeom>
          <a:solidFill>
            <a:srgbClr val="EB89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Progress to date: </a:t>
            </a:r>
          </a:p>
          <a:p>
            <a:pPr marL="342900" indent="-342900" algn="ctr"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Delivery to 3,300 families out of 5,200 in Al Nabek</a:t>
            </a:r>
          </a:p>
          <a:p>
            <a:pPr marL="342900" indent="-342900" algn="ctr"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Preparations for roll-out to Hassakeh (target: 8,500 families)</a:t>
            </a:r>
            <a:endParaRPr lang="en-GB" sz="2200" dirty="0">
              <a:solidFill>
                <a:schemeClr val="tx1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3313113" y="1700213"/>
            <a:ext cx="5724525" cy="2736850"/>
          </a:xfrm>
          <a:prstGeom prst="ellipse">
            <a:avLst/>
          </a:prstGeom>
          <a:solidFill>
            <a:srgbClr val="00699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Concept: </a:t>
            </a:r>
          </a:p>
          <a:p>
            <a:pPr marL="342900" indent="-342900" algn="ctr"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One-time assistance for needs unmet through standard winterized NFI package</a:t>
            </a:r>
          </a:p>
          <a:p>
            <a:pPr marL="342900" indent="-342900" algn="ctr">
              <a:buFont typeface="Arial" pitchFamily="34" charset="0"/>
              <a:buChar char="•"/>
              <a:defRPr/>
            </a:pPr>
            <a:endParaRPr lang="en-US" sz="12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 algn="ctr">
              <a:buFont typeface="Arial" pitchFamily="34" charset="0"/>
              <a:buChar char="•"/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Builds on UNHCR’s refugee cash assistance experience</a:t>
            </a:r>
          </a:p>
        </p:txBody>
      </p:sp>
      <p:sp>
        <p:nvSpPr>
          <p:cNvPr id="4" name="Oval 3"/>
          <p:cNvSpPr/>
          <p:nvPr/>
        </p:nvSpPr>
        <p:spPr>
          <a:xfrm>
            <a:off x="5292725" y="5241925"/>
            <a:ext cx="3743325" cy="1500188"/>
          </a:xfrm>
          <a:prstGeom prst="ellipse">
            <a:avLst/>
          </a:prstGeom>
          <a:solidFill>
            <a:srgbClr val="638B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Constraint: Authorization to travel to distribution site (Al Nabek)</a:t>
            </a:r>
          </a:p>
        </p:txBody>
      </p:sp>
      <p:sp>
        <p:nvSpPr>
          <p:cNvPr id="18439" name="TextBox 6"/>
          <p:cNvSpPr txBox="1">
            <a:spLocks noChangeArrowheads="1"/>
          </p:cNvSpPr>
          <p:nvPr/>
        </p:nvSpPr>
        <p:spPr bwMode="auto">
          <a:xfrm>
            <a:off x="971550" y="2852738"/>
            <a:ext cx="952500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USD 1.6 million needed</a:t>
            </a:r>
            <a:endParaRPr lang="en-GB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 bwMode="auto">
          <a:xfrm>
            <a:off x="107950" y="-20638"/>
            <a:ext cx="8928100" cy="11303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- Rehabilitation of Communal Shelters</a:t>
            </a:r>
            <a:endParaRPr lang="en-GB" sz="32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9459" name="Content Placeholder 1"/>
          <p:cNvSpPr>
            <a:spLocks noGrp="1"/>
          </p:cNvSpPr>
          <p:nvPr>
            <p:ph idx="1"/>
          </p:nvPr>
        </p:nvSpPr>
        <p:spPr>
          <a:xfrm>
            <a:off x="1403350" y="6445250"/>
            <a:ext cx="7726363" cy="646113"/>
          </a:xfrm>
        </p:spPr>
        <p:txBody>
          <a:bodyPr/>
          <a:lstStyle/>
          <a:p>
            <a:pPr marL="0" indent="0" algn="r">
              <a:buFont typeface="Arial" charset="0"/>
              <a:buNone/>
            </a:pPr>
            <a:r>
              <a:rPr lang="en-US" sz="2000" smtClean="0"/>
              <a:t>Newly built school hosting IDPs in front of UNHCR office, Damascus</a:t>
            </a:r>
            <a:endParaRPr lang="en-GB" sz="2000" smtClean="0"/>
          </a:p>
        </p:txBody>
      </p:sp>
      <p:pic>
        <p:nvPicPr>
          <p:cNvPr id="19460" name="Picture 5" descr="C:\Documents and Settings\UNHCRUser\Desktop\UNHCR School Sami.jpg"/>
          <p:cNvPicPr>
            <a:picLocks noChangeAspect="1" noChangeArrowheads="1"/>
          </p:cNvPicPr>
          <p:nvPr/>
        </p:nvPicPr>
        <p:blipFill>
          <a:blip r:embed="rId3"/>
          <a:srcRect t="7684" b="4193"/>
          <a:stretch>
            <a:fillRect/>
          </a:stretch>
        </p:blipFill>
        <p:spPr bwMode="auto">
          <a:xfrm>
            <a:off x="-36513" y="1125538"/>
            <a:ext cx="9374188" cy="531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 bwMode="auto">
          <a:xfrm>
            <a:off x="131763" y="-26988"/>
            <a:ext cx="9012237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- Rehabilitation of Communal Shelters</a:t>
            </a:r>
            <a:endParaRPr lang="en-GB" sz="32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4294967295"/>
          </p:nvPr>
        </p:nvSpPr>
        <p:spPr>
          <a:xfrm>
            <a:off x="3492500" y="1008063"/>
            <a:ext cx="5040313" cy="6021387"/>
          </a:xfrm>
          <a:solidFill>
            <a:srgbClr val="638B72">
              <a:alpha val="74902"/>
            </a:srgbClr>
          </a:solidFill>
        </p:spPr>
        <p:txBody>
          <a:bodyPr/>
          <a:lstStyle/>
          <a:p>
            <a:pPr marL="0" indent="0">
              <a:buFont typeface="Arial" charset="0"/>
              <a:buNone/>
              <a:defRPr/>
            </a:pPr>
            <a:r>
              <a:rPr lang="en-US" sz="2400" dirty="0" smtClean="0"/>
              <a:t>To initially rehabilitate 120 shelters</a:t>
            </a:r>
            <a:endParaRPr lang="en-US" sz="2400" dirty="0"/>
          </a:p>
          <a:p>
            <a:pPr>
              <a:defRPr/>
            </a:pPr>
            <a:endParaRPr lang="en-US" sz="2400" dirty="0" smtClean="0"/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 smtClean="0"/>
              <a:t>Light </a:t>
            </a:r>
            <a:r>
              <a:rPr lang="en-US" sz="2400" dirty="0"/>
              <a:t>construction required – partitioning, walls, doors, windows</a:t>
            </a:r>
          </a:p>
          <a:p>
            <a:pPr>
              <a:buFont typeface="Arial" pitchFamily="34" charset="0"/>
              <a:buChar char="•"/>
              <a:defRPr/>
            </a:pPr>
            <a:endParaRPr lang="en-US" sz="2400" dirty="0"/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/>
              <a:t>Heating only in communal areas. Water, sanitation and communal kitchens</a:t>
            </a:r>
          </a:p>
          <a:p>
            <a:pPr>
              <a:buFont typeface="Arial" pitchFamily="34" charset="0"/>
              <a:buChar char="•"/>
              <a:defRPr/>
            </a:pPr>
            <a:endParaRPr lang="en-US" sz="2400" dirty="0"/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/>
              <a:t>Community services/ protection</a:t>
            </a:r>
          </a:p>
          <a:p>
            <a:pPr>
              <a:buFont typeface="Arial" pitchFamily="34" charset="0"/>
              <a:buChar char="•"/>
              <a:defRPr/>
            </a:pPr>
            <a:endParaRPr lang="en-US" sz="2400" dirty="0"/>
          </a:p>
          <a:p>
            <a:pPr>
              <a:buFont typeface="Arial" pitchFamily="34" charset="0"/>
              <a:buChar char="•"/>
              <a:defRPr/>
            </a:pPr>
            <a:r>
              <a:rPr lang="en-US" sz="2400" dirty="0"/>
              <a:t>Data / information on Government’s plans and all sites.</a:t>
            </a:r>
            <a:endParaRPr lang="en-GB" sz="2400" dirty="0">
              <a:solidFill>
                <a:schemeClr val="bg1"/>
              </a:solidFill>
            </a:endParaRPr>
          </a:p>
          <a:p>
            <a:pPr>
              <a:defRPr/>
            </a:pPr>
            <a:endParaRPr lang="en-US" sz="2400" dirty="0" smtClean="0"/>
          </a:p>
        </p:txBody>
      </p:sp>
      <p:sp>
        <p:nvSpPr>
          <p:cNvPr id="20484" name="TextBox 1"/>
          <p:cNvSpPr txBox="1">
            <a:spLocks noChangeArrowheads="1"/>
          </p:cNvSpPr>
          <p:nvPr/>
        </p:nvSpPr>
        <p:spPr bwMode="auto">
          <a:xfrm>
            <a:off x="900113" y="981075"/>
            <a:ext cx="2447925" cy="6986588"/>
          </a:xfrm>
          <a:prstGeom prst="rect">
            <a:avLst/>
          </a:prstGeom>
          <a:solidFill>
            <a:srgbClr val="EB8923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>
                <a:latin typeface="Calibri" pitchFamily="34" charset="0"/>
                <a:cs typeface="Calibri" pitchFamily="34" charset="0"/>
              </a:rPr>
              <a:t>Objective</a:t>
            </a: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latin typeface="Calibri" pitchFamily="34" charset="0"/>
                <a:cs typeface="Calibri" pitchFamily="34" charset="0"/>
              </a:rPr>
              <a:t>Concept</a:t>
            </a:r>
          </a:p>
          <a:p>
            <a:endParaRPr lang="en-US" sz="2000">
              <a:latin typeface="Calibri" pitchFamily="34" charset="0"/>
              <a:cs typeface="Calibri" pitchFamily="34" charset="0"/>
            </a:endParaRPr>
          </a:p>
          <a:p>
            <a:endParaRPr lang="en-US" sz="20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 sz="2400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US">
              <a:latin typeface="Calibri" pitchFamily="34" charset="0"/>
              <a:cs typeface="Calibri" pitchFamily="34" charset="0"/>
            </a:endParaRPr>
          </a:p>
          <a:p>
            <a:endParaRPr lang="en-GB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 bwMode="auto">
          <a:xfrm>
            <a:off x="107950" y="57150"/>
            <a:ext cx="9012238" cy="850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Winterization - Rehabilitation of Communal Shelters</a:t>
            </a:r>
            <a:endParaRPr lang="en-GB" sz="32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1507" name="Picture 6" descr="C:\Documents and Settings\UNHCRUser\Desktop\_DSC1581.jpg"/>
          <p:cNvPicPr>
            <a:picLocks noChangeAspect="1" noChangeArrowheads="1"/>
          </p:cNvPicPr>
          <p:nvPr/>
        </p:nvPicPr>
        <p:blipFill>
          <a:blip r:embed="rId3"/>
          <a:srcRect l="38734" r="1231"/>
          <a:stretch>
            <a:fillRect/>
          </a:stretch>
        </p:blipFill>
        <p:spPr bwMode="auto">
          <a:xfrm>
            <a:off x="3563938" y="825500"/>
            <a:ext cx="5580062" cy="618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4925" y="908050"/>
            <a:ext cx="3384550" cy="56324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Progress to date:</a:t>
            </a:r>
          </a:p>
          <a:p>
            <a:pPr>
              <a:defRPr/>
            </a:pP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UNHCR actively visiting communal shelters (70)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Progress made with the Ministry of Local Administration (</a:t>
            </a:r>
            <a:r>
              <a:rPr lang="en-US" sz="2400" dirty="0" err="1">
                <a:latin typeface="Calibri" pitchFamily="34" charset="0"/>
                <a:cs typeface="Calibri" pitchFamily="34" charset="0"/>
              </a:rPr>
              <a:t>MoLA</a:t>
            </a:r>
            <a:r>
              <a:rPr lang="en-US" sz="2400" dirty="0">
                <a:latin typeface="Calibri" pitchFamily="34" charset="0"/>
                <a:cs typeface="Calibri" pitchFamily="34" charset="0"/>
              </a:rPr>
              <a:t>)</a:t>
            </a:r>
          </a:p>
          <a:p>
            <a:pPr>
              <a:defRPr/>
            </a:pP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Constraints:</a:t>
            </a:r>
          </a:p>
          <a:p>
            <a:pPr>
              <a:defRPr/>
            </a:pP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New type of project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List of communal shelters to rehabilitate</a:t>
            </a:r>
          </a:p>
        </p:txBody>
      </p:sp>
      <p:sp>
        <p:nvSpPr>
          <p:cNvPr id="21509" name="TextBox 5"/>
          <p:cNvSpPr txBox="1">
            <a:spLocks noChangeArrowheads="1"/>
          </p:cNvSpPr>
          <p:nvPr/>
        </p:nvSpPr>
        <p:spPr bwMode="auto">
          <a:xfrm>
            <a:off x="2541588" y="908050"/>
            <a:ext cx="950912" cy="923925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USD 1.8 million needed</a:t>
            </a:r>
            <a:endParaRPr lang="en-GB" b="1">
              <a:solidFill>
                <a:srgbClr val="FF0000"/>
              </a:solidFill>
            </a:endParaRPr>
          </a:p>
        </p:txBody>
      </p:sp>
      <p:sp>
        <p:nvSpPr>
          <p:cNvPr id="21510" name="TextBox 2"/>
          <p:cNvSpPr txBox="1">
            <a:spLocks noChangeArrowheads="1"/>
          </p:cNvSpPr>
          <p:nvPr/>
        </p:nvSpPr>
        <p:spPr bwMode="auto">
          <a:xfrm>
            <a:off x="5435600" y="6165850"/>
            <a:ext cx="35290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sz="2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Displaced living in a classroom, </a:t>
            </a:r>
          </a:p>
          <a:p>
            <a:pPr algn="r"/>
            <a:r>
              <a:rPr lang="en-US" sz="2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Al Nabek</a:t>
            </a:r>
            <a:endParaRPr lang="en-GB" sz="20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950" y="44450"/>
            <a:ext cx="9217025" cy="792163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052513"/>
            <a:ext cx="7772400" cy="56896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2253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700" y="0"/>
            <a:ext cx="9096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Health</a:t>
            </a:r>
            <a:endParaRPr lang="en-GB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9700" y="4797425"/>
            <a:ext cx="4719638" cy="16303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Constraints: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Access to health facilities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Long procurement process and increasing international procurement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Overstretching capacity of partners</a:t>
            </a:r>
            <a:endParaRPr lang="en-GB" b="1" dirty="0">
              <a:solidFill>
                <a:srgbClr val="0069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07950" y="981075"/>
            <a:ext cx="3087688" cy="2960688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EB8946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Ensure access to </a:t>
            </a:r>
          </a:p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primary health care </a:t>
            </a:r>
          </a:p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for 130,000 IDPs and </a:t>
            </a:r>
          </a:p>
          <a:p>
            <a:pPr algn="ctr">
              <a:defRPr/>
            </a:pPr>
            <a:r>
              <a:rPr lang="en-US" sz="24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emergency referrals</a:t>
            </a:r>
          </a:p>
        </p:txBody>
      </p:sp>
      <p:sp>
        <p:nvSpPr>
          <p:cNvPr id="3" name="Striped Right Arrow 2"/>
          <p:cNvSpPr/>
          <p:nvPr/>
        </p:nvSpPr>
        <p:spPr>
          <a:xfrm>
            <a:off x="3148013" y="1470025"/>
            <a:ext cx="1019175" cy="358775"/>
          </a:xfrm>
          <a:prstGeom prst="stripedRightArrow">
            <a:avLst/>
          </a:prstGeom>
          <a:solidFill>
            <a:srgbClr val="EB9646"/>
          </a:solidFill>
          <a:ln>
            <a:solidFill>
              <a:srgbClr val="EB9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41825" y="1019175"/>
            <a:ext cx="4522788" cy="25542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Concept: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Essential drugs, consultations, lab. tests &amp; referrals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Life-saving medical equipment to health facilities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Support provided mainly through SARC polyclinics and mobile clinics in IDP receiving areas</a:t>
            </a:r>
            <a:endParaRPr lang="en-GB" b="1" dirty="0">
              <a:solidFill>
                <a:srgbClr val="0069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19700" y="3806825"/>
            <a:ext cx="3744913" cy="2862263"/>
          </a:xfrm>
          <a:prstGeom prst="rect">
            <a:avLst/>
          </a:prstGeom>
          <a:noFill/>
          <a:ln>
            <a:solidFill>
              <a:srgbClr val="00699A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Progress to date: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Comprehensive primary healthcare to 28,000 IDPs through SARC (June-Sep.).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63,600 medical acts (</a:t>
            </a:r>
            <a:r>
              <a:rPr lang="en-GB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consultations, lab. tests  &amp; drugs)</a:t>
            </a:r>
            <a:endParaRPr lang="en-US" sz="2000" b="1" dirty="0">
              <a:solidFill>
                <a:srgbClr val="00699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b="1" dirty="0">
                <a:solidFill>
                  <a:srgbClr val="006990"/>
                </a:solidFill>
                <a:latin typeface="Calibri" pitchFamily="34" charset="0"/>
                <a:cs typeface="Calibri" pitchFamily="34" charset="0"/>
              </a:rPr>
              <a:t>Procurement of medical equipment in progress.</a:t>
            </a:r>
            <a:endParaRPr lang="en-GB" b="1" dirty="0">
              <a:solidFill>
                <a:srgbClr val="00699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Striped Right Arrow 9"/>
          <p:cNvSpPr/>
          <p:nvPr/>
        </p:nvSpPr>
        <p:spPr>
          <a:xfrm rot="1092182">
            <a:off x="3068638" y="3709988"/>
            <a:ext cx="1860550" cy="357187"/>
          </a:xfrm>
          <a:prstGeom prst="stripedRightArrow">
            <a:avLst/>
          </a:prstGeom>
          <a:solidFill>
            <a:srgbClr val="EB9646"/>
          </a:solidFill>
          <a:ln>
            <a:solidFill>
              <a:srgbClr val="EB9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Striped Right Arrow 10"/>
          <p:cNvSpPr/>
          <p:nvPr/>
        </p:nvSpPr>
        <p:spPr>
          <a:xfrm rot="5400000">
            <a:off x="1441450" y="4186238"/>
            <a:ext cx="576263" cy="357187"/>
          </a:xfrm>
          <a:prstGeom prst="stripedRightArrow">
            <a:avLst/>
          </a:prstGeom>
          <a:solidFill>
            <a:srgbClr val="EB9646"/>
          </a:solidFill>
          <a:ln>
            <a:solidFill>
              <a:srgbClr val="EB964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 bwMode="auto">
          <a:xfrm>
            <a:off x="395288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Community Services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4579" name="Picture 5" descr="C:\Documents and Settings\UNHCRUser\Desktop\_DSC1206.jpg"/>
          <p:cNvPicPr>
            <a:picLocks noChangeAspect="1" noChangeArrowheads="1"/>
          </p:cNvPicPr>
          <p:nvPr/>
        </p:nvPicPr>
        <p:blipFill>
          <a:blip r:embed="rId3"/>
          <a:srcRect l="20947" r="33916" b="12531"/>
          <a:stretch>
            <a:fillRect/>
          </a:stretch>
        </p:blipFill>
        <p:spPr bwMode="auto">
          <a:xfrm>
            <a:off x="-36513" y="765175"/>
            <a:ext cx="4752976" cy="612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4140200" y="765175"/>
            <a:ext cx="5003800" cy="6216650"/>
          </a:xfrm>
          <a:prstGeom prst="rect">
            <a:avLst/>
          </a:prstGeom>
          <a:solidFill>
            <a:srgbClr val="00699A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Support to women &amp; children</a:t>
            </a:r>
            <a:br>
              <a:rPr lang="en-US" sz="24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</a:br>
            <a:endParaRPr lang="en-US" sz="2000" b="1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Provide psychosocial and legal support to 100,000 vulnerable IDP women and children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Progress to date: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Field visits: identification, counseling, assistance and referrals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124 trained Syrian volunteers provide psychological first aid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Child protection and recreational support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Development of community </a:t>
            </a:r>
            <a:r>
              <a:rPr lang="en-US" sz="2000" dirty="0" err="1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centres</a:t>
            </a: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Constraints: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Nature of the work</a:t>
            </a:r>
          </a:p>
          <a:p>
            <a:pPr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US" dirty="0"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 bwMode="auto">
          <a:xfrm>
            <a:off x="107950" y="-26988"/>
            <a:ext cx="8229600" cy="1143001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Education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44463" y="1025525"/>
            <a:ext cx="4356100" cy="5594350"/>
          </a:xfrm>
          <a:prstGeom prst="rect">
            <a:avLst/>
          </a:prstGeom>
          <a:solidFill>
            <a:srgbClr val="EB8923"/>
          </a:solidFill>
        </p:spPr>
        <p:txBody>
          <a:bodyPr/>
          <a:lstStyle/>
          <a:p>
            <a:pPr algn="ctr">
              <a:defRPr/>
            </a:pPr>
            <a:r>
              <a:rPr lang="en-US" sz="2000" b="1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“Back to school” project</a:t>
            </a:r>
          </a:p>
          <a:p>
            <a:pPr>
              <a:defRPr/>
            </a:pP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Improved school attendance of 57,000 IDP children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Progress to date: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Procurement of individual primary school kits and of 12</a:t>
            </a:r>
            <a:r>
              <a:rPr lang="en-US" sz="2000" baseline="30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th</a:t>
            </a: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grade book sets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Coordination with other partners to avoid duplication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Constraints: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Finalization of distribution arrangements</a:t>
            </a:r>
            <a:endParaRPr lang="en-US" sz="2000" dirty="0">
              <a:latin typeface="Calibri" pitchFamily="34" charset="0"/>
              <a:cs typeface="Calibri" pitchFamily="34" charset="0"/>
            </a:endParaRPr>
          </a:p>
          <a:p>
            <a:pPr marL="742950" lvl="1" indent="-285750">
              <a:buFont typeface="Arial" pitchFamily="34" charset="0"/>
              <a:buChar char="•"/>
              <a:defRPr/>
            </a:pPr>
            <a:endParaRPr lang="en-GB" dirty="0"/>
          </a:p>
        </p:txBody>
      </p:sp>
      <p:pic>
        <p:nvPicPr>
          <p:cNvPr id="25604" name="Picture 6" descr="C:\Documents and Settings\UNHCRUser\My Documents\My Pictures\Picture5 Chil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19675" y="1012825"/>
            <a:ext cx="3708400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 bwMode="auto">
          <a:xfrm>
            <a:off x="179388" y="-26988"/>
            <a:ext cx="8229600" cy="792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WASH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34925" y="933450"/>
            <a:ext cx="3457575" cy="3095625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638B72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Support &amp;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complement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activities in main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areas of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intervention</a:t>
            </a:r>
          </a:p>
        </p:txBody>
      </p:sp>
      <p:sp>
        <p:nvSpPr>
          <p:cNvPr id="6" name="Freeform 5"/>
          <p:cNvSpPr/>
          <p:nvPr/>
        </p:nvSpPr>
        <p:spPr>
          <a:xfrm>
            <a:off x="2771775" y="942975"/>
            <a:ext cx="3376613" cy="3095625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EB9646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Concept: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Water tankers to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support SARC &amp; IDP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areas; Water project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in Hassakeh through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the Governorate</a:t>
            </a:r>
          </a:p>
        </p:txBody>
      </p:sp>
      <p:sp>
        <p:nvSpPr>
          <p:cNvPr id="8" name="Freeform 7"/>
          <p:cNvSpPr/>
          <p:nvPr/>
        </p:nvSpPr>
        <p:spPr>
          <a:xfrm>
            <a:off x="5724525" y="1052513"/>
            <a:ext cx="3375025" cy="3095625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006990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Progress to date: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Ongoing procurement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of 4 water tankers</a:t>
            </a:r>
          </a:p>
        </p:txBody>
      </p:sp>
      <p:pic>
        <p:nvPicPr>
          <p:cNvPr id="26630" name="Picture 8" descr="C:\Documents and Settings\UNHCRUser\Desktop\photowide.png"/>
          <p:cNvPicPr>
            <a:picLocks noChangeAspect="1" noChangeArrowheads="1"/>
          </p:cNvPicPr>
          <p:nvPr/>
        </p:nvPicPr>
        <p:blipFill>
          <a:blip r:embed="rId3"/>
          <a:srcRect b="53247"/>
          <a:stretch>
            <a:fillRect/>
          </a:stretch>
        </p:blipFill>
        <p:spPr bwMode="auto">
          <a:xfrm>
            <a:off x="-163513" y="4256088"/>
            <a:ext cx="9307513" cy="2601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Box 1"/>
          <p:cNvSpPr txBox="1">
            <a:spLocks noChangeArrowheads="1"/>
          </p:cNvSpPr>
          <p:nvPr/>
        </p:nvSpPr>
        <p:spPr bwMode="auto">
          <a:xfrm>
            <a:off x="34925" y="6237288"/>
            <a:ext cx="2881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Hassakeh Governorate</a:t>
            </a:r>
            <a:endParaRPr lang="en-GB" sz="20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C:\Documents and Settings\UNHCRUser\My Documents\My Pictures\Picture4 Nab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75" y="822325"/>
            <a:ext cx="9183688" cy="6107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Box 3"/>
          <p:cNvSpPr txBox="1">
            <a:spLocks noChangeArrowheads="1"/>
          </p:cNvSpPr>
          <p:nvPr/>
        </p:nvSpPr>
        <p:spPr bwMode="auto">
          <a:xfrm>
            <a:off x="179388" y="115888"/>
            <a:ext cx="101536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Logistics and Security </a:t>
            </a:r>
            <a:endParaRPr lang="en-GB" sz="40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7652" name="TextBox 4"/>
          <p:cNvSpPr txBox="1">
            <a:spLocks noChangeArrowheads="1"/>
          </p:cNvSpPr>
          <p:nvPr/>
        </p:nvSpPr>
        <p:spPr bwMode="auto">
          <a:xfrm>
            <a:off x="179388" y="6165850"/>
            <a:ext cx="532923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NFI warehouses in SARC Distribution Centre, </a:t>
            </a:r>
          </a:p>
          <a:p>
            <a:r>
              <a:rPr lang="en-US" sz="2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Al Nabek </a:t>
            </a:r>
            <a:endParaRPr lang="en-GB" sz="20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 bwMode="auto">
          <a:xfrm>
            <a:off x="179388" y="-26988"/>
            <a:ext cx="8229600" cy="7921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6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Logistics and Security</a:t>
            </a:r>
            <a:endParaRPr lang="en-GB" sz="36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932363" y="4056063"/>
            <a:ext cx="3960812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n-US" sz="2400" dirty="0"/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400" dirty="0"/>
          </a:p>
          <a:p>
            <a:pPr>
              <a:defRPr/>
            </a:pPr>
            <a:endParaRPr lang="en-GB" dirty="0"/>
          </a:p>
        </p:txBody>
      </p:sp>
      <p:sp>
        <p:nvSpPr>
          <p:cNvPr id="5" name="Freeform 4"/>
          <p:cNvSpPr/>
          <p:nvPr/>
        </p:nvSpPr>
        <p:spPr>
          <a:xfrm>
            <a:off x="34925" y="933450"/>
            <a:ext cx="3089275" cy="2960688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638B72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dirty="0">
                <a:latin typeface="Calibri" pitchFamily="34" charset="0"/>
                <a:cs typeface="Calibri" pitchFamily="34" charset="0"/>
              </a:rPr>
              <a:t>Objective: </a:t>
            </a:r>
          </a:p>
          <a:p>
            <a:pPr algn="ctr">
              <a:defRPr/>
            </a:pPr>
            <a:r>
              <a:rPr lang="en-US" sz="2800" dirty="0">
                <a:latin typeface="Calibri" pitchFamily="34" charset="0"/>
                <a:cs typeface="Calibri" pitchFamily="34" charset="0"/>
              </a:rPr>
              <a:t>Facilitate the distribution and monitoring of assistance</a:t>
            </a:r>
          </a:p>
        </p:txBody>
      </p:sp>
      <p:sp>
        <p:nvSpPr>
          <p:cNvPr id="6" name="Freeform 5"/>
          <p:cNvSpPr/>
          <p:nvPr/>
        </p:nvSpPr>
        <p:spPr>
          <a:xfrm>
            <a:off x="2924175" y="942975"/>
            <a:ext cx="3087688" cy="2960688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EB9646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Logistics: </a:t>
            </a:r>
          </a:p>
          <a:p>
            <a:pPr algn="ctr"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Provide free-of-</a:t>
            </a:r>
          </a:p>
          <a:p>
            <a:pPr algn="ctr"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charge logistics support (warehouses &amp; transport means) </a:t>
            </a:r>
          </a:p>
          <a:p>
            <a:pPr algn="ctr"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to partners</a:t>
            </a:r>
          </a:p>
        </p:txBody>
      </p:sp>
      <p:sp>
        <p:nvSpPr>
          <p:cNvPr id="7" name="Freeform 6"/>
          <p:cNvSpPr/>
          <p:nvPr/>
        </p:nvSpPr>
        <p:spPr>
          <a:xfrm>
            <a:off x="5946775" y="944563"/>
            <a:ext cx="3089275" cy="2959100"/>
          </a:xfrm>
          <a:custGeom>
            <a:avLst/>
            <a:gdLst>
              <a:gd name="connsiteX0" fmla="*/ 1964220 w 3928440"/>
              <a:gd name="connsiteY0" fmla="*/ 3955897 h 3955897"/>
              <a:gd name="connsiteX1" fmla="*/ 3928440 w 3928440"/>
              <a:gd name="connsiteY1" fmla="*/ 1977948 h 3955897"/>
              <a:gd name="connsiteX2" fmla="*/ 1964220 w 3928440"/>
              <a:gd name="connsiteY2" fmla="*/ 0 h 3955897"/>
              <a:gd name="connsiteX3" fmla="*/ 0 w 3928440"/>
              <a:gd name="connsiteY3" fmla="*/ 1977948 h 3955897"/>
              <a:gd name="connsiteX4" fmla="*/ 1964220 w 3928440"/>
              <a:gd name="connsiteY4" fmla="*/ 3955897 h 3955897"/>
            </a:gdLst>
            <a:ahLst/>
            <a:cxnLst>
              <a:cxn ang="0">
                <a:pos x="connsiteX0" y="connsiteY0"/>
              </a:cxn>
              <a:cxn ang="1">
                <a:pos x="connsiteX1" y="connsiteY1"/>
              </a:cxn>
              <a:cxn ang="2">
                <a:pos x="connsiteX2" y="connsiteY2"/>
              </a:cxn>
              <a:cxn ang="3">
                <a:pos x="connsiteX3" y="connsiteY3"/>
              </a:cxn>
              <a:cxn ang="4">
                <a:pos x="connsiteX4" y="connsiteY4"/>
              </a:cxn>
            </a:cxnLst>
            <a:rect l="l" t="t" r="r" b="b"/>
            <a:pathLst>
              <a:path w="3928440" h="3955897">
                <a:moveTo>
                  <a:pt x="1964220" y="3955897"/>
                </a:moveTo>
                <a:cubicBezTo>
                  <a:pt x="3049028" y="3955897"/>
                  <a:pt x="3928440" y="3070339"/>
                  <a:pt x="3928440" y="1977948"/>
                </a:cubicBezTo>
                <a:cubicBezTo>
                  <a:pt x="3928440" y="885558"/>
                  <a:pt x="3049028" y="0"/>
                  <a:pt x="1964220" y="0"/>
                </a:cubicBezTo>
                <a:cubicBezTo>
                  <a:pt x="879411" y="0"/>
                  <a:pt x="0" y="885558"/>
                  <a:pt x="0" y="1977948"/>
                </a:cubicBezTo>
                <a:cubicBezTo>
                  <a:pt x="0" y="3070339"/>
                  <a:pt x="879411" y="3955897"/>
                  <a:pt x="1964220" y="3955897"/>
                </a:cubicBezTo>
              </a:path>
            </a:pathLst>
          </a:custGeom>
          <a:solidFill>
            <a:srgbClr val="006990"/>
          </a:solidFill>
          <a:ln w="12700">
            <a:solidFill>
              <a:srgbClr val="000000">
                <a:alpha val="0"/>
              </a:srgb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Staff Security: </a:t>
            </a:r>
          </a:p>
          <a:p>
            <a:pPr algn="ctr">
              <a:defRPr/>
            </a:pPr>
            <a:r>
              <a:rPr lang="en-US" sz="2300" dirty="0">
                <a:latin typeface="Calibri" pitchFamily="34" charset="0"/>
                <a:cs typeface="Calibri" pitchFamily="34" charset="0"/>
              </a:rPr>
              <a:t>Provide adequate vehicles for field visits, in compliance with UN security requirements</a:t>
            </a:r>
          </a:p>
        </p:txBody>
      </p:sp>
      <p:pic>
        <p:nvPicPr>
          <p:cNvPr id="28679" name="Picture 8" descr="C:\Documents and Settings\UNHCRUser\Desktop\DSC_2756.jpg"/>
          <p:cNvPicPr>
            <a:picLocks noChangeAspect="1" noChangeArrowheads="1"/>
          </p:cNvPicPr>
          <p:nvPr/>
        </p:nvPicPr>
        <p:blipFill>
          <a:blip r:embed="rId3"/>
          <a:srcRect t="17307" b="35295"/>
          <a:stretch>
            <a:fillRect/>
          </a:stretch>
        </p:blipFill>
        <p:spPr bwMode="auto">
          <a:xfrm>
            <a:off x="0" y="3984625"/>
            <a:ext cx="9144000" cy="29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765175"/>
            <a:ext cx="9236076" cy="614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699" name="Title 1"/>
          <p:cNvSpPr>
            <a:spLocks noGrp="1"/>
          </p:cNvSpPr>
          <p:nvPr>
            <p:ph type="title"/>
          </p:nvPr>
        </p:nvSpPr>
        <p:spPr bwMode="auto">
          <a:xfrm>
            <a:off x="107950" y="44450"/>
            <a:ext cx="8229600" cy="100012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40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Coordination</a:t>
            </a:r>
            <a:endParaRPr lang="en-GB" sz="40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29700" name="TextBox 3"/>
          <p:cNvSpPr txBox="1">
            <a:spLocks noChangeArrowheads="1"/>
          </p:cNvSpPr>
          <p:nvPr/>
        </p:nvSpPr>
        <p:spPr bwMode="auto">
          <a:xfrm>
            <a:off x="-1588" y="765175"/>
            <a:ext cx="3205163" cy="6248400"/>
          </a:xfrm>
          <a:prstGeom prst="rect">
            <a:avLst/>
          </a:prstGeom>
          <a:solidFill>
            <a:srgbClr val="FFFFFF">
              <a:alpha val="5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UN Inter-agency response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Long and well-established partnerships: </a:t>
            </a:r>
          </a:p>
          <a:p>
            <a:pPr marL="742950" lvl="1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42950" lvl="1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SARC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Authorities 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Local NGOs</a:t>
            </a:r>
          </a:p>
          <a:p>
            <a:pPr marL="742950" lvl="1" indent="-285750">
              <a:buFont typeface="Arial" charset="0"/>
              <a:buChar char="•"/>
            </a:pPr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Governorate of Hassakeh</a:t>
            </a:r>
          </a:p>
          <a:p>
            <a:pPr marL="742950" lvl="1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42950" lvl="1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42950" lvl="1" indent="-285750">
              <a:buFont typeface="Arial" charset="0"/>
              <a:buChar char="•"/>
            </a:pP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pPr marL="742950" lvl="1" indent="-285750">
              <a:buFont typeface="Arial" charset="0"/>
              <a:buChar char="•"/>
            </a:pPr>
            <a:endParaRPr lang="en-GB" sz="160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ubtitle 1"/>
          <p:cNvSpPr>
            <a:spLocks noGrp="1"/>
          </p:cNvSpPr>
          <p:nvPr>
            <p:ph type="subTitle" idx="1"/>
          </p:nvPr>
        </p:nvSpPr>
        <p:spPr>
          <a:xfrm>
            <a:off x="-25400" y="104775"/>
            <a:ext cx="9169400" cy="876300"/>
          </a:xfrm>
        </p:spPr>
        <p:txBody>
          <a:bodyPr/>
          <a:lstStyle/>
          <a:p>
            <a:pPr algn="l" eaLnBrk="1" hangingPunct="1"/>
            <a:r>
              <a:rPr lang="en-US" sz="4000" smtClean="0">
                <a:solidFill>
                  <a:schemeClr val="bg1"/>
                </a:solidFill>
              </a:rPr>
              <a:t>Field assessment and monitoring</a:t>
            </a:r>
          </a:p>
        </p:txBody>
      </p:sp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73025" y="6453188"/>
            <a:ext cx="8963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>
                <a:latin typeface="Calibri" pitchFamily="34" charset="0"/>
                <a:cs typeface="Calibri" pitchFamily="34" charset="0"/>
              </a:rPr>
              <a:t>Community services visit to IDP family (Al Nabek, June 2012)</a:t>
            </a:r>
          </a:p>
        </p:txBody>
      </p:sp>
      <p:pic>
        <p:nvPicPr>
          <p:cNvPr id="30724" name="Picture 2" descr="C:\Users\Anna\Pictures\12_06_19 An Nbak\Best named fotos\12_06_19 s UNHCR comserve interview IDPs AnNabk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1066800"/>
            <a:ext cx="9167813" cy="5314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 bwMode="auto">
          <a:xfrm>
            <a:off x="179388" y="117475"/>
            <a:ext cx="8856662" cy="7905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en-US" sz="320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UNHCR’s Implementation and Monitoring Capacity</a:t>
            </a:r>
            <a:endParaRPr lang="en-GB" sz="320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747" name="TextBox 1"/>
          <p:cNvSpPr txBox="1">
            <a:spLocks noChangeArrowheads="1"/>
          </p:cNvSpPr>
          <p:nvPr/>
        </p:nvSpPr>
        <p:spPr bwMode="auto">
          <a:xfrm>
            <a:off x="0" y="1568450"/>
            <a:ext cx="9144000" cy="4154488"/>
          </a:xfrm>
          <a:prstGeom prst="rect">
            <a:avLst/>
          </a:prstGeom>
          <a:solidFill>
            <a:srgbClr val="638B72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Large team (350 staff, including 22 int. currently in the country)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IDP Unit established within UNHCR Damascus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Field presence: Aleppo, Hassakeh, Al Nabek 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Recruitment of additional staff for Damascus and field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Recruitment of 21 field monitors</a:t>
            </a:r>
          </a:p>
          <a:p>
            <a:pPr marL="285750" indent="-285750">
              <a:buFont typeface="Arial" charset="0"/>
              <a:buChar char="•"/>
            </a:pPr>
            <a:endParaRPr lang="en-US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Establishment of Syrian outreach volunteers network planned</a:t>
            </a:r>
            <a:endParaRPr lang="en-GB" sz="240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981075"/>
            <a:ext cx="9180513" cy="6032500"/>
          </a:xfrm>
          <a:prstGeom prst="rect">
            <a:avLst/>
          </a:prstGeom>
          <a:solidFill>
            <a:srgbClr val="969696">
              <a:alpha val="60000"/>
            </a:srgbClr>
          </a:solidFill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Approx. USD 20 million received (50% of requirements)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Constraint: Urgent need for fresh funds to beat procurement deadlines and coming winter.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400" dirty="0">
                <a:latin typeface="Calibri" pitchFamily="34" charset="0"/>
                <a:cs typeface="Calibri" pitchFamily="34" charset="0"/>
              </a:rPr>
              <a:t>UNHCR Syria country level support:</a:t>
            </a:r>
          </a:p>
          <a:p>
            <a:pPr algn="ctr"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ctr"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GB" sz="2400" dirty="0">
                <a:latin typeface="Calibri" pitchFamily="34" charset="0"/>
                <a:cs typeface="Calibri" pitchFamily="34" charset="0"/>
              </a:rPr>
              <a:t>A portion of earmarked contributions for the “Syria Situation” (for Syrian IDPs &amp; Syrian refugees) also benefits UNHCR Syria: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sz="2400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sz="2400" dirty="0"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r">
              <a:defRPr/>
            </a:pP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algn="just">
              <a:defRPr/>
            </a:pPr>
            <a:r>
              <a:rPr lang="en-US" sz="3200" b="1" i="1" dirty="0">
                <a:latin typeface="Calibri" pitchFamily="34" charset="0"/>
                <a:cs typeface="Calibri" pitchFamily="34" charset="0"/>
              </a:rPr>
              <a:t>                                                                        Thank you!</a:t>
            </a:r>
            <a:endParaRPr lang="en-US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en-GB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2771" name="Title 1"/>
          <p:cNvSpPr txBox="1">
            <a:spLocks/>
          </p:cNvSpPr>
          <p:nvPr/>
        </p:nvSpPr>
        <p:spPr bwMode="auto">
          <a:xfrm>
            <a:off x="0" y="42863"/>
            <a:ext cx="82296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en-GB" sz="400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Funding</a:t>
            </a:r>
          </a:p>
        </p:txBody>
      </p:sp>
      <p:pic>
        <p:nvPicPr>
          <p:cNvPr id="32772" name="Picture 31" descr="http://www.olstars.com/images/flags/Big/c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886075"/>
            <a:ext cx="855663" cy="542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73" name="Picture 34" descr="http://www.google.com/images?q=tbn:ANd9GcRa0WsbAIGxhhrNjenjgYWPKFOMSiGQkebJ47IAZigTDuotXbxhrrLKo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19588" y="2924175"/>
            <a:ext cx="757237" cy="5286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74" name="Picture 51" descr="http://t1.gstatic.com/images?q=tbn:ANd9GcSLeTKDJC1A4x7Khjs7-cbtnfcr1PkvlsDIZKO0qzTn-EGj1B__zVPfH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56325" y="2924175"/>
            <a:ext cx="757238" cy="520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75" name="Picture 2" descr="C:\Documents and Settings\UNHCRUser\My Documents\My Pictures\united-kingdom-flag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19925" y="2924175"/>
            <a:ext cx="812800" cy="550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2776" name="Picture 53" descr="http://t3.gstatic.com/images?q=tbn:ANd9GcQ2DRzioWgWbntTFbjSkqIz0wEPc5OG9TCwr7tc_7PQHJ-uwBwG71zdM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9700" y="2924175"/>
            <a:ext cx="787400" cy="550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77" name="Content Placeholder 37" descr="http://www.google.co.uk/images?q=tbn:ANd9GcQ6qD0bkoRpDKBzg_lEzMaT-ixxCbnlEyqg1AGSt6lDvW2njE0Y9hGRaA">
            <a:hlinkClick r:id="rId8"/>
          </p:cNvPr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9" r:link="rId10"/>
          <a:srcRect/>
          <a:stretch>
            <a:fillRect/>
          </a:stretch>
        </p:blipFill>
        <p:spPr>
          <a:xfrm>
            <a:off x="2478088" y="2924175"/>
            <a:ext cx="725487" cy="487363"/>
          </a:xfrm>
          <a:ln algn="ctr">
            <a:solidFill>
              <a:schemeClr val="tx1"/>
            </a:solidFill>
          </a:ln>
        </p:spPr>
      </p:pic>
      <p:pic>
        <p:nvPicPr>
          <p:cNvPr id="32778" name="Picture 37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258888" y="2924175"/>
            <a:ext cx="1123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1757" name="TextBox 2"/>
          <p:cNvSpPr txBox="1">
            <a:spLocks noChangeArrowheads="1"/>
          </p:cNvSpPr>
          <p:nvPr/>
        </p:nvSpPr>
        <p:spPr bwMode="auto">
          <a:xfrm rot="16200000">
            <a:off x="2870994" y="2951957"/>
            <a:ext cx="835025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1050" dirty="0" smtClean="0"/>
              <a:t>Syria ERF</a:t>
            </a:r>
            <a:endParaRPr lang="en-GB" sz="1050" dirty="0" smtClean="0"/>
          </a:p>
        </p:txBody>
      </p:sp>
      <p:pic>
        <p:nvPicPr>
          <p:cNvPr id="32780" name="Picture 39" descr="English"/>
          <p:cNvPicPr>
            <a:picLocks noChangeAspect="1" noChangeArrowheads="1"/>
          </p:cNvPicPr>
          <p:nvPr/>
        </p:nvPicPr>
        <p:blipFill>
          <a:blip r:embed="rId12" r:link="rId13"/>
          <a:srcRect/>
          <a:stretch>
            <a:fillRect/>
          </a:stretch>
        </p:blipFill>
        <p:spPr bwMode="auto">
          <a:xfrm>
            <a:off x="3487738" y="2924175"/>
            <a:ext cx="652462" cy="612775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2781" name="Picture 39" descr="http://t1.gstatic.com/images?q=tbn:ANd9GcTPbvN3Q8MRlTKmvvIfUpt1Rp3uno40AdOXfTi6H5cOdkQ_5UlaWe4ei1s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50825" y="4756150"/>
            <a:ext cx="798513" cy="54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2" name="Picture 40" descr="http://www.flags.net/images/largeflags/AUST0001.GIF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150938" y="4783138"/>
            <a:ext cx="757237" cy="517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83" name="Picture 2" descr="http://www.google.co.uk/images?q=tbn:ANd9GcQT_O-p2rBkNW1VLjkLka3vWxb8RkEcd7UZPnrcXU5Qbs3T4m_Q9iq9Zg">
            <a:hlinkClick r:id="rId16"/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051050" y="4760913"/>
            <a:ext cx="7572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4" name="Picture 42" descr="http://www.google.com/images?q=tbn:ANd9GcS5CW-UjtTH7v9pUe0-TZ5bhYDATGUiHUhndRcyfvw6TnGCqOUKExRegv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3851275" y="4773613"/>
            <a:ext cx="757238" cy="527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85" name="Picture 43" descr="http://www.google.com/images?q=tbn:ANd9GcTLAnSFnMvY5NS109IaWs4plnf_4cnEX8mxE0d_SRxZPLj5A_gH__1QCZc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716463" y="4783138"/>
            <a:ext cx="755650" cy="517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86" name="Picture 6" descr="http://t1.gstatic.com/images?q=tbn:ANd9GcSoxoIX3LQgoMmIyK4azP4V_2-0M-MRD8hn8Gd-fVC_X-W9UHdaE6pGZng">
            <a:hlinkClick r:id="rId20"/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5643563" y="4760913"/>
            <a:ext cx="65722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7" name="Picture 45" descr="http://t2.gstatic.com/images?q=tbn:ANd9GcR7PKkEiO7ATtsE00iec80eEqQj65iwBe7ar3kAmtuYoqZet3R5w1MgKho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443663" y="4779963"/>
            <a:ext cx="757237" cy="520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88" name="Picture 46" descr="http://www.google.com/images?q=tbn:ANd9GcQTMlfG8RwOKtdcfKuEKr_siOqiOzIbamxAvdA_hi39Zbfg2T8ti8fIrFY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7410450" y="4741863"/>
            <a:ext cx="762000" cy="558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89" name="Picture 47" descr="http://www.google.com/images?q=tbn:ANd9GcSdE8tl10BopfwMofLzcVe88aHXkBNgFQIzM7miU9qAofumDAu6zunJjcTv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236538" y="5389563"/>
            <a:ext cx="795337" cy="5603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0" name="Picture 48" descr="http://t3.gstatic.com/images?q=tbn:ANd9GcRU7PKIiYguH4IvscDwHnd9QCi7uSI_KgvIuxrvX_2ryiVDBbyOe4bHbTU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123950" y="5373688"/>
            <a:ext cx="811213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1" name="Picture 49" descr="http://www.google.com/images?q=tbn:ANd9GcQjQ9A4EoPiC2N3CuBEQPmz0IRSNCqbKy-iyrAHyz_aeTOWezzPnZpPX0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2051050" y="5373688"/>
            <a:ext cx="757238" cy="522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2" name="Picture 50" descr="http://t2.gstatic.com/images?q=tbn:ANd9GcRez4hquFxnk7Lut5xm8WtnNGHRmwImbNVkJiMc0QN4_nFoA7EA_q0SaLo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987675" y="5373688"/>
            <a:ext cx="757238" cy="5222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3" name="Picture 51" descr="http://www.google.com/images?q=tbn:ANd9GcSHZw5nnnUbCIZbGpT4oHGUg17gYogriXcIeIGi03g0pVjBf4D8uHk8Hw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3887788" y="5418138"/>
            <a:ext cx="755650" cy="5318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4" name="Picture 52" descr="http://t0.gstatic.com/images?q=tbn:ANd9GcQky42i9lZWOrIazk8DUAwpTuMYfTyKyG4J5KL_L1Z-jOeRHzhA4XoYNcwy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4714875" y="5403850"/>
            <a:ext cx="793750" cy="546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5" name="Picture 53" descr="http://www.google.com/images?q=tbn:ANd9GcSpGTzD-gtyjqVv43F0nwztxDE5FM7MWahM8SpLwG__aYnICWfXmnlHEg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5580063" y="5424488"/>
            <a:ext cx="757237" cy="5254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6" name="Picture 54" descr="http://t2.gstatic.com/images?q=tbn:ANd9GcRHcHyMGRAThCZpNwf8p9UpjyguKDqxt1zkNLu5fLVCAAazPVYKlLDNXw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462713" y="5407025"/>
            <a:ext cx="773112" cy="542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7" name="Picture 8" descr="http://t1.gstatic.com/images?q=tbn:ANd9GcQFWf04uKPkcKEgIR3juRP-nopF02aZNyCFAB_BZNYBRKn5Knf-BSO3h8c">
            <a:hlinkClick r:id="rId32"/>
          </p:cNvPr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7380288" y="5410200"/>
            <a:ext cx="790575" cy="53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98" name="Picture 56" descr="http://www.google.com/images?q=tbn:ANd9GcT0y4muYXHuPoN6wIYWtZp2MvEn-OHkw8z38tRQek0vIQ4-5C6f9lI-Ids"/>
          <p:cNvPicPr>
            <a:picLocks noChangeAspect="1" noChangeArrowheads="1"/>
          </p:cNvPicPr>
          <p:nvPr/>
        </p:nvPicPr>
        <p:blipFill>
          <a:blip r:embed="rId34"/>
          <a:srcRect/>
          <a:stretch>
            <a:fillRect/>
          </a:stretch>
        </p:blipFill>
        <p:spPr bwMode="auto">
          <a:xfrm>
            <a:off x="250825" y="6129338"/>
            <a:ext cx="790575" cy="539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799" name="Picture 51" descr="http://t1.gstatic.com/images?q=tbn:ANd9GcSLeTKDJC1A4x7Khjs7-cbtnfcr1PkvlsDIZKO0qzTn-EGj1B__zVPfH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16013" y="6148388"/>
            <a:ext cx="757237" cy="520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800" name="Picture 2" descr="C:\Documents and Settings\UNHCRUser\My Documents\My Pictures\united-kingdom-flag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79613" y="6118225"/>
            <a:ext cx="812800" cy="5508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2801" name="Picture 44" descr="http://www.google.com/images?q=tbn:ANd9GcSM7EvGd-kTC5s5IYp_ZWpjXkrKavO_QQvEX_3WeoPjd31XsXPqXC5shQ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2916238" y="6092825"/>
            <a:ext cx="814387" cy="5762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802" name="Picture 31" descr="http://www.olstars.com/images/flags/Big/c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4757738"/>
            <a:ext cx="793750" cy="5048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32803" name="Picture 44" descr="http://www.google.com/images?q=tbn:ANd9GcSM7EvGd-kTC5s5IYp_ZWpjXkrKavO_QQvEX_3WeoPjd31XsXPqXC5shQ"/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7956550" y="2911475"/>
            <a:ext cx="814388" cy="5762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s" ma:contentTypeID="0x010100AA7AFC8FE433CD4B94E991D812AE17EB00A7C67632C14FA647B5FB76646D0077D7" ma:contentTypeVersion="76" ma:contentTypeDescription="" ma:contentTypeScope="" ma:versionID="b8f101360a3f2c27030e9f98f60eb7fc">
  <xsd:schema xmlns:xsd="http://www.w3.org/2001/XMLSchema" xmlns:xs="http://www.w3.org/2001/XMLSchema" xmlns:p="http://schemas.microsoft.com/office/2006/metadata/properties" xmlns:ns1="http://schemas.microsoft.com/sharepoint/v3" xmlns:ns2="96664bca-06c0-4657-b6f9-0a997f5ff9b9" xmlns:ns3="c2760211-3e43-4ff7-a9ea-22e8b7d99117" xmlns:ns4="410da107-b4b9-4416-82f0-a17ea7b4313c" xmlns:ns5="44d82dea-fc32-4e1e-a3c6-c3136ef66f65" targetNamespace="http://schemas.microsoft.com/office/2006/metadata/properties" ma:root="true" ma:fieldsID="cb3fdc33b6e8158ef1d4309fb0c11444" ns1:_="" ns2:_="" ns3:_="" ns4:_="" ns5:_="">
    <xsd:import namespace="http://schemas.microsoft.com/sharepoint/v3"/>
    <xsd:import namespace="96664bca-06c0-4657-b6f9-0a997f5ff9b9"/>
    <xsd:import namespace="c2760211-3e43-4ff7-a9ea-22e8b7d99117"/>
    <xsd:import namespace="410da107-b4b9-4416-82f0-a17ea7b4313c"/>
    <xsd:import namespace="44d82dea-fc32-4e1e-a3c6-c3136ef66f65"/>
    <xsd:element name="properties">
      <xsd:complexType>
        <xsd:sequence>
          <xsd:element name="documentManagement">
            <xsd:complexType>
              <xsd:all>
                <xsd:element ref="ns2:Document_x0020_Description" minOccurs="0"/>
                <xsd:element ref="ns2:Report_x0020_Date" minOccurs="0"/>
                <xsd:element ref="ns2:Publishing_x0020_Agency1" minOccurs="0"/>
                <xsd:element ref="ns3:Is_x0020_Key_x0020_Document1" minOccurs="0"/>
                <xsd:element ref="ns2:Is_x0020_Reference_x0020_Doc" minOccurs="0"/>
                <xsd:element ref="ns2:Is_x0020_Cluster_x0020_Management_x003f_" minOccurs="0"/>
                <xsd:element ref="ns2:Inter_x0020_Cluster" minOccurs="0"/>
                <xsd:element ref="ns2:IM" minOccurs="0"/>
                <xsd:element ref="ns2:A_x002c_M_x0020_and_x0020_E" minOccurs="0"/>
                <xsd:element ref="ns2:Shelter_x0020_Planning" minOccurs="0"/>
                <xsd:element ref="ns2:Shelter_x0020_Technical" minOccurs="0"/>
                <xsd:element ref="ns2:Shelter_x0020_Programming" minOccurs="0"/>
                <xsd:element ref="ns2:NFI_x0020_Guidance" minOccurs="0"/>
                <xsd:element ref="ns2:Cross_x0020_Cutting" minOccurs="0"/>
                <xsd:element ref="ns2:Media_x0020_Comms" minOccurs="0"/>
                <xsd:element ref="ns2:Event_x0020_Day" minOccurs="0"/>
                <xsd:element ref="ns2:Event_x0020_Month" minOccurs="0"/>
                <xsd:element ref="ns2:Event_x0020_Year" minOccurs="0"/>
                <xsd:element ref="ns2:Websio_x0020_Document_x0020_Preview" minOccurs="0"/>
                <xsd:element ref="ns2:p4235251fcc1450fb6d384a4ad55daef" minOccurs="0"/>
                <xsd:element ref="ns2:g7e01d2410934a95afa409e0dbebe315" minOccurs="0"/>
                <xsd:element ref="ns2:fbbb2add3bda4432ae4dea6625736703" minOccurs="0"/>
                <xsd:element ref="ns3:CountryTaxHTField0" minOccurs="0"/>
                <xsd:element ref="ns2:mff2b4bb9c8044d88061963b2a68513a" minOccurs="0"/>
                <xsd:element ref="ns2:b1a5a839b88a4a15abdc90cae864525c" minOccurs="0"/>
                <xsd:element ref="ns2:TaxCatchAll" minOccurs="0"/>
                <xsd:element ref="ns3:Event_x0020_TypeTaxHTField0" minOccurs="0"/>
                <xsd:element ref="ns2:hd9d801fa33a4aa2b8220e3e5f4d4756" minOccurs="0"/>
                <xsd:element ref="ns3:Degree_x0020_Of_x0020_DisplacementTaxHTField0" minOccurs="0"/>
                <xsd:element ref="ns4:Current_x0020_Lead_x0020_AgencyTaxHTField0" minOccurs="0"/>
                <xsd:element ref="ns2:a83348d14d814196bcaad6bde9cb9d0c" minOccurs="0"/>
                <xsd:element ref="ns5:Damage_x0020_LocationTaxHTField0" minOccurs="0"/>
                <xsd:element ref="ns2:TaxKeywordTaxHTField" minOccurs="0"/>
                <xsd:element ref="ns3:Site_x0020_TypeTaxHTField0" minOccurs="0"/>
                <xsd:element ref="ns5:Status_x0020_Of_x0020_SiteTaxHTField0" minOccurs="0"/>
                <xsd:element ref="ns2:e7570bd437624e0480332ee2423de9d8" minOccurs="0"/>
                <xsd:element ref="ns2:p866212cea484a06bc999f7bb36c5e20" minOccurs="0"/>
                <xsd:element ref="ns2:p9d35d47f93d40ab99282662ef2417ca" minOccurs="0"/>
                <xsd:element ref="ns2:TaxCatchAllLabel" minOccurs="0"/>
                <xsd:element ref="ns3:RegionTaxHTField0" minOccurs="0"/>
                <xsd:element ref="ns2:ff39aabcbcfa4b29888983c5e6d736f9" minOccurs="0"/>
                <xsd:element ref="ns2:e6f2ccbddc7344129cbcce7800e6bf7e" minOccurs="0"/>
                <xsd:element ref="ns1:RoutingRuleDescription" minOccurs="0"/>
                <xsd:element ref="ns2:g2834a0a4b5b445382f80b4d1c20b873" minOccurs="0"/>
                <xsd:element ref="ns2:ied6aaf0461f439496f935d3461379e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RoutingRuleDescription" ma:index="73" nillable="true" ma:displayName="Description" ma:hidden="true" ma:internalName="RoutingRuleDescription" ma:readOnly="false">
      <xsd:simpleType>
        <xsd:restriction base="dms:Text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664bca-06c0-4657-b6f9-0a997f5ff9b9" elementFormDefault="qualified">
    <xsd:import namespace="http://schemas.microsoft.com/office/2006/documentManagement/types"/>
    <xsd:import namespace="http://schemas.microsoft.com/office/infopath/2007/PartnerControls"/>
    <xsd:element name="Document_x0020_Description" ma:index="2" nillable="true" ma:displayName="Document Description" ma:internalName="Document_x0020_Description">
      <xsd:simpleType>
        <xsd:restriction base="dms:Note">
          <xsd:maxLength value="255"/>
        </xsd:restriction>
      </xsd:simpleType>
    </xsd:element>
    <xsd:element name="Report_x0020_Date" ma:index="3" nillable="true" ma:displayName="Report Date" ma:format="DateOnly" ma:internalName="Report_x0020_Date">
      <xsd:simpleType>
        <xsd:restriction base="dms:DateTime"/>
      </xsd:simpleType>
    </xsd:element>
    <xsd:element name="Publishing_x0020_Agency1" ma:index="4" nillable="true" ma:displayName="Publishing Agency" ma:internalName="Publishing_x0020_Agency1" ma:readOnly="false">
      <xsd:simpleType>
        <xsd:restriction base="dms:Text">
          <xsd:maxLength value="255"/>
        </xsd:restriction>
      </xsd:simpleType>
    </xsd:element>
    <xsd:element name="Is_x0020_Reference_x0020_Doc" ma:index="6" nillable="true" ma:displayName="Is Reference Doc?" ma:default="0" ma:internalName="Is_x0020_Reference_x0020_Doc">
      <xsd:simpleType>
        <xsd:restriction base="dms:Boolean"/>
      </xsd:simpleType>
    </xsd:element>
    <xsd:element name="Is_x0020_Cluster_x0020_Management_x003f_" ma:index="8" nillable="true" ma:displayName="Is Coordination?" ma:default="0" ma:internalName="Is_x0020_Cluster_x0020_Management_x003F_">
      <xsd:simpleType>
        <xsd:restriction base="dms:Boolean"/>
      </xsd:simpleType>
    </xsd:element>
    <xsd:element name="Inter_x0020_Cluster" ma:index="9" nillable="true" ma:displayName="Is Inter Cluster?" ma:default="0" ma:internalName="Inter_x0020_Cluster">
      <xsd:simpleType>
        <xsd:restriction base="dms:Boolean"/>
      </xsd:simpleType>
    </xsd:element>
    <xsd:element name="IM" ma:index="10" nillable="true" ma:displayName="Is IM?" ma:default="0" ma:internalName="IM">
      <xsd:simpleType>
        <xsd:restriction base="dms:Boolean"/>
      </xsd:simpleType>
    </xsd:element>
    <xsd:element name="A_x002c_M_x0020_and_x0020_E" ma:index="11" nillable="true" ma:displayName="Is A,M and E?" ma:default="0" ma:internalName="A_x002C_M_x0020_and_x0020_E">
      <xsd:simpleType>
        <xsd:restriction base="dms:Boolean"/>
      </xsd:simpleType>
    </xsd:element>
    <xsd:element name="Shelter_x0020_Planning" ma:index="12" nillable="true" ma:displayName="Is Shelter Planning?" ma:default="0" ma:internalName="Shelter_x0020_Planning">
      <xsd:simpleType>
        <xsd:restriction base="dms:Boolean"/>
      </xsd:simpleType>
    </xsd:element>
    <xsd:element name="Shelter_x0020_Technical" ma:index="13" nillable="true" ma:displayName="Is Shelter Specifications?" ma:default="0" ma:internalName="Shelter_x0020_Technical">
      <xsd:simpleType>
        <xsd:restriction base="dms:Boolean"/>
      </xsd:simpleType>
    </xsd:element>
    <xsd:element name="Shelter_x0020_Programming" ma:index="14" nillable="true" ma:displayName="Is Shelter Programming" ma:default="0" ma:internalName="Shelter_x0020_Programming">
      <xsd:simpleType>
        <xsd:restriction base="dms:Boolean"/>
      </xsd:simpleType>
    </xsd:element>
    <xsd:element name="NFI_x0020_Guidance" ma:index="15" nillable="true" ma:displayName="Is NFI Guidance?" ma:default="0" ma:internalName="NFI_x0020_Guidance">
      <xsd:simpleType>
        <xsd:restriction base="dms:Boolean"/>
      </xsd:simpleType>
    </xsd:element>
    <xsd:element name="Cross_x0020_Cutting" ma:index="16" nillable="true" ma:displayName="Is Cross Cutting?" ma:default="0" ma:internalName="Cross_x0020_Cutting">
      <xsd:simpleType>
        <xsd:restriction base="dms:Boolean"/>
      </xsd:simpleType>
    </xsd:element>
    <xsd:element name="Media_x0020_Comms" ma:index="17" nillable="true" ma:displayName="Is Communications?" ma:default="0" ma:internalName="Media_x0020_Comms">
      <xsd:simpleType>
        <xsd:restriction base="dms:Boolean"/>
      </xsd:simpleType>
    </xsd:element>
    <xsd:element name="Event_x0020_Day" ma:index="39" nillable="true" ma:displayName="Event Day" ma:decimals="0" ma:internalName="Event_x0020_Day" ma:readOnly="false" ma:percentage="FALSE">
      <xsd:simpleType>
        <xsd:restriction base="dms:Number"/>
      </xsd:simpleType>
    </xsd:element>
    <xsd:element name="Event_x0020_Month" ma:index="40" nillable="true" ma:displayName="Event Month" ma:internalName="Event_x0020_Month">
      <xsd:simpleType>
        <xsd:restriction base="dms:Text">
          <xsd:maxLength value="255"/>
        </xsd:restriction>
      </xsd:simpleType>
    </xsd:element>
    <xsd:element name="Event_x0020_Year" ma:index="41" nillable="true" ma:displayName="Event Year" ma:internalName="Event_x0020_Year">
      <xsd:simpleType>
        <xsd:restriction base="dms:Number"/>
      </xsd:simpleType>
    </xsd:element>
    <xsd:element name="Websio_x0020_Document_x0020_Preview" ma:index="43" nillable="true" ma:displayName="Websio Document Preview" ma:hidden="true" ma:internalName="Websio_x0020_Document_x0020_Preview">
      <xsd:simpleType>
        <xsd:restriction base="dms:Text"/>
      </xsd:simpleType>
    </xsd:element>
    <xsd:element name="p4235251fcc1450fb6d384a4ad55daef" ma:index="44" nillable="true" ma:taxonomy="true" ma:internalName="p4235251fcc1450fb6d384a4ad55daef" ma:taxonomyFieldName="AM_x0026_E" ma:displayName="AM&amp;E" ma:default="" ma:fieldId="{94235251-fcc1-450f-b6d3-84a4ad55daef}" ma:taxonomyMulti="true" ma:sspId="31bb8de2-2522-46a2-961a-21ec87b7ce6b" ma:termSetId="fc0942ea-7101-4cef-983d-3f0c29343c77" ma:anchorId="64078d6a-a8a4-4604-937a-604e2be1b1f3" ma:open="false" ma:isKeyword="false">
      <xsd:complexType>
        <xsd:sequence>
          <xsd:element ref="pc:Terms" minOccurs="0" maxOccurs="1"/>
        </xsd:sequence>
      </xsd:complexType>
    </xsd:element>
    <xsd:element name="g7e01d2410934a95afa409e0dbebe315" ma:index="45" nillable="true" ma:taxonomy="true" ma:internalName="g7e01d2410934a95afa409e0dbebe315" ma:taxonomyFieldName="Shelter_x0020_Programming1" ma:displayName="Shelter Programming" ma:default="" ma:fieldId="{07e01d24-1093-4a95-afa4-09e0dbebe315}" ma:taxonomyMulti="true" ma:sspId="31bb8de2-2522-46a2-961a-21ec87b7ce6b" ma:termSetId="fc0942ea-7101-4cef-983d-3f0c29343c77" ma:anchorId="6ffc187a-f185-482a-93e7-cea189b516b1" ma:open="false" ma:isKeyword="false">
      <xsd:complexType>
        <xsd:sequence>
          <xsd:element ref="pc:Terms" minOccurs="0" maxOccurs="1"/>
        </xsd:sequence>
      </xsd:complexType>
    </xsd:element>
    <xsd:element name="fbbb2add3bda4432ae4dea6625736703" ma:index="47" nillable="true" ma:taxonomy="true" ma:internalName="fbbb2add3bda4432ae4dea6625736703" ma:taxonomyFieldName="Shelter_x0020_Technical1" ma:displayName="Shelter Specifications" ma:default="" ma:fieldId="{fbbb2add-3bda-4432-ae4d-ea6625736703}" ma:taxonomyMulti="true" ma:sspId="31bb8de2-2522-46a2-961a-21ec87b7ce6b" ma:termSetId="fc0942ea-7101-4cef-983d-3f0c29343c77" ma:anchorId="f6aa237b-9a9e-4828-bc8f-7a5502b6ad3b" ma:open="false" ma:isKeyword="false">
      <xsd:complexType>
        <xsd:sequence>
          <xsd:element ref="pc:Terms" minOccurs="0" maxOccurs="1"/>
        </xsd:sequence>
      </xsd:complexType>
    </xsd:element>
    <xsd:element name="mff2b4bb9c8044d88061963b2a68513a" ma:index="49" nillable="true" ma:taxonomy="true" ma:internalName="mff2b4bb9c8044d88061963b2a68513a" ma:taxonomyFieldName="Cross_x0020_Cutting1" ma:displayName="Cross Cutting" ma:default="" ma:fieldId="{6ff2b4bb-9c80-44d8-8061-963b2a68513a}" ma:taxonomyMulti="true" ma:sspId="31bb8de2-2522-46a2-961a-21ec87b7ce6b" ma:termSetId="fc0942ea-7101-4cef-983d-3f0c29343c77" ma:anchorId="c9c5ac22-9574-4787-b9be-c380f5d93423" ma:open="false" ma:isKeyword="false">
      <xsd:complexType>
        <xsd:sequence>
          <xsd:element ref="pc:Terms" minOccurs="0" maxOccurs="1"/>
        </xsd:sequence>
      </xsd:complexType>
    </xsd:element>
    <xsd:element name="b1a5a839b88a4a15abdc90cae864525c" ma:index="50" ma:taxonomy="true" ma:internalName="b1a5a839b88a4a15abdc90cae864525c" ma:taxonomyFieldName="Document_x0020_Language" ma:displayName="Document Language" ma:default="115;#English|53eb1c9d-8416-419a-9260-1df8e70b86c2" ma:fieldId="{b1a5a839-b88a-4a15-abdc-90cae864525c}" ma:sspId="31bb8de2-2522-46a2-961a-21ec87b7ce6b" ma:termSetId="fc0942ea-7101-4cef-983d-3f0c29343c77" ma:anchorId="3f8ae703-20f8-43f3-a840-a904dae7223a" ma:open="false" ma:isKeyword="false">
      <xsd:complexType>
        <xsd:sequence>
          <xsd:element ref="pc:Terms" minOccurs="0" maxOccurs="1"/>
        </xsd:sequence>
      </xsd:complexType>
    </xsd:element>
    <xsd:element name="TaxCatchAll" ma:index="51" nillable="true" ma:displayName="Taxonomy Catch All Column" ma:description="" ma:hidden="true" ma:list="{3a036ed0-d222-47b6-8583-8ea0c1662976}" ma:internalName="TaxCatchAll" ma:showField="CatchAllData" ma:web="96664bca-06c0-4657-b6f9-0a997f5ff9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hd9d801fa33a4aa2b8220e3e5f4d4756" ma:index="53" nillable="true" ma:taxonomy="true" ma:internalName="hd9d801fa33a4aa2b8220e3e5f4d4756" ma:taxonomyFieldName="InterCluster" ma:displayName="InterCluster" ma:default="" ma:fieldId="{1d9d801f-a33a-4aa2-b822-0e3e5f4d4756}" ma:taxonomyMulti="true" ma:sspId="31bb8de2-2522-46a2-961a-21ec87b7ce6b" ma:termSetId="fc0942ea-7101-4cef-983d-3f0c29343c77" ma:anchorId="470ba90d-466f-484c-b12a-234bc55ee74d" ma:open="false" ma:isKeyword="false">
      <xsd:complexType>
        <xsd:sequence>
          <xsd:element ref="pc:Terms" minOccurs="0" maxOccurs="1"/>
        </xsd:sequence>
      </xsd:complexType>
    </xsd:element>
    <xsd:element name="a83348d14d814196bcaad6bde9cb9d0c" ma:index="57" nillable="true" ma:taxonomy="true" ma:internalName="a83348d14d814196bcaad6bde9cb9d0c" ma:taxonomyFieldName="Management_x002F_Coordination" ma:displayName="Coordination" ma:readOnly="false" ma:default="" ma:fieldId="{a83348d1-4d81-4196-bcaa-d6bde9cb9d0c}" ma:taxonomyMulti="true" ma:sspId="31bb8de2-2522-46a2-961a-21ec87b7ce6b" ma:termSetId="fc0942ea-7101-4cef-983d-3f0c29343c77" ma:anchorId="e05f679b-4c94-4f3d-ae2a-25f1b2852231" ma:open="false" ma:isKeyword="false">
      <xsd:complexType>
        <xsd:sequence>
          <xsd:element ref="pc:Terms" minOccurs="0" maxOccurs="1"/>
        </xsd:sequence>
      </xsd:complexType>
    </xsd:element>
    <xsd:element name="TaxKeywordTaxHTField" ma:index="59" nillable="true" ma:taxonomy="true" ma:internalName="TaxKeywordTaxHTField" ma:taxonomyFieldName="TaxKeyword" ma:displayName="Other Keywords" ma:readOnly="false" ma:fieldId="{23f27201-bee3-471e-b2e7-b64fd8b7ca38}" ma:taxonomyMulti="true" ma:sspId="31bb8de2-2522-46a2-961a-21ec87b7ce6b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e7570bd437624e0480332ee2423de9d8" ma:index="62" nillable="true" ma:taxonomy="true" ma:internalName="e7570bd437624e0480332ee2423de9d8" ma:taxonomyFieldName="Information_x0020_Management" ma:displayName="Information Management" ma:default="" ma:fieldId="{e7570bd4-3762-4e04-8033-2ee2423de9d8}" ma:taxonomyMulti="true" ma:sspId="31bb8de2-2522-46a2-961a-21ec87b7ce6b" ma:termSetId="fc0942ea-7101-4cef-983d-3f0c29343c77" ma:anchorId="9a84bd8f-7ea1-4b49-af83-e1dff044a912" ma:open="false" ma:isKeyword="false">
      <xsd:complexType>
        <xsd:sequence>
          <xsd:element ref="pc:Terms" minOccurs="0" maxOccurs="1"/>
        </xsd:sequence>
      </xsd:complexType>
    </xsd:element>
    <xsd:element name="p866212cea484a06bc999f7bb36c5e20" ma:index="63" nillable="true" ma:taxonomy="true" ma:internalName="p866212cea484a06bc999f7bb36c5e20" ma:taxonomyFieldName="Miscellaneoud_x0020_Terms" ma:displayName="Miscellaneous Terms" ma:default="" ma:fieldId="{9866212c-ea48-4a06-bc99-9f7bb36c5e20}" ma:taxonomyMulti="true" ma:sspId="31bb8de2-2522-46a2-961a-21ec87b7ce6b" ma:termSetId="fc0942ea-7101-4cef-983d-3f0c29343c77" ma:anchorId="54a1997e-7057-4841-9f7a-089c4d2738e1" ma:open="false" ma:isKeyword="false">
      <xsd:complexType>
        <xsd:sequence>
          <xsd:element ref="pc:Terms" minOccurs="0" maxOccurs="1"/>
        </xsd:sequence>
      </xsd:complexType>
    </xsd:element>
    <xsd:element name="p9d35d47f93d40ab99282662ef2417ca" ma:index="65" nillable="true" ma:taxonomy="true" ma:internalName="p9d35d47f93d40ab99282662ef2417ca" ma:taxonomyFieldName="NFI_x0020_Guidance1" ma:displayName="NFI Guidance" ma:default="" ma:fieldId="{99d35d47-f93d-40ab-9928-2662ef2417ca}" ma:taxonomyMulti="true" ma:sspId="31bb8de2-2522-46a2-961a-21ec87b7ce6b" ma:termSetId="fc0942ea-7101-4cef-983d-3f0c29343c77" ma:anchorId="e2765451-e2db-4bc1-bb0f-bd12364b4471" ma:open="false" ma:isKeyword="false">
      <xsd:complexType>
        <xsd:sequence>
          <xsd:element ref="pc:Terms" minOccurs="0" maxOccurs="1"/>
        </xsd:sequence>
      </xsd:complexType>
    </xsd:element>
    <xsd:element name="TaxCatchAllLabel" ma:index="67" nillable="true" ma:displayName="Taxonomy Catch All Column1" ma:description="" ma:hidden="true" ma:list="{3a036ed0-d222-47b6-8583-8ea0c1662976}" ma:internalName="TaxCatchAllLabel" ma:readOnly="true" ma:showField="CatchAllDataLabel" ma:web="96664bca-06c0-4657-b6f9-0a997f5ff9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ff39aabcbcfa4b29888983c5e6d736f9" ma:index="69" nillable="true" ma:taxonomy="true" ma:internalName="ff39aabcbcfa4b29888983c5e6d736f9" ma:taxonomyFieldName="Communications" ma:displayName="Communications" ma:default="" ma:fieldId="{ff39aabc-bcfa-4b29-8889-83c5e6d736f9}" ma:taxonomyMulti="true" ma:sspId="31bb8de2-2522-46a2-961a-21ec87b7ce6b" ma:termSetId="2f8f2b4b-d4e1-4fa6-a1ae-b4e143ba8fb0" ma:anchorId="00000000-0000-0000-0000-000000000000" ma:open="true" ma:isKeyword="false">
      <xsd:complexType>
        <xsd:sequence>
          <xsd:element ref="pc:Terms" minOccurs="0" maxOccurs="1"/>
        </xsd:sequence>
      </xsd:complexType>
    </xsd:element>
    <xsd:element name="e6f2ccbddc7344129cbcce7800e6bf7e" ma:index="72" nillable="true" ma:taxonomy="true" ma:internalName="e6f2ccbddc7344129cbcce7800e6bf7e" ma:taxonomyFieldName="Document_x0020_Category" ma:displayName="Document Category" ma:default="" ma:fieldId="{e6f2ccbd-dc73-4412-9cbc-ce7800e6bf7e}" ma:taxonomyMulti="true" ma:sspId="31bb8de2-2522-46a2-961a-21ec87b7ce6b" ma:termSetId="fc0942ea-7101-4cef-983d-3f0c29343c77" ma:anchorId="2f0acb8a-9894-40ab-bdeb-14b10062243e" ma:open="false" ma:isKeyword="false">
      <xsd:complexType>
        <xsd:sequence>
          <xsd:element ref="pc:Terms" minOccurs="0" maxOccurs="1"/>
        </xsd:sequence>
      </xsd:complexType>
    </xsd:element>
    <xsd:element name="g2834a0a4b5b445382f80b4d1c20b873" ma:index="74" nillable="true" ma:taxonomy="true" ma:internalName="g2834a0a4b5b445382f80b4d1c20b873" ma:taxonomyFieldName="Responses_x0020_sites" ma:displayName="Response site" ma:default="" ma:fieldId="{02834a0a-4b5b-4453-82f8-0b4d1c20b873}" ma:sspId="31bb8de2-2522-46a2-961a-21ec87b7ce6b" ma:termSetId="c88c7c60-b560-48ad-baaa-30f828e9201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ed6aaf0461f439496f935d3461379e0" ma:index="75" nillable="true" ma:taxonomy="true" ma:internalName="ied6aaf0461f439496f935d3461379e0" ma:taxonomyFieldName="Shelter_x0020_Planning1" ma:displayName="Shelter Planning" ma:default="" ma:fieldId="{2ed6aaf0-461f-4394-96f9-35d3461379e0}" ma:taxonomyMulti="true" ma:sspId="31bb8de2-2522-46a2-961a-21ec87b7ce6b" ma:termSetId="fc0942ea-7101-4cef-983d-3f0c29343c77" ma:anchorId="a9c87c9d-9d88-4522-b16d-9a64592835e3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760211-3e43-4ff7-a9ea-22e8b7d99117" elementFormDefault="qualified">
    <xsd:import namespace="http://schemas.microsoft.com/office/2006/documentManagement/types"/>
    <xsd:import namespace="http://schemas.microsoft.com/office/infopath/2007/PartnerControls"/>
    <xsd:element name="Is_x0020_Key_x0020_Document1" ma:index="5" nillable="true" ma:displayName="Is Key Document?" ma:default="0" ma:internalName="Is_x0020_Key_x0020_Document1">
      <xsd:simpleType>
        <xsd:restriction base="dms:Boolean"/>
      </xsd:simpleType>
    </xsd:element>
    <xsd:element name="CountryTaxHTField0" ma:index="48" nillable="true" ma:taxonomy="true" ma:internalName="CountryTaxHTField0" ma:taxonomyFieldName="Country" ma:displayName="Country" ma:default="" ma:fieldId="{942e2469-e9bf-41fa-8fad-a32765061e66}" ma:sspId="31bb8de2-2522-46a2-961a-21ec87b7ce6b" ma:termSetId="ad519c2a-14d0-4119-8cdc-b9a52bc5b307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Event_x0020_TypeTaxHTField0" ma:index="52" nillable="true" ma:taxonomy="true" ma:internalName="Event_x0020_TypeTaxHTField0" ma:taxonomyFieldName="Event_x0020_Type" ma:displayName="Event Type" ma:default="" ma:fieldId="{d2819105-16ee-476a-a49b-7913380fbc9d}" ma:taxonomyMulti="true" ma:sspId="31bb8de2-2522-46a2-961a-21ec87b7ce6b" ma:termSetId="0eaafbb5-4d8c-4c82-bb5b-501da8d14740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Degree_x0020_Of_x0020_DisplacementTaxHTField0" ma:index="54" nillable="true" ma:taxonomy="true" ma:internalName="Degree_x0020_Of_x0020_DisplacementTaxHTField0" ma:taxonomyFieldName="Degree_x0020_Of_x0020_Displacement" ma:displayName="Degree Of Displacement" ma:default="" ma:fieldId="{8d36c8ee-9bdf-45f8-b12b-68c9c2a5dddc}" ma:sspId="31bb8de2-2522-46a2-961a-21ec87b7ce6b" ma:termSetId="0ecb1a3f-12f4-47b9-a783-88f4976f6dc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ite_x0020_TypeTaxHTField0" ma:index="60" nillable="true" ma:taxonomy="true" ma:internalName="Site_x0020_TypeTaxHTField0" ma:taxonomyFieldName="Site_x0020_Type" ma:displayName="Site Type" ma:default="" ma:fieldId="{ccd48824-457c-44cf-ba2d-889d91075ddc}" ma:sspId="31bb8de2-2522-46a2-961a-21ec87b7ce6b" ma:termSetId="e2abc14b-db18-48c1-8087-07344f87300c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RegionTaxHTField0" ma:index="68" nillable="true" ma:taxonomy="true" ma:internalName="RegionTaxHTField0" ma:taxonomyFieldName="Region" ma:displayName="Region" ma:default="" ma:fieldId="{af22edad-9239-4d75-8f67-d09707ae69d6}" ma:sspId="31bb8de2-2522-46a2-961a-21ec87b7ce6b" ma:termSetId="71828aff-fb7f-4f7b-be9f-2eb2e6e3d758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0da107-b4b9-4416-82f0-a17ea7b4313c" elementFormDefault="qualified">
    <xsd:import namespace="http://schemas.microsoft.com/office/2006/documentManagement/types"/>
    <xsd:import namespace="http://schemas.microsoft.com/office/infopath/2007/PartnerControls"/>
    <xsd:element name="Current_x0020_Lead_x0020_AgencyTaxHTField0" ma:index="56" nillable="true" ma:taxonomy="true" ma:internalName="Current_x0020_Lead_x0020_AgencyTaxHTField0" ma:taxonomyFieldName="Current_x0020_Lead_x0020_Agency" ma:displayName="Emergency Lead Agency" ma:default="" ma:fieldId="{2eba69d1-0ed3-4998-b497-06086d343192}" ma:sspId="31bb8de2-2522-46a2-961a-21ec87b7ce6b" ma:termSetId="4713f10a-82b4-4a3e-b646-90b814a0dee8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d82dea-fc32-4e1e-a3c6-c3136ef66f65" elementFormDefault="qualified">
    <xsd:import namespace="http://schemas.microsoft.com/office/2006/documentManagement/types"/>
    <xsd:import namespace="http://schemas.microsoft.com/office/infopath/2007/PartnerControls"/>
    <xsd:element name="Damage_x0020_LocationTaxHTField0" ma:index="58" nillable="true" ma:taxonomy="true" ma:internalName="Damage_x0020_LocationTaxHTField0" ma:taxonomyFieldName="Damage_x0020_Location" ma:displayName="Damage Location" ma:default="" ma:fieldId="{c46b9bb5-ec8d-4991-ac82-8192f2f89d75}" ma:taxonomyMulti="true" ma:sspId="31bb8de2-2522-46a2-961a-21ec87b7ce6b" ma:termSetId="a720a396-a0fa-4309-92b6-8330774ebe4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tatus_x0020_Of_x0020_SiteTaxHTField0" ma:index="61" nillable="true" ma:taxonomy="true" ma:internalName="Status_x0020_Of_x0020_SiteTaxHTField0" ma:taxonomyFieldName="Status_x0020_Of_x0020_Site" ma:displayName="Site Status" ma:default="" ma:fieldId="{3818a4dd-3292-4cd0-97d2-80aec5764792}" ma:sspId="31bb8de2-2522-46a2-961a-21ec87b7ce6b" ma:termSetId="6b025238-0067-4eb3-9e39-f0f2cf917781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66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ff2b4bb9c8044d88061963b2a68513a xmlns="96664bca-06c0-4657-b6f9-0a997f5ff9b9">
      <Terms xmlns="http://schemas.microsoft.com/office/infopath/2007/PartnerControls"/>
    </mff2b4bb9c8044d88061963b2a68513a>
    <Inter_x0020_Cluster xmlns="96664bca-06c0-4657-b6f9-0a997f5ff9b9">false</Inter_x0020_Cluster>
    <e7570bd437624e0480332ee2423de9d8 xmlns="96664bca-06c0-4657-b6f9-0a997f5ff9b9">
      <Terms xmlns="http://schemas.microsoft.com/office/infopath/2007/PartnerControls"/>
    </e7570bd437624e0480332ee2423de9d8>
    <Cross_x0020_Cutting xmlns="96664bca-06c0-4657-b6f9-0a997f5ff9b9">false</Cross_x0020_Cutting>
    <Is_x0020_Key_x0020_Document1 xmlns="c2760211-3e43-4ff7-a9ea-22e8b7d99117">false</Is_x0020_Key_x0020_Document1>
    <p4235251fcc1450fb6d384a4ad55daef xmlns="96664bca-06c0-4657-b6f9-0a997f5ff9b9">
      <Terms xmlns="http://schemas.microsoft.com/office/infopath/2007/PartnerControls"/>
    </p4235251fcc1450fb6d384a4ad55daef>
    <Site_x0020_TypeTaxHTField0 xmlns="c2760211-3e43-4ff7-a9ea-22e8b7d99117">
      <Terms xmlns="http://schemas.microsoft.com/office/infopath/2007/PartnerControls"/>
    </Site_x0020_TypeTaxHTField0>
    <g7e01d2410934a95afa409e0dbebe315 xmlns="96664bca-06c0-4657-b6f9-0a997f5ff9b9">
      <Terms xmlns="http://schemas.microsoft.com/office/infopath/2007/PartnerControls"/>
    </g7e01d2410934a95afa409e0dbebe315>
    <hd9d801fa33a4aa2b8220e3e5f4d4756 xmlns="96664bca-06c0-4657-b6f9-0a997f5ff9b9">
      <Terms xmlns="http://schemas.microsoft.com/office/infopath/2007/PartnerControls"/>
    </hd9d801fa33a4aa2b8220e3e5f4d4756>
    <Event_x0020_Month xmlns="96664bca-06c0-4657-b6f9-0a997f5ff9b9" xsi:nil="true"/>
    <CountryTaxHTField0 xmlns="c2760211-3e43-4ff7-a9ea-22e8b7d99117">
      <Terms xmlns="http://schemas.microsoft.com/office/infopath/2007/PartnerControls"/>
    </CountryTaxHTField0>
    <Shelter_x0020_Technical xmlns="96664bca-06c0-4657-b6f9-0a997f5ff9b9">false</Shelter_x0020_Technical>
    <Degree_x0020_Of_x0020_DisplacementTaxHTField0 xmlns="c2760211-3e43-4ff7-a9ea-22e8b7d99117">
      <Terms xmlns="http://schemas.microsoft.com/office/infopath/2007/PartnerControls"/>
    </Degree_x0020_Of_x0020_DisplacementTaxHTField0>
    <Is_x0020_Cluster_x0020_Management_x003f_ xmlns="96664bca-06c0-4657-b6f9-0a997f5ff9b9">false</Is_x0020_Cluster_x0020_Management_x003f_>
    <IM xmlns="96664bca-06c0-4657-b6f9-0a997f5ff9b9">false</IM>
    <Event_x0020_Day xmlns="96664bca-06c0-4657-b6f9-0a997f5ff9b9" xsi:nil="true"/>
    <TaxKeywordTaxHTField xmlns="96664bca-06c0-4657-b6f9-0a997f5ff9b9">
      <Terms xmlns="http://schemas.microsoft.com/office/infopath/2007/PartnerControls"/>
    </TaxKeywordTaxHTField>
    <ied6aaf0461f439496f935d3461379e0 xmlns="96664bca-06c0-4657-b6f9-0a997f5ff9b9">
      <Terms xmlns="http://schemas.microsoft.com/office/infopath/2007/PartnerControls"/>
    </ied6aaf0461f439496f935d3461379e0>
    <Is_x0020_Reference_x0020_Doc xmlns="96664bca-06c0-4657-b6f9-0a997f5ff9b9">false</Is_x0020_Reference_x0020_Doc>
    <Event_x0020_Year xmlns="96664bca-06c0-4657-b6f9-0a997f5ff9b9" xsi:nil="true"/>
    <A_x002c_M_x0020_and_x0020_E xmlns="96664bca-06c0-4657-b6f9-0a997f5ff9b9">false</A_x002c_M_x0020_and_x0020_E>
    <Event_x0020_TypeTaxHTField0 xmlns="c2760211-3e43-4ff7-a9ea-22e8b7d99117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Conflict</TermName>
          <TermId xmlns="http://schemas.microsoft.com/office/infopath/2007/PartnerControls">cd1719c2-e0d5-486c-9a70-d3abb04d6e72</TermId>
        </TermInfo>
      </Terms>
    </Event_x0020_TypeTaxHTField0>
    <ff39aabcbcfa4b29888983c5e6d736f9 xmlns="96664bca-06c0-4657-b6f9-0a997f5ff9b9">
      <Terms xmlns="http://schemas.microsoft.com/office/infopath/2007/PartnerControls"/>
    </ff39aabcbcfa4b29888983c5e6d736f9>
    <e6f2ccbddc7344129cbcce7800e6bf7e xmlns="96664bca-06c0-4657-b6f9-0a997f5ff9b9">
      <Terms xmlns="http://schemas.microsoft.com/office/infopath/2007/PartnerControls"/>
    </e6f2ccbddc7344129cbcce7800e6bf7e>
    <g2834a0a4b5b445382f80b4d1c20b873 xmlns="96664bca-06c0-4657-b6f9-0a997f5ff9b9">
      <Terms xmlns="http://schemas.microsoft.com/office/infopath/2007/PartnerControls">
        <TermInfo xmlns="http://schemas.microsoft.com/office/infopath/2007/PartnerControls">
          <TermName xmlns="http://schemas.microsoft.com/office/infopath/2007/PartnerControls">Syria</TermName>
          <TermId xmlns="http://schemas.microsoft.com/office/infopath/2007/PartnerControls">d6cf60a7-9726-462c-becf-f06163c2ac1b</TermId>
        </TermInfo>
      </Terms>
    </g2834a0a4b5b445382f80b4d1c20b873>
    <Document_x0020_Description xmlns="96664bca-06c0-4657-b6f9-0a997f5ff9b9" xsi:nil="true"/>
    <Websio_x0020_Document_x0020_Preview xmlns="96664bca-06c0-4657-b6f9-0a997f5ff9b9" xsi:nil="true"/>
    <b1a5a839b88a4a15abdc90cae864525c xmlns="96664bca-06c0-4657-b6f9-0a997f5ff9b9">
      <Terms xmlns="http://schemas.microsoft.com/office/infopath/2007/PartnerControls">
        <TermInfo xmlns="http://schemas.microsoft.com/office/infopath/2007/PartnerControls">
          <TermName xmlns="http://schemas.microsoft.com/office/infopath/2007/PartnerControls">English</TermName>
          <TermId xmlns="http://schemas.microsoft.com/office/infopath/2007/PartnerControls">53eb1c9d-8416-419a-9260-1df8e70b86c2</TermId>
        </TermInfo>
      </Terms>
    </b1a5a839b88a4a15abdc90cae864525c>
    <p866212cea484a06bc999f7bb36c5e20 xmlns="96664bca-06c0-4657-b6f9-0a997f5ff9b9">
      <Terms xmlns="http://schemas.microsoft.com/office/infopath/2007/PartnerControls"/>
    </p866212cea484a06bc999f7bb36c5e20>
    <RoutingRuleDescription xmlns="http://schemas.microsoft.com/sharepoint/v3" xsi:nil="true"/>
    <Publishing_x0020_Agency1 xmlns="96664bca-06c0-4657-b6f9-0a997f5ff9b9">UNHCR</Publishing_x0020_Agency1>
    <fbbb2add3bda4432ae4dea6625736703 xmlns="96664bca-06c0-4657-b6f9-0a997f5ff9b9">
      <Terms xmlns="http://schemas.microsoft.com/office/infopath/2007/PartnerControls"/>
    </fbbb2add3bda4432ae4dea6625736703>
    <TaxCatchAll xmlns="96664bca-06c0-4657-b6f9-0a997f5ff9b9">
      <Value>316</Value>
      <Value>312</Value>
      <Value>115</Value>
      <Value>258</Value>
    </TaxCatchAll>
    <Shelter_x0020_Programming xmlns="96664bca-06c0-4657-b6f9-0a997f5ff9b9">false</Shelter_x0020_Programming>
    <Status_x0020_Of_x0020_SiteTaxHTField0 xmlns="44d82dea-fc32-4e1e-a3c6-c3136ef66f65">
      <Terms xmlns="http://schemas.microsoft.com/office/infopath/2007/PartnerControls"/>
    </Status_x0020_Of_x0020_SiteTaxHTField0>
    <Shelter_x0020_Planning xmlns="96664bca-06c0-4657-b6f9-0a997f5ff9b9">false</Shelter_x0020_Planning>
    <Media_x0020_Comms xmlns="96664bca-06c0-4657-b6f9-0a997f5ff9b9">false</Media_x0020_Comms>
    <a83348d14d814196bcaad6bde9cb9d0c xmlns="96664bca-06c0-4657-b6f9-0a997f5ff9b9">
      <Terms xmlns="http://schemas.microsoft.com/office/infopath/2007/PartnerControls"/>
    </a83348d14d814196bcaad6bde9cb9d0c>
    <RegionTaxHTField0 xmlns="c2760211-3e43-4ff7-a9ea-22e8b7d99117">
      <Terms xmlns="http://schemas.microsoft.com/office/infopath/2007/PartnerControls">
        <TermInfo xmlns="http://schemas.microsoft.com/office/infopath/2007/PartnerControls">
          <TermName xmlns="http://schemas.microsoft.com/office/infopath/2007/PartnerControls">MENA</TermName>
          <TermId xmlns="http://schemas.microsoft.com/office/infopath/2007/PartnerControls">6c3e7270-66b5-4b3d-8268-bc97a34080a4</TermId>
        </TermInfo>
      </Terms>
    </RegionTaxHTField0>
    <Damage_x0020_LocationTaxHTField0 xmlns="44d82dea-fc32-4e1e-a3c6-c3136ef66f65">
      <Terms xmlns="http://schemas.microsoft.com/office/infopath/2007/PartnerControls"/>
    </Damage_x0020_LocationTaxHTField0>
    <NFI_x0020_Guidance xmlns="96664bca-06c0-4657-b6f9-0a997f5ff9b9">false</NFI_x0020_Guidance>
    <p9d35d47f93d40ab99282662ef2417ca xmlns="96664bca-06c0-4657-b6f9-0a997f5ff9b9">
      <Terms xmlns="http://schemas.microsoft.com/office/infopath/2007/PartnerControls"/>
    </p9d35d47f93d40ab99282662ef2417ca>
    <Report_x0020_Date xmlns="96664bca-06c0-4657-b6f9-0a997f5ff9b9">2012-10-01T00:00:00+00:00</Report_x0020_Date>
    <Current_x0020_Lead_x0020_AgencyTaxHTField0 xmlns="410da107-b4b9-4416-82f0-a17ea7b4313c">
      <Terms xmlns="http://schemas.microsoft.com/office/infopath/2007/PartnerControls"/>
    </Current_x0020_Lead_x0020_AgencyTaxHTField0>
  </documentManagement>
</p:properties>
</file>

<file path=customXml/itemProps1.xml><?xml version="1.0" encoding="utf-8"?>
<ds:datastoreItem xmlns:ds="http://schemas.openxmlformats.org/officeDocument/2006/customXml" ds:itemID="{66746DEC-DAEC-431A-99A5-4903D7067DC7}"/>
</file>

<file path=customXml/itemProps2.xml><?xml version="1.0" encoding="utf-8"?>
<ds:datastoreItem xmlns:ds="http://schemas.openxmlformats.org/officeDocument/2006/customXml" ds:itemID="{55B37833-A89B-48F5-A44D-6D66F6B462FD}"/>
</file>

<file path=customXml/itemProps3.xml><?xml version="1.0" encoding="utf-8"?>
<ds:datastoreItem xmlns:ds="http://schemas.openxmlformats.org/officeDocument/2006/customXml" ds:itemID="{C1026889-B537-4F25-B2F2-09902BB735A9}"/>
</file>

<file path=docProps/app.xml><?xml version="1.0" encoding="utf-8"?>
<Properties xmlns="http://schemas.openxmlformats.org/officeDocument/2006/extended-properties" xmlns:vt="http://schemas.openxmlformats.org/officeDocument/2006/docPropsVTypes">
  <TotalTime>1539</TotalTime>
  <Words>1128</Words>
  <Application>Microsoft Office PowerPoint</Application>
  <PresentationFormat>On-screen Show (4:3)</PresentationFormat>
  <Paragraphs>437</Paragraphs>
  <Slides>29</Slides>
  <Notes>29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8" baseType="lpstr">
      <vt:lpstr>Arial Narrow</vt:lpstr>
      <vt:lpstr>Arial</vt:lpstr>
      <vt:lpstr>Calibri</vt:lpstr>
      <vt:lpstr>MS PGothic</vt:lpstr>
      <vt:lpstr>Franklin Gothic Demi Cond</vt:lpstr>
      <vt:lpstr>Office Theme</vt:lpstr>
      <vt:lpstr>1_Office Theme</vt:lpstr>
      <vt:lpstr>2_Office Theme</vt:lpstr>
      <vt:lpstr>Microsoft Excel Chart</vt:lpstr>
      <vt:lpstr>PowerPoint Presentation</vt:lpstr>
      <vt:lpstr>PowerPoint Presentation</vt:lpstr>
      <vt:lpstr>PowerPoint Presentation</vt:lpstr>
      <vt:lpstr>UNHCR’s IDP response strategy</vt:lpstr>
      <vt:lpstr>UNHCR and the Syria Humanitarian response plan (SHRP)</vt:lpstr>
      <vt:lpstr>UNHCR IDP response – Activities </vt:lpstr>
      <vt:lpstr>PowerPoint Presentation</vt:lpstr>
      <vt:lpstr>Winterization – “Keeping families warm”</vt:lpstr>
      <vt:lpstr>Winterization</vt:lpstr>
      <vt:lpstr>Winterization- NFI</vt:lpstr>
      <vt:lpstr>NFI Distribution - 08 October 2012 </vt:lpstr>
      <vt:lpstr>L: </vt:lpstr>
      <vt:lpstr>Winterization- NFI</vt:lpstr>
      <vt:lpstr>Winterization –  Cash Assistance</vt:lpstr>
      <vt:lpstr>Winterization –  Cash Assistance</vt:lpstr>
      <vt:lpstr>Winterization - Rehabilitation of Communal Shelters</vt:lpstr>
      <vt:lpstr>Winterization - Rehabilitation of Communal Shelters</vt:lpstr>
      <vt:lpstr>Winterization - Rehabilitation of Communal Shelters</vt:lpstr>
      <vt:lpstr>PowerPoint Presentation</vt:lpstr>
      <vt:lpstr>Health</vt:lpstr>
      <vt:lpstr>Community Services</vt:lpstr>
      <vt:lpstr>Education</vt:lpstr>
      <vt:lpstr>WASH</vt:lpstr>
      <vt:lpstr>PowerPoint Presentation</vt:lpstr>
      <vt:lpstr>Logistics and Security</vt:lpstr>
      <vt:lpstr>Coordination</vt:lpstr>
      <vt:lpstr>PowerPoint Presentation</vt:lpstr>
      <vt:lpstr>UNHCR’s Implementation and Monitoring Capacity</vt:lpstr>
      <vt:lpstr>PowerPoint Presentation</vt:lpstr>
    </vt:vector>
  </TitlesOfParts>
  <Company>UNHCR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External version of UNHCR Syria IDP response 2012 presentation</dc:title>
  <dc:creator>UNHCRUser</dc:creator>
  <cp:keywords/>
  <cp:lastModifiedBy>UNHCRUser</cp:lastModifiedBy>
  <cp:revision>139</cp:revision>
  <cp:lastPrinted>2012-10-09T08:18:15Z</cp:lastPrinted>
  <dcterms:created xsi:type="dcterms:W3CDTF">2012-10-04T14:02:19Z</dcterms:created>
  <dcterms:modified xsi:type="dcterms:W3CDTF">2012-10-09T11:38:28Z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0x010100AA7AFC8FE433CD4B94E991D812AE17EB00A7C67632C14FA647B5FB76646D0077D7</vt:lpwstr>
  </property>
  <property fmtid="{D5CDD505-2E9C-101B-9397-08002B2CF9AE}" pid="3" name="TaxKeyword">
    <vt:lpwstr/>
  </property>
  <property fmtid="{D5CDD505-2E9C-101B-9397-08002B2CF9AE}" pid="5" name="Region">
    <vt:lpwstr>258;#MENA|6c3e7270-66b5-4b3d-8268-bc97a34080a4</vt:lpwstr>
  </property>
  <property fmtid="{D5CDD505-2E9C-101B-9397-08002B2CF9AE}" pid="6" name="Document Language">
    <vt:lpwstr>115;#English|53eb1c9d-8416-419a-9260-1df8e70b86c2</vt:lpwstr>
  </property>
  <property fmtid="{D5CDD505-2E9C-101B-9397-08002B2CF9AE}" pid="7" name="Document Category">
    <vt:lpwstr/>
  </property>
  <property fmtid="{D5CDD505-2E9C-101B-9397-08002B2CF9AE}" pid="8" name="Shelter Programming1">
    <vt:lpwstr/>
  </property>
  <property fmtid="{D5CDD505-2E9C-101B-9397-08002B2CF9AE}" pid="9" name="Miscellaneoud Terms">
    <vt:lpwstr/>
  </property>
  <property fmtid="{D5CDD505-2E9C-101B-9397-08002B2CF9AE}" pid="10" name="Information Management">
    <vt:lpwstr/>
  </property>
  <property fmtid="{D5CDD505-2E9C-101B-9397-08002B2CF9AE}" pid="11" name="NFI Guidance1">
    <vt:lpwstr/>
  </property>
  <property fmtid="{D5CDD505-2E9C-101B-9397-08002B2CF9AE}" pid="13" name="Responses sites">
    <vt:lpwstr>316;#Syria|d6cf60a7-9726-462c-becf-f06163c2ac1b</vt:lpwstr>
  </property>
  <property fmtid="{D5CDD505-2E9C-101B-9397-08002B2CF9AE}" pid="15" name="Damage Location">
    <vt:lpwstr/>
  </property>
  <property fmtid="{D5CDD505-2E9C-101B-9397-08002B2CF9AE}" pid="17" name="InterCluster">
    <vt:lpwstr/>
  </property>
  <property fmtid="{D5CDD505-2E9C-101B-9397-08002B2CF9AE}" pid="18" name="Management/Coordination">
    <vt:lpwstr/>
  </property>
  <property fmtid="{D5CDD505-2E9C-101B-9397-08002B2CF9AE}" pid="20" name="Cross Cutting1">
    <vt:lpwstr/>
  </property>
  <property fmtid="{D5CDD505-2E9C-101B-9397-08002B2CF9AE}" pid="22" name="AM&amp;E">
    <vt:lpwstr/>
  </property>
  <property fmtid="{D5CDD505-2E9C-101B-9397-08002B2CF9AE}" pid="23" name="Shelter Technical1">
    <vt:lpwstr/>
  </property>
  <property fmtid="{D5CDD505-2E9C-101B-9397-08002B2CF9AE}" pid="24" name="Shelter Planning1">
    <vt:lpwstr/>
  </property>
  <property fmtid="{D5CDD505-2E9C-101B-9397-08002B2CF9AE}" pid="25" name="Event Type">
    <vt:lpwstr>312;#Conflict|cd1719c2-e0d5-486c-9a70-d3abb04d6e72</vt:lpwstr>
  </property>
</Properties>
</file>