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19" r:id="rId5"/>
  </p:sldMasterIdLst>
  <p:notesMasterIdLst>
    <p:notesMasterId r:id="rId23"/>
  </p:notesMasterIdLst>
  <p:sldIdLst>
    <p:sldId id="287" r:id="rId6"/>
    <p:sldId id="385" r:id="rId7"/>
    <p:sldId id="421" r:id="rId8"/>
    <p:sldId id="300" r:id="rId9"/>
    <p:sldId id="398" r:id="rId10"/>
    <p:sldId id="399" r:id="rId11"/>
    <p:sldId id="418" r:id="rId12"/>
    <p:sldId id="417" r:id="rId13"/>
    <p:sldId id="317" r:id="rId14"/>
    <p:sldId id="400" r:id="rId15"/>
    <p:sldId id="414" r:id="rId16"/>
    <p:sldId id="415" r:id="rId17"/>
    <p:sldId id="401" r:id="rId18"/>
    <p:sldId id="416" r:id="rId19"/>
    <p:sldId id="314" r:id="rId20"/>
    <p:sldId id="420" r:id="rId21"/>
    <p:sldId id="281"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800567DB-1F7D-3447-B543-C83866EAF0FC}">
          <p14:sldIdLst>
            <p14:sldId id="287"/>
            <p14:sldId id="385"/>
            <p14:sldId id="421"/>
            <p14:sldId id="300"/>
            <p14:sldId id="398"/>
            <p14:sldId id="399"/>
            <p14:sldId id="418"/>
            <p14:sldId id="417"/>
            <p14:sldId id="317"/>
            <p14:sldId id="400"/>
            <p14:sldId id="414"/>
            <p14:sldId id="415"/>
            <p14:sldId id="401"/>
            <p14:sldId id="416"/>
            <p14:sldId id="314"/>
            <p14:sldId id="420"/>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972D21-29E1-0183-63FF-2616A048635D}" name="Sahdia Khan" initials="SK" userId="S::khansah@unhcr.org::bf12f43a-2ccc-4cd0-b758-7d8144365cdc" providerId="AD"/>
  <p188:author id="{CC861F94-DB68-8A5D-9F02-1CCBE67DBD8B}" name="Mandy George" initials="MG" userId="S::ext_amanda.george@cadmusgroup.com::ad7175a0-5ba7-423e-aa84-4c5bdb1d00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0604"/>
    <a:srgbClr val="688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0" autoAdjust="0"/>
    <p:restoredTop sz="95669" autoAdjust="0"/>
  </p:normalViewPr>
  <p:slideViewPr>
    <p:cSldViewPr snapToGrid="0" snapToObjects="1">
      <p:cViewPr varScale="1">
        <p:scale>
          <a:sx n="89" d="100"/>
          <a:sy n="89" d="100"/>
        </p:scale>
        <p:origin x="-136"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D838B-E3F8-48BE-8D7E-C8C0C7604B8B}" type="doc">
      <dgm:prSet loTypeId="urn:microsoft.com/office/officeart/2005/8/layout/pyramid2" loCatId="pyramid" qsTypeId="urn:microsoft.com/office/officeart/2005/8/quickstyle/simple1" qsCatId="simple" csTypeId="urn:microsoft.com/office/officeart/2005/8/colors/accent1_2" csCatId="accent1" phldr="1"/>
      <dgm:spPr/>
    </dgm:pt>
    <dgm:pt modelId="{11AFF87D-20FE-43BA-9ACD-E05EC5ED1972}">
      <dgm:prSet phldrT="[Text]" custT="1"/>
      <dgm:spPr/>
      <dgm:t>
        <a:bodyPr/>
        <a:lstStyle/>
        <a:p>
          <a:pPr>
            <a:buFont typeface="Arial" panose="020B0604020202020204" pitchFamily="34" charset="0"/>
            <a:buChar char="•"/>
          </a:pPr>
          <a:r>
            <a:rPr lang="en-GB" sz="1600" u="sng" dirty="0">
              <a:solidFill>
                <a:srgbClr val="6E0604"/>
              </a:solidFill>
              <a:latin typeface="Verdana" panose="020B0604030504040204" pitchFamily="34" charset="0"/>
              <a:ea typeface="Verdana" panose="020B0604030504040204" pitchFamily="34" charset="0"/>
              <a:cs typeface="Verdana" panose="020B0604030504040204" pitchFamily="34" charset="0"/>
            </a:rPr>
            <a:t>Activity 1</a:t>
          </a:r>
          <a:r>
            <a:rPr lang="en-GB" sz="1600" dirty="0">
              <a:solidFill>
                <a:srgbClr val="6E0604"/>
              </a:solidFill>
              <a:latin typeface="Verdana" panose="020B0604030504040204" pitchFamily="34" charset="0"/>
              <a:ea typeface="Verdana" panose="020B0604030504040204" pitchFamily="34" charset="0"/>
              <a:cs typeface="Verdana" panose="020B0604030504040204" pitchFamily="34" charset="0"/>
            </a:rPr>
            <a:t>: Shelter partners green their response</a:t>
          </a:r>
          <a:endParaRPr lang="en-CH" sz="1600" dirty="0">
            <a:solidFill>
              <a:srgbClr val="6E0604"/>
            </a:solidFill>
            <a:latin typeface="Verdana" panose="020B0604030504040204" pitchFamily="34" charset="0"/>
            <a:ea typeface="Verdana" panose="020B0604030504040204" pitchFamily="34" charset="0"/>
            <a:cs typeface="Verdana" panose="020B0604030504040204" pitchFamily="34" charset="0"/>
          </a:endParaRPr>
        </a:p>
      </dgm:t>
    </dgm:pt>
    <dgm:pt modelId="{E5362F57-4FF1-42A8-BA6B-5F07170DEE81}" type="parTrans" cxnId="{C29803B1-B6AF-4D66-83AD-3641A668FB7D}">
      <dgm:prSet/>
      <dgm:spPr/>
      <dgm:t>
        <a:bodyPr/>
        <a:lstStyle/>
        <a:p>
          <a:endParaRPr lang="en-CH">
            <a:latin typeface="Verdana" panose="020B0604030504040204" pitchFamily="34" charset="0"/>
            <a:ea typeface="Verdana" panose="020B0604030504040204" pitchFamily="34" charset="0"/>
            <a:cs typeface="Verdana" panose="020B0604030504040204" pitchFamily="34" charset="0"/>
          </a:endParaRPr>
        </a:p>
      </dgm:t>
    </dgm:pt>
    <dgm:pt modelId="{8E990E46-00F5-4A7C-80FD-9751F980FE60}" type="sibTrans" cxnId="{C29803B1-B6AF-4D66-83AD-3641A668FB7D}">
      <dgm:prSet/>
      <dgm:spPr/>
      <dgm:t>
        <a:bodyPr/>
        <a:lstStyle/>
        <a:p>
          <a:endParaRPr lang="en-CH">
            <a:latin typeface="Verdana" panose="020B0604030504040204" pitchFamily="34" charset="0"/>
            <a:ea typeface="Verdana" panose="020B0604030504040204" pitchFamily="34" charset="0"/>
            <a:cs typeface="Verdana" panose="020B0604030504040204" pitchFamily="34" charset="0"/>
          </a:endParaRPr>
        </a:p>
      </dgm:t>
    </dgm:pt>
    <dgm:pt modelId="{DE50AAB7-0068-49BB-8507-5B10653A55E5}">
      <dgm:prSet phldrT="[Text]"/>
      <dgm:spPr/>
      <dgm:t>
        <a:bodyPr/>
        <a:lstStyle/>
        <a:p>
          <a:r>
            <a:rPr lang="en-GB" u="sng" dirty="0">
              <a:solidFill>
                <a:srgbClr val="6E0604"/>
              </a:solidFill>
              <a:latin typeface="Verdana" panose="020B0604030504040204" pitchFamily="34" charset="0"/>
              <a:ea typeface="Verdana" panose="020B0604030504040204" pitchFamily="34" charset="0"/>
              <a:cs typeface="Verdana" panose="020B0604030504040204" pitchFamily="34" charset="0"/>
            </a:rPr>
            <a:t>Activity 2</a:t>
          </a:r>
          <a:r>
            <a:rPr lang="en-GB" dirty="0">
              <a:solidFill>
                <a:srgbClr val="6E0604"/>
              </a:solidFill>
              <a:latin typeface="Verdana" panose="020B0604030504040204" pitchFamily="34" charset="0"/>
              <a:ea typeface="Verdana" panose="020B0604030504040204" pitchFamily="34" charset="0"/>
              <a:cs typeface="Verdana" panose="020B0604030504040204" pitchFamily="34" charset="0"/>
            </a:rPr>
            <a:t>: Environmental research and advocacy available to make country-level shelter responses greener and climate smart</a:t>
          </a:r>
          <a:endParaRPr lang="en-CH" dirty="0">
            <a:solidFill>
              <a:srgbClr val="6E0604"/>
            </a:solidFill>
            <a:latin typeface="Verdana" panose="020B0604030504040204" pitchFamily="34" charset="0"/>
            <a:ea typeface="Verdana" panose="020B0604030504040204" pitchFamily="34" charset="0"/>
            <a:cs typeface="Verdana" panose="020B0604030504040204" pitchFamily="34" charset="0"/>
          </a:endParaRPr>
        </a:p>
      </dgm:t>
    </dgm:pt>
    <dgm:pt modelId="{D5F3DBC8-8A02-43E3-9976-6925427E2A6D}" type="parTrans" cxnId="{D10F73ED-07F4-4170-8346-7E08491803C4}">
      <dgm:prSet/>
      <dgm:spPr/>
      <dgm:t>
        <a:bodyPr/>
        <a:lstStyle/>
        <a:p>
          <a:endParaRPr lang="en-CH">
            <a:latin typeface="Verdana" panose="020B0604030504040204" pitchFamily="34" charset="0"/>
            <a:ea typeface="Verdana" panose="020B0604030504040204" pitchFamily="34" charset="0"/>
            <a:cs typeface="Verdana" panose="020B0604030504040204" pitchFamily="34" charset="0"/>
          </a:endParaRPr>
        </a:p>
      </dgm:t>
    </dgm:pt>
    <dgm:pt modelId="{A572154F-178C-4463-9679-B02EBD0EA787}" type="sibTrans" cxnId="{D10F73ED-07F4-4170-8346-7E08491803C4}">
      <dgm:prSet/>
      <dgm:spPr/>
      <dgm:t>
        <a:bodyPr/>
        <a:lstStyle/>
        <a:p>
          <a:endParaRPr lang="en-CH">
            <a:latin typeface="Verdana" panose="020B0604030504040204" pitchFamily="34" charset="0"/>
            <a:ea typeface="Verdana" panose="020B0604030504040204" pitchFamily="34" charset="0"/>
            <a:cs typeface="Verdana" panose="020B0604030504040204" pitchFamily="34" charset="0"/>
          </a:endParaRPr>
        </a:p>
      </dgm:t>
    </dgm:pt>
    <dgm:pt modelId="{A799167F-7A7C-48CA-972C-239D27C6B6DD}">
      <dgm:prSet phldrT="[Text]" custT="1"/>
      <dgm:spPr/>
      <dgm:t>
        <a:bodyPr/>
        <a:lstStyle/>
        <a:p>
          <a:pPr>
            <a:buFont typeface="Arial" panose="020B0604020202020204" pitchFamily="34" charset="0"/>
            <a:buChar char="•"/>
          </a:pPr>
          <a:r>
            <a:rPr lang="en-GB" sz="1600" u="sng" dirty="0">
              <a:solidFill>
                <a:srgbClr val="6E0604"/>
              </a:solidFill>
              <a:latin typeface="Verdana" panose="020B0604030504040204" pitchFamily="34" charset="0"/>
              <a:ea typeface="Verdana" panose="020B0604030504040204" pitchFamily="34" charset="0"/>
              <a:cs typeface="Verdana" panose="020B0604030504040204" pitchFamily="34" charset="0"/>
            </a:rPr>
            <a:t>Activity 3</a:t>
          </a:r>
          <a:r>
            <a:rPr lang="en-GB" sz="1600" dirty="0">
              <a:solidFill>
                <a:srgbClr val="6E0604"/>
              </a:solidFill>
              <a:latin typeface="Verdana" panose="020B0604030504040204" pitchFamily="34" charset="0"/>
              <a:ea typeface="Verdana" panose="020B0604030504040204" pitchFamily="34" charset="0"/>
              <a:cs typeface="Verdana" panose="020B0604030504040204" pitchFamily="34" charset="0"/>
            </a:rPr>
            <a:t>: Country-level shelter clusters effectively design and implement greener and climate-smart shelter responses</a:t>
          </a:r>
          <a:endParaRPr lang="en-CH" sz="1600" dirty="0">
            <a:solidFill>
              <a:srgbClr val="6E0604"/>
            </a:solidFill>
            <a:latin typeface="Verdana" panose="020B0604030504040204" pitchFamily="34" charset="0"/>
            <a:ea typeface="Verdana" panose="020B0604030504040204" pitchFamily="34" charset="0"/>
            <a:cs typeface="Verdana" panose="020B0604030504040204" pitchFamily="34" charset="0"/>
          </a:endParaRPr>
        </a:p>
      </dgm:t>
    </dgm:pt>
    <dgm:pt modelId="{E5E548BF-FDE7-47C6-A162-CA09F0836641}" type="parTrans" cxnId="{D0CA8F87-3841-4951-B0D7-708A9B036EA3}">
      <dgm:prSet/>
      <dgm:spPr/>
      <dgm:t>
        <a:bodyPr/>
        <a:lstStyle/>
        <a:p>
          <a:endParaRPr lang="en-CH">
            <a:latin typeface="Verdana" panose="020B0604030504040204" pitchFamily="34" charset="0"/>
            <a:ea typeface="Verdana" panose="020B0604030504040204" pitchFamily="34" charset="0"/>
            <a:cs typeface="Verdana" panose="020B0604030504040204" pitchFamily="34" charset="0"/>
          </a:endParaRPr>
        </a:p>
      </dgm:t>
    </dgm:pt>
    <dgm:pt modelId="{1BB86A83-4452-43C2-BBAA-93F5E406EF24}" type="sibTrans" cxnId="{D0CA8F87-3841-4951-B0D7-708A9B036EA3}">
      <dgm:prSet/>
      <dgm:spPr/>
      <dgm:t>
        <a:bodyPr/>
        <a:lstStyle/>
        <a:p>
          <a:endParaRPr lang="en-CH">
            <a:latin typeface="Verdana" panose="020B0604030504040204" pitchFamily="34" charset="0"/>
            <a:ea typeface="Verdana" panose="020B0604030504040204" pitchFamily="34" charset="0"/>
            <a:cs typeface="Verdana" panose="020B0604030504040204" pitchFamily="34" charset="0"/>
          </a:endParaRPr>
        </a:p>
      </dgm:t>
    </dgm:pt>
    <dgm:pt modelId="{4A3630B3-3902-4E7D-B4D9-C14ED9848D62}" type="pres">
      <dgm:prSet presAssocID="{79ED838B-E3F8-48BE-8D7E-C8C0C7604B8B}" presName="compositeShape" presStyleCnt="0">
        <dgm:presLayoutVars>
          <dgm:dir/>
          <dgm:resizeHandles/>
        </dgm:presLayoutVars>
      </dgm:prSet>
      <dgm:spPr/>
    </dgm:pt>
    <dgm:pt modelId="{26A79C50-17D5-411A-9947-A9F12AE446E7}" type="pres">
      <dgm:prSet presAssocID="{79ED838B-E3F8-48BE-8D7E-C8C0C7604B8B}" presName="pyramid" presStyleLbl="node1" presStyleIdx="0" presStyleCnt="1"/>
      <dgm:spPr/>
    </dgm:pt>
    <dgm:pt modelId="{800726D5-AFF5-45B5-BAE6-B9B84CEB27EF}" type="pres">
      <dgm:prSet presAssocID="{79ED838B-E3F8-48BE-8D7E-C8C0C7604B8B}" presName="theList" presStyleCnt="0"/>
      <dgm:spPr/>
    </dgm:pt>
    <dgm:pt modelId="{B0CDCDE8-0D39-4D58-92B3-4F408118851C}" type="pres">
      <dgm:prSet presAssocID="{11AFF87D-20FE-43BA-9ACD-E05EC5ED1972}" presName="aNode" presStyleLbl="fgAcc1" presStyleIdx="0" presStyleCnt="3" custScaleX="158132">
        <dgm:presLayoutVars>
          <dgm:bulletEnabled val="1"/>
        </dgm:presLayoutVars>
      </dgm:prSet>
      <dgm:spPr/>
    </dgm:pt>
    <dgm:pt modelId="{3E39E874-20F4-48FE-BCF1-2649D9B5A1BB}" type="pres">
      <dgm:prSet presAssocID="{11AFF87D-20FE-43BA-9ACD-E05EC5ED1972}" presName="aSpace" presStyleCnt="0"/>
      <dgm:spPr/>
    </dgm:pt>
    <dgm:pt modelId="{591CD227-67A5-41AE-917D-98CE2DD582AC}" type="pres">
      <dgm:prSet presAssocID="{DE50AAB7-0068-49BB-8507-5B10653A55E5}" presName="aNode" presStyleLbl="fgAcc1" presStyleIdx="1" presStyleCnt="3" custScaleX="172386">
        <dgm:presLayoutVars>
          <dgm:bulletEnabled val="1"/>
        </dgm:presLayoutVars>
      </dgm:prSet>
      <dgm:spPr/>
    </dgm:pt>
    <dgm:pt modelId="{15C30998-8231-4979-AEEE-E5EEC445A742}" type="pres">
      <dgm:prSet presAssocID="{DE50AAB7-0068-49BB-8507-5B10653A55E5}" presName="aSpace" presStyleCnt="0"/>
      <dgm:spPr/>
    </dgm:pt>
    <dgm:pt modelId="{6F89F504-71F2-4A4E-8525-7D123B42D341}" type="pres">
      <dgm:prSet presAssocID="{A799167F-7A7C-48CA-972C-239D27C6B6DD}" presName="aNode" presStyleLbl="fgAcc1" presStyleIdx="2" presStyleCnt="3" custScaleX="186718">
        <dgm:presLayoutVars>
          <dgm:bulletEnabled val="1"/>
        </dgm:presLayoutVars>
      </dgm:prSet>
      <dgm:spPr/>
    </dgm:pt>
    <dgm:pt modelId="{B4B449AE-DCDD-4AF2-9FCD-0F231992526B}" type="pres">
      <dgm:prSet presAssocID="{A799167F-7A7C-48CA-972C-239D27C6B6DD}" presName="aSpace" presStyleCnt="0"/>
      <dgm:spPr/>
    </dgm:pt>
  </dgm:ptLst>
  <dgm:cxnLst>
    <dgm:cxn modelId="{86319526-6760-423F-A5C1-89D149F91C54}" type="presOf" srcId="{11AFF87D-20FE-43BA-9ACD-E05EC5ED1972}" destId="{B0CDCDE8-0D39-4D58-92B3-4F408118851C}" srcOrd="0" destOrd="0" presId="urn:microsoft.com/office/officeart/2005/8/layout/pyramid2"/>
    <dgm:cxn modelId="{A4035E4E-841D-4127-AD69-41D1EBB7202F}" type="presOf" srcId="{A799167F-7A7C-48CA-972C-239D27C6B6DD}" destId="{6F89F504-71F2-4A4E-8525-7D123B42D341}" srcOrd="0" destOrd="0" presId="urn:microsoft.com/office/officeart/2005/8/layout/pyramid2"/>
    <dgm:cxn modelId="{D0CA8F87-3841-4951-B0D7-708A9B036EA3}" srcId="{79ED838B-E3F8-48BE-8D7E-C8C0C7604B8B}" destId="{A799167F-7A7C-48CA-972C-239D27C6B6DD}" srcOrd="2" destOrd="0" parTransId="{E5E548BF-FDE7-47C6-A162-CA09F0836641}" sibTransId="{1BB86A83-4452-43C2-BBAA-93F5E406EF24}"/>
    <dgm:cxn modelId="{C29803B1-B6AF-4D66-83AD-3641A668FB7D}" srcId="{79ED838B-E3F8-48BE-8D7E-C8C0C7604B8B}" destId="{11AFF87D-20FE-43BA-9ACD-E05EC5ED1972}" srcOrd="0" destOrd="0" parTransId="{E5362F57-4FF1-42A8-BA6B-5F07170DEE81}" sibTransId="{8E990E46-00F5-4A7C-80FD-9751F980FE60}"/>
    <dgm:cxn modelId="{E5C227C5-C84A-4B35-B75B-5E2B2D839DA1}" type="presOf" srcId="{79ED838B-E3F8-48BE-8D7E-C8C0C7604B8B}" destId="{4A3630B3-3902-4E7D-B4D9-C14ED9848D62}" srcOrd="0" destOrd="0" presId="urn:microsoft.com/office/officeart/2005/8/layout/pyramid2"/>
    <dgm:cxn modelId="{D10F73ED-07F4-4170-8346-7E08491803C4}" srcId="{79ED838B-E3F8-48BE-8D7E-C8C0C7604B8B}" destId="{DE50AAB7-0068-49BB-8507-5B10653A55E5}" srcOrd="1" destOrd="0" parTransId="{D5F3DBC8-8A02-43E3-9976-6925427E2A6D}" sibTransId="{A572154F-178C-4463-9679-B02EBD0EA787}"/>
    <dgm:cxn modelId="{FD96BEF0-3038-4F87-978F-ABEA858B96CB}" type="presOf" srcId="{DE50AAB7-0068-49BB-8507-5B10653A55E5}" destId="{591CD227-67A5-41AE-917D-98CE2DD582AC}" srcOrd="0" destOrd="0" presId="urn:microsoft.com/office/officeart/2005/8/layout/pyramid2"/>
    <dgm:cxn modelId="{6F55EF29-D456-4DF2-BCD5-532B63490AF0}" type="presParOf" srcId="{4A3630B3-3902-4E7D-B4D9-C14ED9848D62}" destId="{26A79C50-17D5-411A-9947-A9F12AE446E7}" srcOrd="0" destOrd="0" presId="urn:microsoft.com/office/officeart/2005/8/layout/pyramid2"/>
    <dgm:cxn modelId="{47D5F696-B79A-4863-B184-103C944492D3}" type="presParOf" srcId="{4A3630B3-3902-4E7D-B4D9-C14ED9848D62}" destId="{800726D5-AFF5-45B5-BAE6-B9B84CEB27EF}" srcOrd="1" destOrd="0" presId="urn:microsoft.com/office/officeart/2005/8/layout/pyramid2"/>
    <dgm:cxn modelId="{D1CA00F0-21AD-4AC5-979A-653C218B6433}" type="presParOf" srcId="{800726D5-AFF5-45B5-BAE6-B9B84CEB27EF}" destId="{B0CDCDE8-0D39-4D58-92B3-4F408118851C}" srcOrd="0" destOrd="0" presId="urn:microsoft.com/office/officeart/2005/8/layout/pyramid2"/>
    <dgm:cxn modelId="{9B8B649F-68E5-4CDF-8B25-1C897827A0D6}" type="presParOf" srcId="{800726D5-AFF5-45B5-BAE6-B9B84CEB27EF}" destId="{3E39E874-20F4-48FE-BCF1-2649D9B5A1BB}" srcOrd="1" destOrd="0" presId="urn:microsoft.com/office/officeart/2005/8/layout/pyramid2"/>
    <dgm:cxn modelId="{B7EE9E6E-2A80-4BA4-B05A-14DBFE725694}" type="presParOf" srcId="{800726D5-AFF5-45B5-BAE6-B9B84CEB27EF}" destId="{591CD227-67A5-41AE-917D-98CE2DD582AC}" srcOrd="2" destOrd="0" presId="urn:microsoft.com/office/officeart/2005/8/layout/pyramid2"/>
    <dgm:cxn modelId="{04826D52-B346-4065-9977-E383352CE658}" type="presParOf" srcId="{800726D5-AFF5-45B5-BAE6-B9B84CEB27EF}" destId="{15C30998-8231-4979-AEEE-E5EEC445A742}" srcOrd="3" destOrd="0" presId="urn:microsoft.com/office/officeart/2005/8/layout/pyramid2"/>
    <dgm:cxn modelId="{0010C9EA-2A66-4019-8724-AA0DBF715C46}" type="presParOf" srcId="{800726D5-AFF5-45B5-BAE6-B9B84CEB27EF}" destId="{6F89F504-71F2-4A4E-8525-7D123B42D341}" srcOrd="4" destOrd="0" presId="urn:microsoft.com/office/officeart/2005/8/layout/pyramid2"/>
    <dgm:cxn modelId="{A572F97C-3B24-4393-86A1-407F41C9D603}" type="presParOf" srcId="{800726D5-AFF5-45B5-BAE6-B9B84CEB27EF}" destId="{B4B449AE-DCDD-4AF2-9FCD-0F231992526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79C50-17D5-411A-9947-A9F12AE446E7}">
      <dsp:nvSpPr>
        <dsp:cNvPr id="0" name=""/>
        <dsp:cNvSpPr/>
      </dsp:nvSpPr>
      <dsp:spPr>
        <a:xfrm>
          <a:off x="874572"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DCDE8-0D39-4D58-92B3-4F408118851C}">
      <dsp:nvSpPr>
        <dsp:cNvPr id="0" name=""/>
        <dsp:cNvSpPr/>
      </dsp:nvSpPr>
      <dsp:spPr>
        <a:xfrm>
          <a:off x="2138764" y="408582"/>
          <a:ext cx="4177214"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u="sng" kern="1200" dirty="0">
              <a:solidFill>
                <a:srgbClr val="6E0604"/>
              </a:solidFill>
              <a:latin typeface="Verdana" panose="020B0604030504040204" pitchFamily="34" charset="0"/>
              <a:ea typeface="Verdana" panose="020B0604030504040204" pitchFamily="34" charset="0"/>
              <a:cs typeface="Verdana" panose="020B0604030504040204" pitchFamily="34" charset="0"/>
            </a:rPr>
            <a:t>Activity 1</a:t>
          </a:r>
          <a:r>
            <a:rPr lang="en-GB" sz="1600" kern="1200" dirty="0">
              <a:solidFill>
                <a:srgbClr val="6E0604"/>
              </a:solidFill>
              <a:latin typeface="Verdana" panose="020B0604030504040204" pitchFamily="34" charset="0"/>
              <a:ea typeface="Verdana" panose="020B0604030504040204" pitchFamily="34" charset="0"/>
              <a:cs typeface="Verdana" panose="020B0604030504040204" pitchFamily="34" charset="0"/>
            </a:rPr>
            <a:t>: Shelter partners green their response</a:t>
          </a:r>
          <a:endParaRPr lang="en-CH" sz="1600" kern="1200" dirty="0">
            <a:solidFill>
              <a:srgbClr val="6E0604"/>
            </a:solidFill>
            <a:latin typeface="Verdana" panose="020B0604030504040204" pitchFamily="34" charset="0"/>
            <a:ea typeface="Verdana" panose="020B0604030504040204" pitchFamily="34" charset="0"/>
            <a:cs typeface="Verdana" panose="020B0604030504040204" pitchFamily="34" charset="0"/>
          </a:endParaRPr>
        </a:p>
      </dsp:txBody>
      <dsp:txXfrm>
        <a:off x="2185726" y="455544"/>
        <a:ext cx="4083290" cy="868101"/>
      </dsp:txXfrm>
    </dsp:sp>
    <dsp:sp modelId="{591CD227-67A5-41AE-917D-98CE2DD582AC}">
      <dsp:nvSpPr>
        <dsp:cNvPr id="0" name=""/>
        <dsp:cNvSpPr/>
      </dsp:nvSpPr>
      <dsp:spPr>
        <a:xfrm>
          <a:off x="1950498" y="1490860"/>
          <a:ext cx="4553748"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u="sng" kern="1200" dirty="0">
              <a:solidFill>
                <a:srgbClr val="6E0604"/>
              </a:solidFill>
              <a:latin typeface="Verdana" panose="020B0604030504040204" pitchFamily="34" charset="0"/>
              <a:ea typeface="Verdana" panose="020B0604030504040204" pitchFamily="34" charset="0"/>
              <a:cs typeface="Verdana" panose="020B0604030504040204" pitchFamily="34" charset="0"/>
            </a:rPr>
            <a:t>Activity 2</a:t>
          </a:r>
          <a:r>
            <a:rPr lang="en-GB" sz="1400" kern="1200" dirty="0">
              <a:solidFill>
                <a:srgbClr val="6E0604"/>
              </a:solidFill>
              <a:latin typeface="Verdana" panose="020B0604030504040204" pitchFamily="34" charset="0"/>
              <a:ea typeface="Verdana" panose="020B0604030504040204" pitchFamily="34" charset="0"/>
              <a:cs typeface="Verdana" panose="020B0604030504040204" pitchFamily="34" charset="0"/>
            </a:rPr>
            <a:t>: Environmental research and advocacy available to make country-level shelter responses greener and climate smart</a:t>
          </a:r>
          <a:endParaRPr lang="en-CH" sz="1400" kern="1200" dirty="0">
            <a:solidFill>
              <a:srgbClr val="6E0604"/>
            </a:solidFill>
            <a:latin typeface="Verdana" panose="020B0604030504040204" pitchFamily="34" charset="0"/>
            <a:ea typeface="Verdana" panose="020B0604030504040204" pitchFamily="34" charset="0"/>
            <a:cs typeface="Verdana" panose="020B0604030504040204" pitchFamily="34" charset="0"/>
          </a:endParaRPr>
        </a:p>
      </dsp:txBody>
      <dsp:txXfrm>
        <a:off x="1997460" y="1537822"/>
        <a:ext cx="4459824" cy="868101"/>
      </dsp:txXfrm>
    </dsp:sp>
    <dsp:sp modelId="{6F89F504-71F2-4A4E-8525-7D123B42D341}">
      <dsp:nvSpPr>
        <dsp:cNvPr id="0" name=""/>
        <dsp:cNvSpPr/>
      </dsp:nvSpPr>
      <dsp:spPr>
        <a:xfrm>
          <a:off x="1761200" y="2573139"/>
          <a:ext cx="4932342"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u="sng" kern="1200" dirty="0">
              <a:solidFill>
                <a:srgbClr val="6E0604"/>
              </a:solidFill>
              <a:latin typeface="Verdana" panose="020B0604030504040204" pitchFamily="34" charset="0"/>
              <a:ea typeface="Verdana" panose="020B0604030504040204" pitchFamily="34" charset="0"/>
              <a:cs typeface="Verdana" panose="020B0604030504040204" pitchFamily="34" charset="0"/>
            </a:rPr>
            <a:t>Activity 3</a:t>
          </a:r>
          <a:r>
            <a:rPr lang="en-GB" sz="1600" kern="1200" dirty="0">
              <a:solidFill>
                <a:srgbClr val="6E0604"/>
              </a:solidFill>
              <a:latin typeface="Verdana" panose="020B0604030504040204" pitchFamily="34" charset="0"/>
              <a:ea typeface="Verdana" panose="020B0604030504040204" pitchFamily="34" charset="0"/>
              <a:cs typeface="Verdana" panose="020B0604030504040204" pitchFamily="34" charset="0"/>
            </a:rPr>
            <a:t>: Country-level shelter clusters effectively design and implement greener and climate-smart shelter responses</a:t>
          </a:r>
          <a:endParaRPr lang="en-CH" sz="1600" kern="1200" dirty="0">
            <a:solidFill>
              <a:srgbClr val="6E0604"/>
            </a:solidFill>
            <a:latin typeface="Verdana" panose="020B0604030504040204" pitchFamily="34" charset="0"/>
            <a:ea typeface="Verdana" panose="020B0604030504040204" pitchFamily="34" charset="0"/>
            <a:cs typeface="Verdana" panose="020B0604030504040204" pitchFamily="34" charset="0"/>
          </a:endParaRPr>
        </a:p>
      </dsp:txBody>
      <dsp:txXfrm>
        <a:off x="1808162" y="2620101"/>
        <a:ext cx="4838418"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F516B2-1C8F-4395-B5DA-BB5A480735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7239453B-E965-4ED6-8245-C56C71A9DA7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F27E57E-270C-41C9-B134-19EE75F393FC}" type="datetimeFigureOut">
              <a:rPr lang="en-GB"/>
              <a:pPr>
                <a:defRPr/>
              </a:pPr>
              <a:t>09/05/2022</a:t>
            </a:fld>
            <a:endParaRPr lang="en-GB"/>
          </a:p>
        </p:txBody>
      </p:sp>
      <p:sp>
        <p:nvSpPr>
          <p:cNvPr id="4" name="Slide Image Placeholder 3">
            <a:extLst>
              <a:ext uri="{FF2B5EF4-FFF2-40B4-BE49-F238E27FC236}">
                <a16:creationId xmlns:a16="http://schemas.microsoft.com/office/drawing/2014/main" id="{6372D219-CA27-4D9E-8625-0F880F7B7E5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B2A8495-80E4-4BFE-BFAF-FAF97E34DA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B669232-FEF6-47B9-BEA8-5209B5D4CF7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312FADF8-BB00-4257-96A0-CCC1DBD37D3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D1CFEA4-4A80-45EC-BF64-84C51012376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ur02.safelinks.protection.outlook.com/?url=https%3A%2F%2Fsheltercluster.us5.list-manage.com%2Ftrack%2Fclick%3Fu%3Dee1282d5c9f8ad96a8b51f014%26id%3Df73d8e749a%26e%3Dcc10250678&amp;data=04%7C01%7Ckhansah%40unhcr.org%7C84e2712b920d458eba2408d9a60769e5%7Ce5c37981666441348a0c6543d2af80be%7C0%7C0%7C637723373032673680%7CUnknown%7CTWFpbGZsb3d8eyJWIjoiMC4wLjAwMDAiLCJQIjoiV2luMzIiLCJBTiI6Ik1haWwiLCJXVCI6Mn0%3D%7C1000&amp;sdata=iEhonNylIc5wGBvs6wsVQyagWv0Wfz%2FEUNbAPVuYdtc%3D&amp;reserved=0" TargetMode="External"/><Relationship Id="rId3" Type="http://schemas.openxmlformats.org/officeDocument/2006/relationships/hyperlink" Target="https://eur02.safelinks.protection.outlook.com/?url=https%3A%2F%2Fsheltercluster.us5.list-manage.com%2Ftrack%2Fclick%3Fu%3Dee1282d5c9f8ad96a8b51f014%26id%3D1e44c5225f%26e%3Dcc10250678&amp;data=04%7C01%7Ckhansah%40unhcr.org%7C84e2712b920d458eba2408d9a60769e5%7Ce5c37981666441348a0c6543d2af80be%7C0%7C0%7C637723373032643700%7CUnknown%7CTWFpbGZsb3d8eyJWIjoiMC4wLjAwMDAiLCJQIjoiV2luMzIiLCJBTiI6Ik1haWwiLCJXVCI6Mn0%3D%7C1000&amp;sdata=rqAW4aHG5bqJH9TVRtB03VxX6cvnCs8JC6aUa9LK%2F8c%3D&amp;reserved=0" TargetMode="External"/><Relationship Id="rId7" Type="http://schemas.openxmlformats.org/officeDocument/2006/relationships/hyperlink" Target="https://eur02.safelinks.protection.outlook.com/?url=https%3A%2F%2Fsheltercluster.us5.list-manage.com%2Ftrack%2Fclick%3Fu%3Dee1282d5c9f8ad96a8b51f014%26id%3D89f322388b%26e%3Dcc10250678&amp;data=04%7C01%7Ckhansah%40unhcr.org%7C84e2712b920d458eba2408d9a60769e5%7Ce5c37981666441348a0c6543d2af80be%7C0%7C0%7C637723373032663690%7CUnknown%7CTWFpbGZsb3d8eyJWIjoiMC4wLjAwMDAiLCJQIjoiV2luMzIiLCJBTiI6Ik1haWwiLCJXVCI6Mn0%3D%7C1000&amp;sdata=jT4IGA7J3ctv0mFNLwJP88%2B%2BbMmb7fT%2FzXRzqFkxylM%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ur02.safelinks.protection.outlook.com/?url=https%3A%2F%2Fsheltercluster.us5.list-manage.com%2Ftrack%2Fclick%3Fu%3Dee1282d5c9f8ad96a8b51f014%26id%3Dc9dcb5dd69%26e%3Dcc10250678&amp;data=04%7C01%7Ckhansah%40unhcr.org%7C84e2712b920d458eba2408d9a60769e5%7Ce5c37981666441348a0c6543d2af80be%7C0%7C0%7C637723373032663690%7CUnknown%7CTWFpbGZsb3d8eyJWIjoiMC4wLjAwMDAiLCJQIjoiV2luMzIiLCJBTiI6Ik1haWwiLCJXVCI6Mn0%3D%7C1000&amp;sdata=uWcARJfskp6glpigUBES%2BlZSzGMBpUp3m%2BhhXuTH7Sc%3D&amp;reserved=0" TargetMode="External"/><Relationship Id="rId5" Type="http://schemas.openxmlformats.org/officeDocument/2006/relationships/hyperlink" Target="https://eur02.safelinks.protection.outlook.com/?url=https%3A%2F%2Fsheltercluster.us5.list-manage.com%2Ftrack%2Fclick%3Fu%3Dee1282d5c9f8ad96a8b51f014%26id%3Dbe0a2904c5%26e%3Dcc10250678&amp;data=04%7C01%7Ckhansah%40unhcr.org%7C84e2712b920d458eba2408d9a60769e5%7Ce5c37981666441348a0c6543d2af80be%7C0%7C0%7C637723373032653698%7CUnknown%7CTWFpbGZsb3d8eyJWIjoiMC4wLjAwMDAiLCJQIjoiV2luMzIiLCJBTiI6Ik1haWwiLCJXVCI6Mn0%3D%7C1000&amp;sdata=pfW%2B0V0slqn1qP5aZtPlBycOPQL0qzGOI71uFEPTIX4%3D&amp;reserved=0" TargetMode="External"/><Relationship Id="rId4" Type="http://schemas.openxmlformats.org/officeDocument/2006/relationships/hyperlink" Target="https://eur02.safelinks.protection.outlook.com/?url=https%3A%2F%2Fsheltercluster.us5.list-manage.com%2Ftrack%2Fclick%3Fu%3Dee1282d5c9f8ad96a8b51f014%26id%3D9786f13c20%26e%3Dcc10250678&amp;data=04%7C01%7Ckhansah%40unhcr.org%7C84e2712b920d458eba2408d9a60769e5%7Ce5c37981666441348a0c6543d2af80be%7C0%7C0%7C637723373032653698%7CUnknown%7CTWFpbGZsb3d8eyJWIjoiMC4wLjAwMDAiLCJQIjoiV2luMzIiLCJBTiI6Ik1haWwiLCJXVCI6Mn0%3D%7C1000&amp;sdata=9dYnUwrSMpw0R16VJnIWHnPsGTl4OWhxFqWYrAad5A8%3D&amp;reserved=0" TargetMode="External"/><Relationship Id="rId9" Type="http://schemas.openxmlformats.org/officeDocument/2006/relationships/hyperlink" Target="https://eur02.safelinks.protection.outlook.com/?url=https%3A%2F%2Fsheltercluster.us5.list-manage.com%2Ftrack%2Fclick%3Fu%3Dee1282d5c9f8ad96a8b51f014%26id%3Df03e897cc5%26e%3Dcc10250678&amp;data=04%7C01%7Ckhansah%40unhcr.org%7C84e2712b920d458eba2408d9a60769e5%7Ce5c37981666441348a0c6543d2af80be%7C0%7C0%7C637723373032673680%7CUnknown%7CTWFpbGZsb3d8eyJWIjoiMC4wLjAwMDAiLCJQIjoiV2luMzIiLCJBTiI6Ik1haWwiLCJXVCI6Mn0%3D%7C1000&amp;sdata=0IGB9Pm1zXy8CLhhOPWR3%2Fo8XssmaxxbPUJ1JerRTGQ%3D&amp;reserved=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CFEA4-4A80-45EC-BF64-84C51012376F}" type="slidenum">
              <a:rPr lang="en-GB" altLang="en-US" smtClean="0"/>
              <a:pPr/>
              <a:t>1</a:t>
            </a:fld>
            <a:endParaRPr lang="en-GB" altLang="en-US"/>
          </a:p>
        </p:txBody>
      </p:sp>
    </p:spTree>
    <p:extLst>
      <p:ext uri="{BB962C8B-B14F-4D97-AF65-F5344CB8AC3E}">
        <p14:creationId xmlns:p14="http://schemas.microsoft.com/office/powerpoint/2010/main" val="107775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f58520839_22_157:notes"/>
          <p:cNvSpPr txBox="1">
            <a:spLocks noGrp="1"/>
          </p:cNvSpPr>
          <p:nvPr>
            <p:ph type="body" idx="1"/>
          </p:nvPr>
        </p:nvSpPr>
        <p:spPr>
          <a:xfrm>
            <a:off x="685800" y="4343401"/>
            <a:ext cx="5486400" cy="4114800"/>
          </a:xfrm>
          <a:prstGeom prst="rect">
            <a:avLst/>
          </a:prstGeom>
        </p:spPr>
        <p:txBody>
          <a:bodyPr spcFirstLastPara="1" wrap="square" lIns="88750" tIns="88750" rIns="88750" bIns="88750"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Burkina Faso is already looking into environmental issues because of fragile context, Env. High on the agenda SAHEL context -&gt; opportunity for advocacy is ripe</a:t>
            </a:r>
          </a:p>
          <a:p>
            <a:r>
              <a:rPr lang="en-GB" b="1" dirty="0"/>
              <a:t>Note on background SMAC</a:t>
            </a:r>
          </a:p>
          <a:p>
            <a:r>
              <a:rPr lang="en-GB" dirty="0"/>
              <a:t>The Global Shelter Cluster Environment Community of Practice, together with the BRE Trust and WWF/US, have developed the </a:t>
            </a:r>
            <a:r>
              <a:rPr lang="en-GB" b="1" dirty="0"/>
              <a:t>Shelter Methodology for the Assessment of Carbon (SMAC) </a:t>
            </a:r>
            <a:r>
              <a:rPr lang="en-GB" dirty="0"/>
              <a:t>tool to enable humanitarian operations to assess the level of carbon dioxide equivalents (CO2 </a:t>
            </a:r>
            <a:r>
              <a:rPr lang="en-GB" dirty="0" err="1"/>
              <a:t>eq</a:t>
            </a:r>
            <a:r>
              <a:rPr lang="en-GB" dirty="0"/>
              <a:t>) of shelter assistance after a disaster. Measuring CO2 </a:t>
            </a:r>
            <a:r>
              <a:rPr lang="en-GB" dirty="0" err="1"/>
              <a:t>eq</a:t>
            </a:r>
            <a:r>
              <a:rPr lang="en-GB" dirty="0"/>
              <a:t> includes not only CO2 but other gases generated in providing the assistance.</a:t>
            </a:r>
          </a:p>
          <a:p>
            <a:r>
              <a:rPr lang="en-GB" dirty="0"/>
              <a:t>SMAC is based on a cradle-to-grave approach, encompassing material extraction, processing, transport, packaging, use and disposal, in line with industry practice. The tool uses standard environmental product declarations to define the CO2 </a:t>
            </a:r>
            <a:r>
              <a:rPr lang="en-GB" dirty="0" err="1"/>
              <a:t>eq</a:t>
            </a:r>
            <a:r>
              <a:rPr lang="en-GB" dirty="0"/>
              <a:t> for materials commonly used in humanitarian construction. While primarily focused on shelter, SMAC can also be used for schools, markets or other types of basic construction.</a:t>
            </a:r>
          </a:p>
          <a:p>
            <a:endParaRPr lang="en-GB" dirty="0"/>
          </a:p>
          <a:p>
            <a:endParaRPr lang="en-GB" dirty="0"/>
          </a:p>
        </p:txBody>
      </p:sp>
      <p:sp>
        <p:nvSpPr>
          <p:cNvPr id="467" name="Google Shape;467;gef58520839_22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310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CFEA4-4A80-45EC-BF64-84C51012376F}" type="slidenum">
              <a:rPr lang="en-GB" altLang="en-US" smtClean="0"/>
              <a:pPr/>
              <a:t>16</a:t>
            </a:fld>
            <a:endParaRPr lang="en-GB" altLang="en-US"/>
          </a:p>
        </p:txBody>
      </p:sp>
    </p:spTree>
    <p:extLst>
      <p:ext uri="{BB962C8B-B14F-4D97-AF65-F5344CB8AC3E}">
        <p14:creationId xmlns:p14="http://schemas.microsoft.com/office/powerpoint/2010/main" val="26956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f58520839_22_157:notes"/>
          <p:cNvSpPr txBox="1">
            <a:spLocks noGrp="1"/>
          </p:cNvSpPr>
          <p:nvPr>
            <p:ph type="body" idx="1"/>
          </p:nvPr>
        </p:nvSpPr>
        <p:spPr>
          <a:xfrm>
            <a:off x="685800" y="4343401"/>
            <a:ext cx="5486400" cy="4114800"/>
          </a:xfrm>
          <a:prstGeom prst="rect">
            <a:avLst/>
          </a:prstGeom>
        </p:spPr>
        <p:txBody>
          <a:bodyPr spcFirstLastPara="1" wrap="square" lIns="88750" tIns="88750" rIns="88750" bIns="88750" anchor="t" anchorCtr="0">
            <a:noAutofit/>
          </a:bodyPr>
          <a:lstStyle/>
          <a:p>
            <a:pPr marL="0" lvl="0" indent="0" algn="l" rtl="0">
              <a:spcBef>
                <a:spcPts val="0"/>
              </a:spcBef>
              <a:spcAft>
                <a:spcPts val="0"/>
              </a:spcAft>
              <a:buNone/>
            </a:pPr>
            <a:endParaRPr/>
          </a:p>
        </p:txBody>
      </p:sp>
      <p:sp>
        <p:nvSpPr>
          <p:cNvPr id="467" name="Google Shape;467;gef58520839_22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CFEA4-4A80-45EC-BF64-84C51012376F}" type="slidenum">
              <a:rPr lang="en-GB" altLang="en-US" smtClean="0"/>
              <a:pPr/>
              <a:t>2</a:t>
            </a:fld>
            <a:endParaRPr lang="en-GB" altLang="en-US"/>
          </a:p>
        </p:txBody>
      </p:sp>
    </p:spTree>
    <p:extLst>
      <p:ext uri="{BB962C8B-B14F-4D97-AF65-F5344CB8AC3E}">
        <p14:creationId xmlns:p14="http://schemas.microsoft.com/office/powerpoint/2010/main" val="109622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Others sources of funding towards collective greening effort examples : WFP, ICRC, UNHCR and IFRC on global level</a:t>
            </a:r>
          </a:p>
          <a:p>
            <a:endParaRPr lang="en-GB" dirty="0"/>
          </a:p>
          <a:p>
            <a:r>
              <a:rPr lang="en-GB" dirty="0"/>
              <a:t>Note : this is multi donors initiative so UNHCR will report on all activities identified</a:t>
            </a:r>
          </a:p>
          <a:p>
            <a:endParaRPr lang="en-GB" dirty="0"/>
          </a:p>
          <a:p>
            <a:r>
              <a:rPr lang="en-US" dirty="0"/>
              <a:t>5 organizations selected to contribute to the implementation of the ECHO grant </a:t>
            </a:r>
          </a:p>
          <a:p>
            <a:endParaRPr lang="en-US" dirty="0"/>
          </a:p>
          <a:p>
            <a:r>
              <a:rPr lang="en-GB" sz="1200" b="0" i="0" u="none" strike="noStrike" cap="none" dirty="0">
                <a:solidFill>
                  <a:srgbClr val="000000"/>
                </a:solidFill>
                <a:effectLst/>
                <a:latin typeface="Arial"/>
                <a:ea typeface="Arial"/>
                <a:cs typeface="Arial"/>
                <a:sym typeface="Arial"/>
              </a:rPr>
              <a:t>announce that five organizations were selected to contribute to the implementation of the </a:t>
            </a:r>
            <a:r>
              <a:rPr lang="en-GB" sz="1200" b="0" i="0" u="none" strike="noStrike" cap="none" dirty="0">
                <a:solidFill>
                  <a:srgbClr val="000000"/>
                </a:solidFill>
                <a:effectLst/>
                <a:latin typeface="Arial"/>
                <a:ea typeface="Arial"/>
                <a:cs typeface="Arial"/>
                <a:sym typeface="Arial"/>
                <a:hlinkClick r:id="rId3"/>
              </a:rPr>
              <a:t>DG ECHO Enhanced Response Capacity</a:t>
            </a:r>
            <a:r>
              <a:rPr lang="en-GB" sz="1200" b="0" i="0" u="none" strike="noStrike" cap="none" dirty="0">
                <a:solidFill>
                  <a:srgbClr val="000000"/>
                </a:solidFill>
                <a:effectLst/>
                <a:latin typeface="Arial"/>
                <a:ea typeface="Arial"/>
                <a:cs typeface="Arial"/>
                <a:sym typeface="Arial"/>
              </a:rPr>
              <a:t> of 873,776 EUR of which ECHO is contributing 650,000 EUR (70%) with the remainder being co-funding from UNHCR, IFRC, and the partners who will implement the project. </a:t>
            </a:r>
            <a:endParaRPr lang="en-GB" dirty="0">
              <a:effectLst/>
            </a:endParaRPr>
          </a:p>
          <a:p>
            <a:r>
              <a:rPr lang="en-GB" sz="1200" b="0" i="0" u="none" strike="noStrike" cap="none" dirty="0">
                <a:solidFill>
                  <a:srgbClr val="000000"/>
                </a:solidFill>
                <a:effectLst/>
                <a:latin typeface="Arial"/>
                <a:ea typeface="Arial"/>
                <a:cs typeface="Arial"/>
                <a:sym typeface="Arial"/>
              </a:rPr>
              <a:t>The call for expressions of interest was launched in June 2021. The GSC received 30 submissions from 12 organizations and consortia. After a rigorous selection process, the following five organizations were selected to contribute to the implementation of the DG ECHO grant:  </a:t>
            </a:r>
            <a:endParaRPr lang="en-GB" dirty="0">
              <a:effectLst/>
            </a:endParaRPr>
          </a:p>
          <a:p>
            <a:pPr marL="171450" indent="-171450">
              <a:buFont typeface="Arial" panose="020B0604020202020204" pitchFamily="34" charset="0"/>
              <a:buChar char="•"/>
            </a:pPr>
            <a:r>
              <a:rPr lang="en-GB" sz="1200" b="0" i="0" u="none" strike="noStrike" cap="none" dirty="0">
                <a:solidFill>
                  <a:srgbClr val="000000"/>
                </a:solidFill>
                <a:effectLst/>
                <a:latin typeface="Arial"/>
                <a:ea typeface="Arial"/>
                <a:cs typeface="Arial"/>
                <a:sym typeface="Arial"/>
                <a:hlinkClick r:id="rId4"/>
              </a:rPr>
              <a:t>CANADEM</a:t>
            </a:r>
            <a:r>
              <a:rPr lang="en-GB" sz="1200" b="0" i="0" u="none" strike="noStrike" cap="none" dirty="0">
                <a:solidFill>
                  <a:srgbClr val="000000"/>
                </a:solidFill>
                <a:effectLst/>
                <a:latin typeface="Arial"/>
                <a:ea typeface="Arial"/>
                <a:cs typeface="Arial"/>
                <a:sym typeface="Arial"/>
              </a:rPr>
              <a:t> to provide human resources to support the roles of Global Focal Point for Environment and Global Focal Point for Advocacy - these roles are essential for the GSC to make substantial progress toward the 2018-22 Strategy.  </a:t>
            </a:r>
          </a:p>
          <a:p>
            <a:pPr marL="171450" indent="-171450">
              <a:buFont typeface="Arial" panose="020B0604020202020204" pitchFamily="34" charset="0"/>
              <a:buChar char="•"/>
            </a:pPr>
            <a:r>
              <a:rPr lang="en-GB" sz="1200" b="0" i="0" u="none" strike="noStrike" cap="none" dirty="0">
                <a:solidFill>
                  <a:srgbClr val="000000"/>
                </a:solidFill>
                <a:effectLst/>
                <a:latin typeface="Arial"/>
                <a:ea typeface="Arial"/>
                <a:cs typeface="Arial"/>
                <a:sym typeface="Arial"/>
                <a:hlinkClick r:id="rId5"/>
              </a:rPr>
              <a:t>World Wide Fund for Nature</a:t>
            </a:r>
            <a:r>
              <a:rPr lang="en-GB" sz="1200" b="0" i="0" u="none" strike="noStrike" cap="none" dirty="0">
                <a:solidFill>
                  <a:srgbClr val="000000"/>
                </a:solidFill>
                <a:effectLst/>
                <a:latin typeface="Arial"/>
                <a:ea typeface="Arial"/>
                <a:cs typeface="Arial"/>
                <a:sym typeface="Arial"/>
              </a:rPr>
              <a:t> (WWF) for support to the Environment Community of Practice and the development of five Environmental Profiles that will support field cluster strategies for integrating environmental approaches in shelter responses targeted in conflict contexts.  </a:t>
            </a:r>
          </a:p>
          <a:p>
            <a:pPr marL="171450" indent="-171450">
              <a:buFont typeface="Arial" panose="020B0604020202020204" pitchFamily="34" charset="0"/>
              <a:buChar char="•"/>
            </a:pPr>
            <a:r>
              <a:rPr lang="en-GB" sz="1200" b="0" i="0" u="none" strike="noStrike" cap="none" dirty="0">
                <a:solidFill>
                  <a:srgbClr val="000000"/>
                </a:solidFill>
                <a:effectLst/>
                <a:latin typeface="Arial"/>
                <a:ea typeface="Arial"/>
                <a:cs typeface="Arial"/>
                <a:sym typeface="Arial"/>
                <a:hlinkClick r:id="rId6"/>
              </a:rPr>
              <a:t>Federal Institute of Technology of Zurich</a:t>
            </a:r>
            <a:r>
              <a:rPr lang="en-GB" sz="1200" b="0" i="0" u="none" strike="noStrike" cap="none" dirty="0">
                <a:solidFill>
                  <a:srgbClr val="000000"/>
                </a:solidFill>
                <a:effectLst/>
                <a:latin typeface="Arial"/>
                <a:ea typeface="Arial"/>
                <a:cs typeface="Arial"/>
                <a:sym typeface="Arial"/>
              </a:rPr>
              <a:t> (ETHZ) for the development of guidance on sustainable energy options.  </a:t>
            </a:r>
          </a:p>
          <a:p>
            <a:pPr marL="171450" indent="-171450">
              <a:buFont typeface="Arial" panose="020B0604020202020204" pitchFamily="34" charset="0"/>
              <a:buChar char="•"/>
            </a:pPr>
            <a:r>
              <a:rPr lang="en-GB" sz="1200" b="0" i="0" u="none" strike="noStrike" cap="none" dirty="0">
                <a:solidFill>
                  <a:srgbClr val="000000"/>
                </a:solidFill>
                <a:effectLst/>
                <a:latin typeface="Arial"/>
                <a:ea typeface="Arial"/>
                <a:cs typeface="Arial"/>
                <a:sym typeface="Arial"/>
                <a:hlinkClick r:id="rId7"/>
              </a:rPr>
              <a:t>Catholic Relief Services (CRS)</a:t>
            </a:r>
            <a:r>
              <a:rPr lang="en-GB" sz="1200" b="0" i="0" u="none" strike="noStrike" cap="none" dirty="0">
                <a:solidFill>
                  <a:srgbClr val="000000"/>
                </a:solidFill>
                <a:effectLst/>
                <a:latin typeface="Arial"/>
                <a:ea typeface="Arial"/>
                <a:cs typeface="Arial"/>
                <a:sym typeface="Arial"/>
              </a:rPr>
              <a:t> to further processes for localized responses and coordination initiatives, innovative cash approaches for more environmentally-friendly outcomes (a follow up of our successful ‘Cash Champions’ approach) and the development of pilot shelter approaches for environmentally friendly shelter solutions in conflict settings that can be scaled-up across a range of contexts.  </a:t>
            </a:r>
          </a:p>
          <a:p>
            <a:pPr marL="171450" indent="-171450">
              <a:buFont typeface="Arial" panose="020B0604020202020204" pitchFamily="34" charset="0"/>
              <a:buChar char="•"/>
            </a:pPr>
            <a:r>
              <a:rPr lang="en-GB" sz="1200" b="0" i="0" u="none" strike="noStrike" cap="none" dirty="0">
                <a:solidFill>
                  <a:srgbClr val="000000"/>
                </a:solidFill>
                <a:effectLst/>
                <a:latin typeface="Arial"/>
                <a:ea typeface="Arial"/>
                <a:cs typeface="Arial"/>
                <a:sym typeface="Arial"/>
                <a:hlinkClick r:id="rId8"/>
              </a:rPr>
              <a:t>CRATerre</a:t>
            </a:r>
            <a:r>
              <a:rPr lang="en-GB" sz="1200" b="0" i="0" u="none" strike="noStrike" cap="none" dirty="0">
                <a:solidFill>
                  <a:srgbClr val="000000"/>
                </a:solidFill>
                <a:effectLst/>
                <a:latin typeface="Arial"/>
                <a:ea typeface="Arial"/>
                <a:cs typeface="Arial"/>
                <a:sym typeface="Arial"/>
              </a:rPr>
              <a:t> for the continued development of  </a:t>
            </a:r>
            <a:r>
              <a:rPr lang="en-GB" sz="1200" b="0" i="0" u="none" strike="noStrike" cap="none" dirty="0">
                <a:solidFill>
                  <a:srgbClr val="000000"/>
                </a:solidFill>
                <a:effectLst/>
                <a:latin typeface="Arial"/>
                <a:ea typeface="Arial"/>
                <a:cs typeface="Arial"/>
                <a:sym typeface="Arial"/>
                <a:hlinkClick r:id="rId9"/>
              </a:rPr>
              <a:t>Local Building Practice Profiles</a:t>
            </a:r>
            <a:r>
              <a:rPr lang="en-GB" sz="1200" b="0" i="0" u="none" strike="noStrike" cap="none" dirty="0">
                <a:solidFill>
                  <a:srgbClr val="000000"/>
                </a:solidFill>
                <a:effectLst/>
                <a:latin typeface="Arial"/>
                <a:ea typeface="Arial"/>
                <a:cs typeface="Arial"/>
                <a:sym typeface="Arial"/>
              </a:rPr>
              <a:t> in a range of countries </a:t>
            </a:r>
          </a:p>
          <a:p>
            <a:endParaRPr lang="en-US" dirty="0"/>
          </a:p>
          <a:p>
            <a:endParaRPr lang="en-GB" dirty="0"/>
          </a:p>
        </p:txBody>
      </p:sp>
    </p:spTree>
    <p:extLst>
      <p:ext uri="{BB962C8B-B14F-4D97-AF65-F5344CB8AC3E}">
        <p14:creationId xmlns:p14="http://schemas.microsoft.com/office/powerpoint/2010/main" val="176132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u="none" dirty="0"/>
              <a:t>Present an overview of each of these three activities with some examples of progress to date to illustrate each one. </a:t>
            </a:r>
            <a:endParaRPr lang="en-CH" sz="1200" b="0" u="none"/>
          </a:p>
          <a:p>
            <a:endParaRPr lang="en-US" dirty="0"/>
          </a:p>
        </p:txBody>
      </p:sp>
      <p:sp>
        <p:nvSpPr>
          <p:cNvPr id="4" name="Slide Number Placeholder 3"/>
          <p:cNvSpPr>
            <a:spLocks noGrp="1"/>
          </p:cNvSpPr>
          <p:nvPr>
            <p:ph type="sldNum" sz="quarter" idx="5"/>
          </p:nvPr>
        </p:nvSpPr>
        <p:spPr/>
        <p:txBody>
          <a:bodyPr/>
          <a:lstStyle/>
          <a:p>
            <a:fld id="{DD1CFEA4-4A80-45EC-BF64-84C51012376F}" type="slidenum">
              <a:rPr lang="en-GB" altLang="en-US" smtClean="0"/>
              <a:pPr/>
              <a:t>5</a:t>
            </a:fld>
            <a:endParaRPr lang="en-GB" altLang="en-US"/>
          </a:p>
        </p:txBody>
      </p:sp>
    </p:spTree>
    <p:extLst>
      <p:ext uri="{BB962C8B-B14F-4D97-AF65-F5344CB8AC3E}">
        <p14:creationId xmlns:p14="http://schemas.microsoft.com/office/powerpoint/2010/main" val="189197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development </a:t>
            </a:r>
          </a:p>
        </p:txBody>
      </p:sp>
      <p:sp>
        <p:nvSpPr>
          <p:cNvPr id="4" name="Slide Number Placeholder 3"/>
          <p:cNvSpPr>
            <a:spLocks noGrp="1"/>
          </p:cNvSpPr>
          <p:nvPr>
            <p:ph type="sldNum" sz="quarter" idx="5"/>
          </p:nvPr>
        </p:nvSpPr>
        <p:spPr/>
        <p:txBody>
          <a:bodyPr/>
          <a:lstStyle/>
          <a:p>
            <a:fld id="{DD1CFEA4-4A80-45EC-BF64-84C51012376F}" type="slidenum">
              <a:rPr lang="en-GB" altLang="en-US" smtClean="0"/>
              <a:pPr/>
              <a:t>7</a:t>
            </a:fld>
            <a:endParaRPr lang="en-GB" altLang="en-US"/>
          </a:p>
        </p:txBody>
      </p:sp>
    </p:spTree>
    <p:extLst>
      <p:ext uri="{BB962C8B-B14F-4D97-AF65-F5344CB8AC3E}">
        <p14:creationId xmlns:p14="http://schemas.microsoft.com/office/powerpoint/2010/main" val="104679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f58520839_22_157:notes"/>
          <p:cNvSpPr txBox="1">
            <a:spLocks noGrp="1"/>
          </p:cNvSpPr>
          <p:nvPr>
            <p:ph type="body" idx="1"/>
          </p:nvPr>
        </p:nvSpPr>
        <p:spPr>
          <a:xfrm>
            <a:off x="685800" y="4343401"/>
            <a:ext cx="5486400" cy="4114800"/>
          </a:xfrm>
          <a:prstGeom prst="rect">
            <a:avLst/>
          </a:prstGeom>
        </p:spPr>
        <p:txBody>
          <a:bodyPr spcFirstLastPara="1" wrap="square" lIns="88750" tIns="88750" rIns="88750" bIns="88750" anchor="t" anchorCtr="0">
            <a:noAutofit/>
          </a:bodyPr>
          <a:lstStyle/>
          <a:p>
            <a:pPr marL="457200" marR="0" lvl="0" indent="-298450" algn="l" defTabSz="685800" rtl="0" eaLnBrk="1" fontAlgn="auto" latinLnBrk="0" hangingPunct="1">
              <a:lnSpc>
                <a:spcPct val="100000"/>
              </a:lnSpc>
              <a:spcBef>
                <a:spcPts val="0"/>
              </a:spcBef>
              <a:spcAft>
                <a:spcPts val="0"/>
              </a:spcAft>
              <a:buClrTx/>
              <a:buSzPts val="1100"/>
              <a:buFont typeface="Arial"/>
              <a:buChar char="●"/>
              <a:tabLst/>
              <a:defRPr/>
            </a:pPr>
            <a:r>
              <a:rPr lang="fr-FR" sz="1200" dirty="0" err="1"/>
              <a:t>These</a:t>
            </a:r>
            <a:r>
              <a:rPr lang="fr-FR" sz="1200" dirty="0"/>
              <a:t> </a:t>
            </a:r>
            <a:r>
              <a:rPr lang="fr-FR" sz="1200" dirty="0" err="1"/>
              <a:t>activities</a:t>
            </a:r>
            <a:r>
              <a:rPr lang="fr-FR" sz="1200" dirty="0"/>
              <a:t> as part of multi </a:t>
            </a:r>
            <a:r>
              <a:rPr lang="fr-FR" sz="1200" dirty="0" err="1"/>
              <a:t>donor</a:t>
            </a:r>
            <a:r>
              <a:rPr lang="fr-FR" sz="1200" dirty="0"/>
              <a:t> action </a:t>
            </a:r>
            <a:r>
              <a:rPr lang="fr-FR" sz="1200" dirty="0" err="1"/>
              <a:t>wil</a:t>
            </a:r>
            <a:r>
              <a:rPr lang="fr-FR" sz="1200" dirty="0"/>
              <a:t> </a:t>
            </a:r>
            <a:r>
              <a:rPr lang="fr-FR" sz="1200" dirty="0" err="1"/>
              <a:t>contribute</a:t>
            </a:r>
            <a:r>
              <a:rPr lang="fr-FR" sz="1200" dirty="0"/>
              <a:t> to </a:t>
            </a:r>
            <a:r>
              <a:rPr lang="fr-FR" sz="1200" dirty="0" err="1"/>
              <a:t>indicator</a:t>
            </a:r>
            <a:r>
              <a:rPr lang="fr-FR" sz="1200" dirty="0"/>
              <a:t> 1, 2 and 3 </a:t>
            </a:r>
            <a:r>
              <a:rPr lang="fr-FR" sz="1200" dirty="0" err="1"/>
              <a:t>that</a:t>
            </a:r>
            <a:r>
              <a:rPr lang="fr-FR" sz="1200" dirty="0"/>
              <a:t> </a:t>
            </a:r>
            <a:r>
              <a:rPr lang="fr-FR" sz="1200" dirty="0" err="1"/>
              <a:t>we</a:t>
            </a:r>
            <a:r>
              <a:rPr lang="fr-FR" sz="1200" dirty="0"/>
              <a:t> </a:t>
            </a:r>
            <a:r>
              <a:rPr lang="fr-FR" sz="1200" dirty="0" err="1"/>
              <a:t>will</a:t>
            </a:r>
            <a:r>
              <a:rPr lang="fr-FR" sz="1200" dirty="0"/>
              <a:t> look at in the </a:t>
            </a:r>
            <a:r>
              <a:rPr lang="fr-FR" sz="1200" dirty="0" err="1"/>
              <a:t>next</a:t>
            </a:r>
            <a:r>
              <a:rPr lang="fr-FR" sz="1200" dirty="0"/>
              <a:t> slides</a:t>
            </a:r>
            <a:endParaRPr lang="en-US" sz="1200" b="1" i="0" u="sng" strike="noStrike" kern="1200" cap="none" dirty="0">
              <a:solidFill>
                <a:prstClr val="black"/>
              </a:solidFill>
              <a:latin typeface="Calibri" panose="020F0502020204030204"/>
              <a:ea typeface="Arial"/>
              <a:cs typeface="Arial"/>
              <a:sym typeface="Arial"/>
            </a:endParaRPr>
          </a:p>
          <a:p>
            <a:pPr defTabSz="685800">
              <a:buClrTx/>
            </a:pPr>
            <a:endParaRPr lang="en-US" sz="1200" b="1" i="0" u="sng" strike="noStrike" kern="1200" cap="none" dirty="0">
              <a:solidFill>
                <a:prstClr val="black"/>
              </a:solidFill>
              <a:latin typeface="Calibri" panose="020F0502020204030204"/>
              <a:ea typeface="Arial"/>
              <a:cs typeface="Arial"/>
              <a:sym typeface="Arial"/>
            </a:endParaRPr>
          </a:p>
          <a:p>
            <a:pPr defTabSz="685800">
              <a:buClrTx/>
            </a:pPr>
            <a:endParaRPr lang="en-US" sz="1200" b="1" i="0" u="sng" strike="noStrike" kern="1200" cap="none" dirty="0">
              <a:solidFill>
                <a:prstClr val="black"/>
              </a:solidFill>
              <a:latin typeface="Calibri" panose="020F0502020204030204"/>
              <a:ea typeface="Arial"/>
              <a:cs typeface="Arial"/>
              <a:sym typeface="Arial"/>
            </a:endParaRPr>
          </a:p>
          <a:p>
            <a:pPr defTabSz="685800">
              <a:buClrTx/>
            </a:pPr>
            <a:endParaRPr lang="en-US" sz="1200" b="1" i="0" u="sng" strike="noStrike" kern="1200" cap="none" dirty="0">
              <a:solidFill>
                <a:prstClr val="black"/>
              </a:solidFill>
              <a:latin typeface="Calibri" panose="020F0502020204030204"/>
              <a:ea typeface="Arial"/>
              <a:cs typeface="Arial"/>
              <a:sym typeface="Arial"/>
            </a:endParaRPr>
          </a:p>
          <a:p>
            <a:pPr defTabSz="685800">
              <a:buClrTx/>
            </a:pPr>
            <a:r>
              <a:rPr lang="en-US" sz="1200" b="1" i="0" u="sng" strike="noStrike" kern="1200" cap="none" dirty="0">
                <a:solidFill>
                  <a:prstClr val="black"/>
                </a:solidFill>
                <a:latin typeface="Calibri" panose="020F0502020204030204"/>
                <a:ea typeface="Arial"/>
                <a:cs typeface="Arial"/>
                <a:sym typeface="Arial"/>
              </a:rPr>
              <a:t>Introduction of the UNHCR recycled synthetic medium and high thermal blanket</a:t>
            </a:r>
            <a:endParaRPr lang="en-CH" sz="1200" b="0" i="0" u="none" strike="noStrike" kern="1200" cap="none">
              <a:solidFill>
                <a:prstClr val="black"/>
              </a:solidFill>
              <a:latin typeface="Calibri" panose="020F0502020204030204"/>
              <a:ea typeface="Arial"/>
              <a:cs typeface="Arial"/>
              <a:sym typeface="Arial"/>
            </a:endParaRPr>
          </a:p>
          <a:p>
            <a:pPr defTabSz="685800">
              <a:buClrTx/>
            </a:pPr>
            <a:r>
              <a:rPr lang="en-US" sz="1100" b="0" i="0" u="none" strike="noStrike" kern="1200" cap="none" dirty="0">
                <a:solidFill>
                  <a:prstClr val="black"/>
                </a:solidFill>
                <a:latin typeface="Calibri" panose="020F0502020204030204"/>
                <a:ea typeface="Arial"/>
                <a:cs typeface="Arial"/>
                <a:sym typeface="Arial"/>
              </a:rPr>
              <a:t>By deploying the new thermal blankets made from recycled polyester, UNHCR will help save more than </a:t>
            </a:r>
            <a:r>
              <a:rPr lang="en-US" sz="1100" b="1" i="0" u="none" strike="noStrike" kern="1200" cap="none" dirty="0">
                <a:solidFill>
                  <a:prstClr val="black"/>
                </a:solidFill>
                <a:latin typeface="Calibri" panose="020F0502020204030204"/>
                <a:ea typeface="Arial"/>
                <a:cs typeface="Arial"/>
                <a:sym typeface="Arial"/>
              </a:rPr>
              <a:t>133 million liters </a:t>
            </a:r>
            <a:r>
              <a:rPr lang="en-US" sz="1100" b="0" i="0" u="none" strike="noStrike" kern="1200" cap="none" dirty="0">
                <a:solidFill>
                  <a:prstClr val="black"/>
                </a:solidFill>
                <a:latin typeface="Calibri" panose="020F0502020204030204"/>
                <a:ea typeface="Arial"/>
                <a:cs typeface="Arial"/>
                <a:sym typeface="Arial"/>
              </a:rPr>
              <a:t>of water and salvage more than </a:t>
            </a:r>
            <a:r>
              <a:rPr lang="en-US" sz="1100" b="1" i="0" u="none" strike="noStrike" kern="1200" cap="none" dirty="0">
                <a:solidFill>
                  <a:prstClr val="black"/>
                </a:solidFill>
                <a:latin typeface="Calibri" panose="020F0502020204030204"/>
                <a:ea typeface="Arial"/>
                <a:cs typeface="Arial"/>
                <a:sym typeface="Arial"/>
              </a:rPr>
              <a:t>525 million plastic </a:t>
            </a:r>
            <a:r>
              <a:rPr lang="en-US" sz="1100" b="0" i="0" u="none" strike="noStrike" kern="1200" cap="none" dirty="0">
                <a:solidFill>
                  <a:prstClr val="black"/>
                </a:solidFill>
                <a:latin typeface="Calibri" panose="020F0502020204030204"/>
                <a:ea typeface="Arial"/>
                <a:cs typeface="Arial"/>
                <a:sym typeface="Arial"/>
              </a:rPr>
              <a:t>bottles (1L size) per year, from going to landfill, while also saving energy consumption and limiting crude oil extraction.</a:t>
            </a:r>
            <a:endParaRPr lang="en-GB" dirty="0"/>
          </a:p>
          <a:p>
            <a:endParaRPr lang="en-GB" dirty="0"/>
          </a:p>
          <a:p>
            <a:pPr defTabSz="685800">
              <a:buClrTx/>
            </a:pPr>
            <a:r>
              <a:rPr lang="en-US" sz="1200" b="1" i="0" u="sng" strike="noStrike" kern="1200" cap="none" dirty="0">
                <a:solidFill>
                  <a:prstClr val="black"/>
                </a:solidFill>
                <a:latin typeface="Calibri" panose="020F0502020204030204"/>
                <a:ea typeface="Arial"/>
                <a:cs typeface="Arial"/>
                <a:sym typeface="Arial"/>
              </a:rPr>
              <a:t>Introduction of the new UNHCR kitchen set</a:t>
            </a:r>
            <a:endParaRPr lang="en-CH" sz="1200" b="0" i="0" u="none" strike="noStrike" kern="1200" cap="none">
              <a:solidFill>
                <a:prstClr val="black"/>
              </a:solidFill>
              <a:latin typeface="Calibri" panose="020F0502020204030204"/>
              <a:ea typeface="Arial"/>
              <a:cs typeface="Arial"/>
              <a:sym typeface="Arial"/>
            </a:endParaRPr>
          </a:p>
          <a:p>
            <a:pPr defTabSz="685800">
              <a:buClrTx/>
            </a:pPr>
            <a:r>
              <a:rPr lang="en-US" sz="1100" b="0" i="0" u="none" strike="noStrike" kern="1200" cap="none" dirty="0">
                <a:solidFill>
                  <a:prstClr val="black"/>
                </a:solidFill>
                <a:latin typeface="Calibri" panose="020F0502020204030204"/>
                <a:ea typeface="Arial"/>
                <a:cs typeface="Arial"/>
                <a:sym typeface="Arial"/>
              </a:rPr>
              <a:t>By deploying the newly developed kitchen set UNHCR will prevent an average of </a:t>
            </a:r>
            <a:r>
              <a:rPr lang="en-US" sz="1100" b="1" i="0" u="none" strike="noStrike" kern="1200" cap="none" dirty="0">
                <a:solidFill>
                  <a:prstClr val="black"/>
                </a:solidFill>
                <a:latin typeface="Calibri" panose="020F0502020204030204"/>
                <a:ea typeface="Arial"/>
                <a:cs typeface="Arial"/>
                <a:sym typeface="Arial"/>
              </a:rPr>
              <a:t>47 tons </a:t>
            </a:r>
            <a:r>
              <a:rPr lang="en-US" sz="1100" b="0" i="0" u="none" strike="noStrike" kern="1200" cap="none" dirty="0">
                <a:solidFill>
                  <a:prstClr val="black"/>
                </a:solidFill>
                <a:latin typeface="Calibri" panose="020F0502020204030204"/>
                <a:ea typeface="Arial"/>
                <a:cs typeface="Arial"/>
                <a:sym typeface="Arial"/>
              </a:rPr>
              <a:t>of single use plastic items and </a:t>
            </a:r>
            <a:r>
              <a:rPr lang="en-US" sz="1100" b="1" i="0" u="none" strike="noStrike" kern="1200" cap="none" dirty="0">
                <a:solidFill>
                  <a:prstClr val="black"/>
                </a:solidFill>
                <a:latin typeface="Calibri" panose="020F0502020204030204"/>
                <a:ea typeface="Arial"/>
                <a:cs typeface="Arial"/>
                <a:sym typeface="Arial"/>
              </a:rPr>
              <a:t>43 tons </a:t>
            </a:r>
            <a:r>
              <a:rPr lang="en-US" sz="1100" b="0" i="0" u="none" strike="noStrike" kern="1200" cap="none" dirty="0">
                <a:solidFill>
                  <a:prstClr val="black"/>
                </a:solidFill>
                <a:latin typeface="Calibri" panose="020F0502020204030204"/>
                <a:ea typeface="Arial"/>
                <a:cs typeface="Arial"/>
                <a:sym typeface="Arial"/>
              </a:rPr>
              <a:t>of carton waste going into landfills every year. The set is provided in a newly designed polymer container (replacing the old carton box), that can be reused in many ways by our </a:t>
            </a:r>
            <a:r>
              <a:rPr lang="en-US" sz="1100" b="0" i="0" u="none" strike="noStrike" kern="1200" cap="none" dirty="0" err="1">
                <a:solidFill>
                  <a:prstClr val="black"/>
                </a:solidFill>
                <a:latin typeface="Calibri" panose="020F0502020204030204"/>
                <a:ea typeface="Arial"/>
                <a:cs typeface="Arial"/>
                <a:sym typeface="Arial"/>
              </a:rPr>
              <a:t>PoC</a:t>
            </a:r>
            <a:r>
              <a:rPr lang="en-US" sz="1100" b="0" i="0" u="none" strike="noStrike" kern="1200" cap="none" dirty="0">
                <a:solidFill>
                  <a:prstClr val="black"/>
                </a:solidFill>
                <a:latin typeface="Calibri" panose="020F0502020204030204"/>
                <a:ea typeface="Arial"/>
                <a:cs typeface="Arial"/>
                <a:sym typeface="Arial"/>
              </a:rPr>
              <a:t>, notably as a food or water container.</a:t>
            </a:r>
            <a:endParaRPr lang="en-CH" sz="1100" b="0" i="0" u="none" strike="noStrike" kern="1200" cap="none">
              <a:solidFill>
                <a:prstClr val="black"/>
              </a:solidFill>
              <a:latin typeface="Calibri" panose="020F0502020204030204"/>
              <a:ea typeface="Arial"/>
              <a:cs typeface="Arial"/>
              <a:sym typeface="Arial"/>
            </a:endParaRPr>
          </a:p>
          <a:p>
            <a:endParaRPr lang="en-GB" dirty="0"/>
          </a:p>
          <a:p>
            <a:pPr defTabSz="685800">
              <a:buClrTx/>
            </a:pPr>
            <a:r>
              <a:rPr lang="en-US" sz="1200" b="1" i="0" u="sng" strike="noStrike" kern="1200" cap="none" dirty="0">
                <a:solidFill>
                  <a:prstClr val="black"/>
                </a:solidFill>
                <a:latin typeface="Calibri" panose="020F0502020204030204"/>
                <a:ea typeface="Arial"/>
                <a:cs typeface="Arial"/>
                <a:sym typeface="Arial"/>
              </a:rPr>
              <a:t>R&amp;D - Eco-design Tarpaulin Project in Partnership UNHCR-ICRC-IFRC</a:t>
            </a:r>
            <a:endParaRPr lang="en-CH" sz="1200" b="0" i="0" u="none" strike="noStrike" kern="1200" cap="none">
              <a:solidFill>
                <a:prstClr val="black"/>
              </a:solidFill>
              <a:latin typeface="Calibri" panose="020F0502020204030204"/>
              <a:ea typeface="Arial"/>
              <a:cs typeface="Arial"/>
              <a:sym typeface="Arial"/>
            </a:endParaRPr>
          </a:p>
          <a:p>
            <a:pPr defTabSz="685800">
              <a:buClrTx/>
            </a:pPr>
            <a:r>
              <a:rPr lang="en-US" sz="1100" b="0" i="0" u="none" strike="noStrike" kern="1200" cap="none" dirty="0">
                <a:solidFill>
                  <a:prstClr val="black"/>
                </a:solidFill>
                <a:latin typeface="Calibri" panose="020F0502020204030204"/>
                <a:ea typeface="Arial"/>
                <a:cs typeface="Arial"/>
                <a:sym typeface="Arial"/>
              </a:rPr>
              <a:t>The section is currently in the process of evaluating different options that would ensure safe and environmentally sound disposal or repurposing of UNHCR/ICRC/IFRC tarpaulins at the end of their lifespan or due to decommissioning.</a:t>
            </a:r>
            <a:endParaRPr lang="en-GB" dirty="0"/>
          </a:p>
          <a:p>
            <a:endParaRPr lang="en-GB" dirty="0"/>
          </a:p>
          <a:p>
            <a:pPr defTabSz="685800">
              <a:buClrTx/>
            </a:pPr>
            <a:r>
              <a:rPr lang="en-US" sz="1200" b="1" i="0" u="sng" strike="noStrike" kern="1200" cap="none" dirty="0">
                <a:solidFill>
                  <a:prstClr val="black"/>
                </a:solidFill>
                <a:latin typeface="Calibri" panose="020F0502020204030204"/>
                <a:ea typeface="Arial"/>
                <a:cs typeface="Arial"/>
                <a:sym typeface="Arial"/>
              </a:rPr>
              <a:t>R&amp;D – PP bags Project in Partnership UNHCR-ICRC-WFP</a:t>
            </a:r>
            <a:endParaRPr lang="en-CH" sz="1200" b="0" i="0" u="none" strike="noStrike" kern="1200" cap="none">
              <a:solidFill>
                <a:prstClr val="black"/>
              </a:solidFill>
              <a:latin typeface="Calibri" panose="020F0502020204030204"/>
              <a:ea typeface="Arial"/>
              <a:cs typeface="Arial"/>
              <a:sym typeface="Arial"/>
            </a:endParaRPr>
          </a:p>
          <a:p>
            <a:pPr defTabSz="685800">
              <a:buClrTx/>
            </a:pPr>
            <a:r>
              <a:rPr lang="en-US" sz="1100" b="0" i="0" u="none" strike="noStrike" kern="1200" cap="none" dirty="0">
                <a:solidFill>
                  <a:prstClr val="black"/>
                </a:solidFill>
                <a:latin typeface="Calibri" panose="020F0502020204030204"/>
                <a:ea typeface="Arial"/>
                <a:cs typeface="Arial"/>
                <a:sym typeface="Arial"/>
              </a:rPr>
              <a:t>Find a more sustainable packaging material to one major packaging material, the polypropylene (PP) woven bag, that is commonly used by most humanitarian organizations for staple food and other commodity packaging. </a:t>
            </a:r>
            <a:endParaRPr lang="en-CH" sz="1100" b="0" i="0" u="none" strike="noStrike" kern="1200" cap="none">
              <a:solidFill>
                <a:prstClr val="black"/>
              </a:solidFill>
              <a:latin typeface="Calibri" panose="020F0502020204030204"/>
              <a:ea typeface="Arial"/>
              <a:cs typeface="Arial"/>
              <a:sym typeface="Arial"/>
            </a:endParaRPr>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marL="0" lvl="0" indent="0" algn="l" rtl="0">
              <a:spcBef>
                <a:spcPts val="0"/>
              </a:spcBef>
              <a:spcAft>
                <a:spcPts val="0"/>
              </a:spcAft>
              <a:buNone/>
            </a:pPr>
            <a:r>
              <a:rPr lang="fr-FR" dirty="0" err="1"/>
              <a:t>Segway</a:t>
            </a:r>
            <a:r>
              <a:rPr lang="fr-FR" dirty="0"/>
              <a:t> to </a:t>
            </a:r>
            <a:r>
              <a:rPr lang="fr-FR" dirty="0" err="1"/>
              <a:t>Indicators</a:t>
            </a:r>
            <a:r>
              <a:rPr lang="fr-FR" dirty="0"/>
              <a:t> in </a:t>
            </a:r>
            <a:r>
              <a:rPr lang="fr-FR" dirty="0" err="1"/>
              <a:t>grant</a:t>
            </a:r>
            <a:endParaRPr lang="fr-FR" dirty="0"/>
          </a:p>
          <a:p>
            <a:pPr marL="0" lvl="0" indent="0" algn="l" rtl="0">
              <a:spcBef>
                <a:spcPts val="0"/>
              </a:spcBef>
              <a:spcAft>
                <a:spcPts val="0"/>
              </a:spcAft>
              <a:buNone/>
            </a:pPr>
            <a:r>
              <a:rPr lang="fr-FR" dirty="0" err="1"/>
              <a:t>These</a:t>
            </a:r>
            <a:r>
              <a:rPr lang="fr-FR" dirty="0"/>
              <a:t> </a:t>
            </a:r>
            <a:r>
              <a:rPr lang="fr-FR" dirty="0" err="1"/>
              <a:t>activities</a:t>
            </a:r>
            <a:r>
              <a:rPr lang="fr-FR" dirty="0"/>
              <a:t> as part of multi </a:t>
            </a:r>
            <a:r>
              <a:rPr lang="fr-FR" dirty="0" err="1"/>
              <a:t>donor</a:t>
            </a:r>
            <a:r>
              <a:rPr lang="fr-FR" dirty="0"/>
              <a:t> action </a:t>
            </a:r>
            <a:r>
              <a:rPr lang="fr-FR" dirty="0" err="1"/>
              <a:t>wil</a:t>
            </a:r>
            <a:r>
              <a:rPr lang="fr-FR" dirty="0"/>
              <a:t> </a:t>
            </a:r>
            <a:r>
              <a:rPr lang="fr-FR" dirty="0" err="1"/>
              <a:t>contribute</a:t>
            </a:r>
            <a:r>
              <a:rPr lang="fr-FR" dirty="0"/>
              <a:t> to </a:t>
            </a:r>
            <a:r>
              <a:rPr lang="fr-FR" dirty="0" err="1"/>
              <a:t>indicator</a:t>
            </a:r>
            <a:r>
              <a:rPr lang="fr-FR" dirty="0"/>
              <a:t> 1 and 2. </a:t>
            </a:r>
            <a:endParaRPr dirty="0"/>
          </a:p>
        </p:txBody>
      </p:sp>
      <p:sp>
        <p:nvSpPr>
          <p:cNvPr id="467" name="Google Shape;467;gef58520839_22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30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Overview of the main threats to the environment, key environmental focal points, an analysis of the different shelter options most-commonly used in country, environmental impact calculators, total life-cycle amount of CO2 produced by these interventions.</a:t>
            </a:r>
          </a:p>
          <a:p>
            <a:endParaRPr lang="en-US" dirty="0"/>
          </a:p>
        </p:txBody>
      </p:sp>
      <p:sp>
        <p:nvSpPr>
          <p:cNvPr id="4" name="Slide Number Placeholder 3"/>
          <p:cNvSpPr>
            <a:spLocks noGrp="1"/>
          </p:cNvSpPr>
          <p:nvPr>
            <p:ph type="sldNum" sz="quarter" idx="5"/>
          </p:nvPr>
        </p:nvSpPr>
        <p:spPr/>
        <p:txBody>
          <a:bodyPr/>
          <a:lstStyle/>
          <a:p>
            <a:fld id="{DD1CFEA4-4A80-45EC-BF64-84C51012376F}" type="slidenum">
              <a:rPr lang="en-GB" altLang="en-US" smtClean="0"/>
              <a:pPr/>
              <a:t>11</a:t>
            </a:fld>
            <a:endParaRPr lang="en-GB" altLang="en-US"/>
          </a:p>
        </p:txBody>
      </p:sp>
    </p:spTree>
    <p:extLst>
      <p:ext uri="{BB962C8B-B14F-4D97-AF65-F5344CB8AC3E}">
        <p14:creationId xmlns:p14="http://schemas.microsoft.com/office/powerpoint/2010/main" val="388263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BRE, the world’s leading building science centre: www.bregroup.com</a:t>
            </a:r>
            <a:endParaRPr lang="en-CH" sz="1200" dirty="0"/>
          </a:p>
          <a:p>
            <a:endParaRPr lang="en-CH" dirty="0"/>
          </a:p>
        </p:txBody>
      </p:sp>
      <p:sp>
        <p:nvSpPr>
          <p:cNvPr id="4" name="Slide Number Placeholder 3"/>
          <p:cNvSpPr>
            <a:spLocks noGrp="1"/>
          </p:cNvSpPr>
          <p:nvPr>
            <p:ph type="sldNum" sz="quarter" idx="5"/>
          </p:nvPr>
        </p:nvSpPr>
        <p:spPr/>
        <p:txBody>
          <a:bodyPr/>
          <a:lstStyle/>
          <a:p>
            <a:fld id="{DD1CFEA4-4A80-45EC-BF64-84C51012376F}" type="slidenum">
              <a:rPr lang="en-GB" altLang="en-US" smtClean="0"/>
              <a:pPr/>
              <a:t>13</a:t>
            </a:fld>
            <a:endParaRPr lang="en-GB" altLang="en-US"/>
          </a:p>
        </p:txBody>
      </p:sp>
    </p:spTree>
    <p:extLst>
      <p:ext uri="{BB962C8B-B14F-4D97-AF65-F5344CB8AC3E}">
        <p14:creationId xmlns:p14="http://schemas.microsoft.com/office/powerpoint/2010/main" val="36443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CFEA4-4A80-45EC-BF64-84C51012376F}" type="slidenum">
              <a:rPr lang="en-GB" altLang="en-US" smtClean="0"/>
              <a:pPr/>
              <a:t>14</a:t>
            </a:fld>
            <a:endParaRPr lang="en-GB" altLang="en-US"/>
          </a:p>
        </p:txBody>
      </p:sp>
    </p:spTree>
    <p:extLst>
      <p:ext uri="{BB962C8B-B14F-4D97-AF65-F5344CB8AC3E}">
        <p14:creationId xmlns:p14="http://schemas.microsoft.com/office/powerpoint/2010/main" val="153002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lang="en-US"/>
          </a:p>
        </p:txBody>
      </p:sp>
      <p:sp>
        <p:nvSpPr>
          <p:cNvPr id="4" name="Date Placeholder 3">
            <a:extLst>
              <a:ext uri="{FF2B5EF4-FFF2-40B4-BE49-F238E27FC236}">
                <a16:creationId xmlns:a16="http://schemas.microsoft.com/office/drawing/2014/main" id="{B4F23050-4237-419A-911E-07366EFE3EF8}"/>
              </a:ext>
            </a:extLst>
          </p:cNvPr>
          <p:cNvSpPr>
            <a:spLocks noGrp="1"/>
          </p:cNvSpPr>
          <p:nvPr>
            <p:ph type="dt" sz="half" idx="10"/>
          </p:nvPr>
        </p:nvSpPr>
        <p:spPr/>
        <p:txBody>
          <a:bodyPr/>
          <a:lstStyle>
            <a:lvl1pPr>
              <a:defRPr/>
            </a:lvl1pPr>
          </a:lstStyle>
          <a:p>
            <a:pPr>
              <a:defRPr/>
            </a:pPr>
            <a:fld id="{3DA32F9B-316B-4536-936A-AB3C16906E6D}" type="datetimeFigureOut">
              <a:rPr lang="en-US"/>
              <a:pPr>
                <a:defRPr/>
              </a:pPr>
              <a:t>5/9/22</a:t>
            </a:fld>
            <a:endParaRPr lang="en-US"/>
          </a:p>
        </p:txBody>
      </p:sp>
      <p:sp>
        <p:nvSpPr>
          <p:cNvPr id="5" name="Footer Placeholder 4">
            <a:extLst>
              <a:ext uri="{FF2B5EF4-FFF2-40B4-BE49-F238E27FC236}">
                <a16:creationId xmlns:a16="http://schemas.microsoft.com/office/drawing/2014/main" id="{C2D56DCA-FF4C-4A97-9D82-E07A49DB03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70EDBC-A7EA-430F-B7F7-D0A261CEE0DE}"/>
              </a:ext>
            </a:extLst>
          </p:cNvPr>
          <p:cNvSpPr>
            <a:spLocks noGrp="1"/>
          </p:cNvSpPr>
          <p:nvPr>
            <p:ph type="sldNum" sz="quarter" idx="12"/>
          </p:nvPr>
        </p:nvSpPr>
        <p:spPr/>
        <p:txBody>
          <a:bodyPr/>
          <a:lstStyle>
            <a:lvl1pPr>
              <a:defRPr/>
            </a:lvl1pPr>
          </a:lstStyle>
          <a:p>
            <a:fld id="{36760A5E-4A59-47C6-8884-C0575D9B3D10}" type="slidenum">
              <a:rPr lang="en-US" altLang="en-US"/>
              <a:pPr/>
              <a:t>‹#›</a:t>
            </a:fld>
            <a:endParaRPr lang="en-US" altLang="en-US"/>
          </a:p>
        </p:txBody>
      </p:sp>
    </p:spTree>
    <p:extLst>
      <p:ext uri="{BB962C8B-B14F-4D97-AF65-F5344CB8AC3E}">
        <p14:creationId xmlns:p14="http://schemas.microsoft.com/office/powerpoint/2010/main" val="109689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a:extLst>
              <a:ext uri="{FF2B5EF4-FFF2-40B4-BE49-F238E27FC236}">
                <a16:creationId xmlns:a16="http://schemas.microsoft.com/office/drawing/2014/main" id="{893AFFE1-A27B-4AF3-A96B-C9E1FE11121F}"/>
              </a:ext>
            </a:extLst>
          </p:cNvPr>
          <p:cNvSpPr>
            <a:spLocks noGrp="1"/>
          </p:cNvSpPr>
          <p:nvPr>
            <p:ph type="dt" sz="half" idx="10"/>
          </p:nvPr>
        </p:nvSpPr>
        <p:spPr/>
        <p:txBody>
          <a:bodyPr/>
          <a:lstStyle>
            <a:lvl1pPr>
              <a:defRPr/>
            </a:lvl1pPr>
          </a:lstStyle>
          <a:p>
            <a:pPr>
              <a:defRPr/>
            </a:pPr>
            <a:fld id="{110AE64F-B19A-4A25-939B-B68A2BE30D9C}" type="datetimeFigureOut">
              <a:rPr lang="en-US"/>
              <a:pPr>
                <a:defRPr/>
              </a:pPr>
              <a:t>5/9/22</a:t>
            </a:fld>
            <a:endParaRPr lang="en-US"/>
          </a:p>
        </p:txBody>
      </p:sp>
      <p:sp>
        <p:nvSpPr>
          <p:cNvPr id="5" name="Footer Placeholder 4">
            <a:extLst>
              <a:ext uri="{FF2B5EF4-FFF2-40B4-BE49-F238E27FC236}">
                <a16:creationId xmlns:a16="http://schemas.microsoft.com/office/drawing/2014/main" id="{0FC7B5DA-8637-49C4-B90F-D53767B62F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D9C2F8-AA3E-4EDF-BB8F-214E56E116D3}"/>
              </a:ext>
            </a:extLst>
          </p:cNvPr>
          <p:cNvSpPr>
            <a:spLocks noGrp="1"/>
          </p:cNvSpPr>
          <p:nvPr>
            <p:ph type="sldNum" sz="quarter" idx="12"/>
          </p:nvPr>
        </p:nvSpPr>
        <p:spPr/>
        <p:txBody>
          <a:bodyPr/>
          <a:lstStyle>
            <a:lvl1pPr>
              <a:defRPr/>
            </a:lvl1pPr>
          </a:lstStyle>
          <a:p>
            <a:fld id="{6EFEDF2A-3A8B-400E-BC7B-46F14ECD0A83}" type="slidenum">
              <a:rPr lang="en-US" altLang="en-US"/>
              <a:pPr/>
              <a:t>‹#›</a:t>
            </a:fld>
            <a:endParaRPr lang="en-US" altLang="en-US"/>
          </a:p>
        </p:txBody>
      </p:sp>
    </p:spTree>
    <p:extLst>
      <p:ext uri="{BB962C8B-B14F-4D97-AF65-F5344CB8AC3E}">
        <p14:creationId xmlns:p14="http://schemas.microsoft.com/office/powerpoint/2010/main" val="243970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a:extLst>
              <a:ext uri="{FF2B5EF4-FFF2-40B4-BE49-F238E27FC236}">
                <a16:creationId xmlns:a16="http://schemas.microsoft.com/office/drawing/2014/main" id="{F1F6090C-D86F-4962-8A22-4CE2B33FF0C8}"/>
              </a:ext>
            </a:extLst>
          </p:cNvPr>
          <p:cNvSpPr>
            <a:spLocks noGrp="1"/>
          </p:cNvSpPr>
          <p:nvPr>
            <p:ph type="dt" sz="half" idx="10"/>
          </p:nvPr>
        </p:nvSpPr>
        <p:spPr/>
        <p:txBody>
          <a:bodyPr/>
          <a:lstStyle>
            <a:lvl1pPr>
              <a:defRPr/>
            </a:lvl1pPr>
          </a:lstStyle>
          <a:p>
            <a:pPr>
              <a:defRPr/>
            </a:pPr>
            <a:fld id="{061EB01E-3F4C-45A9-8B50-D7830288323B}" type="datetimeFigureOut">
              <a:rPr lang="en-US"/>
              <a:pPr>
                <a:defRPr/>
              </a:pPr>
              <a:t>5/9/22</a:t>
            </a:fld>
            <a:endParaRPr lang="en-US"/>
          </a:p>
        </p:txBody>
      </p:sp>
      <p:sp>
        <p:nvSpPr>
          <p:cNvPr id="5" name="Footer Placeholder 4">
            <a:extLst>
              <a:ext uri="{FF2B5EF4-FFF2-40B4-BE49-F238E27FC236}">
                <a16:creationId xmlns:a16="http://schemas.microsoft.com/office/drawing/2014/main" id="{9E7B8C3C-972C-4D63-86A5-438180E093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8C8431-5359-4637-A9A4-21B7AB12E40A}"/>
              </a:ext>
            </a:extLst>
          </p:cNvPr>
          <p:cNvSpPr>
            <a:spLocks noGrp="1"/>
          </p:cNvSpPr>
          <p:nvPr>
            <p:ph type="sldNum" sz="quarter" idx="12"/>
          </p:nvPr>
        </p:nvSpPr>
        <p:spPr/>
        <p:txBody>
          <a:bodyPr/>
          <a:lstStyle>
            <a:lvl1pPr>
              <a:defRPr/>
            </a:lvl1pPr>
          </a:lstStyle>
          <a:p>
            <a:fld id="{A065E73F-A835-49A2-BE08-FEACA29CED70}" type="slidenum">
              <a:rPr lang="en-US" altLang="en-US"/>
              <a:pPr/>
              <a:t>‹#›</a:t>
            </a:fld>
            <a:endParaRPr lang="en-US" altLang="en-US"/>
          </a:p>
        </p:txBody>
      </p:sp>
    </p:spTree>
    <p:extLst>
      <p:ext uri="{BB962C8B-B14F-4D97-AF65-F5344CB8AC3E}">
        <p14:creationId xmlns:p14="http://schemas.microsoft.com/office/powerpoint/2010/main" val="3439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a:t>Click to edit Master title style</a:t>
            </a:r>
            <a:endParaRPr lang="es-ES" dirty="0"/>
          </a:p>
        </p:txBody>
      </p:sp>
      <p:sp>
        <p:nvSpPr>
          <p:cNvPr id="3" name="Subtitle 2"/>
          <p:cNvSpPr>
            <a:spLocks noGrp="1"/>
          </p:cNvSpPr>
          <p:nvPr>
            <p:ph type="subTitle" idx="1"/>
          </p:nvPr>
        </p:nvSpPr>
        <p:spPr>
          <a:xfrm>
            <a:off x="491889" y="2593539"/>
            <a:ext cx="2941487" cy="525931"/>
          </a:xfrm>
          <a:prstGeom prst="rect">
            <a:avLst/>
          </a:prstGeom>
        </p:spPr>
        <p:txBody>
          <a:bodyPr anchor="b"/>
          <a:lstStyle>
            <a:lvl1pPr marL="0" indent="0" algn="l">
              <a:buNone/>
              <a:defRPr sz="1500" b="1">
                <a:solidFill>
                  <a:srgbClr val="B7AD9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dirty="0"/>
          </a:p>
        </p:txBody>
      </p:sp>
      <p:sp>
        <p:nvSpPr>
          <p:cNvPr id="9" name="Text Placeholder 8"/>
          <p:cNvSpPr>
            <a:spLocks noGrp="1"/>
          </p:cNvSpPr>
          <p:nvPr>
            <p:ph type="body" sz="quarter" idx="13"/>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a:t>Click to edit Master text styles</a:t>
            </a:r>
          </a:p>
        </p:txBody>
      </p:sp>
      <p:sp>
        <p:nvSpPr>
          <p:cNvPr id="7" name="Picture Placeholder 6"/>
          <p:cNvSpPr>
            <a:spLocks noGrp="1"/>
          </p:cNvSpPr>
          <p:nvPr>
            <p:ph type="pic" sz="quarter" idx="14"/>
          </p:nvPr>
        </p:nvSpPr>
        <p:spPr>
          <a:xfrm>
            <a:off x="4195763" y="150813"/>
            <a:ext cx="4784725" cy="5954152"/>
          </a:xfrm>
          <a:prstGeom prst="rect">
            <a:avLst/>
          </a:prstGeom>
        </p:spPr>
        <p:txBody>
          <a:bodyPr/>
          <a:lstStyle>
            <a:lvl1pPr>
              <a:defRPr>
                <a:latin typeface="Arial Narrow" panose="020B0606020202030204" pitchFamily="34" charset="0"/>
              </a:defRPr>
            </a:lvl1pPr>
          </a:lstStyle>
          <a:p>
            <a:pPr lvl="0"/>
            <a:r>
              <a:rPr lang="en-US" noProof="0"/>
              <a:t>Click icon to add picture</a:t>
            </a:r>
            <a:endParaRPr lang="es-ES" noProof="0" dirty="0"/>
          </a:p>
        </p:txBody>
      </p:sp>
    </p:spTree>
    <p:extLst>
      <p:ext uri="{BB962C8B-B14F-4D97-AF65-F5344CB8AC3E}">
        <p14:creationId xmlns:p14="http://schemas.microsoft.com/office/powerpoint/2010/main" val="290616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p1 Big Left banner+Text &amp; Image">
    <p:spTree>
      <p:nvGrpSpPr>
        <p:cNvPr id="1" name=""/>
        <p:cNvGrpSpPr/>
        <p:nvPr/>
      </p:nvGrpSpPr>
      <p:grpSpPr>
        <a:xfrm>
          <a:off x="0" y="0"/>
          <a:ext cx="0" cy="0"/>
          <a:chOff x="0" y="0"/>
          <a:chExt cx="0" cy="0"/>
        </a:xfrm>
      </p:grpSpPr>
      <p:sp>
        <p:nvSpPr>
          <p:cNvPr id="20" name="Text Placeholder 20"/>
          <p:cNvSpPr>
            <a:spLocks noGrp="1"/>
          </p:cNvSpPr>
          <p:nvPr>
            <p:ph type="body" sz="quarter" idx="25"/>
          </p:nvPr>
        </p:nvSpPr>
        <p:spPr>
          <a:xfrm>
            <a:off x="5428094" y="549381"/>
            <a:ext cx="2998787" cy="437765"/>
          </a:xfrm>
          <a:prstGeom prst="rect">
            <a:avLst/>
          </a:prstGeom>
        </p:spPr>
        <p:txBody>
          <a:bodyPr anchor="b"/>
          <a:lstStyle>
            <a:lvl1pPr marL="0" indent="0">
              <a:buNone/>
              <a:defRPr sz="1300" b="1">
                <a:solidFill>
                  <a:srgbClr val="581522"/>
                </a:solidFill>
                <a:latin typeface="Arial Narrow" panose="020B0606020202030204" pitchFamily="34" charset="0"/>
              </a:defRPr>
            </a:lvl1pPr>
          </a:lstStyle>
          <a:p>
            <a:pPr lvl="0"/>
            <a:r>
              <a:rPr lang="en-US"/>
              <a:t>Click to edit Master text styles</a:t>
            </a:r>
          </a:p>
        </p:txBody>
      </p:sp>
      <p:sp>
        <p:nvSpPr>
          <p:cNvPr id="2" name="Title 1"/>
          <p:cNvSpPr>
            <a:spLocks noGrp="1"/>
          </p:cNvSpPr>
          <p:nvPr>
            <p:ph type="ctrTitle"/>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a:t>Click to edit Master title style</a:t>
            </a:r>
            <a:endParaRPr lang="es-ES" dirty="0"/>
          </a:p>
        </p:txBody>
      </p:sp>
      <p:sp>
        <p:nvSpPr>
          <p:cNvPr id="3" name="Subtitle 2"/>
          <p:cNvSpPr>
            <a:spLocks noGrp="1"/>
          </p:cNvSpPr>
          <p:nvPr>
            <p:ph type="subTitle" idx="1"/>
          </p:nvPr>
        </p:nvSpPr>
        <p:spPr>
          <a:xfrm>
            <a:off x="491889" y="2593539"/>
            <a:ext cx="2941487" cy="525931"/>
          </a:xfrm>
          <a:prstGeom prst="rect">
            <a:avLst/>
          </a:prstGeom>
        </p:spPr>
        <p:txBody>
          <a:bodyPr anchor="b"/>
          <a:lstStyle>
            <a:lvl1pPr marL="0" indent="0" algn="l">
              <a:buNone/>
              <a:defRPr sz="1500" b="1">
                <a:solidFill>
                  <a:srgbClr val="B7AD9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dirty="0"/>
          </a:p>
        </p:txBody>
      </p:sp>
      <p:sp>
        <p:nvSpPr>
          <p:cNvPr id="9" name="Text Placeholder 8"/>
          <p:cNvSpPr>
            <a:spLocks noGrp="1"/>
          </p:cNvSpPr>
          <p:nvPr>
            <p:ph type="body" sz="quarter" idx="13"/>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a:t>Click to edit Master text styles</a:t>
            </a:r>
          </a:p>
        </p:txBody>
      </p:sp>
      <p:sp>
        <p:nvSpPr>
          <p:cNvPr id="8" name="Text Placeholder 8"/>
          <p:cNvSpPr>
            <a:spLocks noGrp="1"/>
          </p:cNvSpPr>
          <p:nvPr>
            <p:ph type="body" sz="quarter" idx="14"/>
          </p:nvPr>
        </p:nvSpPr>
        <p:spPr>
          <a:xfrm>
            <a:off x="5428187" y="943171"/>
            <a:ext cx="2998694" cy="778053"/>
          </a:xfrm>
          <a:prstGeom prst="rect">
            <a:avLst/>
          </a:prstGeom>
        </p:spPr>
        <p:txBody>
          <a:bodyPr/>
          <a:lstStyle>
            <a:lvl1pPr marL="0" indent="0">
              <a:lnSpc>
                <a:spcPts val="1300"/>
              </a:lnSpc>
              <a:buNone/>
              <a:defRPr sz="1100">
                <a:solidFill>
                  <a:schemeClr val="tx1"/>
                </a:solidFill>
                <a:latin typeface="Arial Narrow" panose="020B0606020202030204" pitchFamily="34" charset="0"/>
              </a:defRPr>
            </a:lvl1pPr>
          </a:lstStyle>
          <a:p>
            <a:pPr lvl="0"/>
            <a:r>
              <a:rPr lang="en-US"/>
              <a:t>Click to edit Master text styles</a:t>
            </a:r>
          </a:p>
        </p:txBody>
      </p:sp>
      <p:sp>
        <p:nvSpPr>
          <p:cNvPr id="10"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pPr lvl="0"/>
            <a:endParaRPr lang="es-ES" noProof="0" dirty="0"/>
          </a:p>
        </p:txBody>
      </p:sp>
      <p:sp>
        <p:nvSpPr>
          <p:cNvPr id="11" name="Text Placeholder 8"/>
          <p:cNvSpPr>
            <a:spLocks noGrp="1"/>
          </p:cNvSpPr>
          <p:nvPr>
            <p:ph type="body" sz="quarter" idx="16"/>
          </p:nvPr>
        </p:nvSpPr>
        <p:spPr>
          <a:xfrm>
            <a:off x="5428187" y="2238190"/>
            <a:ext cx="2998694" cy="778053"/>
          </a:xfrm>
          <a:prstGeom prst="rect">
            <a:avLst/>
          </a:prstGeom>
        </p:spPr>
        <p:txBody>
          <a:bodyPr/>
          <a:lstStyle>
            <a:lvl1pPr marL="0" indent="0">
              <a:lnSpc>
                <a:spcPts val="1300"/>
              </a:lnSpc>
              <a:buNone/>
              <a:defRPr sz="1100">
                <a:solidFill>
                  <a:schemeClr val="tx1"/>
                </a:solidFill>
                <a:latin typeface="Arial Narrow" panose="020B0606020202030204" pitchFamily="34" charset="0"/>
              </a:defRPr>
            </a:lvl1pPr>
          </a:lstStyle>
          <a:p>
            <a:pPr lvl="0"/>
            <a:r>
              <a:rPr lang="en-US"/>
              <a:t>Click to edit Master text styles</a:t>
            </a:r>
          </a:p>
        </p:txBody>
      </p:sp>
      <p:sp>
        <p:nvSpPr>
          <p:cNvPr id="12"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pPr lvl="0"/>
            <a:endParaRPr lang="es-ES" noProof="0" dirty="0"/>
          </a:p>
        </p:txBody>
      </p:sp>
      <p:sp>
        <p:nvSpPr>
          <p:cNvPr id="13" name="Text Placeholder 8"/>
          <p:cNvSpPr>
            <a:spLocks noGrp="1"/>
          </p:cNvSpPr>
          <p:nvPr>
            <p:ph type="body" sz="quarter" idx="18"/>
          </p:nvPr>
        </p:nvSpPr>
        <p:spPr>
          <a:xfrm>
            <a:off x="5428187" y="3568350"/>
            <a:ext cx="2998694" cy="778053"/>
          </a:xfrm>
          <a:prstGeom prst="rect">
            <a:avLst/>
          </a:prstGeom>
        </p:spPr>
        <p:txBody>
          <a:bodyPr/>
          <a:lstStyle>
            <a:lvl1pPr marL="0" indent="0">
              <a:lnSpc>
                <a:spcPts val="1300"/>
              </a:lnSpc>
              <a:buNone/>
              <a:defRPr sz="1100">
                <a:solidFill>
                  <a:schemeClr val="tx1"/>
                </a:solidFill>
                <a:latin typeface="Arial Narrow" panose="020B0606020202030204" pitchFamily="34" charset="0"/>
              </a:defRPr>
            </a:lvl1pPr>
          </a:lstStyle>
          <a:p>
            <a:pPr lvl="0"/>
            <a:r>
              <a:rPr lang="en-US"/>
              <a:t>Click to edit Master text styles</a:t>
            </a:r>
          </a:p>
        </p:txBody>
      </p:sp>
      <p:sp>
        <p:nvSpPr>
          <p:cNvPr id="14"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pPr lvl="0"/>
            <a:endParaRPr lang="es-ES" noProof="0" dirty="0"/>
          </a:p>
        </p:txBody>
      </p:sp>
      <p:sp>
        <p:nvSpPr>
          <p:cNvPr id="15" name="Text Placeholder 8"/>
          <p:cNvSpPr>
            <a:spLocks noGrp="1"/>
          </p:cNvSpPr>
          <p:nvPr>
            <p:ph type="body" sz="quarter" idx="20"/>
          </p:nvPr>
        </p:nvSpPr>
        <p:spPr>
          <a:xfrm>
            <a:off x="5428187" y="4905571"/>
            <a:ext cx="2998694" cy="778053"/>
          </a:xfrm>
          <a:prstGeom prst="rect">
            <a:avLst/>
          </a:prstGeom>
        </p:spPr>
        <p:txBody>
          <a:bodyPr/>
          <a:lstStyle>
            <a:lvl1pPr marL="0" indent="0">
              <a:lnSpc>
                <a:spcPts val="1300"/>
              </a:lnSpc>
              <a:buNone/>
              <a:defRPr sz="1100">
                <a:solidFill>
                  <a:schemeClr val="tx1"/>
                </a:solidFill>
                <a:latin typeface="Arial Narrow" panose="020B0606020202030204" pitchFamily="34" charset="0"/>
              </a:defRPr>
            </a:lvl1pPr>
          </a:lstStyle>
          <a:p>
            <a:pPr lvl="0"/>
            <a:r>
              <a:rPr lang="en-US"/>
              <a:t>Click to edit Master text styles</a:t>
            </a:r>
          </a:p>
        </p:txBody>
      </p:sp>
      <p:sp>
        <p:nvSpPr>
          <p:cNvPr id="16"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pPr lvl="0"/>
            <a:endParaRPr lang="es-ES" noProof="0" dirty="0"/>
          </a:p>
        </p:txBody>
      </p:sp>
      <p:sp>
        <p:nvSpPr>
          <p:cNvPr id="17" name="Text Placeholder 20"/>
          <p:cNvSpPr>
            <a:spLocks noGrp="1"/>
          </p:cNvSpPr>
          <p:nvPr>
            <p:ph type="body" sz="quarter" idx="22"/>
          </p:nvPr>
        </p:nvSpPr>
        <p:spPr>
          <a:xfrm>
            <a:off x="5428187" y="1836013"/>
            <a:ext cx="2998787" cy="437765"/>
          </a:xfrm>
          <a:prstGeom prst="rect">
            <a:avLst/>
          </a:prstGeom>
        </p:spPr>
        <p:txBody>
          <a:bodyPr anchor="b"/>
          <a:lstStyle>
            <a:lvl1pPr marL="0" indent="0">
              <a:buNone/>
              <a:defRPr sz="1300" b="1">
                <a:solidFill>
                  <a:srgbClr val="581522"/>
                </a:solidFill>
                <a:latin typeface="Arial Narrow" panose="020B0606020202030204" pitchFamily="34" charset="0"/>
              </a:defRPr>
            </a:lvl1pPr>
          </a:lstStyle>
          <a:p>
            <a:pPr lvl="0"/>
            <a:r>
              <a:rPr lang="en-US"/>
              <a:t>Click to edit Master text styles</a:t>
            </a:r>
          </a:p>
        </p:txBody>
      </p:sp>
      <p:sp>
        <p:nvSpPr>
          <p:cNvPr id="18" name="Text Placeholder 20"/>
          <p:cNvSpPr>
            <a:spLocks noGrp="1"/>
          </p:cNvSpPr>
          <p:nvPr>
            <p:ph type="body" sz="quarter" idx="23"/>
          </p:nvPr>
        </p:nvSpPr>
        <p:spPr>
          <a:xfrm>
            <a:off x="5428094" y="3161145"/>
            <a:ext cx="2998787" cy="437765"/>
          </a:xfrm>
          <a:prstGeom prst="rect">
            <a:avLst/>
          </a:prstGeom>
        </p:spPr>
        <p:txBody>
          <a:bodyPr anchor="b"/>
          <a:lstStyle>
            <a:lvl1pPr marL="0" indent="0">
              <a:buNone/>
              <a:defRPr sz="1300" b="1">
                <a:solidFill>
                  <a:srgbClr val="581522"/>
                </a:solidFill>
                <a:latin typeface="Arial Narrow" panose="020B0606020202030204" pitchFamily="34" charset="0"/>
              </a:defRPr>
            </a:lvl1pPr>
          </a:lstStyle>
          <a:p>
            <a:pPr lvl="0"/>
            <a:r>
              <a:rPr lang="en-US"/>
              <a:t>Click to edit Master text styles</a:t>
            </a:r>
          </a:p>
        </p:txBody>
      </p:sp>
      <p:sp>
        <p:nvSpPr>
          <p:cNvPr id="19" name="Text Placeholder 20"/>
          <p:cNvSpPr>
            <a:spLocks noGrp="1"/>
          </p:cNvSpPr>
          <p:nvPr>
            <p:ph type="body" sz="quarter" idx="24"/>
          </p:nvPr>
        </p:nvSpPr>
        <p:spPr>
          <a:xfrm>
            <a:off x="5428094" y="4520185"/>
            <a:ext cx="2998787" cy="437765"/>
          </a:xfrm>
          <a:prstGeom prst="rect">
            <a:avLst/>
          </a:prstGeom>
        </p:spPr>
        <p:txBody>
          <a:bodyPr anchor="b"/>
          <a:lstStyle>
            <a:lvl1pPr marL="0" indent="0">
              <a:buNone/>
              <a:defRPr sz="1300" b="1" i="0">
                <a:solidFill>
                  <a:srgbClr val="581522"/>
                </a:solidFill>
                <a:latin typeface="Arial Narrow" panose="020B0606020202030204" pitchFamily="34" charset="0"/>
              </a:defRPr>
            </a:lvl1pPr>
          </a:lstStyle>
          <a:p>
            <a:pPr lvl="0"/>
            <a:r>
              <a:rPr lang="en-US"/>
              <a:t>Click to edit Master text styles</a:t>
            </a:r>
          </a:p>
        </p:txBody>
      </p:sp>
    </p:spTree>
    <p:extLst>
      <p:ext uri="{BB962C8B-B14F-4D97-AF65-F5344CB8AC3E}">
        <p14:creationId xmlns:p14="http://schemas.microsoft.com/office/powerpoint/2010/main" val="372816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90B055-3653-49F6-996B-DA51F03B0C4B}"/>
              </a:ext>
            </a:extLst>
          </p:cNvPr>
          <p:cNvSpPr/>
          <p:nvPr userDrawn="1"/>
        </p:nvSpPr>
        <p:spPr>
          <a:xfrm>
            <a:off x="0" y="1141413"/>
            <a:ext cx="8348663" cy="50165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800000"/>
                </a:solidFill>
              </a:rPr>
              <a:t> </a:t>
            </a:r>
          </a:p>
        </p:txBody>
      </p:sp>
      <p:sp>
        <p:nvSpPr>
          <p:cNvPr id="5" name="Rectangle 4">
            <a:extLst>
              <a:ext uri="{FF2B5EF4-FFF2-40B4-BE49-F238E27FC236}">
                <a16:creationId xmlns:a16="http://schemas.microsoft.com/office/drawing/2014/main" id="{B4B9E1B7-9C5B-4EAB-AAC2-9D7D098ACD0B}"/>
              </a:ext>
            </a:extLst>
          </p:cNvPr>
          <p:cNvSpPr/>
          <p:nvPr userDrawn="1"/>
        </p:nvSpPr>
        <p:spPr>
          <a:xfrm>
            <a:off x="0" y="0"/>
            <a:ext cx="9220200" cy="104775"/>
          </a:xfrm>
          <a:prstGeom prst="rect">
            <a:avLst/>
          </a:prstGeom>
          <a:solidFill>
            <a:srgbClr val="6883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Rectangle 5">
            <a:extLst>
              <a:ext uri="{FF2B5EF4-FFF2-40B4-BE49-F238E27FC236}">
                <a16:creationId xmlns:a16="http://schemas.microsoft.com/office/drawing/2014/main" id="{80AE6DBC-CCEE-4DD4-A0C2-EEBDE78F17BD}"/>
              </a:ext>
            </a:extLst>
          </p:cNvPr>
          <p:cNvSpPr/>
          <p:nvPr userDrawn="1"/>
        </p:nvSpPr>
        <p:spPr>
          <a:xfrm>
            <a:off x="0" y="6757988"/>
            <a:ext cx="9220200" cy="106362"/>
          </a:xfrm>
          <a:prstGeom prst="rect">
            <a:avLst/>
          </a:prstGeom>
          <a:solidFill>
            <a:srgbClr val="6883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Content Placeholder 2"/>
          <p:cNvSpPr>
            <a:spLocks noGrp="1"/>
          </p:cNvSpPr>
          <p:nvPr>
            <p:ph idx="1"/>
          </p:nvPr>
        </p:nvSpPr>
        <p:spPr>
          <a:xfrm>
            <a:off x="765959" y="1963570"/>
            <a:ext cx="8229600" cy="4525963"/>
          </a:xfrm>
        </p:spPr>
        <p:txBody>
          <a:bodyPr/>
          <a:lstStyle>
            <a:lvl1pPr marL="0" indent="0">
              <a:buNone/>
              <a:defRPr sz="3200">
                <a:solidFill>
                  <a:schemeClr val="accent2">
                    <a:lumMod val="50000"/>
                  </a:schemeClr>
                </a:solidFill>
                <a:latin typeface="Arial" panose="020B0604020202020204" pitchFamily="34" charset="0"/>
                <a:cs typeface="Arial" panose="020B0604020202020204" pitchFamily="34" charset="0"/>
              </a:defRPr>
            </a:lvl1pPr>
            <a:lvl2pPr>
              <a:defRPr>
                <a:solidFill>
                  <a:schemeClr val="tx2">
                    <a:lumMod val="50000"/>
                  </a:schemeClr>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2" name="Title 1"/>
          <p:cNvSpPr>
            <a:spLocks noGrp="1"/>
          </p:cNvSpPr>
          <p:nvPr>
            <p:ph type="title"/>
          </p:nvPr>
        </p:nvSpPr>
        <p:spPr>
          <a:xfrm>
            <a:off x="255319" y="820570"/>
            <a:ext cx="8229600" cy="1143000"/>
          </a:xfrm>
        </p:spPr>
        <p:txBody>
          <a:bodyPr>
            <a:normAutofit/>
          </a:bodyPr>
          <a:lstStyle>
            <a:lvl1pPr>
              <a:defRPr sz="2800">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Date Placeholder 3">
            <a:extLst>
              <a:ext uri="{FF2B5EF4-FFF2-40B4-BE49-F238E27FC236}">
                <a16:creationId xmlns:a16="http://schemas.microsoft.com/office/drawing/2014/main" id="{B770685B-7F19-415E-A1CC-E5F0DF455AB3}"/>
              </a:ext>
            </a:extLst>
          </p:cNvPr>
          <p:cNvSpPr>
            <a:spLocks noGrp="1"/>
          </p:cNvSpPr>
          <p:nvPr>
            <p:ph type="dt" sz="half" idx="10"/>
          </p:nvPr>
        </p:nvSpPr>
        <p:spPr/>
        <p:txBody>
          <a:bodyPr/>
          <a:lstStyle>
            <a:lvl1pPr>
              <a:defRPr/>
            </a:lvl1pPr>
          </a:lstStyle>
          <a:p>
            <a:pPr>
              <a:defRPr/>
            </a:pPr>
            <a:fld id="{9E1C5902-03E2-4539-BE27-CCEC8484CB41}" type="datetimeFigureOut">
              <a:rPr lang="en-US"/>
              <a:pPr>
                <a:defRPr/>
              </a:pPr>
              <a:t>5/9/22</a:t>
            </a:fld>
            <a:endParaRPr lang="en-US"/>
          </a:p>
        </p:txBody>
      </p:sp>
      <p:sp>
        <p:nvSpPr>
          <p:cNvPr id="8" name="Footer Placeholder 4">
            <a:extLst>
              <a:ext uri="{FF2B5EF4-FFF2-40B4-BE49-F238E27FC236}">
                <a16:creationId xmlns:a16="http://schemas.microsoft.com/office/drawing/2014/main" id="{38B589C6-0054-41F0-91F0-6B4A2664FAF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BDA225-6D1D-4A77-B5E8-038E3D2F19CE}"/>
              </a:ext>
            </a:extLst>
          </p:cNvPr>
          <p:cNvSpPr>
            <a:spLocks noGrp="1"/>
          </p:cNvSpPr>
          <p:nvPr>
            <p:ph type="sldNum" sz="quarter" idx="12"/>
          </p:nvPr>
        </p:nvSpPr>
        <p:spPr/>
        <p:txBody>
          <a:bodyPr/>
          <a:lstStyle>
            <a:lvl1pPr>
              <a:defRPr/>
            </a:lvl1pPr>
          </a:lstStyle>
          <a:p>
            <a:fld id="{68CA2B1D-EECC-4E15-9FAF-19ED9FAF9604}" type="slidenum">
              <a:rPr lang="en-US" altLang="en-US"/>
              <a:pPr/>
              <a:t>‹#›</a:t>
            </a:fld>
            <a:endParaRPr lang="en-US" altLang="en-US"/>
          </a:p>
        </p:txBody>
      </p:sp>
    </p:spTree>
    <p:extLst>
      <p:ext uri="{BB962C8B-B14F-4D97-AF65-F5344CB8AC3E}">
        <p14:creationId xmlns:p14="http://schemas.microsoft.com/office/powerpoint/2010/main" val="130474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a:extLst>
              <a:ext uri="{FF2B5EF4-FFF2-40B4-BE49-F238E27FC236}">
                <a16:creationId xmlns:a16="http://schemas.microsoft.com/office/drawing/2014/main" id="{03C77E1C-79FF-479D-AF52-74035B2EFFDE}"/>
              </a:ext>
            </a:extLst>
          </p:cNvPr>
          <p:cNvSpPr>
            <a:spLocks noGrp="1"/>
          </p:cNvSpPr>
          <p:nvPr>
            <p:ph type="dt" sz="half" idx="10"/>
          </p:nvPr>
        </p:nvSpPr>
        <p:spPr/>
        <p:txBody>
          <a:bodyPr/>
          <a:lstStyle>
            <a:lvl1pPr>
              <a:defRPr/>
            </a:lvl1pPr>
          </a:lstStyle>
          <a:p>
            <a:pPr>
              <a:defRPr/>
            </a:pPr>
            <a:fld id="{3F34F540-4A21-4307-AC9F-EF6FDA7D0CC0}" type="datetimeFigureOut">
              <a:rPr lang="en-US"/>
              <a:pPr>
                <a:defRPr/>
              </a:pPr>
              <a:t>5/9/22</a:t>
            </a:fld>
            <a:endParaRPr lang="en-US"/>
          </a:p>
        </p:txBody>
      </p:sp>
      <p:sp>
        <p:nvSpPr>
          <p:cNvPr id="5" name="Footer Placeholder 4">
            <a:extLst>
              <a:ext uri="{FF2B5EF4-FFF2-40B4-BE49-F238E27FC236}">
                <a16:creationId xmlns:a16="http://schemas.microsoft.com/office/drawing/2014/main" id="{9A9CDC39-6C9A-4600-AF46-5043FDD12A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D46405-13F1-415C-B92D-94C68BF3C344}"/>
              </a:ext>
            </a:extLst>
          </p:cNvPr>
          <p:cNvSpPr>
            <a:spLocks noGrp="1"/>
          </p:cNvSpPr>
          <p:nvPr>
            <p:ph type="sldNum" sz="quarter" idx="12"/>
          </p:nvPr>
        </p:nvSpPr>
        <p:spPr/>
        <p:txBody>
          <a:bodyPr/>
          <a:lstStyle>
            <a:lvl1pPr>
              <a:defRPr/>
            </a:lvl1pPr>
          </a:lstStyle>
          <a:p>
            <a:fld id="{AC3E78DA-3F0B-436C-AFF7-D818FD277996}" type="slidenum">
              <a:rPr lang="en-US" altLang="en-US"/>
              <a:pPr/>
              <a:t>‹#›</a:t>
            </a:fld>
            <a:endParaRPr lang="en-US" altLang="en-US"/>
          </a:p>
        </p:txBody>
      </p:sp>
    </p:spTree>
    <p:extLst>
      <p:ext uri="{BB962C8B-B14F-4D97-AF65-F5344CB8AC3E}">
        <p14:creationId xmlns:p14="http://schemas.microsoft.com/office/powerpoint/2010/main" val="13655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Date Placeholder 3">
            <a:extLst>
              <a:ext uri="{FF2B5EF4-FFF2-40B4-BE49-F238E27FC236}">
                <a16:creationId xmlns:a16="http://schemas.microsoft.com/office/drawing/2014/main" id="{5E5C4532-5B18-4A0F-8CA8-37F69FBCC443}"/>
              </a:ext>
            </a:extLst>
          </p:cNvPr>
          <p:cNvSpPr>
            <a:spLocks noGrp="1"/>
          </p:cNvSpPr>
          <p:nvPr>
            <p:ph type="dt" sz="half" idx="10"/>
          </p:nvPr>
        </p:nvSpPr>
        <p:spPr/>
        <p:txBody>
          <a:bodyPr/>
          <a:lstStyle>
            <a:lvl1pPr>
              <a:defRPr/>
            </a:lvl1pPr>
          </a:lstStyle>
          <a:p>
            <a:pPr>
              <a:defRPr/>
            </a:pPr>
            <a:fld id="{486E1950-E874-47AC-89EC-D5555B0277DD}" type="datetimeFigureOut">
              <a:rPr lang="en-US"/>
              <a:pPr>
                <a:defRPr/>
              </a:pPr>
              <a:t>5/9/22</a:t>
            </a:fld>
            <a:endParaRPr lang="en-US"/>
          </a:p>
        </p:txBody>
      </p:sp>
      <p:sp>
        <p:nvSpPr>
          <p:cNvPr id="6" name="Footer Placeholder 4">
            <a:extLst>
              <a:ext uri="{FF2B5EF4-FFF2-40B4-BE49-F238E27FC236}">
                <a16:creationId xmlns:a16="http://schemas.microsoft.com/office/drawing/2014/main" id="{32CC23E1-35F5-48B4-80BA-B7F84210D0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CA4AAE-FE53-49E8-B17D-D8CC93858205}"/>
              </a:ext>
            </a:extLst>
          </p:cNvPr>
          <p:cNvSpPr>
            <a:spLocks noGrp="1"/>
          </p:cNvSpPr>
          <p:nvPr>
            <p:ph type="sldNum" sz="quarter" idx="12"/>
          </p:nvPr>
        </p:nvSpPr>
        <p:spPr/>
        <p:txBody>
          <a:bodyPr/>
          <a:lstStyle>
            <a:lvl1pPr>
              <a:defRPr/>
            </a:lvl1pPr>
          </a:lstStyle>
          <a:p>
            <a:fld id="{56FA179A-A174-477B-B7CC-5EA6CF5C5213}" type="slidenum">
              <a:rPr lang="en-US" altLang="en-US"/>
              <a:pPr/>
              <a:t>‹#›</a:t>
            </a:fld>
            <a:endParaRPr lang="en-US" altLang="en-US"/>
          </a:p>
        </p:txBody>
      </p:sp>
    </p:spTree>
    <p:extLst>
      <p:ext uri="{BB962C8B-B14F-4D97-AF65-F5344CB8AC3E}">
        <p14:creationId xmlns:p14="http://schemas.microsoft.com/office/powerpoint/2010/main" val="124740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7" name="Date Placeholder 3">
            <a:extLst>
              <a:ext uri="{FF2B5EF4-FFF2-40B4-BE49-F238E27FC236}">
                <a16:creationId xmlns:a16="http://schemas.microsoft.com/office/drawing/2014/main" id="{8A89D519-6A4D-4926-B884-7782B7919A5A}"/>
              </a:ext>
            </a:extLst>
          </p:cNvPr>
          <p:cNvSpPr>
            <a:spLocks noGrp="1"/>
          </p:cNvSpPr>
          <p:nvPr>
            <p:ph type="dt" sz="half" idx="10"/>
          </p:nvPr>
        </p:nvSpPr>
        <p:spPr/>
        <p:txBody>
          <a:bodyPr/>
          <a:lstStyle>
            <a:lvl1pPr>
              <a:defRPr/>
            </a:lvl1pPr>
          </a:lstStyle>
          <a:p>
            <a:pPr>
              <a:defRPr/>
            </a:pPr>
            <a:fld id="{70029DCC-6EDA-4132-8438-2FE6A4FB670E}" type="datetimeFigureOut">
              <a:rPr lang="en-US"/>
              <a:pPr>
                <a:defRPr/>
              </a:pPr>
              <a:t>5/9/22</a:t>
            </a:fld>
            <a:endParaRPr lang="en-US"/>
          </a:p>
        </p:txBody>
      </p:sp>
      <p:sp>
        <p:nvSpPr>
          <p:cNvPr id="8" name="Footer Placeholder 4">
            <a:extLst>
              <a:ext uri="{FF2B5EF4-FFF2-40B4-BE49-F238E27FC236}">
                <a16:creationId xmlns:a16="http://schemas.microsoft.com/office/drawing/2014/main" id="{6CE085E0-C90C-4F87-BF51-3650C5FE4C7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5FA0373-F154-489B-B8E3-443A988288AC}"/>
              </a:ext>
            </a:extLst>
          </p:cNvPr>
          <p:cNvSpPr>
            <a:spLocks noGrp="1"/>
          </p:cNvSpPr>
          <p:nvPr>
            <p:ph type="sldNum" sz="quarter" idx="12"/>
          </p:nvPr>
        </p:nvSpPr>
        <p:spPr/>
        <p:txBody>
          <a:bodyPr/>
          <a:lstStyle>
            <a:lvl1pPr>
              <a:defRPr/>
            </a:lvl1pPr>
          </a:lstStyle>
          <a:p>
            <a:fld id="{3D4E805E-8C61-408A-ACBC-D62AF94464DB}" type="slidenum">
              <a:rPr lang="en-US" altLang="en-US"/>
              <a:pPr/>
              <a:t>‹#›</a:t>
            </a:fld>
            <a:endParaRPr lang="en-US" altLang="en-US"/>
          </a:p>
        </p:txBody>
      </p:sp>
    </p:spTree>
    <p:extLst>
      <p:ext uri="{BB962C8B-B14F-4D97-AF65-F5344CB8AC3E}">
        <p14:creationId xmlns:p14="http://schemas.microsoft.com/office/powerpoint/2010/main" val="29404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Date Placeholder 3">
            <a:extLst>
              <a:ext uri="{FF2B5EF4-FFF2-40B4-BE49-F238E27FC236}">
                <a16:creationId xmlns:a16="http://schemas.microsoft.com/office/drawing/2014/main" id="{9A2B256F-CCFB-4DAB-9491-921D37108052}"/>
              </a:ext>
            </a:extLst>
          </p:cNvPr>
          <p:cNvSpPr>
            <a:spLocks noGrp="1"/>
          </p:cNvSpPr>
          <p:nvPr>
            <p:ph type="dt" sz="half" idx="10"/>
          </p:nvPr>
        </p:nvSpPr>
        <p:spPr/>
        <p:txBody>
          <a:bodyPr/>
          <a:lstStyle>
            <a:lvl1pPr>
              <a:defRPr/>
            </a:lvl1pPr>
          </a:lstStyle>
          <a:p>
            <a:pPr>
              <a:defRPr/>
            </a:pPr>
            <a:fld id="{3EC1AB14-69AA-42DD-9C50-7E6101DBA108}" type="datetimeFigureOut">
              <a:rPr lang="en-US"/>
              <a:pPr>
                <a:defRPr/>
              </a:pPr>
              <a:t>5/9/22</a:t>
            </a:fld>
            <a:endParaRPr lang="en-US"/>
          </a:p>
        </p:txBody>
      </p:sp>
      <p:sp>
        <p:nvSpPr>
          <p:cNvPr id="4" name="Footer Placeholder 4">
            <a:extLst>
              <a:ext uri="{FF2B5EF4-FFF2-40B4-BE49-F238E27FC236}">
                <a16:creationId xmlns:a16="http://schemas.microsoft.com/office/drawing/2014/main" id="{A0CC1E82-DCA9-4E49-AA3C-A0FB70E779A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26A37E1-80EB-41E5-A32D-AA5B1DB26FB8}"/>
              </a:ext>
            </a:extLst>
          </p:cNvPr>
          <p:cNvSpPr>
            <a:spLocks noGrp="1"/>
          </p:cNvSpPr>
          <p:nvPr>
            <p:ph type="sldNum" sz="quarter" idx="12"/>
          </p:nvPr>
        </p:nvSpPr>
        <p:spPr/>
        <p:txBody>
          <a:bodyPr/>
          <a:lstStyle>
            <a:lvl1pPr>
              <a:defRPr/>
            </a:lvl1pPr>
          </a:lstStyle>
          <a:p>
            <a:fld id="{E56D2484-CBB3-4D5B-BDDB-D934424438E4}" type="slidenum">
              <a:rPr lang="en-US" altLang="en-US"/>
              <a:pPr/>
              <a:t>‹#›</a:t>
            </a:fld>
            <a:endParaRPr lang="en-US" altLang="en-US"/>
          </a:p>
        </p:txBody>
      </p:sp>
    </p:spTree>
    <p:extLst>
      <p:ext uri="{BB962C8B-B14F-4D97-AF65-F5344CB8AC3E}">
        <p14:creationId xmlns:p14="http://schemas.microsoft.com/office/powerpoint/2010/main" val="310879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3D19216-C7AE-4247-9F23-E0018BAF3E84}"/>
              </a:ext>
            </a:extLst>
          </p:cNvPr>
          <p:cNvSpPr>
            <a:spLocks noGrp="1"/>
          </p:cNvSpPr>
          <p:nvPr>
            <p:ph type="dt" sz="half" idx="10"/>
          </p:nvPr>
        </p:nvSpPr>
        <p:spPr/>
        <p:txBody>
          <a:bodyPr/>
          <a:lstStyle>
            <a:lvl1pPr>
              <a:defRPr/>
            </a:lvl1pPr>
          </a:lstStyle>
          <a:p>
            <a:pPr>
              <a:defRPr/>
            </a:pPr>
            <a:fld id="{03D02C1D-910A-4073-A5FF-4379C50355A1}" type="datetimeFigureOut">
              <a:rPr lang="en-US"/>
              <a:pPr>
                <a:defRPr/>
              </a:pPr>
              <a:t>5/9/22</a:t>
            </a:fld>
            <a:endParaRPr lang="en-US"/>
          </a:p>
        </p:txBody>
      </p:sp>
      <p:sp>
        <p:nvSpPr>
          <p:cNvPr id="3" name="Footer Placeholder 4">
            <a:extLst>
              <a:ext uri="{FF2B5EF4-FFF2-40B4-BE49-F238E27FC236}">
                <a16:creationId xmlns:a16="http://schemas.microsoft.com/office/drawing/2014/main" id="{9A0144F0-A124-45D1-A751-1A751527E4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F564BEF-12BE-4A47-919D-EC0AAD00E9CF}"/>
              </a:ext>
            </a:extLst>
          </p:cNvPr>
          <p:cNvSpPr>
            <a:spLocks noGrp="1"/>
          </p:cNvSpPr>
          <p:nvPr>
            <p:ph type="sldNum" sz="quarter" idx="12"/>
          </p:nvPr>
        </p:nvSpPr>
        <p:spPr/>
        <p:txBody>
          <a:bodyPr/>
          <a:lstStyle>
            <a:lvl1pPr>
              <a:defRPr/>
            </a:lvl1pPr>
          </a:lstStyle>
          <a:p>
            <a:fld id="{4C0E6B7B-81EB-4DE5-80ED-522CC30F984B}" type="slidenum">
              <a:rPr lang="en-US" altLang="en-US"/>
              <a:pPr/>
              <a:t>‹#›</a:t>
            </a:fld>
            <a:endParaRPr lang="en-US" altLang="en-US"/>
          </a:p>
        </p:txBody>
      </p:sp>
    </p:spTree>
    <p:extLst>
      <p:ext uri="{BB962C8B-B14F-4D97-AF65-F5344CB8AC3E}">
        <p14:creationId xmlns:p14="http://schemas.microsoft.com/office/powerpoint/2010/main" val="178955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3">
            <a:extLst>
              <a:ext uri="{FF2B5EF4-FFF2-40B4-BE49-F238E27FC236}">
                <a16:creationId xmlns:a16="http://schemas.microsoft.com/office/drawing/2014/main" id="{88F5D1E8-44B1-417B-A802-8E42B1B545CB}"/>
              </a:ext>
            </a:extLst>
          </p:cNvPr>
          <p:cNvSpPr>
            <a:spLocks noGrp="1"/>
          </p:cNvSpPr>
          <p:nvPr>
            <p:ph type="dt" sz="half" idx="10"/>
          </p:nvPr>
        </p:nvSpPr>
        <p:spPr/>
        <p:txBody>
          <a:bodyPr/>
          <a:lstStyle>
            <a:lvl1pPr>
              <a:defRPr/>
            </a:lvl1pPr>
          </a:lstStyle>
          <a:p>
            <a:pPr>
              <a:defRPr/>
            </a:pPr>
            <a:fld id="{3FE468A6-EABA-4513-9B3F-A9EFD7099510}" type="datetimeFigureOut">
              <a:rPr lang="en-US"/>
              <a:pPr>
                <a:defRPr/>
              </a:pPr>
              <a:t>5/9/22</a:t>
            </a:fld>
            <a:endParaRPr lang="en-US"/>
          </a:p>
        </p:txBody>
      </p:sp>
      <p:sp>
        <p:nvSpPr>
          <p:cNvPr id="6" name="Footer Placeholder 4">
            <a:extLst>
              <a:ext uri="{FF2B5EF4-FFF2-40B4-BE49-F238E27FC236}">
                <a16:creationId xmlns:a16="http://schemas.microsoft.com/office/drawing/2014/main" id="{12790D95-E256-489D-B36B-AAE31EB10C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A0B49A-0CF0-4553-8EEB-177C4DC49277}"/>
              </a:ext>
            </a:extLst>
          </p:cNvPr>
          <p:cNvSpPr>
            <a:spLocks noGrp="1"/>
          </p:cNvSpPr>
          <p:nvPr>
            <p:ph type="sldNum" sz="quarter" idx="12"/>
          </p:nvPr>
        </p:nvSpPr>
        <p:spPr/>
        <p:txBody>
          <a:bodyPr/>
          <a:lstStyle>
            <a:lvl1pPr>
              <a:defRPr/>
            </a:lvl1pPr>
          </a:lstStyle>
          <a:p>
            <a:fld id="{B1EAC366-804F-4BC6-AB46-07BEC5D4F5C1}" type="slidenum">
              <a:rPr lang="en-US" altLang="en-US"/>
              <a:pPr/>
              <a:t>‹#›</a:t>
            </a:fld>
            <a:endParaRPr lang="en-US" altLang="en-US"/>
          </a:p>
        </p:txBody>
      </p:sp>
    </p:spTree>
    <p:extLst>
      <p:ext uri="{BB962C8B-B14F-4D97-AF65-F5344CB8AC3E}">
        <p14:creationId xmlns:p14="http://schemas.microsoft.com/office/powerpoint/2010/main" val="167684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3">
            <a:extLst>
              <a:ext uri="{FF2B5EF4-FFF2-40B4-BE49-F238E27FC236}">
                <a16:creationId xmlns:a16="http://schemas.microsoft.com/office/drawing/2014/main" id="{1CD22726-F665-4F9B-8329-6F5F9DB8866C}"/>
              </a:ext>
            </a:extLst>
          </p:cNvPr>
          <p:cNvSpPr>
            <a:spLocks noGrp="1"/>
          </p:cNvSpPr>
          <p:nvPr>
            <p:ph type="dt" sz="half" idx="10"/>
          </p:nvPr>
        </p:nvSpPr>
        <p:spPr/>
        <p:txBody>
          <a:bodyPr/>
          <a:lstStyle>
            <a:lvl1pPr>
              <a:defRPr/>
            </a:lvl1pPr>
          </a:lstStyle>
          <a:p>
            <a:pPr>
              <a:defRPr/>
            </a:pPr>
            <a:fld id="{C11ACB4D-E8DB-4752-B3DC-00BFC8DC7AD4}" type="datetimeFigureOut">
              <a:rPr lang="en-US"/>
              <a:pPr>
                <a:defRPr/>
              </a:pPr>
              <a:t>5/9/22</a:t>
            </a:fld>
            <a:endParaRPr lang="en-US"/>
          </a:p>
        </p:txBody>
      </p:sp>
      <p:sp>
        <p:nvSpPr>
          <p:cNvPr id="6" name="Footer Placeholder 4">
            <a:extLst>
              <a:ext uri="{FF2B5EF4-FFF2-40B4-BE49-F238E27FC236}">
                <a16:creationId xmlns:a16="http://schemas.microsoft.com/office/drawing/2014/main" id="{4510C63A-BD9C-4E3E-8209-A2B5D1996B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034FB3-4FCB-4467-B5C5-A273C090C30C}"/>
              </a:ext>
            </a:extLst>
          </p:cNvPr>
          <p:cNvSpPr>
            <a:spLocks noGrp="1"/>
          </p:cNvSpPr>
          <p:nvPr>
            <p:ph type="sldNum" sz="quarter" idx="12"/>
          </p:nvPr>
        </p:nvSpPr>
        <p:spPr/>
        <p:txBody>
          <a:bodyPr/>
          <a:lstStyle>
            <a:lvl1pPr>
              <a:defRPr/>
            </a:lvl1pPr>
          </a:lstStyle>
          <a:p>
            <a:fld id="{A6BEFEF0-09A3-482B-AC3B-E571B9183ED0}" type="slidenum">
              <a:rPr lang="en-US" altLang="en-US"/>
              <a:pPr/>
              <a:t>‹#›</a:t>
            </a:fld>
            <a:endParaRPr lang="en-US" altLang="en-US"/>
          </a:p>
        </p:txBody>
      </p:sp>
    </p:spTree>
    <p:extLst>
      <p:ext uri="{BB962C8B-B14F-4D97-AF65-F5344CB8AC3E}">
        <p14:creationId xmlns:p14="http://schemas.microsoft.com/office/powerpoint/2010/main" val="401697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DEC4066-626E-4314-91B9-7491D0BB1C0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Click to edit Master title style</a:t>
            </a:r>
            <a:endParaRPr lang="en-US" altLang="en-US"/>
          </a:p>
        </p:txBody>
      </p:sp>
      <p:sp>
        <p:nvSpPr>
          <p:cNvPr id="1027" name="Text Placeholder 2">
            <a:extLst>
              <a:ext uri="{FF2B5EF4-FFF2-40B4-BE49-F238E27FC236}">
                <a16:creationId xmlns:a16="http://schemas.microsoft.com/office/drawing/2014/main" id="{6A638B4F-D2C9-490F-B75D-191416526C1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endParaRPr lang="en-US" altLang="en-US"/>
          </a:p>
        </p:txBody>
      </p:sp>
      <p:sp>
        <p:nvSpPr>
          <p:cNvPr id="4" name="Date Placeholder 3">
            <a:extLst>
              <a:ext uri="{FF2B5EF4-FFF2-40B4-BE49-F238E27FC236}">
                <a16:creationId xmlns:a16="http://schemas.microsoft.com/office/drawing/2014/main" id="{B3E3AFD1-DB5B-43F9-A2DA-D1858F2BA2B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3D44421-9650-4692-A699-D154E2D0A92E}" type="datetimeFigureOut">
              <a:rPr lang="en-US"/>
              <a:pPr>
                <a:defRPr/>
              </a:pPr>
              <a:t>5/9/22</a:t>
            </a:fld>
            <a:endParaRPr lang="en-US"/>
          </a:p>
        </p:txBody>
      </p:sp>
      <p:sp>
        <p:nvSpPr>
          <p:cNvPr id="5" name="Footer Placeholder 4">
            <a:extLst>
              <a:ext uri="{FF2B5EF4-FFF2-40B4-BE49-F238E27FC236}">
                <a16:creationId xmlns:a16="http://schemas.microsoft.com/office/drawing/2014/main" id="{A876F3F5-ED50-4906-9F2A-399D4D0AEB7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ABB0F19-9021-4BB4-B6E7-98EC019DEE7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09A57D9-625C-45EA-96FF-C549ACE3B3A1}" type="slidenum">
              <a:rPr lang="en-US" altLang="en-US"/>
              <a:pPr/>
              <a:t>‹#›</a:t>
            </a:fld>
            <a:endParaRPr lang="en-US" altLang="en-US"/>
          </a:p>
        </p:txBody>
      </p:sp>
      <p:pic>
        <p:nvPicPr>
          <p:cNvPr id="1031" name="Picture 6" descr="GSC-ExistingLogo.jpg">
            <a:extLst>
              <a:ext uri="{FF2B5EF4-FFF2-40B4-BE49-F238E27FC236}">
                <a16:creationId xmlns:a16="http://schemas.microsoft.com/office/drawing/2014/main" id="{9E3ABCA8-909C-42D4-B255-1015E554FAF8}"/>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246063" y="244475"/>
            <a:ext cx="199231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8" r:id="rId1"/>
    <p:sldLayoutId id="2147484200"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050" name="Picture 17">
            <a:extLst>
              <a:ext uri="{FF2B5EF4-FFF2-40B4-BE49-F238E27FC236}">
                <a16:creationId xmlns:a16="http://schemas.microsoft.com/office/drawing/2014/main" id="{3B915DBE-39AD-4E8A-85D3-F44AE649EBB3}"/>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a:extLst>
              <a:ext uri="{FF2B5EF4-FFF2-40B4-BE49-F238E27FC236}">
                <a16:creationId xmlns:a16="http://schemas.microsoft.com/office/drawing/2014/main" id="{B179357F-98E5-4935-8E68-E22BA7E5EF8D}"/>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6245225"/>
            <a:ext cx="91440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8" r:id="rId1"/>
    <p:sldLayoutId id="2147484199"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22.png"/><Relationship Id="rId12"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svg"/><Relationship Id="rId11" Type="http://schemas.openxmlformats.org/officeDocument/2006/relationships/image" Target="../media/image20.png"/><Relationship Id="rId5" Type="http://schemas.openxmlformats.org/officeDocument/2006/relationships/image" Target="../media/image40.png"/><Relationship Id="rId10" Type="http://schemas.openxmlformats.org/officeDocument/2006/relationships/image" Target="../media/image15.svg"/><Relationship Id="rId4" Type="http://schemas.openxmlformats.org/officeDocument/2006/relationships/image" Target="../media/image39.svg"/><Relationship Id="rId9" Type="http://schemas.openxmlformats.org/officeDocument/2006/relationships/image" Target="../media/image14.png"/><Relationship Id="rId14" Type="http://schemas.openxmlformats.org/officeDocument/2006/relationships/image" Target="../media/image4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4.pn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10.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5.jpeg"/><Relationship Id="rId9" Type="http://schemas.openxmlformats.org/officeDocument/2006/relationships/image" Target="../media/image49.svg"/><Relationship Id="rId1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elwood, Virunga State Park, Congo Basin">
            <a:extLst>
              <a:ext uri="{FF2B5EF4-FFF2-40B4-BE49-F238E27FC236}">
                <a16:creationId xmlns:a16="http://schemas.microsoft.com/office/drawing/2014/main" id="{887BE323-2583-45F7-8FE6-A5C79473BD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67654"/>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429A9605-995B-4871-85DC-FF725963BCDC}"/>
              </a:ext>
            </a:extLst>
          </p:cNvPr>
          <p:cNvSpPr>
            <a:spLocks noGrp="1"/>
          </p:cNvSpPr>
          <p:nvPr>
            <p:ph idx="1"/>
          </p:nvPr>
        </p:nvSpPr>
        <p:spPr>
          <a:xfrm>
            <a:off x="267575" y="1840779"/>
            <a:ext cx="8952625" cy="4525963"/>
          </a:xfrm>
        </p:spPr>
        <p:txBody>
          <a:bodyPr rtlCol="0">
            <a:normAutofit/>
          </a:bodyPr>
          <a:lstStyle/>
          <a:p>
            <a:pPr eaLnBrk="1" fontAlgn="auto" hangingPunct="1">
              <a:lnSpc>
                <a:spcPct val="70000"/>
              </a:lnSpc>
              <a:spcAft>
                <a:spcPts val="0"/>
              </a:spcAft>
              <a:buFont typeface="Arial"/>
              <a:buNone/>
              <a:defRPr/>
            </a:pPr>
            <a:r>
              <a:rPr lang="en-US" sz="4000" b="1" dirty="0">
                <a:solidFill>
                  <a:schemeClr val="bg1"/>
                </a:solidFill>
                <a:latin typeface="Verdana"/>
                <a:cs typeface="Verdana"/>
              </a:rPr>
              <a:t>Greening</a:t>
            </a:r>
            <a:r>
              <a:rPr lang="en-US" sz="4000" b="1" dirty="0">
                <a:solidFill>
                  <a:schemeClr val="tx1"/>
                </a:solidFill>
                <a:latin typeface="Verdana"/>
                <a:cs typeface="Verdana"/>
              </a:rPr>
              <a:t> the shelter response</a:t>
            </a:r>
          </a:p>
          <a:p>
            <a:pPr eaLnBrk="1" fontAlgn="auto" hangingPunct="1">
              <a:lnSpc>
                <a:spcPct val="70000"/>
              </a:lnSpc>
              <a:spcAft>
                <a:spcPts val="0"/>
              </a:spcAft>
              <a:buFont typeface="Arial"/>
              <a:buNone/>
              <a:defRPr/>
            </a:pPr>
            <a:endParaRPr lang="en-US" sz="3600" dirty="0">
              <a:solidFill>
                <a:schemeClr val="tx1"/>
              </a:solidFill>
              <a:latin typeface="Arial"/>
              <a:cs typeface="Arial"/>
            </a:endParaRPr>
          </a:p>
          <a:p>
            <a:pPr eaLnBrk="1" fontAlgn="auto" hangingPunct="1">
              <a:lnSpc>
                <a:spcPct val="70000"/>
              </a:lnSpc>
              <a:spcAft>
                <a:spcPts val="0"/>
              </a:spcAft>
              <a:buFont typeface="Arial"/>
              <a:buNone/>
              <a:defRPr/>
            </a:pPr>
            <a:endParaRPr lang="en-US" sz="3600" dirty="0">
              <a:solidFill>
                <a:schemeClr val="tx1"/>
              </a:solidFill>
              <a:latin typeface="Arial"/>
              <a:cs typeface="Arial"/>
            </a:endParaRPr>
          </a:p>
        </p:txBody>
      </p:sp>
      <p:sp>
        <p:nvSpPr>
          <p:cNvPr id="8195" name="Title 1">
            <a:extLst>
              <a:ext uri="{FF2B5EF4-FFF2-40B4-BE49-F238E27FC236}">
                <a16:creationId xmlns:a16="http://schemas.microsoft.com/office/drawing/2014/main" id="{E9121FF1-C84D-423A-A7DD-1C4A1AF6C649}"/>
              </a:ext>
            </a:extLst>
          </p:cNvPr>
          <p:cNvSpPr>
            <a:spLocks noGrp="1"/>
          </p:cNvSpPr>
          <p:nvPr>
            <p:ph type="title"/>
          </p:nvPr>
        </p:nvSpPr>
        <p:spPr/>
        <p:txBody>
          <a:bodyPr/>
          <a:lstStyle/>
          <a:p>
            <a:pPr eaLnBrk="1" hangingPunct="1"/>
            <a:r>
              <a:rPr lang="en-US" altLang="en-US"/>
              <a:t> </a:t>
            </a:r>
          </a:p>
        </p:txBody>
      </p:sp>
      <p:sp>
        <p:nvSpPr>
          <p:cNvPr id="16" name="Rectangle 15">
            <a:extLst>
              <a:ext uri="{FF2B5EF4-FFF2-40B4-BE49-F238E27FC236}">
                <a16:creationId xmlns:a16="http://schemas.microsoft.com/office/drawing/2014/main" id="{AC354144-02FC-4A3E-A450-E4A15B466148}"/>
              </a:ext>
            </a:extLst>
          </p:cNvPr>
          <p:cNvSpPr/>
          <p:nvPr/>
        </p:nvSpPr>
        <p:spPr>
          <a:xfrm>
            <a:off x="0" y="6757988"/>
            <a:ext cx="9220200" cy="106362"/>
          </a:xfrm>
          <a:prstGeom prst="rect">
            <a:avLst/>
          </a:prstGeom>
          <a:solidFill>
            <a:srgbClr val="6883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5" name="Picture 4">
            <a:extLst>
              <a:ext uri="{FF2B5EF4-FFF2-40B4-BE49-F238E27FC236}">
                <a16:creationId xmlns:a16="http://schemas.microsoft.com/office/drawing/2014/main" id="{C7C2833A-A07A-4FDC-B2B7-E74C8EB66482}"/>
              </a:ext>
            </a:extLst>
          </p:cNvPr>
          <p:cNvPicPr>
            <a:picLocks noChangeAspect="1"/>
          </p:cNvPicPr>
          <p:nvPr/>
        </p:nvPicPr>
        <p:blipFill>
          <a:blip r:embed="rId4"/>
          <a:stretch>
            <a:fillRect/>
          </a:stretch>
        </p:blipFill>
        <p:spPr>
          <a:xfrm>
            <a:off x="7871350" y="6240936"/>
            <a:ext cx="1272650" cy="114310"/>
          </a:xfrm>
          <a:prstGeom prst="rect">
            <a:avLst/>
          </a:prstGeom>
        </p:spPr>
      </p:pic>
      <p:sp>
        <p:nvSpPr>
          <p:cNvPr id="2" name="Rectangle 1">
            <a:extLst>
              <a:ext uri="{FF2B5EF4-FFF2-40B4-BE49-F238E27FC236}">
                <a16:creationId xmlns:a16="http://schemas.microsoft.com/office/drawing/2014/main" id="{B7F821C6-1E0C-EB0B-2462-944DA5057C2E}"/>
              </a:ext>
            </a:extLst>
          </p:cNvPr>
          <p:cNvSpPr/>
          <p:nvPr/>
        </p:nvSpPr>
        <p:spPr>
          <a:xfrm>
            <a:off x="267575" y="2744572"/>
            <a:ext cx="4914025" cy="1198149"/>
          </a:xfrm>
          <a:prstGeom prst="rect">
            <a:avLst/>
          </a:prstGeom>
        </p:spPr>
        <p:txBody>
          <a:bodyPr wrap="square">
            <a:spAutoFit/>
          </a:bodyPr>
          <a:lstStyle/>
          <a:p>
            <a:pPr marL="0" lvl="0" indent="0">
              <a:lnSpc>
                <a:spcPts val="2160"/>
              </a:lnSpc>
              <a:spcBef>
                <a:spcPts val="0"/>
              </a:spcBef>
              <a:buClr>
                <a:srgbClr val="800000"/>
              </a:buClr>
              <a:buSzPct val="28000"/>
            </a:pPr>
            <a:r>
              <a:rPr lang="en-GB"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sym typeface="Verdana"/>
              </a:rPr>
              <a:t>Mobilising collective efforts towards a greener and climate-smart humanitarian shelter and settlements response</a:t>
            </a:r>
          </a:p>
        </p:txBody>
      </p:sp>
      <p:sp>
        <p:nvSpPr>
          <p:cNvPr id="3" name="TextBox 2">
            <a:extLst>
              <a:ext uri="{FF2B5EF4-FFF2-40B4-BE49-F238E27FC236}">
                <a16:creationId xmlns:a16="http://schemas.microsoft.com/office/drawing/2014/main" id="{CE38D116-4AF7-8CB0-3A46-D3A0BE48787D}"/>
              </a:ext>
            </a:extLst>
          </p:cNvPr>
          <p:cNvSpPr txBox="1"/>
          <p:nvPr/>
        </p:nvSpPr>
        <p:spPr>
          <a:xfrm>
            <a:off x="7354388" y="5675981"/>
            <a:ext cx="3344092" cy="369332"/>
          </a:xfrm>
          <a:prstGeom prst="rect">
            <a:avLst/>
          </a:prstGeom>
          <a:noFill/>
        </p:spPr>
        <p:txBody>
          <a:bodyPr wrap="square" rtlCol="0">
            <a:spAutoFit/>
          </a:bodyPr>
          <a:lstStyle/>
          <a:p>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HNPW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E22308-7231-4DC8-A905-109215DA3560}"/>
              </a:ext>
            </a:extLst>
          </p:cNvPr>
          <p:cNvSpPr>
            <a:spLocks noGrp="1"/>
          </p:cNvSpPr>
          <p:nvPr>
            <p:ph idx="1"/>
          </p:nvPr>
        </p:nvSpPr>
        <p:spPr>
          <a:xfrm>
            <a:off x="1481868" y="3408648"/>
            <a:ext cx="3690767" cy="4525963"/>
          </a:xfrm>
        </p:spPr>
        <p:txBody>
          <a:bodyPr/>
          <a:lstStyle/>
          <a:p>
            <a:r>
              <a:rPr lang="en-GB" sz="2000" b="1" dirty="0"/>
              <a:t>Research </a:t>
            </a:r>
          </a:p>
          <a:p>
            <a:r>
              <a:rPr lang="en-GB" sz="2000" dirty="0"/>
              <a:t>e.g</a:t>
            </a:r>
            <a:r>
              <a:rPr lang="en-GB" sz="2000" b="1" dirty="0"/>
              <a:t>. </a:t>
            </a:r>
            <a:r>
              <a:rPr lang="en-GB" sz="2000" dirty="0"/>
              <a:t>Environmental &amp; Shelter Response Profiles</a:t>
            </a:r>
          </a:p>
          <a:p>
            <a:pPr marL="1085850" lvl="1" indent="-342900">
              <a:buFontTx/>
              <a:buChar char="-"/>
            </a:pPr>
            <a:endParaRPr lang="en-CH" sz="1800" dirty="0"/>
          </a:p>
          <a:p>
            <a:r>
              <a:rPr lang="en-US" sz="2000" b="1" dirty="0"/>
              <a:t>Advocacy tools</a:t>
            </a:r>
          </a:p>
          <a:p>
            <a:endParaRPr lang="en-US" sz="2000" b="1" dirty="0"/>
          </a:p>
          <a:p>
            <a:r>
              <a:rPr lang="en-US" sz="2000" b="1" dirty="0"/>
              <a:t>Information management</a:t>
            </a:r>
          </a:p>
          <a:p>
            <a:endParaRPr lang="en-US" sz="2000" b="1" dirty="0"/>
          </a:p>
          <a:p>
            <a:endParaRPr lang="en-CH" sz="2000" b="1" dirty="0"/>
          </a:p>
        </p:txBody>
      </p:sp>
      <p:sp>
        <p:nvSpPr>
          <p:cNvPr id="3" name="Title 2">
            <a:extLst>
              <a:ext uri="{FF2B5EF4-FFF2-40B4-BE49-F238E27FC236}">
                <a16:creationId xmlns:a16="http://schemas.microsoft.com/office/drawing/2014/main" id="{E2CC96AD-2722-4100-9A45-56DA32BBF49E}"/>
              </a:ext>
            </a:extLst>
          </p:cNvPr>
          <p:cNvSpPr>
            <a:spLocks noGrp="1"/>
          </p:cNvSpPr>
          <p:nvPr>
            <p:ph type="title"/>
          </p:nvPr>
        </p:nvSpPr>
        <p:spPr/>
        <p:txBody>
          <a:bodyPr>
            <a:norm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Activity 2: Environmental research and advocacy</a:t>
            </a:r>
            <a:endParaRPr lang="en-CH"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Graphic 5">
            <a:extLst>
              <a:ext uri="{FF2B5EF4-FFF2-40B4-BE49-F238E27FC236}">
                <a16:creationId xmlns:a16="http://schemas.microsoft.com/office/drawing/2014/main" id="{EFA0E392-256E-8745-5590-B4B08B6520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430" y="5407010"/>
            <a:ext cx="651580" cy="597282"/>
          </a:xfrm>
          <a:prstGeom prst="rect">
            <a:avLst/>
          </a:prstGeom>
        </p:spPr>
      </p:pic>
      <p:pic>
        <p:nvPicPr>
          <p:cNvPr id="8" name="Graphic 7">
            <a:extLst>
              <a:ext uri="{FF2B5EF4-FFF2-40B4-BE49-F238E27FC236}">
                <a16:creationId xmlns:a16="http://schemas.microsoft.com/office/drawing/2014/main" id="{2FC68028-0176-6549-BBF6-0A354FAE5A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1918" y="4668366"/>
            <a:ext cx="679092" cy="452728"/>
          </a:xfrm>
          <a:prstGeom prst="rect">
            <a:avLst/>
          </a:prstGeom>
        </p:spPr>
      </p:pic>
      <p:pic>
        <p:nvPicPr>
          <p:cNvPr id="10" name="Graphic 9">
            <a:extLst>
              <a:ext uri="{FF2B5EF4-FFF2-40B4-BE49-F238E27FC236}">
                <a16:creationId xmlns:a16="http://schemas.microsoft.com/office/drawing/2014/main" id="{C1DDB338-6DEB-0BF7-D5E8-A2BB24BF65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5674" y="3429000"/>
            <a:ext cx="464791" cy="697187"/>
          </a:xfrm>
          <a:prstGeom prst="rect">
            <a:avLst/>
          </a:prstGeom>
        </p:spPr>
      </p:pic>
      <p:sp>
        <p:nvSpPr>
          <p:cNvPr id="11" name="TextBox 10">
            <a:extLst>
              <a:ext uri="{FF2B5EF4-FFF2-40B4-BE49-F238E27FC236}">
                <a16:creationId xmlns:a16="http://schemas.microsoft.com/office/drawing/2014/main" id="{FB2640F4-17E7-F970-D4CE-2AC0C0EA6D17}"/>
              </a:ext>
            </a:extLst>
          </p:cNvPr>
          <p:cNvSpPr txBox="1"/>
          <p:nvPr/>
        </p:nvSpPr>
        <p:spPr>
          <a:xfrm>
            <a:off x="497366" y="2039778"/>
            <a:ext cx="7745506" cy="1292662"/>
          </a:xfrm>
          <a:prstGeom prst="rect">
            <a:avLst/>
          </a:prstGeom>
          <a:noFill/>
        </p:spPr>
        <p:txBody>
          <a:bodyPr wrap="square" rtlCol="0">
            <a:spAutoFit/>
          </a:bodyPr>
          <a:lstStyle/>
          <a:p>
            <a:r>
              <a:rPr lang="en-GB" sz="2000" dirty="0">
                <a:solidFill>
                  <a:srgbClr val="6E0604"/>
                </a:solidFill>
                <a:latin typeface="Verdana" panose="020B0604030504040204" pitchFamily="34" charset="0"/>
                <a:ea typeface="Verdana" panose="020B0604030504040204" pitchFamily="34" charset="0"/>
                <a:cs typeface="Verdana" panose="020B0604030504040204" pitchFamily="34" charset="0"/>
              </a:rPr>
              <a:t>Provide the global knowledge needed to help design greener and climate-smart country-level shelter responses.</a:t>
            </a:r>
          </a:p>
          <a:p>
            <a:endParaRPr lang="en-US" dirty="0"/>
          </a:p>
        </p:txBody>
      </p:sp>
      <p:pic>
        <p:nvPicPr>
          <p:cNvPr id="12" name="Picture 11" descr="A picture containing text, screenshot, electronics, display&#10;&#10;Description automatically generated">
            <a:extLst>
              <a:ext uri="{FF2B5EF4-FFF2-40B4-BE49-F238E27FC236}">
                <a16:creationId xmlns:a16="http://schemas.microsoft.com/office/drawing/2014/main" id="{23A63FFD-F0D8-2E1F-2A41-12D3669A37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9575" y="2980345"/>
            <a:ext cx="2301848" cy="3376042"/>
          </a:xfrm>
          <a:prstGeom prst="rect">
            <a:avLst/>
          </a:prstGeom>
        </p:spPr>
      </p:pic>
    </p:spTree>
    <p:extLst>
      <p:ext uri="{BB962C8B-B14F-4D97-AF65-F5344CB8AC3E}">
        <p14:creationId xmlns:p14="http://schemas.microsoft.com/office/powerpoint/2010/main" val="275099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68A48-CB81-4F50-8465-C941BC185012}"/>
              </a:ext>
            </a:extLst>
          </p:cNvPr>
          <p:cNvSpPr>
            <a:spLocks noGrp="1"/>
          </p:cNvSpPr>
          <p:nvPr>
            <p:ph idx="1"/>
          </p:nvPr>
        </p:nvSpPr>
        <p:spPr>
          <a:xfrm>
            <a:off x="255318" y="1894360"/>
            <a:ext cx="5383481" cy="4525963"/>
          </a:xfrm>
        </p:spPr>
        <p:txBody>
          <a:bodyPr/>
          <a:lstStyle/>
          <a:p>
            <a:r>
              <a:rPr lang="en-US" sz="1500" b="1" dirty="0">
                <a:latin typeface="Verdana" panose="020B0604030504040204" pitchFamily="34" charset="0"/>
                <a:ea typeface="Verdana" panose="020B0604030504040204" pitchFamily="34" charset="0"/>
                <a:cs typeface="Verdana" panose="020B0604030504040204" pitchFamily="34" charset="0"/>
              </a:rPr>
              <a:t>Aim: </a:t>
            </a:r>
            <a:r>
              <a:rPr lang="en-GB" sz="1500" dirty="0">
                <a:latin typeface="Verdana" panose="020B0604030504040204" pitchFamily="34" charset="0"/>
                <a:ea typeface="Verdana" panose="020B0604030504040204" pitchFamily="34" charset="0"/>
                <a:cs typeface="Verdana" panose="020B0604030504040204" pitchFamily="34" charset="0"/>
              </a:rPr>
              <a:t>Inform environmentally sustainable shelter programming by making key information about country -level environment/shelter considerations, impacts, concerns and opportunities available and accessible to practitioners as a preparedness measure</a:t>
            </a:r>
          </a:p>
          <a:p>
            <a:endParaRPr lang="en-US" sz="1500" dirty="0">
              <a:latin typeface="Verdana" panose="020B0604030504040204" pitchFamily="34" charset="0"/>
              <a:ea typeface="Verdana" panose="020B0604030504040204" pitchFamily="34" charset="0"/>
              <a:cs typeface="Verdana" panose="020B0604030504040204" pitchFamily="34" charset="0"/>
            </a:endParaRPr>
          </a:p>
          <a:p>
            <a:r>
              <a:rPr lang="en-US" sz="1500" b="1" dirty="0">
                <a:latin typeface="Verdana" panose="020B0604030504040204" pitchFamily="34" charset="0"/>
                <a:ea typeface="Verdana" panose="020B0604030504040204" pitchFamily="34" charset="0"/>
                <a:cs typeface="Verdana" panose="020B0604030504040204" pitchFamily="34" charset="0"/>
              </a:rPr>
              <a:t>Approach: </a:t>
            </a:r>
            <a:r>
              <a:rPr lang="en-US" sz="1500" dirty="0">
                <a:latin typeface="Verdana" panose="020B0604030504040204" pitchFamily="34" charset="0"/>
                <a:ea typeface="Verdana" panose="020B0604030504040204" pitchFamily="34" charset="0"/>
                <a:cs typeface="Verdana" panose="020B0604030504040204" pitchFamily="34" charset="0"/>
              </a:rPr>
              <a:t>14 profiles to be developed – 10 ECHO funded and 4 BHA funded – in both conflict and natural disaster locations, building on previous methodology</a:t>
            </a:r>
          </a:p>
          <a:p>
            <a:endParaRPr lang="en-US" sz="1500" dirty="0">
              <a:latin typeface="Verdana" panose="020B0604030504040204" pitchFamily="34" charset="0"/>
              <a:ea typeface="Verdana" panose="020B0604030504040204" pitchFamily="34" charset="0"/>
              <a:cs typeface="Verdana" panose="020B0604030504040204" pitchFamily="34" charset="0"/>
            </a:endParaRPr>
          </a:p>
          <a:p>
            <a:r>
              <a:rPr lang="en-US" sz="1500" b="1" dirty="0">
                <a:latin typeface="Verdana" panose="020B0604030504040204" pitchFamily="34" charset="0"/>
                <a:ea typeface="Verdana" panose="020B0604030504040204" pitchFamily="34" charset="0"/>
                <a:cs typeface="Verdana" panose="020B0604030504040204" pitchFamily="34" charset="0"/>
              </a:rPr>
              <a:t>Progress: </a:t>
            </a:r>
          </a:p>
          <a:p>
            <a:pPr marL="285750" indent="-285750">
              <a:buFont typeface="Arial" panose="020B0604020202020204" pitchFamily="34" charset="0"/>
              <a:buChar char="•"/>
            </a:pPr>
            <a:r>
              <a:rPr lang="en-US" sz="1500" dirty="0">
                <a:latin typeface="Verdana" panose="020B0604030504040204" pitchFamily="34" charset="0"/>
                <a:ea typeface="Verdana" panose="020B0604030504040204" pitchFamily="34" charset="0"/>
                <a:cs typeface="Verdana" panose="020B0604030504040204" pitchFamily="34" charset="0"/>
              </a:rPr>
              <a:t>EOI was launched on 14 April to all country shelter cluster coordinators</a:t>
            </a:r>
          </a:p>
          <a:p>
            <a:pPr marL="285750" indent="-285750">
              <a:buFont typeface="Arial" panose="020B0604020202020204" pitchFamily="34" charset="0"/>
              <a:buChar char="•"/>
            </a:pPr>
            <a:r>
              <a:rPr lang="en-US" sz="1500" dirty="0">
                <a:latin typeface="Verdana" panose="020B0604030504040204" pitchFamily="34" charset="0"/>
                <a:ea typeface="Verdana" panose="020B0604030504040204" pitchFamily="34" charset="0"/>
                <a:cs typeface="Verdana" panose="020B0604030504040204" pitchFamily="34" charset="0"/>
              </a:rPr>
              <a:t>Submissions received from 7 countries: Afghanistan, DRC, Mali, Nepal, Philippines, Syria and Zimbabwe</a:t>
            </a:r>
          </a:p>
          <a:p>
            <a:pPr marL="285750" indent="-285750">
              <a:buFont typeface="Arial" panose="020B0604020202020204" pitchFamily="34" charset="0"/>
              <a:buChar char="•"/>
            </a:pPr>
            <a:r>
              <a:rPr lang="en-US" sz="1500" dirty="0">
                <a:latin typeface="Verdana" panose="020B0604030504040204" pitchFamily="34" charset="0"/>
                <a:ea typeface="Verdana" panose="020B0604030504040204" pitchFamily="34" charset="0"/>
                <a:cs typeface="Verdana" panose="020B0604030504040204" pitchFamily="34" charset="0"/>
              </a:rPr>
              <a:t>Methodology finalised based on Vanuatu 2019 profile</a:t>
            </a:r>
          </a:p>
        </p:txBody>
      </p:sp>
      <p:sp>
        <p:nvSpPr>
          <p:cNvPr id="3" name="Title 2">
            <a:extLst>
              <a:ext uri="{FF2B5EF4-FFF2-40B4-BE49-F238E27FC236}">
                <a16:creationId xmlns:a16="http://schemas.microsoft.com/office/drawing/2014/main" id="{5A38BA87-1128-FB68-2BC1-CFFD4363FAC3}"/>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Environmental Country Profiles </a:t>
            </a:r>
          </a:p>
        </p:txBody>
      </p:sp>
      <p:pic>
        <p:nvPicPr>
          <p:cNvPr id="4" name="Picture 3">
            <a:extLst>
              <a:ext uri="{FF2B5EF4-FFF2-40B4-BE49-F238E27FC236}">
                <a16:creationId xmlns:a16="http://schemas.microsoft.com/office/drawing/2014/main" id="{64453CB6-8B07-6C2C-7943-F4C6623A19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189" y="1963570"/>
            <a:ext cx="3009194" cy="4284830"/>
          </a:xfrm>
          <a:prstGeom prst="rect">
            <a:avLst/>
          </a:prstGeom>
          <a:ln>
            <a:solidFill>
              <a:schemeClr val="tx1"/>
            </a:solidFill>
          </a:ln>
        </p:spPr>
      </p:pic>
    </p:spTree>
    <p:extLst>
      <p:ext uri="{BB962C8B-B14F-4D97-AF65-F5344CB8AC3E}">
        <p14:creationId xmlns:p14="http://schemas.microsoft.com/office/powerpoint/2010/main" val="187779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B26DB8-8BDE-5BD9-5C1A-B7CD6E5E2606}"/>
              </a:ext>
            </a:extLst>
          </p:cNvPr>
          <p:cNvSpPr>
            <a:spLocks noGrp="1"/>
          </p:cNvSpPr>
          <p:nvPr>
            <p:ph idx="1"/>
          </p:nvPr>
        </p:nvSpPr>
        <p:spPr>
          <a:xfrm>
            <a:off x="255319" y="1900817"/>
            <a:ext cx="7965316" cy="4525963"/>
          </a:xfrm>
        </p:spPr>
        <p:txBody>
          <a:bodyPr/>
          <a:lstStyle/>
          <a:p>
            <a:pPr algn="just"/>
            <a:r>
              <a:rPr lang="en-US" sz="1800" dirty="0">
                <a:latin typeface="Verdana" panose="020B0604030504040204" pitchFamily="34" charset="0"/>
                <a:ea typeface="Verdana" panose="020B0604030504040204" pitchFamily="34" charset="0"/>
                <a:cs typeface="Verdana" panose="020B0604030504040204" pitchFamily="34" charset="0"/>
              </a:rPr>
              <a:t>Resource that provides an in-depth overview of local construction practices, materials and the construction process</a:t>
            </a:r>
          </a:p>
          <a:p>
            <a:pPr algn="just"/>
            <a:endParaRPr lang="en-US" sz="1800" dirty="0">
              <a:latin typeface="Verdana" panose="020B0604030504040204" pitchFamily="34" charset="0"/>
              <a:ea typeface="Verdana" panose="020B0604030504040204" pitchFamily="34" charset="0"/>
              <a:cs typeface="Verdana" panose="020B0604030504040204" pitchFamily="34" charset="0"/>
            </a:endParaRPr>
          </a:p>
          <a:p>
            <a:pPr algn="just"/>
            <a:r>
              <a:rPr lang="en-US" sz="1800" b="1" dirty="0">
                <a:latin typeface="Verdana" panose="020B0604030504040204" pitchFamily="34" charset="0"/>
                <a:ea typeface="Verdana" panose="020B0604030504040204" pitchFamily="34" charset="0"/>
                <a:cs typeface="Verdana" panose="020B0604030504040204" pitchFamily="34" charset="0"/>
              </a:rPr>
              <a:t>Aim: </a:t>
            </a:r>
            <a:r>
              <a:rPr lang="en-US" sz="1800" dirty="0">
                <a:latin typeface="Verdana" panose="020B0604030504040204" pitchFamily="34" charset="0"/>
                <a:ea typeface="Verdana" panose="020B0604030504040204" pitchFamily="34" charset="0"/>
                <a:cs typeface="Verdana" panose="020B0604030504040204" pitchFamily="34" charset="0"/>
              </a:rPr>
              <a:t>To assist practitioners to develop shelter response strategies that build on local knowledge and empower households to rebuild their own homes within the local context</a:t>
            </a:r>
          </a:p>
          <a:p>
            <a:pPr algn="just"/>
            <a:endParaRPr lang="en-US" sz="1800" dirty="0">
              <a:latin typeface="Verdana" panose="020B0604030504040204" pitchFamily="34" charset="0"/>
              <a:ea typeface="Verdana" panose="020B0604030504040204" pitchFamily="34" charset="0"/>
              <a:cs typeface="Verdana" panose="020B0604030504040204" pitchFamily="34" charset="0"/>
            </a:endParaRPr>
          </a:p>
          <a:p>
            <a:pPr algn="just"/>
            <a:r>
              <a:rPr lang="en-US" sz="1800" b="1" dirty="0">
                <a:latin typeface="Verdana" panose="020B0604030504040204" pitchFamily="34" charset="0"/>
                <a:ea typeface="Verdana" panose="020B0604030504040204" pitchFamily="34" charset="0"/>
                <a:cs typeface="Verdana" panose="020B0604030504040204" pitchFamily="34" charset="0"/>
              </a:rPr>
              <a:t>Approach: </a:t>
            </a:r>
            <a:r>
              <a:rPr lang="en-US" sz="1800" dirty="0">
                <a:latin typeface="Verdana" panose="020B0604030504040204" pitchFamily="34" charset="0"/>
                <a:ea typeface="Verdana" panose="020B0604030504040204" pitchFamily="34" charset="0"/>
                <a:cs typeface="Verdana" panose="020B0604030504040204" pitchFamily="34" charset="0"/>
              </a:rPr>
              <a:t>7 profiles will be developed – 5 ECHO funded and 2 BHA funded – in both conflict and disaster locations</a:t>
            </a:r>
          </a:p>
          <a:p>
            <a:pPr algn="just"/>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1800" b="1" dirty="0">
                <a:latin typeface="Verdana" panose="020B0604030504040204" pitchFamily="34" charset="0"/>
                <a:ea typeface="Verdana" panose="020B0604030504040204" pitchFamily="34" charset="0"/>
                <a:cs typeface="Verdana" panose="020B0604030504040204" pitchFamily="34" charset="0"/>
              </a:rPr>
              <a:t>Progress: </a:t>
            </a:r>
            <a:endParaRPr lang="en-US" sz="18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On-going SRPs development process in 3 countries: Burkina Faso, Venezuela and Yemen</a:t>
            </a:r>
          </a:p>
          <a:p>
            <a:pPr marL="342900" indent="-342900">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EOI to be launched in June for 4 additional Clusters</a:t>
            </a:r>
          </a:p>
          <a:p>
            <a:endParaRPr lang="en-US" sz="2400" dirty="0"/>
          </a:p>
        </p:txBody>
      </p:sp>
      <p:sp>
        <p:nvSpPr>
          <p:cNvPr id="3" name="Title 2">
            <a:extLst>
              <a:ext uri="{FF2B5EF4-FFF2-40B4-BE49-F238E27FC236}">
                <a16:creationId xmlns:a16="http://schemas.microsoft.com/office/drawing/2014/main" id="{17D8FF5E-C948-7E87-86AA-E6013BF0AF79}"/>
              </a:ext>
            </a:extLst>
          </p:cNvPr>
          <p:cNvSpPr>
            <a:spLocks noGrp="1"/>
          </p:cNvSpPr>
          <p:nvPr>
            <p:ph type="title"/>
          </p:nvPr>
        </p:nvSpPr>
        <p:spPr/>
        <p:txBody>
          <a:bodyPr/>
          <a:lstStyle/>
          <a:p>
            <a:r>
              <a:rPr lang="en-US" dirty="0"/>
              <a:t>Shelter Response Profiles </a:t>
            </a:r>
          </a:p>
        </p:txBody>
      </p:sp>
    </p:spTree>
    <p:extLst>
      <p:ext uri="{BB962C8B-B14F-4D97-AF65-F5344CB8AC3E}">
        <p14:creationId xmlns:p14="http://schemas.microsoft.com/office/powerpoint/2010/main" val="420081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5A79C-3DE5-43D2-B750-C6EF478B6751}"/>
              </a:ext>
            </a:extLst>
          </p:cNvPr>
          <p:cNvSpPr>
            <a:spLocks noGrp="1"/>
          </p:cNvSpPr>
          <p:nvPr>
            <p:ph idx="1"/>
          </p:nvPr>
        </p:nvSpPr>
        <p:spPr>
          <a:xfrm>
            <a:off x="255319" y="1728181"/>
            <a:ext cx="8740240" cy="350002"/>
          </a:xfrm>
        </p:spPr>
        <p:txBody>
          <a:bodyPr/>
          <a:lstStyle/>
          <a:p>
            <a:r>
              <a:rPr lang="en-GB" sz="1600" dirty="0"/>
              <a:t>Strengthen country-level clusters to use the materials developed in activities 1 and 2</a:t>
            </a:r>
            <a:endParaRPr lang="en-GB" sz="1600" b="1" dirty="0"/>
          </a:p>
          <a:p>
            <a:endParaRPr lang="en-CH" sz="1600" dirty="0"/>
          </a:p>
        </p:txBody>
      </p:sp>
      <p:sp>
        <p:nvSpPr>
          <p:cNvPr id="3" name="Title 2">
            <a:extLst>
              <a:ext uri="{FF2B5EF4-FFF2-40B4-BE49-F238E27FC236}">
                <a16:creationId xmlns:a16="http://schemas.microsoft.com/office/drawing/2014/main" id="{33B4BE02-36FD-4C8F-BD75-54D7551389FD}"/>
              </a:ext>
            </a:extLst>
          </p:cNvPr>
          <p:cNvSpPr>
            <a:spLocks noGrp="1"/>
          </p:cNvSpPr>
          <p:nvPr>
            <p:ph type="title"/>
          </p:nvPr>
        </p:nvSpPr>
        <p:spPr>
          <a:xfrm>
            <a:off x="255319" y="1122630"/>
            <a:ext cx="8229600" cy="516047"/>
          </a:xfrm>
        </p:spPr>
        <p:txBody>
          <a:bodyPr>
            <a:normAutofit/>
          </a:bodyPr>
          <a:lstStyle/>
          <a:p>
            <a:r>
              <a:rPr lang="en-US" sz="2400" dirty="0"/>
              <a:t>Activity 3: Green country clusters shelter responses</a:t>
            </a:r>
            <a:endParaRPr lang="en-CH" sz="2400" dirty="0"/>
          </a:p>
        </p:txBody>
      </p:sp>
      <p:sp>
        <p:nvSpPr>
          <p:cNvPr id="4" name="Content Placeholder 1">
            <a:extLst>
              <a:ext uri="{FF2B5EF4-FFF2-40B4-BE49-F238E27FC236}">
                <a16:creationId xmlns:a16="http://schemas.microsoft.com/office/drawing/2014/main" id="{59616E0C-A474-45DA-8D4B-8B65CE89E105}"/>
              </a:ext>
            </a:extLst>
          </p:cNvPr>
          <p:cNvSpPr txBox="1">
            <a:spLocks/>
          </p:cNvSpPr>
          <p:nvPr/>
        </p:nvSpPr>
        <p:spPr bwMode="auto">
          <a:xfrm>
            <a:off x="1054832" y="2049578"/>
            <a:ext cx="7609334" cy="48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3200" kern="1200">
                <a:solidFill>
                  <a:schemeClr val="accent2">
                    <a:lumMod val="50000"/>
                  </a:schemeClr>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550" b="1" dirty="0"/>
              <a:t>Well-designed market interventions </a:t>
            </a:r>
            <a:r>
              <a:rPr lang="en-GB" sz="1550" dirty="0"/>
              <a:t>to empower affected population and reduce the environmental impact. Cash champions initiative: capacity and methodology to implement well-designed cash and shelter responses. </a:t>
            </a:r>
          </a:p>
          <a:p>
            <a:endParaRPr lang="en-CH" sz="1550" dirty="0"/>
          </a:p>
          <a:p>
            <a:r>
              <a:rPr lang="en-GB" sz="1550" b="1" dirty="0"/>
              <a:t>Appropriate local solutions and materials: </a:t>
            </a:r>
            <a:r>
              <a:rPr lang="en-GB" sz="1550" dirty="0" err="1"/>
              <a:t>CraTerre</a:t>
            </a:r>
            <a:r>
              <a:rPr lang="en-GB" sz="1550" dirty="0"/>
              <a:t>, local institutions, mason schools. Local building practices will be mapped and analysed for key responses. </a:t>
            </a:r>
          </a:p>
          <a:p>
            <a:r>
              <a:rPr lang="en-GB" sz="1550" dirty="0"/>
              <a:t> </a:t>
            </a:r>
          </a:p>
          <a:p>
            <a:r>
              <a:rPr lang="en-GB" sz="1550" dirty="0"/>
              <a:t>Support countries to identify </a:t>
            </a:r>
            <a:r>
              <a:rPr lang="en-GB" sz="1550" b="1" dirty="0"/>
              <a:t>options for</a:t>
            </a:r>
            <a:r>
              <a:rPr lang="en-GB" sz="1550" dirty="0"/>
              <a:t> </a:t>
            </a:r>
            <a:r>
              <a:rPr lang="en-GB" sz="1550" b="1" dirty="0"/>
              <a:t>reducing, reusing, repurposing and recycling</a:t>
            </a:r>
            <a:r>
              <a:rPr lang="en-GB" sz="1550" dirty="0"/>
              <a:t> or other end-of-life alternatives, for local shelter solutions. </a:t>
            </a:r>
          </a:p>
          <a:p>
            <a:endParaRPr lang="en-GB" sz="1550" dirty="0"/>
          </a:p>
          <a:p>
            <a:r>
              <a:rPr lang="en-GB" sz="1550" dirty="0"/>
              <a:t>Collaborate with institutions with environmental expertise such as BRE to support countries with </a:t>
            </a:r>
            <a:r>
              <a:rPr lang="en-GB" sz="1550" b="1" dirty="0"/>
              <a:t>methods for calculating CO2 emissions</a:t>
            </a:r>
            <a:r>
              <a:rPr lang="en-GB" sz="1550" dirty="0"/>
              <a:t> of local shelter solutions.</a:t>
            </a:r>
          </a:p>
          <a:p>
            <a:endParaRPr lang="en-GB" sz="1550" dirty="0"/>
          </a:p>
          <a:p>
            <a:r>
              <a:rPr lang="en-GB" sz="1550" b="1" dirty="0"/>
              <a:t>Pilot innovative more environmentally sustainable shelter solutions</a:t>
            </a:r>
            <a:r>
              <a:rPr lang="en-GB" sz="1550" dirty="0"/>
              <a:t> or approaches. </a:t>
            </a:r>
          </a:p>
          <a:p>
            <a:endParaRPr lang="en-GB" sz="1550" dirty="0"/>
          </a:p>
          <a:p>
            <a:r>
              <a:rPr lang="en-GB" sz="1550" dirty="0"/>
              <a:t>Link with Logistics Cluster, and others at country level</a:t>
            </a:r>
          </a:p>
          <a:p>
            <a:endParaRPr lang="en-CH" sz="1600" dirty="0"/>
          </a:p>
          <a:p>
            <a:endParaRPr lang="en-CH" sz="1600" dirty="0"/>
          </a:p>
        </p:txBody>
      </p:sp>
      <p:pic>
        <p:nvPicPr>
          <p:cNvPr id="9" name="Graphic 8" descr="Money">
            <a:extLst>
              <a:ext uri="{FF2B5EF4-FFF2-40B4-BE49-F238E27FC236}">
                <a16:creationId xmlns:a16="http://schemas.microsoft.com/office/drawing/2014/main" id="{242CE39A-9D38-4DD1-A860-2B16FB2E7C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319" y="2049578"/>
            <a:ext cx="737859" cy="737859"/>
          </a:xfrm>
          <a:prstGeom prst="rect">
            <a:avLst/>
          </a:prstGeom>
        </p:spPr>
      </p:pic>
      <p:pic>
        <p:nvPicPr>
          <p:cNvPr id="11" name="Graphic 10" descr="Hammer">
            <a:extLst>
              <a:ext uri="{FF2B5EF4-FFF2-40B4-BE49-F238E27FC236}">
                <a16:creationId xmlns:a16="http://schemas.microsoft.com/office/drawing/2014/main" id="{D1BBA71D-2EC0-4248-824E-EB0A976C00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5650" y="3038409"/>
            <a:ext cx="592697" cy="592697"/>
          </a:xfrm>
          <a:prstGeom prst="rect">
            <a:avLst/>
          </a:prstGeom>
        </p:spPr>
      </p:pic>
      <p:pic>
        <p:nvPicPr>
          <p:cNvPr id="13" name="Graphic 12" descr="Calculator">
            <a:extLst>
              <a:ext uri="{FF2B5EF4-FFF2-40B4-BE49-F238E27FC236}">
                <a16:creationId xmlns:a16="http://schemas.microsoft.com/office/drawing/2014/main" id="{32C3B599-C690-4A11-A5D5-99CA72A7C8D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5099" y="4736111"/>
            <a:ext cx="553712" cy="553712"/>
          </a:xfrm>
          <a:prstGeom prst="rect">
            <a:avLst/>
          </a:prstGeom>
        </p:spPr>
      </p:pic>
      <p:pic>
        <p:nvPicPr>
          <p:cNvPr id="15" name="Graphic 14" descr="Recycle sign">
            <a:extLst>
              <a:ext uri="{FF2B5EF4-FFF2-40B4-BE49-F238E27FC236}">
                <a16:creationId xmlns:a16="http://schemas.microsoft.com/office/drawing/2014/main" id="{31C87C00-F62D-436C-9390-3601AE6C7E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468" y="3830294"/>
            <a:ext cx="645059" cy="645059"/>
          </a:xfrm>
          <a:prstGeom prst="rect">
            <a:avLst/>
          </a:prstGeom>
        </p:spPr>
      </p:pic>
      <p:pic>
        <p:nvPicPr>
          <p:cNvPr id="16" name="Graphic 15" descr="Connections">
            <a:extLst>
              <a:ext uri="{FF2B5EF4-FFF2-40B4-BE49-F238E27FC236}">
                <a16:creationId xmlns:a16="http://schemas.microsoft.com/office/drawing/2014/main" id="{10A7A59F-5025-4EB5-B192-7B33972066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1718" y="6148845"/>
            <a:ext cx="645060" cy="645060"/>
          </a:xfrm>
          <a:prstGeom prst="rect">
            <a:avLst/>
          </a:prstGeom>
        </p:spPr>
      </p:pic>
      <p:pic>
        <p:nvPicPr>
          <p:cNvPr id="18" name="Graphic 17" descr="Lightbulb and gear">
            <a:extLst>
              <a:ext uri="{FF2B5EF4-FFF2-40B4-BE49-F238E27FC236}">
                <a16:creationId xmlns:a16="http://schemas.microsoft.com/office/drawing/2014/main" id="{729FAEE1-386B-4B0A-B04C-1A24E032ABE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34051" y="5457424"/>
            <a:ext cx="555891" cy="555891"/>
          </a:xfrm>
          <a:prstGeom prst="rect">
            <a:avLst/>
          </a:prstGeom>
        </p:spPr>
      </p:pic>
    </p:spTree>
    <p:extLst>
      <p:ext uri="{BB962C8B-B14F-4D97-AF65-F5344CB8AC3E}">
        <p14:creationId xmlns:p14="http://schemas.microsoft.com/office/powerpoint/2010/main" val="46083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E9C43A-B0A5-DD5B-A6F9-7F004CB19F56}"/>
              </a:ext>
            </a:extLst>
          </p:cNvPr>
          <p:cNvSpPr>
            <a:spLocks noGrp="1"/>
          </p:cNvSpPr>
          <p:nvPr>
            <p:ph idx="1"/>
          </p:nvPr>
        </p:nvSpPr>
        <p:spPr>
          <a:xfrm>
            <a:off x="457200" y="1963570"/>
            <a:ext cx="8229600" cy="4525963"/>
          </a:xfrm>
        </p:spPr>
        <p:txBody>
          <a:bodyPr/>
          <a:lstStyle/>
          <a:p>
            <a:r>
              <a:rPr lang="en-US" sz="1800" b="1" dirty="0">
                <a:solidFill>
                  <a:srgbClr val="6E0604"/>
                </a:solidFill>
                <a:latin typeface="Verdana" panose="020B0604030504040204" pitchFamily="34" charset="0"/>
                <a:ea typeface="Verdana" panose="020B0604030504040204" pitchFamily="34" charset="0"/>
                <a:cs typeface="Verdana" panose="020B0604030504040204" pitchFamily="34" charset="0"/>
              </a:rPr>
              <a:t>Overview:</a:t>
            </a:r>
          </a:p>
          <a:p>
            <a:pPr marL="285750" indent="-285750">
              <a:buFont typeface="Arial" panose="020B0604020202020204" pitchFamily="34" charset="0"/>
              <a:buChar char="•"/>
            </a:pPr>
            <a:r>
              <a:rPr lang="en-US" sz="1800" dirty="0">
                <a:solidFill>
                  <a:srgbClr val="6E0604"/>
                </a:solidFill>
                <a:latin typeface="Verdana" panose="020B0604030504040204" pitchFamily="34" charset="0"/>
                <a:ea typeface="Verdana" panose="020B0604030504040204" pitchFamily="34" charset="0"/>
                <a:cs typeface="Verdana" panose="020B0604030504040204" pitchFamily="34" charset="0"/>
              </a:rPr>
              <a:t>An initiative that will make use of existing tools and processes for market assessment and modality selection while mainstreaming environmental considerations. </a:t>
            </a:r>
          </a:p>
          <a:p>
            <a:pPr marL="285750" indent="-285750">
              <a:buFont typeface="Arial" panose="020B0604020202020204" pitchFamily="34" charset="0"/>
              <a:buChar char="•"/>
            </a:pPr>
            <a:r>
              <a:rPr lang="en-US" sz="1800" dirty="0">
                <a:solidFill>
                  <a:srgbClr val="6E0604"/>
                </a:solidFill>
                <a:latin typeface="Verdana" panose="020B0604030504040204" pitchFamily="34" charset="0"/>
                <a:ea typeface="Verdana" panose="020B0604030504040204" pitchFamily="34" charset="0"/>
                <a:cs typeface="Verdana" panose="020B0604030504040204" pitchFamily="34" charset="0"/>
              </a:rPr>
              <a:t>Cash Champion will support country clusters in activities such as defining greener cash and markets shelter response strategy, monitoring cash-based shelter responses and/or market assessments</a:t>
            </a:r>
          </a:p>
          <a:p>
            <a:pPr marL="285750" indent="-285750">
              <a:buFont typeface="Arial" panose="020B0604020202020204" pitchFamily="34" charset="0"/>
              <a:buChar char="•"/>
            </a:pPr>
            <a:r>
              <a:rPr lang="en-US" sz="1800" dirty="0">
                <a:solidFill>
                  <a:srgbClr val="6E0604"/>
                </a:solidFill>
                <a:latin typeface="Verdana" panose="020B0604030504040204" pitchFamily="34" charset="0"/>
                <a:ea typeface="Verdana" panose="020B0604030504040204" pitchFamily="34" charset="0"/>
                <a:cs typeface="Verdana" panose="020B0604030504040204" pitchFamily="34" charset="0"/>
              </a:rPr>
              <a:t>Implemented in two country clusters through ECHO funding</a:t>
            </a:r>
          </a:p>
          <a:p>
            <a:endParaRPr lang="en-US" sz="1800" dirty="0">
              <a:solidFill>
                <a:srgbClr val="6E0604"/>
              </a:solidFill>
              <a:latin typeface="Verdana" panose="020B0604030504040204" pitchFamily="34" charset="0"/>
              <a:ea typeface="Verdana" panose="020B0604030504040204" pitchFamily="34" charset="0"/>
              <a:cs typeface="Verdana" panose="020B0604030504040204" pitchFamily="34" charset="0"/>
            </a:endParaRPr>
          </a:p>
          <a:p>
            <a:r>
              <a:rPr lang="en-US" sz="1800" b="1" dirty="0">
                <a:solidFill>
                  <a:srgbClr val="6E0604"/>
                </a:solidFill>
                <a:latin typeface="Verdana" panose="020B0604030504040204" pitchFamily="34" charset="0"/>
                <a:ea typeface="Verdana" panose="020B0604030504040204" pitchFamily="34" charset="0"/>
                <a:cs typeface="Verdana" panose="020B0604030504040204" pitchFamily="34" charset="0"/>
              </a:rPr>
              <a:t>Progress</a:t>
            </a:r>
            <a:r>
              <a:rPr lang="en-US" sz="1800" dirty="0">
                <a:solidFill>
                  <a:srgbClr val="6E0604"/>
                </a:solidFill>
                <a:latin typeface="Verdana" panose="020B0604030504040204" pitchFamily="34" charset="0"/>
                <a:ea typeface="Verdana" panose="020B0604030504040204" pitchFamily="34" charset="0"/>
                <a:cs typeface="Verdana" panose="020B0604030504040204" pitchFamily="34" charset="0"/>
              </a:rPr>
              <a:t>:</a:t>
            </a:r>
          </a:p>
          <a:p>
            <a:pPr marL="285750" lvl="0" indent="-285750" defTabSz="914400" eaLnBrk="1" fontAlgn="auto" hangingPunct="1">
              <a:lnSpc>
                <a:spcPct val="90000"/>
              </a:lnSpc>
              <a:spcBef>
                <a:spcPts val="1000"/>
              </a:spcBef>
              <a:spcAft>
                <a:spcPts val="0"/>
              </a:spcAft>
              <a:buFont typeface="Arial" panose="020B0604020202020204" pitchFamily="34" charset="0"/>
              <a:buChar char="•"/>
              <a:defRPr/>
            </a:pPr>
            <a:r>
              <a:rPr lang="en-US" sz="1800" dirty="0">
                <a:solidFill>
                  <a:srgbClr val="6E0604"/>
                </a:solidFill>
                <a:latin typeface="Verdana" panose="020B0604030504040204" pitchFamily="34" charset="0"/>
                <a:ea typeface="Verdana" panose="020B0604030504040204" pitchFamily="34" charset="0"/>
                <a:cs typeface="Verdana" panose="020B0604030504040204" pitchFamily="34" charset="0"/>
              </a:rPr>
              <a:t>EOI was launched on 14 April to all country shelter clusters coordinators</a:t>
            </a:r>
          </a:p>
          <a:p>
            <a:pPr marL="285750" lvl="0" indent="-285750" defTabSz="914400" eaLnBrk="1" fontAlgn="auto" hangingPunct="1">
              <a:lnSpc>
                <a:spcPct val="90000"/>
              </a:lnSpc>
              <a:spcBef>
                <a:spcPts val="1000"/>
              </a:spcBef>
              <a:spcAft>
                <a:spcPts val="0"/>
              </a:spcAft>
              <a:buFont typeface="Arial" panose="020B0604020202020204" pitchFamily="34" charset="0"/>
              <a:buChar char="•"/>
              <a:defRPr/>
            </a:pPr>
            <a:r>
              <a:rPr lang="en-US" sz="1800" dirty="0">
                <a:solidFill>
                  <a:srgbClr val="6E0604"/>
                </a:solidFill>
                <a:latin typeface="Verdana" panose="020B0604030504040204" pitchFamily="34" charset="0"/>
                <a:ea typeface="Verdana" panose="020B0604030504040204" pitchFamily="34" charset="0"/>
                <a:cs typeface="Verdana" panose="020B0604030504040204" pitchFamily="34" charset="0"/>
              </a:rPr>
              <a:t>Submissions received from 3 countries: DRC, Syria and Zimbabwe</a:t>
            </a:r>
          </a:p>
          <a:p>
            <a:endParaRPr lang="en-US" dirty="0"/>
          </a:p>
        </p:txBody>
      </p:sp>
      <p:sp>
        <p:nvSpPr>
          <p:cNvPr id="3" name="Title 2">
            <a:extLst>
              <a:ext uri="{FF2B5EF4-FFF2-40B4-BE49-F238E27FC236}">
                <a16:creationId xmlns:a16="http://schemas.microsoft.com/office/drawing/2014/main" id="{D9D14F34-3B99-EDB7-5449-A0D34F50A2E0}"/>
              </a:ext>
            </a:extLst>
          </p:cNvPr>
          <p:cNvSpPr>
            <a:spLocks noGrp="1"/>
          </p:cNvSpPr>
          <p:nvPr>
            <p:ph type="title"/>
          </p:nvPr>
        </p:nvSpPr>
        <p:spPr/>
        <p:txBody>
          <a:bodyPr/>
          <a:lstStyle/>
          <a:p>
            <a:r>
              <a:rPr lang="en-US" dirty="0"/>
              <a:t>Cash and Markets Champion Support</a:t>
            </a:r>
          </a:p>
        </p:txBody>
      </p:sp>
    </p:spTree>
    <p:extLst>
      <p:ext uri="{BB962C8B-B14F-4D97-AF65-F5344CB8AC3E}">
        <p14:creationId xmlns:p14="http://schemas.microsoft.com/office/powerpoint/2010/main" val="221850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19" name="Google Shape;233;p43">
            <a:extLst>
              <a:ext uri="{FF2B5EF4-FFF2-40B4-BE49-F238E27FC236}">
                <a16:creationId xmlns:a16="http://schemas.microsoft.com/office/drawing/2014/main" id="{1AF33CA5-EDC2-A44D-A21E-21E18E9E2B6B}"/>
              </a:ext>
            </a:extLst>
          </p:cNvPr>
          <p:cNvSpPr txBox="1"/>
          <p:nvPr/>
        </p:nvSpPr>
        <p:spPr>
          <a:xfrm>
            <a:off x="36555" y="1118680"/>
            <a:ext cx="9144000" cy="609367"/>
          </a:xfrm>
          <a:prstGeom prst="rect">
            <a:avLst/>
          </a:prstGeom>
          <a:noFill/>
          <a:ln>
            <a:noFill/>
          </a:ln>
        </p:spPr>
        <p:txBody>
          <a:bodyPr spcFirstLastPara="1" wrap="square" lIns="91425" tIns="91425" rIns="91425" bIns="91425" anchor="t" anchorCtr="0">
            <a:spAutoFit/>
          </a:bodyPr>
          <a:lstStyle/>
          <a:p>
            <a:pPr>
              <a:lnSpc>
                <a:spcPct val="115000"/>
              </a:lnSpc>
              <a:buSzPts val="1100"/>
            </a:pPr>
            <a:r>
              <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Collective effort to showcase impact on local level </a:t>
            </a:r>
            <a:endParaRPr lang="en-GB" sz="2400" dirty="0">
              <a:solidFill>
                <a:srgbClr val="6E0604"/>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0" name="Rounded Rectangle 29">
            <a:extLst>
              <a:ext uri="{FF2B5EF4-FFF2-40B4-BE49-F238E27FC236}">
                <a16:creationId xmlns:a16="http://schemas.microsoft.com/office/drawing/2014/main" id="{B3CB53BB-3EE7-3D34-ADA9-DAC147C27E01}"/>
              </a:ext>
            </a:extLst>
          </p:cNvPr>
          <p:cNvSpPr/>
          <p:nvPr/>
        </p:nvSpPr>
        <p:spPr>
          <a:xfrm>
            <a:off x="2080952" y="2113281"/>
            <a:ext cx="1679171" cy="385710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hape 17181">
            <a:extLst>
              <a:ext uri="{FF2B5EF4-FFF2-40B4-BE49-F238E27FC236}">
                <a16:creationId xmlns:a16="http://schemas.microsoft.com/office/drawing/2014/main" id="{A62F0AEC-FF0C-A5C6-8259-5E3DBBAA57AE}"/>
              </a:ext>
            </a:extLst>
          </p:cNvPr>
          <p:cNvSpPr/>
          <p:nvPr/>
        </p:nvSpPr>
        <p:spPr>
          <a:xfrm>
            <a:off x="555015" y="2360211"/>
            <a:ext cx="1191939" cy="3140879"/>
          </a:xfrm>
          <a:custGeom>
            <a:avLst/>
            <a:gdLst/>
            <a:ahLst/>
            <a:cxnLst>
              <a:cxn ang="0">
                <a:pos x="wd2" y="hd2"/>
              </a:cxn>
              <a:cxn ang="5400000">
                <a:pos x="wd2" y="hd2"/>
              </a:cxn>
              <a:cxn ang="10800000">
                <a:pos x="wd2" y="hd2"/>
              </a:cxn>
              <a:cxn ang="16200000">
                <a:pos x="wd2" y="hd2"/>
              </a:cxn>
            </a:cxnLst>
            <a:rect l="0" t="0" r="r" b="b"/>
            <a:pathLst>
              <a:path w="21287" h="21600" extrusionOk="0">
                <a:moveTo>
                  <a:pt x="14771" y="21600"/>
                </a:moveTo>
                <a:lnTo>
                  <a:pt x="14155" y="21392"/>
                </a:lnTo>
                <a:cubicBezTo>
                  <a:pt x="13604" y="21145"/>
                  <a:pt x="13458" y="20777"/>
                  <a:pt x="13431" y="20509"/>
                </a:cubicBezTo>
                <a:cubicBezTo>
                  <a:pt x="12468" y="20271"/>
                  <a:pt x="11772" y="19953"/>
                  <a:pt x="11146" y="19668"/>
                </a:cubicBezTo>
                <a:lnTo>
                  <a:pt x="10703" y="19469"/>
                </a:lnTo>
                <a:cubicBezTo>
                  <a:pt x="10045" y="19180"/>
                  <a:pt x="8674" y="18394"/>
                  <a:pt x="8654" y="17819"/>
                </a:cubicBezTo>
                <a:cubicBezTo>
                  <a:pt x="8634" y="17371"/>
                  <a:pt x="9299" y="17006"/>
                  <a:pt x="9833" y="16713"/>
                </a:cubicBezTo>
                <a:cubicBezTo>
                  <a:pt x="10114" y="16559"/>
                  <a:pt x="10392" y="16407"/>
                  <a:pt x="10476" y="16300"/>
                </a:cubicBezTo>
                <a:cubicBezTo>
                  <a:pt x="10964" y="15667"/>
                  <a:pt x="10602" y="15018"/>
                  <a:pt x="10094" y="14406"/>
                </a:cubicBezTo>
                <a:cubicBezTo>
                  <a:pt x="9590" y="14431"/>
                  <a:pt x="8912" y="14527"/>
                  <a:pt x="8398" y="14601"/>
                </a:cubicBezTo>
                <a:cubicBezTo>
                  <a:pt x="7686" y="14703"/>
                  <a:pt x="7134" y="14782"/>
                  <a:pt x="6617" y="14782"/>
                </a:cubicBezTo>
                <a:lnTo>
                  <a:pt x="6125" y="14756"/>
                </a:lnTo>
                <a:cubicBezTo>
                  <a:pt x="5578" y="14696"/>
                  <a:pt x="4797" y="14492"/>
                  <a:pt x="3155" y="13465"/>
                </a:cubicBezTo>
                <a:lnTo>
                  <a:pt x="2278" y="13600"/>
                </a:lnTo>
                <a:lnTo>
                  <a:pt x="2179" y="13123"/>
                </a:lnTo>
                <a:cubicBezTo>
                  <a:pt x="1305" y="12953"/>
                  <a:pt x="453" y="12726"/>
                  <a:pt x="131" y="12364"/>
                </a:cubicBezTo>
                <a:cubicBezTo>
                  <a:pt x="-261" y="11918"/>
                  <a:pt x="293" y="11535"/>
                  <a:pt x="933" y="11092"/>
                </a:cubicBezTo>
                <a:lnTo>
                  <a:pt x="1295" y="10840"/>
                </a:lnTo>
                <a:cubicBezTo>
                  <a:pt x="1522" y="10678"/>
                  <a:pt x="1510" y="10639"/>
                  <a:pt x="1460" y="10450"/>
                </a:cubicBezTo>
                <a:cubicBezTo>
                  <a:pt x="1423" y="10311"/>
                  <a:pt x="1384" y="10162"/>
                  <a:pt x="1409" y="9971"/>
                </a:cubicBezTo>
                <a:cubicBezTo>
                  <a:pt x="1500" y="9230"/>
                  <a:pt x="2931" y="8961"/>
                  <a:pt x="3785" y="8800"/>
                </a:cubicBezTo>
                <a:cubicBezTo>
                  <a:pt x="4182" y="8725"/>
                  <a:pt x="4384" y="8683"/>
                  <a:pt x="4485" y="8648"/>
                </a:cubicBezTo>
                <a:cubicBezTo>
                  <a:pt x="3546" y="8357"/>
                  <a:pt x="3527" y="7933"/>
                  <a:pt x="3517" y="7691"/>
                </a:cubicBezTo>
                <a:lnTo>
                  <a:pt x="3507" y="7562"/>
                </a:lnTo>
                <a:cubicBezTo>
                  <a:pt x="3495" y="7447"/>
                  <a:pt x="3445" y="7315"/>
                  <a:pt x="3396" y="7178"/>
                </a:cubicBezTo>
                <a:cubicBezTo>
                  <a:pt x="3312" y="6945"/>
                  <a:pt x="3214" y="6672"/>
                  <a:pt x="3248" y="6435"/>
                </a:cubicBezTo>
                <a:cubicBezTo>
                  <a:pt x="3300" y="6125"/>
                  <a:pt x="3618" y="5919"/>
                  <a:pt x="3829" y="5783"/>
                </a:cubicBezTo>
                <a:cubicBezTo>
                  <a:pt x="3943" y="5710"/>
                  <a:pt x="4004" y="5670"/>
                  <a:pt x="4034" y="5628"/>
                </a:cubicBezTo>
                <a:cubicBezTo>
                  <a:pt x="4073" y="5572"/>
                  <a:pt x="4068" y="5557"/>
                  <a:pt x="3962" y="5430"/>
                </a:cubicBezTo>
                <a:cubicBezTo>
                  <a:pt x="3881" y="5333"/>
                  <a:pt x="3805" y="5233"/>
                  <a:pt x="3758" y="5121"/>
                </a:cubicBezTo>
                <a:cubicBezTo>
                  <a:pt x="3733" y="5043"/>
                  <a:pt x="3724" y="4979"/>
                  <a:pt x="3724" y="4916"/>
                </a:cubicBezTo>
                <a:cubicBezTo>
                  <a:pt x="3704" y="4232"/>
                  <a:pt x="4948" y="3971"/>
                  <a:pt x="5543" y="3846"/>
                </a:cubicBezTo>
                <a:cubicBezTo>
                  <a:pt x="5644" y="3825"/>
                  <a:pt x="5891" y="3774"/>
                  <a:pt x="5940" y="3753"/>
                </a:cubicBezTo>
                <a:cubicBezTo>
                  <a:pt x="5893" y="3637"/>
                  <a:pt x="5196" y="3206"/>
                  <a:pt x="4967" y="3063"/>
                </a:cubicBezTo>
                <a:cubicBezTo>
                  <a:pt x="4593" y="2833"/>
                  <a:pt x="4243" y="2616"/>
                  <a:pt x="4051" y="2421"/>
                </a:cubicBezTo>
                <a:cubicBezTo>
                  <a:pt x="3679" y="2046"/>
                  <a:pt x="2236" y="1201"/>
                  <a:pt x="1704" y="1092"/>
                </a:cubicBezTo>
                <a:lnTo>
                  <a:pt x="1111" y="970"/>
                </a:lnTo>
                <a:lnTo>
                  <a:pt x="2273" y="0"/>
                </a:lnTo>
                <a:lnTo>
                  <a:pt x="2899" y="93"/>
                </a:lnTo>
                <a:cubicBezTo>
                  <a:pt x="3433" y="173"/>
                  <a:pt x="3827" y="205"/>
                  <a:pt x="4219" y="238"/>
                </a:cubicBezTo>
                <a:cubicBezTo>
                  <a:pt x="4906" y="294"/>
                  <a:pt x="5654" y="355"/>
                  <a:pt x="6413" y="506"/>
                </a:cubicBezTo>
                <a:cubicBezTo>
                  <a:pt x="6868" y="596"/>
                  <a:pt x="7169" y="656"/>
                  <a:pt x="7378" y="656"/>
                </a:cubicBezTo>
                <a:cubicBezTo>
                  <a:pt x="7693" y="631"/>
                  <a:pt x="7812" y="605"/>
                  <a:pt x="7937" y="581"/>
                </a:cubicBezTo>
                <a:cubicBezTo>
                  <a:pt x="8321" y="505"/>
                  <a:pt x="8851" y="400"/>
                  <a:pt x="9523" y="400"/>
                </a:cubicBezTo>
                <a:cubicBezTo>
                  <a:pt x="9851" y="400"/>
                  <a:pt x="10168" y="426"/>
                  <a:pt x="10469" y="476"/>
                </a:cubicBezTo>
                <a:cubicBezTo>
                  <a:pt x="11562" y="663"/>
                  <a:pt x="13141" y="1605"/>
                  <a:pt x="13153" y="2075"/>
                </a:cubicBezTo>
                <a:cubicBezTo>
                  <a:pt x="13156" y="2149"/>
                  <a:pt x="13225" y="2255"/>
                  <a:pt x="13301" y="2365"/>
                </a:cubicBezTo>
                <a:cubicBezTo>
                  <a:pt x="13399" y="2512"/>
                  <a:pt x="13520" y="2691"/>
                  <a:pt x="13542" y="2890"/>
                </a:cubicBezTo>
                <a:lnTo>
                  <a:pt x="13555" y="3102"/>
                </a:lnTo>
                <a:cubicBezTo>
                  <a:pt x="13564" y="3326"/>
                  <a:pt x="13572" y="3536"/>
                  <a:pt x="13764" y="3673"/>
                </a:cubicBezTo>
                <a:cubicBezTo>
                  <a:pt x="14269" y="4037"/>
                  <a:pt x="14146" y="4381"/>
                  <a:pt x="14054" y="4634"/>
                </a:cubicBezTo>
                <a:cubicBezTo>
                  <a:pt x="13973" y="4856"/>
                  <a:pt x="13976" y="4913"/>
                  <a:pt x="14059" y="4961"/>
                </a:cubicBezTo>
                <a:cubicBezTo>
                  <a:pt x="14710" y="5334"/>
                  <a:pt x="15470" y="5626"/>
                  <a:pt x="16392" y="5855"/>
                </a:cubicBezTo>
                <a:lnTo>
                  <a:pt x="16884" y="5978"/>
                </a:lnTo>
                <a:lnTo>
                  <a:pt x="15926" y="6900"/>
                </a:lnTo>
                <a:cubicBezTo>
                  <a:pt x="15926" y="6900"/>
                  <a:pt x="15175" y="6846"/>
                  <a:pt x="15091" y="6836"/>
                </a:cubicBezTo>
                <a:lnTo>
                  <a:pt x="14365" y="6889"/>
                </a:lnTo>
                <a:cubicBezTo>
                  <a:pt x="14010" y="7236"/>
                  <a:pt x="13372" y="7636"/>
                  <a:pt x="12796" y="7963"/>
                </a:cubicBezTo>
                <a:cubicBezTo>
                  <a:pt x="13156" y="8227"/>
                  <a:pt x="13308" y="8615"/>
                  <a:pt x="13434" y="9174"/>
                </a:cubicBezTo>
                <a:lnTo>
                  <a:pt x="13466" y="9311"/>
                </a:lnTo>
                <a:cubicBezTo>
                  <a:pt x="13525" y="9489"/>
                  <a:pt x="13540" y="9694"/>
                  <a:pt x="13552" y="9903"/>
                </a:cubicBezTo>
                <a:cubicBezTo>
                  <a:pt x="13572" y="10253"/>
                  <a:pt x="13594" y="10612"/>
                  <a:pt x="13919" y="10829"/>
                </a:cubicBezTo>
                <a:cubicBezTo>
                  <a:pt x="14291" y="11077"/>
                  <a:pt x="15030" y="11293"/>
                  <a:pt x="15810" y="11521"/>
                </a:cubicBezTo>
                <a:cubicBezTo>
                  <a:pt x="16468" y="11714"/>
                  <a:pt x="17101" y="11900"/>
                  <a:pt x="17643" y="12128"/>
                </a:cubicBezTo>
                <a:cubicBezTo>
                  <a:pt x="18960" y="12681"/>
                  <a:pt x="19871" y="13376"/>
                  <a:pt x="20514" y="14315"/>
                </a:cubicBezTo>
                <a:cubicBezTo>
                  <a:pt x="21088" y="15158"/>
                  <a:pt x="21339" y="16076"/>
                  <a:pt x="21277" y="17125"/>
                </a:cubicBezTo>
                <a:cubicBezTo>
                  <a:pt x="21236" y="17742"/>
                  <a:pt x="20349" y="18549"/>
                  <a:pt x="18743" y="18902"/>
                </a:cubicBezTo>
                <a:cubicBezTo>
                  <a:pt x="18342" y="18991"/>
                  <a:pt x="17933" y="19054"/>
                  <a:pt x="17544" y="19112"/>
                </a:cubicBezTo>
                <a:cubicBezTo>
                  <a:pt x="16850" y="19214"/>
                  <a:pt x="16741" y="19230"/>
                  <a:pt x="16704" y="19356"/>
                </a:cubicBezTo>
                <a:cubicBezTo>
                  <a:pt x="16768" y="19398"/>
                  <a:pt x="16842" y="19449"/>
                  <a:pt x="16899" y="19487"/>
                </a:cubicBezTo>
                <a:cubicBezTo>
                  <a:pt x="17106" y="19627"/>
                  <a:pt x="17317" y="19773"/>
                  <a:pt x="17409" y="19928"/>
                </a:cubicBezTo>
                <a:cubicBezTo>
                  <a:pt x="17702" y="20419"/>
                  <a:pt x="17635" y="20811"/>
                  <a:pt x="17214" y="21095"/>
                </a:cubicBezTo>
                <a:cubicBezTo>
                  <a:pt x="17022" y="21221"/>
                  <a:pt x="16448" y="21600"/>
                  <a:pt x="15372" y="21600"/>
                </a:cubicBezTo>
                <a:lnTo>
                  <a:pt x="14771" y="21600"/>
                </a:lnTo>
                <a:close/>
              </a:path>
            </a:pathLst>
          </a:custGeom>
          <a:solidFill>
            <a:schemeClr val="accent1">
              <a:lumMod val="75000"/>
            </a:schemeClr>
          </a:solidFill>
          <a:ln w="12700" cap="flat">
            <a:noFill/>
            <a:miter lim="400000"/>
          </a:ln>
          <a:effectLst>
            <a:glow rad="63500">
              <a:schemeClr val="accent4">
                <a:satMod val="175000"/>
                <a:alpha val="40000"/>
              </a:schemeClr>
            </a:glow>
            <a:innerShdw blurRad="63500" dist="50800" dir="16200000">
              <a:prstClr val="black">
                <a:alpha val="50000"/>
              </a:prstClr>
            </a:innerShdw>
          </a:effectLst>
          <a:scene3d>
            <a:camera prst="obliqueTopLeft"/>
            <a:lightRig rig="threePt" dir="t"/>
          </a:scene3d>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3" name="Shape 17200">
            <a:extLst>
              <a:ext uri="{FF2B5EF4-FFF2-40B4-BE49-F238E27FC236}">
                <a16:creationId xmlns:a16="http://schemas.microsoft.com/office/drawing/2014/main" id="{828E08C4-2D2D-4BF3-2C56-556E6B072FC7}"/>
              </a:ext>
            </a:extLst>
          </p:cNvPr>
          <p:cNvSpPr/>
          <p:nvPr/>
        </p:nvSpPr>
        <p:spPr>
          <a:xfrm>
            <a:off x="4854752" y="2855438"/>
            <a:ext cx="2022644" cy="1847009"/>
          </a:xfrm>
          <a:custGeom>
            <a:avLst/>
            <a:gdLst/>
            <a:ahLst/>
            <a:cxnLst>
              <a:cxn ang="0">
                <a:pos x="wd2" y="hd2"/>
              </a:cxn>
              <a:cxn ang="5400000">
                <a:pos x="wd2" y="hd2"/>
              </a:cxn>
              <a:cxn ang="10800000">
                <a:pos x="wd2" y="hd2"/>
              </a:cxn>
              <a:cxn ang="16200000">
                <a:pos x="wd2" y="hd2"/>
              </a:cxn>
            </a:cxnLst>
            <a:rect l="0" t="0" r="r" b="b"/>
            <a:pathLst>
              <a:path w="21588" h="21600" extrusionOk="0">
                <a:moveTo>
                  <a:pt x="7119" y="19233"/>
                </a:moveTo>
                <a:cubicBezTo>
                  <a:pt x="7115" y="19223"/>
                  <a:pt x="6643" y="18013"/>
                  <a:pt x="5792" y="17962"/>
                </a:cubicBezTo>
                <a:lnTo>
                  <a:pt x="5621" y="17956"/>
                </a:lnTo>
                <a:cubicBezTo>
                  <a:pt x="4868" y="17956"/>
                  <a:pt x="4380" y="18268"/>
                  <a:pt x="4241" y="18409"/>
                </a:cubicBezTo>
                <a:cubicBezTo>
                  <a:pt x="4237" y="18557"/>
                  <a:pt x="4186" y="18706"/>
                  <a:pt x="4096" y="18827"/>
                </a:cubicBezTo>
                <a:lnTo>
                  <a:pt x="3923" y="19058"/>
                </a:lnTo>
                <a:cubicBezTo>
                  <a:pt x="3923" y="19058"/>
                  <a:pt x="3567" y="19093"/>
                  <a:pt x="3567" y="19093"/>
                </a:cubicBezTo>
                <a:cubicBezTo>
                  <a:pt x="3006" y="19093"/>
                  <a:pt x="1396" y="18467"/>
                  <a:pt x="1243" y="17273"/>
                </a:cubicBezTo>
                <a:cubicBezTo>
                  <a:pt x="1167" y="16675"/>
                  <a:pt x="587" y="16572"/>
                  <a:pt x="562" y="16568"/>
                </a:cubicBezTo>
                <a:lnTo>
                  <a:pt x="38" y="16492"/>
                </a:lnTo>
                <a:lnTo>
                  <a:pt x="32" y="15909"/>
                </a:lnTo>
                <a:cubicBezTo>
                  <a:pt x="31" y="15723"/>
                  <a:pt x="24" y="15538"/>
                  <a:pt x="17" y="15354"/>
                </a:cubicBezTo>
                <a:cubicBezTo>
                  <a:pt x="2" y="14943"/>
                  <a:pt x="-12" y="14532"/>
                  <a:pt x="19" y="14121"/>
                </a:cubicBezTo>
                <a:cubicBezTo>
                  <a:pt x="42" y="13750"/>
                  <a:pt x="63" y="13405"/>
                  <a:pt x="265" y="13093"/>
                </a:cubicBezTo>
                <a:cubicBezTo>
                  <a:pt x="368" y="12938"/>
                  <a:pt x="483" y="12845"/>
                  <a:pt x="559" y="12784"/>
                </a:cubicBezTo>
                <a:cubicBezTo>
                  <a:pt x="643" y="12686"/>
                  <a:pt x="687" y="12507"/>
                  <a:pt x="651" y="12256"/>
                </a:cubicBezTo>
                <a:cubicBezTo>
                  <a:pt x="651" y="12256"/>
                  <a:pt x="651" y="12256"/>
                  <a:pt x="650" y="12256"/>
                </a:cubicBezTo>
                <a:cubicBezTo>
                  <a:pt x="640" y="12256"/>
                  <a:pt x="553" y="12097"/>
                  <a:pt x="498" y="11993"/>
                </a:cubicBezTo>
                <a:cubicBezTo>
                  <a:pt x="312" y="11645"/>
                  <a:pt x="217" y="11468"/>
                  <a:pt x="273" y="11190"/>
                </a:cubicBezTo>
                <a:cubicBezTo>
                  <a:pt x="436" y="10388"/>
                  <a:pt x="1410" y="10044"/>
                  <a:pt x="1704" y="9958"/>
                </a:cubicBezTo>
                <a:cubicBezTo>
                  <a:pt x="1814" y="9926"/>
                  <a:pt x="1919" y="9905"/>
                  <a:pt x="2023" y="9883"/>
                </a:cubicBezTo>
                <a:cubicBezTo>
                  <a:pt x="2132" y="9862"/>
                  <a:pt x="2224" y="9845"/>
                  <a:pt x="2319" y="9808"/>
                </a:cubicBezTo>
                <a:cubicBezTo>
                  <a:pt x="2512" y="9733"/>
                  <a:pt x="2590" y="9654"/>
                  <a:pt x="2667" y="9451"/>
                </a:cubicBezTo>
                <a:cubicBezTo>
                  <a:pt x="2687" y="9400"/>
                  <a:pt x="2685" y="9346"/>
                  <a:pt x="2654" y="9146"/>
                </a:cubicBezTo>
                <a:cubicBezTo>
                  <a:pt x="2619" y="8914"/>
                  <a:pt x="2576" y="8626"/>
                  <a:pt x="2661" y="8283"/>
                </a:cubicBezTo>
                <a:cubicBezTo>
                  <a:pt x="2761" y="7877"/>
                  <a:pt x="3024" y="7717"/>
                  <a:pt x="3235" y="7648"/>
                </a:cubicBezTo>
                <a:cubicBezTo>
                  <a:pt x="3204" y="7560"/>
                  <a:pt x="3182" y="7451"/>
                  <a:pt x="3177" y="7328"/>
                </a:cubicBezTo>
                <a:cubicBezTo>
                  <a:pt x="3158" y="6864"/>
                  <a:pt x="3401" y="6470"/>
                  <a:pt x="3578" y="6183"/>
                </a:cubicBezTo>
                <a:cubicBezTo>
                  <a:pt x="3625" y="6107"/>
                  <a:pt x="3665" y="6043"/>
                  <a:pt x="3696" y="5983"/>
                </a:cubicBezTo>
                <a:cubicBezTo>
                  <a:pt x="3928" y="5525"/>
                  <a:pt x="4087" y="5238"/>
                  <a:pt x="4403" y="5157"/>
                </a:cubicBezTo>
                <a:lnTo>
                  <a:pt x="4581" y="5135"/>
                </a:lnTo>
                <a:cubicBezTo>
                  <a:pt x="5025" y="5135"/>
                  <a:pt x="5340" y="5519"/>
                  <a:pt x="5572" y="5799"/>
                </a:cubicBezTo>
                <a:cubicBezTo>
                  <a:pt x="5634" y="5875"/>
                  <a:pt x="5657" y="5907"/>
                  <a:pt x="5679" y="5927"/>
                </a:cubicBezTo>
                <a:cubicBezTo>
                  <a:pt x="5682" y="5930"/>
                  <a:pt x="5684" y="5931"/>
                  <a:pt x="5686" y="5934"/>
                </a:cubicBezTo>
                <a:cubicBezTo>
                  <a:pt x="5648" y="5700"/>
                  <a:pt x="5608" y="5448"/>
                  <a:pt x="5621" y="5169"/>
                </a:cubicBezTo>
                <a:lnTo>
                  <a:pt x="5647" y="4625"/>
                </a:lnTo>
                <a:lnTo>
                  <a:pt x="6138" y="4541"/>
                </a:lnTo>
                <a:cubicBezTo>
                  <a:pt x="6214" y="4528"/>
                  <a:pt x="6289" y="4521"/>
                  <a:pt x="6363" y="4521"/>
                </a:cubicBezTo>
                <a:cubicBezTo>
                  <a:pt x="6468" y="4521"/>
                  <a:pt x="6567" y="4534"/>
                  <a:pt x="6660" y="4554"/>
                </a:cubicBezTo>
                <a:cubicBezTo>
                  <a:pt x="6674" y="4445"/>
                  <a:pt x="6694" y="4335"/>
                  <a:pt x="6723" y="4228"/>
                </a:cubicBezTo>
                <a:cubicBezTo>
                  <a:pt x="6839" y="3796"/>
                  <a:pt x="7140" y="3549"/>
                  <a:pt x="7359" y="3369"/>
                </a:cubicBezTo>
                <a:cubicBezTo>
                  <a:pt x="7411" y="3326"/>
                  <a:pt x="7461" y="3286"/>
                  <a:pt x="7505" y="3243"/>
                </a:cubicBezTo>
                <a:cubicBezTo>
                  <a:pt x="7795" y="2967"/>
                  <a:pt x="8130" y="2827"/>
                  <a:pt x="8501" y="2827"/>
                </a:cubicBezTo>
                <a:cubicBezTo>
                  <a:pt x="8671" y="2827"/>
                  <a:pt x="8842" y="2858"/>
                  <a:pt x="9018" y="2894"/>
                </a:cubicBezTo>
                <a:cubicBezTo>
                  <a:pt x="9170" y="2394"/>
                  <a:pt x="9522" y="2158"/>
                  <a:pt x="9929" y="1931"/>
                </a:cubicBezTo>
                <a:cubicBezTo>
                  <a:pt x="10036" y="1873"/>
                  <a:pt x="10132" y="1800"/>
                  <a:pt x="10229" y="1728"/>
                </a:cubicBezTo>
                <a:cubicBezTo>
                  <a:pt x="10394" y="1607"/>
                  <a:pt x="10579" y="1470"/>
                  <a:pt x="10802" y="1370"/>
                </a:cubicBezTo>
                <a:cubicBezTo>
                  <a:pt x="10977" y="1292"/>
                  <a:pt x="11153" y="1239"/>
                  <a:pt x="11330" y="1188"/>
                </a:cubicBezTo>
                <a:cubicBezTo>
                  <a:pt x="11517" y="1135"/>
                  <a:pt x="11676" y="1089"/>
                  <a:pt x="11811" y="1009"/>
                </a:cubicBezTo>
                <a:cubicBezTo>
                  <a:pt x="11899" y="957"/>
                  <a:pt x="12035" y="814"/>
                  <a:pt x="12144" y="699"/>
                </a:cubicBezTo>
                <a:cubicBezTo>
                  <a:pt x="12441" y="387"/>
                  <a:pt x="12809" y="0"/>
                  <a:pt x="13329" y="0"/>
                </a:cubicBezTo>
                <a:cubicBezTo>
                  <a:pt x="13517" y="0"/>
                  <a:pt x="13699" y="53"/>
                  <a:pt x="13872" y="156"/>
                </a:cubicBezTo>
                <a:cubicBezTo>
                  <a:pt x="13935" y="149"/>
                  <a:pt x="14002" y="145"/>
                  <a:pt x="14076" y="145"/>
                </a:cubicBezTo>
                <a:cubicBezTo>
                  <a:pt x="14216" y="145"/>
                  <a:pt x="14363" y="159"/>
                  <a:pt x="14476" y="170"/>
                </a:cubicBezTo>
                <a:cubicBezTo>
                  <a:pt x="14750" y="196"/>
                  <a:pt x="14960" y="241"/>
                  <a:pt x="15161" y="285"/>
                </a:cubicBezTo>
                <a:cubicBezTo>
                  <a:pt x="15353" y="328"/>
                  <a:pt x="15494" y="362"/>
                  <a:pt x="15609" y="362"/>
                </a:cubicBezTo>
                <a:lnTo>
                  <a:pt x="15745" y="361"/>
                </a:lnTo>
                <a:cubicBezTo>
                  <a:pt x="15878" y="361"/>
                  <a:pt x="16006" y="366"/>
                  <a:pt x="16136" y="372"/>
                </a:cubicBezTo>
                <a:cubicBezTo>
                  <a:pt x="16270" y="378"/>
                  <a:pt x="16373" y="383"/>
                  <a:pt x="16475" y="383"/>
                </a:cubicBezTo>
                <a:lnTo>
                  <a:pt x="16987" y="379"/>
                </a:lnTo>
                <a:lnTo>
                  <a:pt x="17029" y="1709"/>
                </a:lnTo>
                <a:lnTo>
                  <a:pt x="16726" y="1725"/>
                </a:lnTo>
                <a:cubicBezTo>
                  <a:pt x="16579" y="1731"/>
                  <a:pt x="16426" y="1734"/>
                  <a:pt x="16276" y="1734"/>
                </a:cubicBezTo>
                <a:cubicBezTo>
                  <a:pt x="16182" y="1734"/>
                  <a:pt x="16058" y="1732"/>
                  <a:pt x="15948" y="1730"/>
                </a:cubicBezTo>
                <a:cubicBezTo>
                  <a:pt x="15945" y="1763"/>
                  <a:pt x="15943" y="1799"/>
                  <a:pt x="15940" y="1839"/>
                </a:cubicBezTo>
                <a:cubicBezTo>
                  <a:pt x="15932" y="1963"/>
                  <a:pt x="15925" y="2082"/>
                  <a:pt x="15907" y="2214"/>
                </a:cubicBezTo>
                <a:cubicBezTo>
                  <a:pt x="15899" y="2270"/>
                  <a:pt x="15897" y="2284"/>
                  <a:pt x="16054" y="2487"/>
                </a:cubicBezTo>
                <a:cubicBezTo>
                  <a:pt x="16116" y="2568"/>
                  <a:pt x="16179" y="2651"/>
                  <a:pt x="16237" y="2740"/>
                </a:cubicBezTo>
                <a:cubicBezTo>
                  <a:pt x="16488" y="3122"/>
                  <a:pt x="16505" y="3518"/>
                  <a:pt x="16517" y="3808"/>
                </a:cubicBezTo>
                <a:cubicBezTo>
                  <a:pt x="16523" y="3946"/>
                  <a:pt x="16528" y="4074"/>
                  <a:pt x="16555" y="4133"/>
                </a:cubicBezTo>
                <a:cubicBezTo>
                  <a:pt x="16595" y="4204"/>
                  <a:pt x="16776" y="4347"/>
                  <a:pt x="17093" y="4556"/>
                </a:cubicBezTo>
                <a:lnTo>
                  <a:pt x="17216" y="4637"/>
                </a:lnTo>
                <a:cubicBezTo>
                  <a:pt x="17580" y="4884"/>
                  <a:pt x="17987" y="5161"/>
                  <a:pt x="18277" y="5541"/>
                </a:cubicBezTo>
                <a:cubicBezTo>
                  <a:pt x="18441" y="5754"/>
                  <a:pt x="18689" y="6078"/>
                  <a:pt x="18511" y="6503"/>
                </a:cubicBezTo>
                <a:lnTo>
                  <a:pt x="18354" y="6877"/>
                </a:lnTo>
                <a:lnTo>
                  <a:pt x="18101" y="6896"/>
                </a:lnTo>
                <a:cubicBezTo>
                  <a:pt x="18317" y="7166"/>
                  <a:pt x="18715" y="7559"/>
                  <a:pt x="19106" y="7806"/>
                </a:cubicBezTo>
                <a:cubicBezTo>
                  <a:pt x="19194" y="7863"/>
                  <a:pt x="19241" y="7877"/>
                  <a:pt x="19255" y="7877"/>
                </a:cubicBezTo>
                <a:lnTo>
                  <a:pt x="19391" y="7854"/>
                </a:lnTo>
                <a:cubicBezTo>
                  <a:pt x="19524" y="7825"/>
                  <a:pt x="19675" y="7794"/>
                  <a:pt x="19871" y="7791"/>
                </a:cubicBezTo>
                <a:cubicBezTo>
                  <a:pt x="20308" y="7791"/>
                  <a:pt x="20622" y="7923"/>
                  <a:pt x="20835" y="8193"/>
                </a:cubicBezTo>
                <a:cubicBezTo>
                  <a:pt x="21126" y="8565"/>
                  <a:pt x="21108" y="9032"/>
                  <a:pt x="21052" y="9440"/>
                </a:cubicBezTo>
                <a:cubicBezTo>
                  <a:pt x="21026" y="9628"/>
                  <a:pt x="21026" y="9628"/>
                  <a:pt x="21267" y="9922"/>
                </a:cubicBezTo>
                <a:lnTo>
                  <a:pt x="21588" y="10320"/>
                </a:lnTo>
                <a:lnTo>
                  <a:pt x="21555" y="10618"/>
                </a:lnTo>
                <a:cubicBezTo>
                  <a:pt x="21544" y="10718"/>
                  <a:pt x="21272" y="13094"/>
                  <a:pt x="19605" y="13094"/>
                </a:cubicBezTo>
                <a:lnTo>
                  <a:pt x="18734" y="13094"/>
                </a:lnTo>
                <a:lnTo>
                  <a:pt x="17465" y="14551"/>
                </a:lnTo>
                <a:lnTo>
                  <a:pt x="16104" y="14551"/>
                </a:lnTo>
                <a:lnTo>
                  <a:pt x="14395" y="14007"/>
                </a:lnTo>
                <a:lnTo>
                  <a:pt x="13180" y="15175"/>
                </a:lnTo>
                <a:lnTo>
                  <a:pt x="12661" y="14551"/>
                </a:lnTo>
                <a:lnTo>
                  <a:pt x="8053" y="14551"/>
                </a:lnTo>
                <a:cubicBezTo>
                  <a:pt x="7954" y="14828"/>
                  <a:pt x="7887" y="15243"/>
                  <a:pt x="8103" y="15690"/>
                </a:cubicBezTo>
                <a:cubicBezTo>
                  <a:pt x="8552" y="16620"/>
                  <a:pt x="8341" y="18665"/>
                  <a:pt x="8295" y="19066"/>
                </a:cubicBezTo>
                <a:lnTo>
                  <a:pt x="7999" y="21600"/>
                </a:lnTo>
                <a:lnTo>
                  <a:pt x="7119" y="19233"/>
                </a:lnTo>
                <a:close/>
              </a:path>
            </a:pathLst>
          </a:custGeom>
          <a:solidFill>
            <a:schemeClr val="accent1">
              <a:lumMod val="75000"/>
            </a:schemeClr>
          </a:solidFill>
          <a:ln w="12700" cap="flat">
            <a:noFill/>
            <a:miter lim="400000"/>
          </a:ln>
          <a:effectLst>
            <a:glow rad="63500">
              <a:schemeClr val="accent4">
                <a:satMod val="175000"/>
                <a:alpha val="40000"/>
              </a:schemeClr>
            </a:glow>
            <a:innerShdw blurRad="63500" dist="50800" dir="16200000">
              <a:prstClr val="black">
                <a:alpha val="50000"/>
              </a:prstClr>
            </a:innerShdw>
          </a:effectLst>
          <a:scene3d>
            <a:camera prst="obliqueTopLeft"/>
            <a:lightRig rig="threePt" dir="t"/>
          </a:scene3d>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4" name="TextBox 33">
            <a:extLst>
              <a:ext uri="{FF2B5EF4-FFF2-40B4-BE49-F238E27FC236}">
                <a16:creationId xmlns:a16="http://schemas.microsoft.com/office/drawing/2014/main" id="{93E76CD7-79AE-8417-A09D-E3593956C208}"/>
              </a:ext>
            </a:extLst>
          </p:cNvPr>
          <p:cNvSpPr txBox="1"/>
          <p:nvPr/>
        </p:nvSpPr>
        <p:spPr>
          <a:xfrm>
            <a:off x="416684" y="5319069"/>
            <a:ext cx="1014152" cy="369332"/>
          </a:xfrm>
          <a:prstGeom prst="rect">
            <a:avLst/>
          </a:prstGeom>
          <a:noFill/>
        </p:spPr>
        <p:txBody>
          <a:bodyPr wrap="square" rtlCol="0" anchor="ctr" anchorCtr="0">
            <a:spAutoFit/>
          </a:bodyPr>
          <a:lstStyle/>
          <a:p>
            <a:pPr defTabSz="1828434">
              <a:buClrTx/>
              <a:buFontTx/>
              <a:buNone/>
            </a:pPr>
            <a:r>
              <a:rPr lang="en-US" sz="1800" b="1" kern="1200" dirty="0">
                <a:solidFill>
                  <a:schemeClr val="accent1">
                    <a:lumMod val="75000"/>
                  </a:schemeClr>
                </a:solidFill>
                <a:latin typeface="Calibri" panose="020F0502020204030204" pitchFamily="34" charset="0"/>
                <a:ea typeface="League Spartan" charset="0"/>
                <a:cs typeface="Calibri" panose="020F0502020204030204" pitchFamily="34" charset="0"/>
              </a:rPr>
              <a:t>Malawi</a:t>
            </a:r>
            <a:endParaRPr lang="en-US" sz="1600" b="1" kern="1200" dirty="0">
              <a:solidFill>
                <a:schemeClr val="accent1">
                  <a:lumMod val="75000"/>
                </a:schemeClr>
              </a:solidFill>
              <a:latin typeface="Calibri" panose="020F0502020204030204" pitchFamily="34" charset="0"/>
              <a:ea typeface="League Spartan" charset="0"/>
              <a:cs typeface="Calibri" panose="020F0502020204030204" pitchFamily="34" charset="0"/>
            </a:endParaRPr>
          </a:p>
        </p:txBody>
      </p:sp>
      <p:sp>
        <p:nvSpPr>
          <p:cNvPr id="35" name="TextBox 34">
            <a:extLst>
              <a:ext uri="{FF2B5EF4-FFF2-40B4-BE49-F238E27FC236}">
                <a16:creationId xmlns:a16="http://schemas.microsoft.com/office/drawing/2014/main" id="{45211DE3-6E58-9BFC-42BF-626D059120CC}"/>
              </a:ext>
            </a:extLst>
          </p:cNvPr>
          <p:cNvSpPr txBox="1"/>
          <p:nvPr/>
        </p:nvSpPr>
        <p:spPr>
          <a:xfrm>
            <a:off x="5602133" y="4412674"/>
            <a:ext cx="1275263" cy="338554"/>
          </a:xfrm>
          <a:prstGeom prst="rect">
            <a:avLst/>
          </a:prstGeom>
          <a:noFill/>
        </p:spPr>
        <p:txBody>
          <a:bodyPr wrap="square" rtlCol="0" anchor="ctr" anchorCtr="0">
            <a:spAutoFit/>
          </a:bodyPr>
          <a:lstStyle/>
          <a:p>
            <a:pPr defTabSz="1828434">
              <a:buClrTx/>
              <a:buFontTx/>
              <a:buNone/>
            </a:pPr>
            <a:r>
              <a:rPr lang="en-US" sz="1600" b="1" kern="1200" dirty="0">
                <a:solidFill>
                  <a:schemeClr val="accent1">
                    <a:lumMod val="75000"/>
                  </a:schemeClr>
                </a:solidFill>
                <a:latin typeface="Calibri" panose="020F0502020204030204" pitchFamily="34" charset="0"/>
                <a:ea typeface="League Spartan" charset="0"/>
                <a:cs typeface="Calibri" panose="020F0502020204030204" pitchFamily="34" charset="0"/>
              </a:rPr>
              <a:t>Burkina Faso</a:t>
            </a:r>
          </a:p>
        </p:txBody>
      </p:sp>
      <p:pic>
        <p:nvPicPr>
          <p:cNvPr id="36" name="Picture 35" descr="A picture containing text, house, roof&#10;&#10;Description automatically generated">
            <a:extLst>
              <a:ext uri="{FF2B5EF4-FFF2-40B4-BE49-F238E27FC236}">
                <a16:creationId xmlns:a16="http://schemas.microsoft.com/office/drawing/2014/main" id="{78D85BAD-FC0D-4F9D-8047-94BC01113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89696" y="2210467"/>
            <a:ext cx="1452231" cy="2074230"/>
          </a:xfrm>
          <a:prstGeom prst="rect">
            <a:avLst/>
          </a:prstGeom>
        </p:spPr>
      </p:pic>
      <p:pic>
        <p:nvPicPr>
          <p:cNvPr id="37" name="Picture 36" descr="A picture containing text, clipart&#10;&#10;Description automatically generated">
            <a:extLst>
              <a:ext uri="{FF2B5EF4-FFF2-40B4-BE49-F238E27FC236}">
                <a16:creationId xmlns:a16="http://schemas.microsoft.com/office/drawing/2014/main" id="{7D0983B5-EBDA-FA92-7337-371CFF92CB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5544" y="4334575"/>
            <a:ext cx="846383" cy="338553"/>
          </a:xfrm>
          <a:prstGeom prst="rect">
            <a:avLst/>
          </a:prstGeom>
        </p:spPr>
      </p:pic>
      <p:pic>
        <p:nvPicPr>
          <p:cNvPr id="38" name="Picture 37" descr="Logo, company name&#10;&#10;Description automatically generated">
            <a:extLst>
              <a:ext uri="{FF2B5EF4-FFF2-40B4-BE49-F238E27FC236}">
                <a16:creationId xmlns:a16="http://schemas.microsoft.com/office/drawing/2014/main" id="{ECA902A9-2D6D-0348-EBF0-9F115A7A431E}"/>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03910" y="5359226"/>
            <a:ext cx="656709" cy="425208"/>
          </a:xfrm>
          <a:prstGeom prst="rect">
            <a:avLst/>
          </a:prstGeom>
        </p:spPr>
      </p:pic>
      <p:pic>
        <p:nvPicPr>
          <p:cNvPr id="40" name="Graphic 39" descr="Building Brick Wall with solid fill">
            <a:extLst>
              <a:ext uri="{FF2B5EF4-FFF2-40B4-BE49-F238E27FC236}">
                <a16:creationId xmlns:a16="http://schemas.microsoft.com/office/drawing/2014/main" id="{E559EC7E-E3C6-D777-9AE3-2BF605DFD2C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73657" y="4279689"/>
            <a:ext cx="455934" cy="455934"/>
          </a:xfrm>
          <a:prstGeom prst="rect">
            <a:avLst/>
          </a:prstGeom>
        </p:spPr>
      </p:pic>
      <p:pic>
        <p:nvPicPr>
          <p:cNvPr id="41" name="Graphic 40" descr="Flying Money outline">
            <a:extLst>
              <a:ext uri="{FF2B5EF4-FFF2-40B4-BE49-F238E27FC236}">
                <a16:creationId xmlns:a16="http://schemas.microsoft.com/office/drawing/2014/main" id="{C983AA31-3550-5A6B-8FCB-0D1A5AC2939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40160" y="5369357"/>
            <a:ext cx="455934" cy="455934"/>
          </a:xfrm>
          <a:prstGeom prst="rect">
            <a:avLst/>
          </a:prstGeom>
        </p:spPr>
      </p:pic>
      <p:sp>
        <p:nvSpPr>
          <p:cNvPr id="42" name="Plus 41">
            <a:extLst>
              <a:ext uri="{FF2B5EF4-FFF2-40B4-BE49-F238E27FC236}">
                <a16:creationId xmlns:a16="http://schemas.microsoft.com/office/drawing/2014/main" id="{392A14A6-8937-F3E6-3793-55D71EF8538E}"/>
              </a:ext>
            </a:extLst>
          </p:cNvPr>
          <p:cNvSpPr/>
          <p:nvPr/>
        </p:nvSpPr>
        <p:spPr>
          <a:xfrm>
            <a:off x="2676114" y="4853822"/>
            <a:ext cx="383003" cy="411774"/>
          </a:xfrm>
          <a:prstGeom prst="mathPlus">
            <a:avLst/>
          </a:prstGeom>
          <a:solidFill>
            <a:srgbClr val="7F0000"/>
          </a:solidFill>
          <a:ln>
            <a:solidFill>
              <a:srgbClr val="7F0000"/>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a:extLst>
              <a:ext uri="{FF2B5EF4-FFF2-40B4-BE49-F238E27FC236}">
                <a16:creationId xmlns:a16="http://schemas.microsoft.com/office/drawing/2014/main" id="{4E6C0785-F69C-6B34-E7F6-EC23DA74973B}"/>
              </a:ext>
            </a:extLst>
          </p:cNvPr>
          <p:cNvSpPr/>
          <p:nvPr/>
        </p:nvSpPr>
        <p:spPr>
          <a:xfrm>
            <a:off x="7132439" y="2115072"/>
            <a:ext cx="1679171" cy="420469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descr="A picture containing text, clipart&#10;&#10;Description automatically generated">
            <a:extLst>
              <a:ext uri="{FF2B5EF4-FFF2-40B4-BE49-F238E27FC236}">
                <a16:creationId xmlns:a16="http://schemas.microsoft.com/office/drawing/2014/main" id="{AFAF197D-6DA0-C960-4BB7-37090D345B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0796" y="2395216"/>
            <a:ext cx="846383" cy="338553"/>
          </a:xfrm>
          <a:prstGeom prst="rect">
            <a:avLst/>
          </a:prstGeom>
        </p:spPr>
      </p:pic>
      <p:pic>
        <p:nvPicPr>
          <p:cNvPr id="45" name="Graphic 44" descr="Building Brick Wall with solid fill">
            <a:extLst>
              <a:ext uri="{FF2B5EF4-FFF2-40B4-BE49-F238E27FC236}">
                <a16:creationId xmlns:a16="http://schemas.microsoft.com/office/drawing/2014/main" id="{B07F1479-3821-DF1B-7A1B-4BED75B997D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08909" y="2340330"/>
            <a:ext cx="455934" cy="455934"/>
          </a:xfrm>
          <a:prstGeom prst="rect">
            <a:avLst/>
          </a:prstGeom>
        </p:spPr>
      </p:pic>
      <p:sp>
        <p:nvSpPr>
          <p:cNvPr id="46" name="Plus 45">
            <a:extLst>
              <a:ext uri="{FF2B5EF4-FFF2-40B4-BE49-F238E27FC236}">
                <a16:creationId xmlns:a16="http://schemas.microsoft.com/office/drawing/2014/main" id="{BD044419-4EEB-587C-A304-528C418254D7}"/>
              </a:ext>
            </a:extLst>
          </p:cNvPr>
          <p:cNvSpPr/>
          <p:nvPr/>
        </p:nvSpPr>
        <p:spPr>
          <a:xfrm>
            <a:off x="7747269" y="3291723"/>
            <a:ext cx="383003" cy="411774"/>
          </a:xfrm>
          <a:prstGeom prst="mathPlus">
            <a:avLst/>
          </a:prstGeom>
          <a:solidFill>
            <a:srgbClr val="7F0000"/>
          </a:solidFill>
          <a:ln>
            <a:solidFill>
              <a:srgbClr val="7F0000"/>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Graphic 46" descr="Calculator with solid fill">
            <a:extLst>
              <a:ext uri="{FF2B5EF4-FFF2-40B4-BE49-F238E27FC236}">
                <a16:creationId xmlns:a16="http://schemas.microsoft.com/office/drawing/2014/main" id="{16C84AEA-4454-71D7-54B2-51F5940A979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208909" y="3832383"/>
            <a:ext cx="426965" cy="426965"/>
          </a:xfrm>
          <a:prstGeom prst="rect">
            <a:avLst/>
          </a:prstGeom>
        </p:spPr>
      </p:pic>
      <p:sp>
        <p:nvSpPr>
          <p:cNvPr id="48" name="Plus 47">
            <a:extLst>
              <a:ext uri="{FF2B5EF4-FFF2-40B4-BE49-F238E27FC236}">
                <a16:creationId xmlns:a16="http://schemas.microsoft.com/office/drawing/2014/main" id="{BEBBB1E2-1D40-5FDF-118A-D953BF6DE535}"/>
              </a:ext>
            </a:extLst>
          </p:cNvPr>
          <p:cNvSpPr/>
          <p:nvPr/>
        </p:nvSpPr>
        <p:spPr>
          <a:xfrm>
            <a:off x="7747269" y="4957583"/>
            <a:ext cx="383003" cy="411774"/>
          </a:xfrm>
          <a:prstGeom prst="mathPlus">
            <a:avLst/>
          </a:prstGeom>
          <a:solidFill>
            <a:srgbClr val="7F0000"/>
          </a:solidFill>
          <a:ln>
            <a:solidFill>
              <a:srgbClr val="7F0000"/>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Graphic 48" descr="Megaphone1 outline">
            <a:extLst>
              <a:ext uri="{FF2B5EF4-FFF2-40B4-BE49-F238E27FC236}">
                <a16:creationId xmlns:a16="http://schemas.microsoft.com/office/drawing/2014/main" id="{358B5761-0013-83CD-1E54-CE2108E4A45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183970" y="5362879"/>
            <a:ext cx="515012" cy="515012"/>
          </a:xfrm>
          <a:prstGeom prst="rect">
            <a:avLst/>
          </a:prstGeom>
        </p:spPr>
      </p:pic>
      <p:sp>
        <p:nvSpPr>
          <p:cNvPr id="50" name="TextBox 49">
            <a:extLst>
              <a:ext uri="{FF2B5EF4-FFF2-40B4-BE49-F238E27FC236}">
                <a16:creationId xmlns:a16="http://schemas.microsoft.com/office/drawing/2014/main" id="{6D30DABC-E331-A155-F6B0-409890EDCEFF}"/>
              </a:ext>
            </a:extLst>
          </p:cNvPr>
          <p:cNvSpPr txBox="1"/>
          <p:nvPr/>
        </p:nvSpPr>
        <p:spPr>
          <a:xfrm>
            <a:off x="7124123" y="2695402"/>
            <a:ext cx="1679172" cy="461665"/>
          </a:xfrm>
          <a:prstGeom prst="rect">
            <a:avLst/>
          </a:prstGeom>
          <a:noFill/>
        </p:spPr>
        <p:txBody>
          <a:bodyPr wrap="square" rtlCol="0" anchor="ctr" anchorCtr="0">
            <a:spAutoFit/>
          </a:bodyPr>
          <a:lstStyle/>
          <a:p>
            <a:pPr defTabSz="1828434">
              <a:buClrTx/>
              <a:buFontTx/>
              <a:buNone/>
            </a:pPr>
            <a:r>
              <a:rPr lang="en-US" sz="1200" b="1" kern="1200" dirty="0">
                <a:solidFill>
                  <a:schemeClr val="accent1">
                    <a:lumMod val="75000"/>
                  </a:schemeClr>
                </a:solidFill>
                <a:latin typeface="Calibri" panose="020F0502020204030204" pitchFamily="34" charset="0"/>
                <a:ea typeface="League Spartan" charset="0"/>
                <a:cs typeface="Calibri" panose="020F0502020204030204" pitchFamily="34" charset="0"/>
              </a:rPr>
              <a:t>Ongoing Shelter Profile development </a:t>
            </a:r>
          </a:p>
        </p:txBody>
      </p:sp>
      <p:sp>
        <p:nvSpPr>
          <p:cNvPr id="51" name="TextBox 50">
            <a:extLst>
              <a:ext uri="{FF2B5EF4-FFF2-40B4-BE49-F238E27FC236}">
                <a16:creationId xmlns:a16="http://schemas.microsoft.com/office/drawing/2014/main" id="{944F9A7A-984E-63F0-DF5A-A29514625D46}"/>
              </a:ext>
            </a:extLst>
          </p:cNvPr>
          <p:cNvSpPr txBox="1"/>
          <p:nvPr/>
        </p:nvSpPr>
        <p:spPr>
          <a:xfrm>
            <a:off x="7208909" y="4231006"/>
            <a:ext cx="1679172" cy="646331"/>
          </a:xfrm>
          <a:prstGeom prst="rect">
            <a:avLst/>
          </a:prstGeom>
          <a:noFill/>
        </p:spPr>
        <p:txBody>
          <a:bodyPr wrap="square" rtlCol="0" anchor="ctr" anchorCtr="0">
            <a:spAutoFit/>
          </a:bodyPr>
          <a:lstStyle/>
          <a:p>
            <a:pPr defTabSz="1828434">
              <a:buClrTx/>
              <a:buFontTx/>
              <a:buNone/>
            </a:pPr>
            <a:r>
              <a:rPr lang="en-US" sz="1200" b="1" dirty="0">
                <a:solidFill>
                  <a:schemeClr val="accent1">
                    <a:lumMod val="75000"/>
                  </a:schemeClr>
                </a:solidFill>
                <a:ea typeface="League Spartan" charset="0"/>
                <a:cs typeface="Calibri" panose="020F0502020204030204" pitchFamily="34" charset="0"/>
              </a:rPr>
              <a:t>Use </a:t>
            </a:r>
            <a:r>
              <a:rPr lang="en-US" sz="1200" b="1" kern="1200" dirty="0">
                <a:solidFill>
                  <a:schemeClr val="accent1">
                    <a:lumMod val="75000"/>
                  </a:schemeClr>
                </a:solidFill>
                <a:latin typeface="Calibri" panose="020F0502020204030204" pitchFamily="34" charset="0"/>
                <a:ea typeface="League Spartan" charset="0"/>
                <a:cs typeface="Calibri" panose="020F0502020204030204" pitchFamily="34" charset="0"/>
              </a:rPr>
              <a:t>of SMAC tool as part of a scorecard approach</a:t>
            </a:r>
          </a:p>
        </p:txBody>
      </p:sp>
      <p:sp>
        <p:nvSpPr>
          <p:cNvPr id="52" name="TextBox 51">
            <a:extLst>
              <a:ext uri="{FF2B5EF4-FFF2-40B4-BE49-F238E27FC236}">
                <a16:creationId xmlns:a16="http://schemas.microsoft.com/office/drawing/2014/main" id="{3804A99F-E9DD-6728-9F37-8885E71998CF}"/>
              </a:ext>
            </a:extLst>
          </p:cNvPr>
          <p:cNvSpPr txBox="1"/>
          <p:nvPr/>
        </p:nvSpPr>
        <p:spPr>
          <a:xfrm>
            <a:off x="7132439" y="5796247"/>
            <a:ext cx="1679172" cy="276999"/>
          </a:xfrm>
          <a:prstGeom prst="rect">
            <a:avLst/>
          </a:prstGeom>
          <a:noFill/>
        </p:spPr>
        <p:txBody>
          <a:bodyPr wrap="square" rtlCol="0" anchor="ctr" anchorCtr="0">
            <a:spAutoFit/>
          </a:bodyPr>
          <a:lstStyle/>
          <a:p>
            <a:pPr defTabSz="1828434">
              <a:buClrTx/>
              <a:buFontTx/>
              <a:buNone/>
            </a:pPr>
            <a:r>
              <a:rPr lang="en-US" sz="1200" b="1" kern="1200" dirty="0">
                <a:solidFill>
                  <a:schemeClr val="accent1">
                    <a:lumMod val="75000"/>
                  </a:schemeClr>
                </a:solidFill>
                <a:latin typeface="Calibri" panose="020F0502020204030204" pitchFamily="34" charset="0"/>
                <a:ea typeface="League Spartan" charset="0"/>
                <a:cs typeface="Calibri" panose="020F0502020204030204" pitchFamily="34" charset="0"/>
              </a:rPr>
              <a:t>Enhanced advocacy</a:t>
            </a:r>
          </a:p>
        </p:txBody>
      </p:sp>
      <p:pic>
        <p:nvPicPr>
          <p:cNvPr id="53" name="Picture 52" descr="Logo, company name&#10;&#10;Description automatically generated">
            <a:extLst>
              <a:ext uri="{FF2B5EF4-FFF2-40B4-BE49-F238E27FC236}">
                <a16:creationId xmlns:a16="http://schemas.microsoft.com/office/drawing/2014/main" id="{A7085B23-BE33-8E8E-48FF-7940A4F2C0E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747269" y="5501269"/>
            <a:ext cx="956412" cy="261084"/>
          </a:xfrm>
          <a:prstGeom prst="rect">
            <a:avLst/>
          </a:prstGeom>
        </p:spPr>
      </p:pic>
      <p:sp>
        <p:nvSpPr>
          <p:cNvPr id="54" name="Freeform 477">
            <a:extLst>
              <a:ext uri="{FF2B5EF4-FFF2-40B4-BE49-F238E27FC236}">
                <a16:creationId xmlns:a16="http://schemas.microsoft.com/office/drawing/2014/main" id="{B4146DF4-826D-5FF4-9A38-C971598DF5A8}"/>
              </a:ext>
            </a:extLst>
          </p:cNvPr>
          <p:cNvSpPr>
            <a:spLocks noChangeArrowheads="1"/>
          </p:cNvSpPr>
          <p:nvPr/>
        </p:nvSpPr>
        <p:spPr bwMode="auto">
          <a:xfrm rot="5400000">
            <a:off x="381868" y="5992719"/>
            <a:ext cx="103818" cy="394498"/>
          </a:xfrm>
          <a:prstGeom prst="rect">
            <a:avLst/>
          </a:prstGeom>
          <a:solidFill>
            <a:srgbClr val="92D050"/>
          </a:solidFill>
          <a:ln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txBody>
          <a:bodyPr wrap="none" anchor="ctr"/>
          <a:lstStyle/>
          <a:p>
            <a:pPr defTabSz="1828434">
              <a:buClrTx/>
            </a:pPr>
            <a:endParaRPr lang="en-US" sz="1600" kern="1200" dirty="0">
              <a:solidFill>
                <a:srgbClr val="737572"/>
              </a:solidFill>
              <a:latin typeface="Calibri" panose="020F0502020204030204" pitchFamily="34" charset="0"/>
              <a:ea typeface="+mn-ea"/>
              <a:cs typeface="Calibri" panose="020F0502020204030204" pitchFamily="34" charset="0"/>
            </a:endParaRPr>
          </a:p>
        </p:txBody>
      </p:sp>
      <p:sp>
        <p:nvSpPr>
          <p:cNvPr id="55" name="TextBox 54">
            <a:extLst>
              <a:ext uri="{FF2B5EF4-FFF2-40B4-BE49-F238E27FC236}">
                <a16:creationId xmlns:a16="http://schemas.microsoft.com/office/drawing/2014/main" id="{E76B8F33-82DA-712E-3E5C-C9F914AAC60C}"/>
              </a:ext>
            </a:extLst>
          </p:cNvPr>
          <p:cNvSpPr txBox="1"/>
          <p:nvPr/>
        </p:nvSpPr>
        <p:spPr>
          <a:xfrm>
            <a:off x="601573" y="6042772"/>
            <a:ext cx="1698478" cy="276999"/>
          </a:xfrm>
          <a:prstGeom prst="rect">
            <a:avLst/>
          </a:prstGeom>
          <a:noFill/>
        </p:spPr>
        <p:txBody>
          <a:bodyPr wrap="square" rtlCol="0" anchor="ctr" anchorCtr="0">
            <a:spAutoFit/>
          </a:bodyPr>
          <a:lstStyle/>
          <a:p>
            <a:pPr defTabSz="1828434">
              <a:buClrTx/>
              <a:buFontTx/>
              <a:buNone/>
            </a:pPr>
            <a:r>
              <a:rPr lang="en-US" sz="1200" b="1" kern="1200" dirty="0">
                <a:solidFill>
                  <a:srgbClr val="92D050"/>
                </a:solidFill>
                <a:latin typeface="Calibri" panose="020F0502020204030204" pitchFamily="34" charset="0"/>
                <a:ea typeface="League Spartan" charset="0"/>
                <a:cs typeface="Calibri" panose="020F0502020204030204" pitchFamily="34" charset="0"/>
              </a:rPr>
              <a:t>ECHO grant</a:t>
            </a:r>
          </a:p>
        </p:txBody>
      </p:sp>
      <p:sp>
        <p:nvSpPr>
          <p:cNvPr id="56" name="Freeform 477">
            <a:extLst>
              <a:ext uri="{FF2B5EF4-FFF2-40B4-BE49-F238E27FC236}">
                <a16:creationId xmlns:a16="http://schemas.microsoft.com/office/drawing/2014/main" id="{23B7F438-AF04-5717-C7D6-429AD4179811}"/>
              </a:ext>
            </a:extLst>
          </p:cNvPr>
          <p:cNvSpPr>
            <a:spLocks noChangeArrowheads="1"/>
          </p:cNvSpPr>
          <p:nvPr/>
        </p:nvSpPr>
        <p:spPr bwMode="auto">
          <a:xfrm rot="5400000">
            <a:off x="381868" y="6191455"/>
            <a:ext cx="103818" cy="394498"/>
          </a:xfrm>
          <a:prstGeom prst="rect">
            <a:avLst/>
          </a:prstGeom>
          <a:solidFill>
            <a:schemeClr val="bg1">
              <a:lumMod val="75000"/>
            </a:schemeClr>
          </a:solidFill>
          <a:ln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txBody>
          <a:bodyPr wrap="none" anchor="ctr"/>
          <a:lstStyle/>
          <a:p>
            <a:pPr defTabSz="1828434">
              <a:buClrTx/>
            </a:pPr>
            <a:endParaRPr lang="en-US" sz="1600" kern="1200" dirty="0">
              <a:solidFill>
                <a:srgbClr val="737572"/>
              </a:solidFill>
              <a:latin typeface="Calibri" panose="020F0502020204030204" pitchFamily="34" charset="0"/>
              <a:ea typeface="+mn-ea"/>
              <a:cs typeface="Calibri" panose="020F0502020204030204" pitchFamily="34" charset="0"/>
            </a:endParaRPr>
          </a:p>
        </p:txBody>
      </p:sp>
      <p:sp>
        <p:nvSpPr>
          <p:cNvPr id="57" name="TextBox 56">
            <a:extLst>
              <a:ext uri="{FF2B5EF4-FFF2-40B4-BE49-F238E27FC236}">
                <a16:creationId xmlns:a16="http://schemas.microsoft.com/office/drawing/2014/main" id="{C7174FC4-FA13-1957-C866-01BBACD16282}"/>
              </a:ext>
            </a:extLst>
          </p:cNvPr>
          <p:cNvSpPr txBox="1"/>
          <p:nvPr/>
        </p:nvSpPr>
        <p:spPr>
          <a:xfrm>
            <a:off x="601573" y="6250204"/>
            <a:ext cx="2719696" cy="276999"/>
          </a:xfrm>
          <a:prstGeom prst="rect">
            <a:avLst/>
          </a:prstGeom>
          <a:noFill/>
        </p:spPr>
        <p:txBody>
          <a:bodyPr wrap="square" rtlCol="0" anchor="ctr" anchorCtr="0">
            <a:spAutoFit/>
          </a:bodyPr>
          <a:lstStyle/>
          <a:p>
            <a:pPr defTabSz="1828434">
              <a:buClrTx/>
              <a:buFontTx/>
              <a:buNone/>
            </a:pPr>
            <a:r>
              <a:rPr lang="en-US" sz="1200" b="1" kern="1200" dirty="0">
                <a:solidFill>
                  <a:schemeClr val="bg1">
                    <a:lumMod val="75000"/>
                  </a:schemeClr>
                </a:solidFill>
                <a:latin typeface="Calibri" panose="020F0502020204030204" pitchFamily="34" charset="0"/>
                <a:ea typeface="League Spartan" charset="0"/>
                <a:cs typeface="Calibri" panose="020F0502020204030204" pitchFamily="34" charset="0"/>
              </a:rPr>
              <a:t>Different funding source</a:t>
            </a:r>
          </a:p>
        </p:txBody>
      </p:sp>
      <p:pic>
        <p:nvPicPr>
          <p:cNvPr id="58" name="Picture 57" descr="A picture containing logo&#10;&#10;Description automatically generated">
            <a:extLst>
              <a:ext uri="{FF2B5EF4-FFF2-40B4-BE49-F238E27FC236}">
                <a16:creationId xmlns:a16="http://schemas.microsoft.com/office/drawing/2014/main" id="{48AF474E-299A-27B7-BFB8-D69567B1973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62984" y="3930486"/>
            <a:ext cx="1014991" cy="254886"/>
          </a:xfrm>
          <a:prstGeom prst="rect">
            <a:avLst/>
          </a:prstGeom>
        </p:spPr>
      </p:pic>
    </p:spTree>
    <p:extLst>
      <p:ext uri="{BB962C8B-B14F-4D97-AF65-F5344CB8AC3E}">
        <p14:creationId xmlns:p14="http://schemas.microsoft.com/office/powerpoint/2010/main" val="428394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50E85F-0A99-C134-771B-33C9D69318EE}"/>
              </a:ext>
            </a:extLst>
          </p:cNvPr>
          <p:cNvSpPr>
            <a:spLocks noGrp="1"/>
          </p:cNvSpPr>
          <p:nvPr>
            <p:ph idx="1"/>
          </p:nvPr>
        </p:nvSpPr>
        <p:spPr>
          <a:xfrm>
            <a:off x="255319" y="1963570"/>
            <a:ext cx="8297010" cy="4525963"/>
          </a:xfrm>
        </p:spPr>
        <p:txBody>
          <a:bodyPr/>
          <a:lstStyle/>
          <a:p>
            <a:pPr marL="457200" indent="-457200">
              <a:lnSpc>
                <a:spcPct val="115000"/>
              </a:lnSpc>
              <a:spcBef>
                <a:spcPts val="1200"/>
              </a:spcBef>
              <a:buSzPts val="1100"/>
              <a:buFont typeface="Wingdings" pitchFamily="2" charset="2"/>
              <a:buChar char="q"/>
            </a:pPr>
            <a:r>
              <a:rPr lang="en-GB" sz="16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Co-designing the way forward to define carbon footprint baseline of shelter and settlements response</a:t>
            </a:r>
            <a:r>
              <a:rPr lang="en-GB" sz="16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 (with </a:t>
            </a:r>
            <a:r>
              <a:rPr lang="en-GB" sz="1600" dirty="0" err="1">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ECoP</a:t>
            </a:r>
            <a:r>
              <a:rPr lang="en-GB" sz="16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 and selected </a:t>
            </a:r>
            <a:r>
              <a:rPr lang="en-GB" sz="1600" u="sng"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country clusters)</a:t>
            </a:r>
          </a:p>
          <a:p>
            <a:pPr marL="457200" indent="-457200">
              <a:lnSpc>
                <a:spcPct val="115000"/>
              </a:lnSpc>
              <a:spcBef>
                <a:spcPts val="1200"/>
              </a:spcBef>
              <a:buSzPts val="1100"/>
              <a:buFont typeface="Wingdings" pitchFamily="2" charset="2"/>
              <a:buChar char="q"/>
            </a:pPr>
            <a:r>
              <a:rPr lang="en-GB" sz="16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Support selected </a:t>
            </a:r>
            <a:r>
              <a:rPr lang="en-GB" sz="1600" b="1" u="sng"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country clusters </a:t>
            </a:r>
            <a:r>
              <a:rPr lang="en-GB" sz="16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in piloting tool and setting baseline </a:t>
            </a:r>
          </a:p>
          <a:p>
            <a:pPr marL="457200" indent="-457200">
              <a:lnSpc>
                <a:spcPct val="115000"/>
              </a:lnSpc>
              <a:spcBef>
                <a:spcPts val="600"/>
              </a:spcBef>
              <a:buSzPts val="1100"/>
              <a:buFont typeface="Wingdings" pitchFamily="2" charset="2"/>
              <a:buChar char="q"/>
            </a:pPr>
            <a:r>
              <a:rPr lang="en-GB" sz="16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Connect with </a:t>
            </a:r>
            <a:r>
              <a:rPr lang="en-GB" sz="1600" b="1" u="sng"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global level efforts </a:t>
            </a:r>
            <a:r>
              <a:rPr lang="en-GB" sz="16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(UNHCR, IFRC, WFP, ICRC, NRC, NORCAP (urban settlements), etc.) e.g. re. change in specs of NFI &amp; measurements of carbon footprint</a:t>
            </a:r>
          </a:p>
          <a:p>
            <a:pPr marL="457200" indent="-457200">
              <a:lnSpc>
                <a:spcPct val="115000"/>
              </a:lnSpc>
              <a:spcBef>
                <a:spcPts val="600"/>
              </a:spcBef>
              <a:buSzPts val="1100"/>
              <a:buFont typeface="Wingdings" pitchFamily="2" charset="2"/>
              <a:buChar char="q"/>
            </a:pPr>
            <a:r>
              <a:rPr lang="en-GB" sz="16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Environmental Country Profiles: </a:t>
            </a:r>
            <a:r>
              <a:rPr lang="en-GB" sz="16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Selection of countries and development and kick off of process</a:t>
            </a:r>
          </a:p>
          <a:p>
            <a:pPr marL="457200" indent="-457200">
              <a:lnSpc>
                <a:spcPct val="115000"/>
              </a:lnSpc>
              <a:spcBef>
                <a:spcPts val="600"/>
              </a:spcBef>
              <a:buSzPts val="1100"/>
              <a:buFont typeface="Wingdings" pitchFamily="2" charset="2"/>
              <a:buChar char="q"/>
            </a:pPr>
            <a:r>
              <a:rPr lang="en-GB" sz="16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Shelter Response Profiles: </a:t>
            </a:r>
            <a:r>
              <a:rPr lang="en-GB" sz="16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Launching EOI for additional countries for SRP development </a:t>
            </a:r>
          </a:p>
          <a:p>
            <a:pPr marL="457200" indent="-457200">
              <a:lnSpc>
                <a:spcPct val="115000"/>
              </a:lnSpc>
              <a:spcBef>
                <a:spcPts val="1200"/>
              </a:spcBef>
              <a:buSzPts val="1100"/>
              <a:buFont typeface="Wingdings" pitchFamily="2" charset="2"/>
              <a:buChar char="q"/>
            </a:pPr>
            <a:r>
              <a:rPr lang="en-GB" sz="16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Identify “showcase” countries </a:t>
            </a:r>
            <a:r>
              <a:rPr lang="en-GB" sz="16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where synergies can be sought to demonstrate greater impact</a:t>
            </a:r>
          </a:p>
        </p:txBody>
      </p:sp>
      <p:sp>
        <p:nvSpPr>
          <p:cNvPr id="3" name="Title 2">
            <a:extLst>
              <a:ext uri="{FF2B5EF4-FFF2-40B4-BE49-F238E27FC236}">
                <a16:creationId xmlns:a16="http://schemas.microsoft.com/office/drawing/2014/main" id="{4621EAC6-9151-6E10-46F7-1C98A98D2960}"/>
              </a:ext>
            </a:extLst>
          </p:cNvPr>
          <p:cNvSpPr>
            <a:spLocks noGrp="1"/>
          </p:cNvSpPr>
          <p:nvPr>
            <p:ph type="title"/>
          </p:nvPr>
        </p:nvSpPr>
        <p:spPr/>
        <p:txBody>
          <a:bodyPr/>
          <a:lstStyle/>
          <a:p>
            <a:r>
              <a:rPr lang="en-US" dirty="0"/>
              <a:t>(Some) Next Steps </a:t>
            </a:r>
          </a:p>
        </p:txBody>
      </p:sp>
    </p:spTree>
    <p:extLst>
      <p:ext uri="{BB962C8B-B14F-4D97-AF65-F5344CB8AC3E}">
        <p14:creationId xmlns:p14="http://schemas.microsoft.com/office/powerpoint/2010/main" val="1378848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0" name="Google Shape;470;p67"/>
          <p:cNvSpPr txBox="1">
            <a:spLocks noGrp="1"/>
          </p:cNvSpPr>
          <p:nvPr>
            <p:ph type="body" idx="1"/>
          </p:nvPr>
        </p:nvSpPr>
        <p:spPr>
          <a:xfrm>
            <a:off x="0" y="2824426"/>
            <a:ext cx="9144000" cy="1209149"/>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lgn="ctr">
              <a:spcBef>
                <a:spcPts val="0"/>
              </a:spcBef>
              <a:spcAft>
                <a:spcPts val="0"/>
              </a:spcAft>
              <a:buSzPts val="3200"/>
            </a:pPr>
            <a:r>
              <a:rPr lang="en-GB" sz="8000" b="1" dirty="0">
                <a:solidFill>
                  <a:schemeClr val="accent1">
                    <a:lumMod val="75000"/>
                  </a:schemeClr>
                </a:solidFill>
              </a:rPr>
              <a:t>Thank you ! </a:t>
            </a:r>
          </a:p>
        </p:txBody>
      </p:sp>
      <p:pic>
        <p:nvPicPr>
          <p:cNvPr id="3" name="Google Shape;54;p13">
            <a:extLst>
              <a:ext uri="{FF2B5EF4-FFF2-40B4-BE49-F238E27FC236}">
                <a16:creationId xmlns:a16="http://schemas.microsoft.com/office/drawing/2014/main" id="{35901F6C-628B-B549-AA67-EB7B9DB50B32}"/>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18990" y="5441306"/>
            <a:ext cx="1906021" cy="443550"/>
          </a:xfrm>
          <a:prstGeom prst="rect">
            <a:avLst/>
          </a:prstGeom>
          <a:noFill/>
          <a:ln>
            <a:noFill/>
          </a:ln>
        </p:spPr>
      </p:pic>
      <p:sp>
        <p:nvSpPr>
          <p:cNvPr id="2" name="TextBox 1">
            <a:extLst>
              <a:ext uri="{FF2B5EF4-FFF2-40B4-BE49-F238E27FC236}">
                <a16:creationId xmlns:a16="http://schemas.microsoft.com/office/drawing/2014/main" id="{C891AED9-7671-0EBA-CAE8-3C11100D23A7}"/>
              </a:ext>
            </a:extLst>
          </p:cNvPr>
          <p:cNvSpPr txBox="1"/>
          <p:nvPr/>
        </p:nvSpPr>
        <p:spPr>
          <a:xfrm>
            <a:off x="3377891" y="4552774"/>
            <a:ext cx="2388218" cy="369332"/>
          </a:xfrm>
          <a:prstGeom prst="rect">
            <a:avLst/>
          </a:prstGeom>
          <a:noFill/>
        </p:spPr>
        <p:txBody>
          <a:bodyPr wrap="none" rtlCol="0">
            <a:spAutoFit/>
          </a:bodyPr>
          <a:lstStyle/>
          <a:p>
            <a:r>
              <a:rPr lang="en-US" dirty="0" err="1">
                <a:solidFill>
                  <a:schemeClr val="accent1">
                    <a:lumMod val="50000"/>
                  </a:schemeClr>
                </a:solidFill>
              </a:rPr>
              <a:t>ela.serdaroglu@ifrc.org</a:t>
            </a:r>
            <a:endParaRPr lang="en-US" dirty="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47E82-079C-4665-AA8D-7082548AB41F}"/>
              </a:ext>
            </a:extLst>
          </p:cNvPr>
          <p:cNvSpPr>
            <a:spLocks noGrp="1"/>
          </p:cNvSpPr>
          <p:nvPr>
            <p:ph idx="1"/>
          </p:nvPr>
        </p:nvSpPr>
        <p:spPr>
          <a:xfrm>
            <a:off x="255319" y="1954754"/>
            <a:ext cx="4124289" cy="4525963"/>
          </a:xfrm>
        </p:spPr>
        <p:txBody>
          <a:bodyPr wrap="square" anchor="t">
            <a:normAutofit fontScale="47500" lnSpcReduction="20000"/>
          </a:bodyPr>
          <a:lstStyle/>
          <a:p>
            <a:pPr marL="342900" indent="-342900">
              <a:lnSpc>
                <a:spcPct val="160000"/>
              </a:lnSpc>
              <a:buFont typeface="Courier New" panose="02070309020205020404" pitchFamily="49" charset="0"/>
              <a:buChar char="o"/>
            </a:pPr>
            <a:r>
              <a:rPr lang="en-GB" sz="2900" b="1" dirty="0">
                <a:latin typeface="Verdana" panose="020B0604030504040204" pitchFamily="34" charset="0"/>
                <a:ea typeface="Verdana" panose="020B0604030504040204" pitchFamily="34" charset="0"/>
                <a:cs typeface="Verdana" panose="020B0604030504040204" pitchFamily="34" charset="0"/>
              </a:rPr>
              <a:t>Environmental &amp; Climate Imperatives: </a:t>
            </a:r>
            <a:r>
              <a:rPr lang="en-GB" sz="2900" dirty="0">
                <a:latin typeface="Verdana" panose="020B0604030504040204" pitchFamily="34" charset="0"/>
                <a:ea typeface="Verdana" panose="020B0604030504040204" pitchFamily="34" charset="0"/>
                <a:cs typeface="Verdana" panose="020B0604030504040204" pitchFamily="34" charset="0"/>
              </a:rPr>
              <a:t>Global GG emissions 40% from built environment</a:t>
            </a:r>
          </a:p>
          <a:p>
            <a:pPr marL="342900" indent="-342900">
              <a:lnSpc>
                <a:spcPct val="160000"/>
              </a:lnSpc>
              <a:buFont typeface="Courier New" panose="02070309020205020404" pitchFamily="49" charset="0"/>
              <a:buChar char="o"/>
            </a:pPr>
            <a:r>
              <a:rPr lang="en-GB" sz="2900" b="1" dirty="0">
                <a:latin typeface="Verdana" panose="020B0604030504040204" pitchFamily="34" charset="0"/>
                <a:ea typeface="Verdana" panose="020B0604030504040204" pitchFamily="34" charset="0"/>
                <a:cs typeface="Verdana" panose="020B0604030504040204" pitchFamily="34" charset="0"/>
              </a:rPr>
              <a:t>Humanitarian commitments </a:t>
            </a:r>
            <a:r>
              <a:rPr lang="en-GB" sz="2900" dirty="0">
                <a:latin typeface="Verdana" panose="020B0604030504040204" pitchFamily="34" charset="0"/>
                <a:ea typeface="Verdana" panose="020B0604030504040204" pitchFamily="34" charset="0"/>
                <a:cs typeface="Verdana" panose="020B0604030504040204" pitchFamily="34" charset="0"/>
              </a:rPr>
              <a:t>(Sphere Standards &amp; Environment and Climate Charter)</a:t>
            </a:r>
            <a:endParaRPr lang="en-CH" sz="290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60000"/>
              </a:lnSpc>
              <a:buFont typeface="Courier New" panose="02070309020205020404" pitchFamily="49" charset="0"/>
              <a:buChar char="o"/>
            </a:pPr>
            <a:r>
              <a:rPr lang="en-GB" sz="2900" b="1" dirty="0">
                <a:latin typeface="Verdana" panose="020B0604030504040204" pitchFamily="34" charset="0"/>
                <a:ea typeface="Verdana" panose="020B0604030504040204" pitchFamily="34" charset="0"/>
                <a:cs typeface="Verdana" panose="020B0604030504040204" pitchFamily="34" charset="0"/>
              </a:rPr>
              <a:t>Interagency priorities </a:t>
            </a:r>
            <a:r>
              <a:rPr lang="en-GB" sz="2900" dirty="0">
                <a:latin typeface="Verdana" panose="020B0604030504040204" pitchFamily="34" charset="0"/>
                <a:ea typeface="Verdana" panose="020B0604030504040204" pitchFamily="34" charset="0"/>
                <a:cs typeface="Verdana" panose="020B0604030504040204" pitchFamily="34" charset="0"/>
              </a:rPr>
              <a:t>(IASC, agency, system-wide)</a:t>
            </a:r>
          </a:p>
          <a:p>
            <a:pPr marL="342900" indent="-342900">
              <a:lnSpc>
                <a:spcPct val="160000"/>
              </a:lnSpc>
              <a:buFont typeface="Courier New" panose="02070309020205020404" pitchFamily="49" charset="0"/>
              <a:buChar char="o"/>
            </a:pPr>
            <a:r>
              <a:rPr lang="en-GB" sz="2900" b="1" dirty="0">
                <a:latin typeface="Verdana" panose="020B0604030504040204" pitchFamily="34" charset="0"/>
                <a:ea typeface="Verdana" panose="020B0604030504040204" pitchFamily="34" charset="0"/>
                <a:cs typeface="Verdana" panose="020B0604030504040204" pitchFamily="34" charset="0"/>
              </a:rPr>
              <a:t>Shelter Cluster</a:t>
            </a:r>
            <a:r>
              <a:rPr lang="en-GB" sz="2900" dirty="0">
                <a:latin typeface="Verdana" panose="020B0604030504040204" pitchFamily="34" charset="0"/>
                <a:ea typeface="Verdana" panose="020B0604030504040204" pitchFamily="34" charset="0"/>
                <a:cs typeface="Verdana" panose="020B0604030504040204" pitchFamily="34" charset="0"/>
              </a:rPr>
              <a:t>: Integrated Shelter and Settlement Issues (Inc. NFI, E&amp;E) including issues related to energy consumption at household level</a:t>
            </a:r>
          </a:p>
          <a:p>
            <a:pPr marL="342900" indent="-342900">
              <a:lnSpc>
                <a:spcPct val="160000"/>
              </a:lnSpc>
              <a:buFont typeface="Courier New" panose="02070309020205020404" pitchFamily="49" charset="0"/>
              <a:buChar char="o"/>
            </a:pPr>
            <a:r>
              <a:rPr lang="en-GB" sz="2900" dirty="0">
                <a:latin typeface="Verdana" panose="020B0604030504040204" pitchFamily="34" charset="0"/>
                <a:ea typeface="Verdana" panose="020B0604030504040204" pitchFamily="34" charset="0"/>
                <a:cs typeface="Verdana" panose="020B0604030504040204" pitchFamily="34" charset="0"/>
              </a:rPr>
              <a:t>Response to </a:t>
            </a:r>
            <a:r>
              <a:rPr lang="en-GB" sz="2900" b="1" dirty="0">
                <a:latin typeface="Verdana" panose="020B0604030504040204" pitchFamily="34" charset="0"/>
                <a:ea typeface="Verdana" panose="020B0604030504040204" pitchFamily="34" charset="0"/>
                <a:cs typeface="Verdana" panose="020B0604030504040204" pitchFamily="34" charset="0"/>
              </a:rPr>
              <a:t>partner and strategy priorities</a:t>
            </a:r>
            <a:endParaRPr lang="en-US" sz="2300" dirty="0"/>
          </a:p>
          <a:p>
            <a:pPr>
              <a:lnSpc>
                <a:spcPct val="90000"/>
              </a:lnSpc>
            </a:pPr>
            <a:endParaRPr lang="en-GB" sz="2000" dirty="0"/>
          </a:p>
        </p:txBody>
      </p:sp>
      <p:sp>
        <p:nvSpPr>
          <p:cNvPr id="9219" name="Title 2">
            <a:extLst>
              <a:ext uri="{FF2B5EF4-FFF2-40B4-BE49-F238E27FC236}">
                <a16:creationId xmlns:a16="http://schemas.microsoft.com/office/drawing/2014/main" id="{8BAF03ED-96D8-40ED-9C52-FE3485A1C61C}"/>
              </a:ext>
            </a:extLst>
          </p:cNvPr>
          <p:cNvSpPr>
            <a:spLocks noGrp="1"/>
          </p:cNvSpPr>
          <p:nvPr>
            <p:ph type="title"/>
          </p:nvPr>
        </p:nvSpPr>
        <p:spPr/>
        <p:txBody>
          <a:bodyPr wrap="square" anchor="ctr">
            <a:normAutofit/>
          </a:bodyPr>
          <a:lstStyle/>
          <a:p>
            <a:pPr>
              <a:lnSpc>
                <a:spcPct val="90000"/>
              </a:lnSpc>
            </a:pPr>
            <a:r>
              <a:rPr lang="en-US" altLang="en-US" dirty="0"/>
              <a:t>Greening the Global Shelter Response – WHY?</a:t>
            </a:r>
            <a:endParaRPr lang="en-GB" altLang="en-US" dirty="0"/>
          </a:p>
        </p:txBody>
      </p:sp>
      <p:pic>
        <p:nvPicPr>
          <p:cNvPr id="6" name="Picture 5" descr="A map of a city&#10;&#10;Description automatically generated with low confidence">
            <a:extLst>
              <a:ext uri="{FF2B5EF4-FFF2-40B4-BE49-F238E27FC236}">
                <a16:creationId xmlns:a16="http://schemas.microsoft.com/office/drawing/2014/main" id="{E834B421-D7AD-6D81-4240-886E6FE3F7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2512" y="1954755"/>
            <a:ext cx="4038600" cy="4525963"/>
          </a:xfrm>
          <a:prstGeom prst="rect">
            <a:avLst/>
          </a:prstGeom>
          <a:noFill/>
        </p:spPr>
      </p:pic>
    </p:spTree>
    <p:extLst>
      <p:ext uri="{BB962C8B-B14F-4D97-AF65-F5344CB8AC3E}">
        <p14:creationId xmlns:p14="http://schemas.microsoft.com/office/powerpoint/2010/main" val="52666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001F83-D1CD-A948-79C8-B5F548535748}"/>
              </a:ext>
            </a:extLst>
          </p:cNvPr>
          <p:cNvSpPr>
            <a:spLocks noGrp="1"/>
          </p:cNvSpPr>
          <p:nvPr>
            <p:ph idx="1"/>
          </p:nvPr>
        </p:nvSpPr>
        <p:spPr>
          <a:xfrm>
            <a:off x="136381" y="1939523"/>
            <a:ext cx="4817575" cy="4005840"/>
          </a:xfrm>
        </p:spPr>
        <p:txBody>
          <a:bodyPr/>
          <a:lstStyle/>
          <a:p>
            <a:pPr marL="517525" indent="-285750">
              <a:buFont typeface="Courier New" panose="02070309020205020404" pitchFamily="49" charset="0"/>
              <a:buChar char="o"/>
            </a:pPr>
            <a:r>
              <a:rPr lang="en-GB" sz="1450" dirty="0">
                <a:latin typeface="Verdana" panose="020B0604030504040204" pitchFamily="34" charset="0"/>
                <a:ea typeface="Verdana" panose="020B0604030504040204" pitchFamily="34" charset="0"/>
                <a:cs typeface="Verdana" panose="020B0604030504040204" pitchFamily="34" charset="0"/>
              </a:rPr>
              <a:t>Environmentally sustainable Shelter Response = a </a:t>
            </a:r>
            <a:r>
              <a:rPr lang="en-GB" sz="1450" b="1" dirty="0">
                <a:latin typeface="Verdana" panose="020B0604030504040204" pitchFamily="34" charset="0"/>
                <a:ea typeface="Verdana" panose="020B0604030504040204" pitchFamily="34" charset="0"/>
                <a:cs typeface="Verdana" panose="020B0604030504040204" pitchFamily="34" charset="0"/>
              </a:rPr>
              <a:t>long-term priority </a:t>
            </a:r>
            <a:r>
              <a:rPr lang="en-GB" sz="1450" dirty="0">
                <a:latin typeface="Verdana" panose="020B0604030504040204" pitchFamily="34" charset="0"/>
                <a:ea typeface="Verdana" panose="020B0604030504040204" pitchFamily="34" charset="0"/>
                <a:cs typeface="Verdana" panose="020B0604030504040204" pitchFamily="34" charset="0"/>
              </a:rPr>
              <a:t>of the Global Shelter Cluster, lead agencies and global partners</a:t>
            </a:r>
          </a:p>
          <a:p>
            <a:pPr marL="517525" indent="-285750">
              <a:buFont typeface="Courier New" panose="02070309020205020404" pitchFamily="49" charset="0"/>
              <a:buChar char="o"/>
            </a:pPr>
            <a:endParaRPr lang="en-GB" sz="1450" dirty="0">
              <a:latin typeface="Verdana" panose="020B0604030504040204" pitchFamily="34" charset="0"/>
              <a:ea typeface="Verdana" panose="020B0604030504040204" pitchFamily="34" charset="0"/>
              <a:cs typeface="Verdana" panose="020B0604030504040204" pitchFamily="34" charset="0"/>
            </a:endParaRPr>
          </a:p>
          <a:p>
            <a:pPr marL="517525" indent="-285750">
              <a:buFont typeface="Courier New" panose="02070309020205020404" pitchFamily="49" charset="0"/>
              <a:buChar char="o"/>
            </a:pPr>
            <a:r>
              <a:rPr lang="en-GB" sz="1450" b="1" dirty="0">
                <a:latin typeface="Verdana" panose="020B0604030504040204" pitchFamily="34" charset="0"/>
                <a:ea typeface="Verdana" panose="020B0604030504040204" pitchFamily="34" charset="0"/>
                <a:cs typeface="Verdana" panose="020B0604030504040204" pitchFamily="34" charset="0"/>
              </a:rPr>
              <a:t>Environment Community of Practice</a:t>
            </a:r>
            <a:r>
              <a:rPr lang="en-GB" sz="1450" dirty="0">
                <a:latin typeface="Verdana" panose="020B0604030504040204" pitchFamily="34" charset="0"/>
                <a:ea typeface="Verdana" panose="020B0604030504040204" pitchFamily="34" charset="0"/>
                <a:cs typeface="Verdana" panose="020B0604030504040204" pitchFamily="34" charset="0"/>
              </a:rPr>
              <a:t>: active role for 10 years providing expertise and guidance at global and country level</a:t>
            </a:r>
          </a:p>
          <a:p>
            <a:pPr marL="517525" indent="-285750">
              <a:buFont typeface="Courier New" panose="02070309020205020404" pitchFamily="49" charset="0"/>
              <a:buChar char="o"/>
            </a:pPr>
            <a:endParaRPr lang="en-GB" sz="1450" dirty="0">
              <a:latin typeface="Verdana" panose="020B0604030504040204" pitchFamily="34" charset="0"/>
              <a:ea typeface="Verdana" panose="020B0604030504040204" pitchFamily="34" charset="0"/>
              <a:cs typeface="Verdana" panose="020B0604030504040204" pitchFamily="34" charset="0"/>
            </a:endParaRPr>
          </a:p>
          <a:p>
            <a:pPr marL="517525" indent="-285750">
              <a:buFont typeface="Courier New" panose="02070309020205020404" pitchFamily="49" charset="0"/>
              <a:buChar char="o"/>
            </a:pPr>
            <a:r>
              <a:rPr lang="en-GB" sz="1450" dirty="0">
                <a:latin typeface="Verdana" panose="020B0604030504040204" pitchFamily="34" charset="0"/>
                <a:ea typeface="Verdana" panose="020B0604030504040204" pitchFamily="34" charset="0"/>
                <a:cs typeface="Verdana" panose="020B0604030504040204" pitchFamily="34" charset="0"/>
              </a:rPr>
              <a:t>GSC lobbied for </a:t>
            </a:r>
            <a:r>
              <a:rPr lang="en-GB" sz="1450" b="1" dirty="0">
                <a:latin typeface="Verdana" panose="020B0604030504040204" pitchFamily="34" charset="0"/>
                <a:ea typeface="Verdana" panose="020B0604030504040204" pitchFamily="34" charset="0"/>
                <a:cs typeface="Verdana" panose="020B0604030504040204" pitchFamily="34" charset="0"/>
              </a:rPr>
              <a:t>global focal point for environment </a:t>
            </a:r>
            <a:r>
              <a:rPr lang="en-GB" sz="1450" dirty="0">
                <a:latin typeface="Verdana" panose="020B0604030504040204" pitchFamily="34" charset="0"/>
                <a:ea typeface="Verdana" panose="020B0604030504040204" pitchFamily="34" charset="0"/>
                <a:cs typeface="Verdana" panose="020B0604030504040204" pitchFamily="34" charset="0"/>
              </a:rPr>
              <a:t>since 2017 </a:t>
            </a:r>
          </a:p>
          <a:p>
            <a:pPr marL="517525" indent="-285750">
              <a:buFont typeface="Courier New" panose="02070309020205020404" pitchFamily="49" charset="0"/>
              <a:buChar char="o"/>
            </a:pPr>
            <a:endParaRPr lang="en-GB" sz="1450" dirty="0">
              <a:latin typeface="Verdana" panose="020B0604030504040204" pitchFamily="34" charset="0"/>
              <a:ea typeface="Verdana" panose="020B0604030504040204" pitchFamily="34" charset="0"/>
              <a:cs typeface="Verdana" panose="020B0604030504040204" pitchFamily="34" charset="0"/>
            </a:endParaRPr>
          </a:p>
          <a:p>
            <a:pPr marL="517525" indent="-285750">
              <a:buFont typeface="Courier New" panose="02070309020205020404" pitchFamily="49" charset="0"/>
              <a:buChar char="o"/>
            </a:pPr>
            <a:r>
              <a:rPr lang="en-GB" sz="1450" dirty="0">
                <a:latin typeface="Verdana" panose="020B0604030504040204" pitchFamily="34" charset="0"/>
                <a:ea typeface="Verdana" panose="020B0604030504040204" pitchFamily="34" charset="0"/>
                <a:cs typeface="Verdana" panose="020B0604030504040204" pitchFamily="34" charset="0"/>
              </a:rPr>
              <a:t>GSC partners led in the development of </a:t>
            </a:r>
            <a:r>
              <a:rPr lang="en-GB" sz="1450" b="1" dirty="0">
                <a:latin typeface="Verdana" panose="020B0604030504040204" pitchFamily="34" charset="0"/>
                <a:ea typeface="Verdana" panose="020B0604030504040204" pitchFamily="34" charset="0"/>
                <a:cs typeface="Verdana" panose="020B0604030504040204" pitchFamily="34" charset="0"/>
              </a:rPr>
              <a:t>Sphere Environmental Sustainability Shelter Standard 7 </a:t>
            </a:r>
          </a:p>
          <a:p>
            <a:pPr marL="517525" indent="-285750">
              <a:buFont typeface="Courier New" panose="02070309020205020404" pitchFamily="49" charset="0"/>
              <a:buChar char="o"/>
            </a:pPr>
            <a:endParaRPr lang="en-GB" sz="1450" dirty="0">
              <a:latin typeface="Verdana" panose="020B0604030504040204" pitchFamily="34" charset="0"/>
              <a:ea typeface="Verdana" panose="020B0604030504040204" pitchFamily="34" charset="0"/>
              <a:cs typeface="Verdana" panose="020B0604030504040204" pitchFamily="34" charset="0"/>
            </a:endParaRPr>
          </a:p>
          <a:p>
            <a:pPr marL="517525" indent="-285750">
              <a:buFont typeface="Courier New" panose="02070309020205020404" pitchFamily="49" charset="0"/>
              <a:buChar char="o"/>
            </a:pPr>
            <a:r>
              <a:rPr lang="en-GB" sz="1450" dirty="0">
                <a:latin typeface="Verdana" panose="020B0604030504040204" pitchFamily="34" charset="0"/>
                <a:ea typeface="Verdana" panose="020B0604030504040204" pitchFamily="34" charset="0"/>
                <a:cs typeface="Verdana" panose="020B0604030504040204" pitchFamily="34" charset="0"/>
              </a:rPr>
              <a:t>Key role of</a:t>
            </a:r>
            <a:r>
              <a:rPr lang="en-GB" sz="1450" b="1" dirty="0">
                <a:latin typeface="Verdana" panose="020B0604030504040204" pitchFamily="34" charset="0"/>
                <a:ea typeface="Verdana" panose="020B0604030504040204" pitchFamily="34" charset="0"/>
                <a:cs typeface="Verdana" panose="020B0604030504040204" pitchFamily="34" charset="0"/>
              </a:rPr>
              <a:t> connecting greening shelter initiatives </a:t>
            </a:r>
            <a:r>
              <a:rPr lang="en-GB" sz="1450" dirty="0">
                <a:latin typeface="Verdana" panose="020B0604030504040204" pitchFamily="34" charset="0"/>
                <a:ea typeface="Verdana" panose="020B0604030504040204" pitchFamily="34" charset="0"/>
                <a:cs typeface="Verdana" panose="020B0604030504040204" pitchFamily="34" charset="0"/>
              </a:rPr>
              <a:t>of lead agencies and global partners</a:t>
            </a:r>
          </a:p>
          <a:p>
            <a:pPr marL="457200" indent="-457200">
              <a:buFont typeface="Arial" panose="020B0604020202020204" pitchFamily="34" charset="0"/>
              <a:buChar char="•"/>
            </a:pP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82A35338-7496-B76D-53F7-38967F569C42}"/>
              </a:ext>
            </a:extLst>
          </p:cNvPr>
          <p:cNvSpPr>
            <a:spLocks noGrp="1"/>
          </p:cNvSpPr>
          <p:nvPr>
            <p:ph type="title"/>
          </p:nvPr>
        </p:nvSpPr>
        <p:spPr>
          <a:xfrm>
            <a:off x="75244" y="796523"/>
            <a:ext cx="8229600" cy="1143000"/>
          </a:xfrm>
        </p:spPr>
        <p:txBody>
          <a:bodyPr/>
          <a:lstStyle/>
          <a:p>
            <a:r>
              <a:rPr lang="en-US" dirty="0"/>
              <a:t>Background: Environment as a GSC priority</a:t>
            </a:r>
          </a:p>
        </p:txBody>
      </p:sp>
      <p:pic>
        <p:nvPicPr>
          <p:cNvPr id="5" name="Picture 4" descr="Credit: Franics Moran&#10;">
            <a:extLst>
              <a:ext uri="{FF2B5EF4-FFF2-40B4-BE49-F238E27FC236}">
                <a16:creationId xmlns:a16="http://schemas.microsoft.com/office/drawing/2014/main" id="{67C33D59-B3F9-B6D1-349B-9DA90A6D9F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252968" y="1939523"/>
            <a:ext cx="3051877" cy="4577814"/>
          </a:xfrm>
          <a:prstGeom prst="rect">
            <a:avLst/>
          </a:prstGeom>
        </p:spPr>
      </p:pic>
      <p:sp>
        <p:nvSpPr>
          <p:cNvPr id="6" name="TextBox 5">
            <a:extLst>
              <a:ext uri="{FF2B5EF4-FFF2-40B4-BE49-F238E27FC236}">
                <a16:creationId xmlns:a16="http://schemas.microsoft.com/office/drawing/2014/main" id="{33BFA18A-D87F-EB79-7357-9E4BBD4EF416}"/>
              </a:ext>
            </a:extLst>
          </p:cNvPr>
          <p:cNvSpPr txBox="1"/>
          <p:nvPr/>
        </p:nvSpPr>
        <p:spPr>
          <a:xfrm>
            <a:off x="6854695" y="6240338"/>
            <a:ext cx="2900299" cy="276999"/>
          </a:xfrm>
          <a:prstGeom prst="rect">
            <a:avLst/>
          </a:prstGeom>
          <a:noFill/>
        </p:spPr>
        <p:txBody>
          <a:bodyPr wrap="square" rtlCol="0">
            <a:spAutoFit/>
          </a:bodyPr>
          <a:lstStyle/>
          <a:p>
            <a:r>
              <a:rPr lang="en-US" sz="1200" dirty="0">
                <a:solidFill>
                  <a:schemeClr val="bg1"/>
                </a:solidFill>
              </a:rPr>
              <a:t>Credit: Francis Moran</a:t>
            </a:r>
          </a:p>
        </p:txBody>
      </p:sp>
    </p:spTree>
    <p:extLst>
      <p:ext uri="{BB962C8B-B14F-4D97-AF65-F5344CB8AC3E}">
        <p14:creationId xmlns:p14="http://schemas.microsoft.com/office/powerpoint/2010/main" val="300408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400825-CFC2-344D-BEC7-31E2B001AFCE}"/>
              </a:ext>
            </a:extLst>
          </p:cNvPr>
          <p:cNvSpPr>
            <a:spLocks noGrp="1"/>
          </p:cNvSpPr>
          <p:nvPr>
            <p:ph type="title"/>
          </p:nvPr>
        </p:nvSpPr>
        <p:spPr/>
        <p:txBody>
          <a:bodyPr>
            <a:normAutofit/>
          </a:bodyPr>
          <a:lstStyle/>
          <a:p>
            <a:r>
              <a:rPr lang="en-GB" sz="3200" dirty="0">
                <a:latin typeface="Verdana" panose="020B0604030504040204" pitchFamily="34" charset="0"/>
                <a:ea typeface="Verdana" panose="020B0604030504040204" pitchFamily="34" charset="0"/>
                <a:cs typeface="Verdana" panose="020B0604030504040204" pitchFamily="34" charset="0"/>
              </a:rPr>
              <a:t>Overview </a:t>
            </a:r>
          </a:p>
        </p:txBody>
      </p:sp>
      <p:sp>
        <p:nvSpPr>
          <p:cNvPr id="7" name="Google Shape;233;p43">
            <a:extLst>
              <a:ext uri="{FF2B5EF4-FFF2-40B4-BE49-F238E27FC236}">
                <a16:creationId xmlns:a16="http://schemas.microsoft.com/office/drawing/2014/main" id="{590A163F-A615-2D47-84CB-0F3153FE5E0F}"/>
              </a:ext>
            </a:extLst>
          </p:cNvPr>
          <p:cNvSpPr txBox="1"/>
          <p:nvPr/>
        </p:nvSpPr>
        <p:spPr>
          <a:xfrm>
            <a:off x="336031" y="1955482"/>
            <a:ext cx="7987552" cy="3631733"/>
          </a:xfrm>
          <a:prstGeom prst="rect">
            <a:avLst/>
          </a:prstGeom>
          <a:noFill/>
          <a:ln>
            <a:noFill/>
          </a:ln>
        </p:spPr>
        <p:txBody>
          <a:bodyPr spcFirstLastPara="1" wrap="square" lIns="91425" tIns="91425" rIns="91425" bIns="91425" anchor="t" anchorCtr="0">
            <a:spAutoFit/>
          </a:bodyPr>
          <a:lstStyle/>
          <a:p>
            <a:pPr marL="457200" indent="-457200">
              <a:lnSpc>
                <a:spcPct val="115000"/>
              </a:lnSpc>
              <a:spcBef>
                <a:spcPts val="1200"/>
              </a:spcBef>
              <a:buSzPts val="1100"/>
              <a:buFont typeface="Wingdings" pitchFamily="2" charset="2"/>
              <a:buChar char="q"/>
            </a:pPr>
            <a:r>
              <a:rPr lang="en-GB" sz="20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Total Funding: </a:t>
            </a:r>
            <a:r>
              <a:rPr lang="en-GB" sz="20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over 930.000 EUR (70% from ECHO, managed by UNHCR) </a:t>
            </a:r>
          </a:p>
          <a:p>
            <a:pPr marL="457200" indent="-457200">
              <a:lnSpc>
                <a:spcPct val="115000"/>
              </a:lnSpc>
              <a:spcBef>
                <a:spcPts val="1200"/>
              </a:spcBef>
              <a:buSzPts val="1100"/>
              <a:buFont typeface="Wingdings" pitchFamily="2" charset="2"/>
              <a:buChar char="q"/>
            </a:pPr>
            <a:r>
              <a:rPr lang="en-GB" sz="20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Co-funding / other sources for greening : </a:t>
            </a:r>
            <a:r>
              <a:rPr lang="en-GB" sz="20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from co-lead agencies UNHCR and IFRC, partners and USAID BHA fund and others </a:t>
            </a:r>
            <a:endParaRPr lang="en-GB" sz="20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endParaRPr>
          </a:p>
          <a:p>
            <a:pPr marL="457200" indent="-457200">
              <a:lnSpc>
                <a:spcPct val="115000"/>
              </a:lnSpc>
              <a:spcBef>
                <a:spcPts val="1200"/>
              </a:spcBef>
              <a:buSzPts val="1100"/>
              <a:buFont typeface="Wingdings" pitchFamily="2" charset="2"/>
              <a:buChar char="q"/>
            </a:pPr>
            <a:r>
              <a:rPr lang="en-GB" sz="20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Duration of the project </a:t>
            </a:r>
            <a:r>
              <a:rPr lang="en-GB" sz="20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 24 months from 1st of July 2021 to 30</a:t>
            </a:r>
            <a:r>
              <a:rPr lang="en-GB" sz="2000" baseline="300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th</a:t>
            </a:r>
            <a:r>
              <a:rPr lang="en-GB" sz="2000"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 of June 2023</a:t>
            </a:r>
          </a:p>
          <a:p>
            <a:pPr marL="457200" indent="-457200">
              <a:lnSpc>
                <a:spcPct val="115000"/>
              </a:lnSpc>
              <a:spcBef>
                <a:spcPts val="1200"/>
              </a:spcBef>
              <a:buSzPts val="1100"/>
              <a:buFont typeface="Wingdings" pitchFamily="2" charset="2"/>
              <a:buChar char="q"/>
            </a:pPr>
            <a:r>
              <a:rPr lang="en-GB" sz="2000" b="1" dirty="0">
                <a:solidFill>
                  <a:srgbClr val="365A70">
                    <a:lumMod val="75000"/>
                  </a:srgbClr>
                </a:solidFill>
                <a:latin typeface="Verdana" panose="020B0604030504040204" pitchFamily="34" charset="0"/>
                <a:ea typeface="Verdana" panose="020B0604030504040204" pitchFamily="34" charset="0"/>
                <a:cs typeface="Verdana" panose="020B0604030504040204" pitchFamily="34" charset="0"/>
                <a:sym typeface="Calibri"/>
              </a:rPr>
              <a:t>Collective implementation effort:</a:t>
            </a:r>
          </a:p>
        </p:txBody>
      </p:sp>
      <p:pic>
        <p:nvPicPr>
          <p:cNvPr id="4" name="Picture 3" descr="A picture containing text, vector graphics, clipart&#10;&#10;Description automatically generated">
            <a:extLst>
              <a:ext uri="{FF2B5EF4-FFF2-40B4-BE49-F238E27FC236}">
                <a16:creationId xmlns:a16="http://schemas.microsoft.com/office/drawing/2014/main" id="{85359BAB-2FFB-0F3B-088D-FD3155A8C1B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05294" y="5641852"/>
            <a:ext cx="565972" cy="831213"/>
          </a:xfrm>
          <a:prstGeom prst="rect">
            <a:avLst/>
          </a:prstGeom>
        </p:spPr>
      </p:pic>
      <p:pic>
        <p:nvPicPr>
          <p:cNvPr id="5" name="Picture 4" descr="Logo, company name&#10;&#10;Description automatically generated">
            <a:extLst>
              <a:ext uri="{FF2B5EF4-FFF2-40B4-BE49-F238E27FC236}">
                <a16:creationId xmlns:a16="http://schemas.microsoft.com/office/drawing/2014/main" id="{133AC4E1-C2A2-F174-0847-811044A2CEF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6031" y="5808278"/>
            <a:ext cx="1026727" cy="664787"/>
          </a:xfrm>
          <a:prstGeom prst="rect">
            <a:avLst/>
          </a:prstGeom>
        </p:spPr>
      </p:pic>
      <p:pic>
        <p:nvPicPr>
          <p:cNvPr id="6" name="Picture 5" descr="A picture containing computer, computer&#10;&#10;Description automatically generated">
            <a:extLst>
              <a:ext uri="{FF2B5EF4-FFF2-40B4-BE49-F238E27FC236}">
                <a16:creationId xmlns:a16="http://schemas.microsoft.com/office/drawing/2014/main" id="{3E3EC835-7AFB-F1F8-9886-D6CED2DF88C6}"/>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72083" y="6037430"/>
            <a:ext cx="2199834" cy="364348"/>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00BA0EB-D0F0-D5E3-01E7-9EF4D2B32C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0073" y="5851187"/>
            <a:ext cx="1554695" cy="621878"/>
          </a:xfrm>
          <a:prstGeom prst="rect">
            <a:avLst/>
          </a:prstGeom>
        </p:spPr>
      </p:pic>
      <p:sp>
        <p:nvSpPr>
          <p:cNvPr id="9" name="TextBox 8">
            <a:extLst>
              <a:ext uri="{FF2B5EF4-FFF2-40B4-BE49-F238E27FC236}">
                <a16:creationId xmlns:a16="http://schemas.microsoft.com/office/drawing/2014/main" id="{69B0D88D-82BD-330B-90FD-DCA072E338D7}"/>
              </a:ext>
            </a:extLst>
          </p:cNvPr>
          <p:cNvSpPr txBox="1"/>
          <p:nvPr/>
        </p:nvSpPr>
        <p:spPr>
          <a:xfrm>
            <a:off x="2498183" y="4301044"/>
            <a:ext cx="184731" cy="307777"/>
          </a:xfrm>
          <a:prstGeom prst="rect">
            <a:avLst/>
          </a:prstGeom>
          <a:noFill/>
        </p:spPr>
        <p:txBody>
          <a:bodyPr wrap="none" rtlCol="0">
            <a:spAutoFit/>
          </a:bodyPr>
          <a:lstStyle/>
          <a:p>
            <a:endParaRPr lang="en-US" dirty="0"/>
          </a:p>
        </p:txBody>
      </p:sp>
      <p:pic>
        <p:nvPicPr>
          <p:cNvPr id="10" name="Picture 9" descr="Logo, company name&#10;&#10;Description automatically generated">
            <a:extLst>
              <a:ext uri="{FF2B5EF4-FFF2-40B4-BE49-F238E27FC236}">
                <a16:creationId xmlns:a16="http://schemas.microsoft.com/office/drawing/2014/main" id="{78F279D0-F31D-3123-2C72-DB180BDBDC9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07700" y="5999863"/>
            <a:ext cx="1739567" cy="474871"/>
          </a:xfrm>
          <a:prstGeom prst="rect">
            <a:avLst/>
          </a:prstGeom>
        </p:spPr>
      </p:pic>
    </p:spTree>
    <p:extLst>
      <p:ext uri="{BB962C8B-B14F-4D97-AF65-F5344CB8AC3E}">
        <p14:creationId xmlns:p14="http://schemas.microsoft.com/office/powerpoint/2010/main" val="416367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47E82-079C-4665-AA8D-7082548AB41F}"/>
              </a:ext>
            </a:extLst>
          </p:cNvPr>
          <p:cNvSpPr>
            <a:spLocks noGrp="1"/>
          </p:cNvSpPr>
          <p:nvPr>
            <p:ph idx="1"/>
          </p:nvPr>
        </p:nvSpPr>
        <p:spPr>
          <a:xfrm>
            <a:off x="136525" y="1863680"/>
            <a:ext cx="8870950" cy="755179"/>
          </a:xfrm>
        </p:spPr>
        <p:txBody>
          <a:bodyPr/>
          <a:lstStyle/>
          <a:p>
            <a:pPr>
              <a:defRPr/>
            </a:pPr>
            <a:r>
              <a:rPr lang="en-GB" sz="2000" b="1" dirty="0">
                <a:solidFill>
                  <a:schemeClr val="accent1">
                    <a:lumMod val="50000"/>
                  </a:schemeClr>
                </a:solidFill>
              </a:rPr>
              <a:t>Result:	</a:t>
            </a:r>
            <a:r>
              <a:rPr lang="en-GB" sz="2000" dirty="0">
                <a:solidFill>
                  <a:schemeClr val="accent1">
                    <a:lumMod val="50000"/>
                  </a:schemeClr>
                </a:solidFill>
              </a:rPr>
              <a:t>Shelter responses become more environmentally sustainable at 				country and global level </a:t>
            </a:r>
            <a:endParaRPr lang="en-CH" sz="2000" dirty="0">
              <a:solidFill>
                <a:schemeClr val="accent1">
                  <a:lumMod val="50000"/>
                </a:schemeClr>
              </a:solidFill>
            </a:endParaRPr>
          </a:p>
          <a:p>
            <a:pPr>
              <a:defRPr/>
            </a:pPr>
            <a:endParaRPr lang="en-GB" sz="1200" dirty="0"/>
          </a:p>
        </p:txBody>
      </p:sp>
      <p:sp>
        <p:nvSpPr>
          <p:cNvPr id="9219" name="Title 2">
            <a:extLst>
              <a:ext uri="{FF2B5EF4-FFF2-40B4-BE49-F238E27FC236}">
                <a16:creationId xmlns:a16="http://schemas.microsoft.com/office/drawing/2014/main" id="{8BAF03ED-96D8-40ED-9C52-FE3485A1C61C}"/>
              </a:ext>
            </a:extLst>
          </p:cNvPr>
          <p:cNvSpPr>
            <a:spLocks noGrp="1"/>
          </p:cNvSpPr>
          <p:nvPr>
            <p:ph type="title"/>
          </p:nvPr>
        </p:nvSpPr>
        <p:spPr>
          <a:xfrm>
            <a:off x="255588" y="820738"/>
            <a:ext cx="8229600" cy="1143000"/>
          </a:xfrm>
        </p:spPr>
        <p:txBody>
          <a:bodyPr/>
          <a:lstStyle/>
          <a:p>
            <a:r>
              <a:rPr lang="en-US" altLang="en-US" dirty="0">
                <a:latin typeface="Verdana" panose="020B0604030504040204" pitchFamily="34" charset="0"/>
                <a:ea typeface="Verdana" panose="020B0604030504040204" pitchFamily="34" charset="0"/>
                <a:cs typeface="Verdana" panose="020B0604030504040204" pitchFamily="34" charset="0"/>
              </a:rPr>
              <a:t>Greening Approach</a:t>
            </a:r>
            <a:endParaRPr lang="en-GB" alt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Diagram 2">
            <a:extLst>
              <a:ext uri="{FF2B5EF4-FFF2-40B4-BE49-F238E27FC236}">
                <a16:creationId xmlns:a16="http://schemas.microsoft.com/office/drawing/2014/main" id="{CA240F30-9277-462D-B514-B41B292D3B4B}"/>
              </a:ext>
            </a:extLst>
          </p:cNvPr>
          <p:cNvGraphicFramePr/>
          <p:nvPr>
            <p:extLst>
              <p:ext uri="{D42A27DB-BD31-4B8C-83A1-F6EECF244321}">
                <p14:modId xmlns:p14="http://schemas.microsoft.com/office/powerpoint/2010/main" val="2072570180"/>
              </p:ext>
            </p:extLst>
          </p:nvPr>
        </p:nvGraphicFramePr>
        <p:xfrm>
          <a:off x="1458200" y="2518801"/>
          <a:ext cx="75681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1">
            <a:extLst>
              <a:ext uri="{FF2B5EF4-FFF2-40B4-BE49-F238E27FC236}">
                <a16:creationId xmlns:a16="http://schemas.microsoft.com/office/drawing/2014/main" id="{79555C74-C158-4409-BF0B-765A0884F6C5}"/>
              </a:ext>
            </a:extLst>
          </p:cNvPr>
          <p:cNvSpPr txBox="1">
            <a:spLocks/>
          </p:cNvSpPr>
          <p:nvPr/>
        </p:nvSpPr>
        <p:spPr bwMode="auto">
          <a:xfrm>
            <a:off x="-2661137" y="1805514"/>
            <a:ext cx="2181303" cy="142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3200" kern="1200">
                <a:solidFill>
                  <a:schemeClr val="accent2">
                    <a:lumMod val="50000"/>
                  </a:schemeClr>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sz="1200" dirty="0"/>
          </a:p>
        </p:txBody>
      </p:sp>
      <p:sp>
        <p:nvSpPr>
          <p:cNvPr id="5" name="TextBox 4">
            <a:extLst>
              <a:ext uri="{FF2B5EF4-FFF2-40B4-BE49-F238E27FC236}">
                <a16:creationId xmlns:a16="http://schemas.microsoft.com/office/drawing/2014/main" id="{DCFF718C-892F-46D1-B768-36351FB07485}"/>
              </a:ext>
            </a:extLst>
          </p:cNvPr>
          <p:cNvSpPr txBox="1"/>
          <p:nvPr/>
        </p:nvSpPr>
        <p:spPr>
          <a:xfrm>
            <a:off x="949738" y="3128174"/>
            <a:ext cx="1290738" cy="584775"/>
          </a:xfrm>
          <a:prstGeom prst="rect">
            <a:avLst/>
          </a:prstGeom>
          <a:noFill/>
        </p:spPr>
        <p:txBody>
          <a:bodyPr wrap="none" rtlCol="0">
            <a:spAutoFit/>
          </a:bodyPr>
          <a:lstStyle/>
          <a:p>
            <a:r>
              <a:rPr lang="en-US" sz="3200" b="1" dirty="0">
                <a:solidFill>
                  <a:srgbClr val="6E0604"/>
                </a:solidFill>
              </a:rPr>
              <a:t>Global</a:t>
            </a:r>
            <a:endParaRPr lang="en-CH" sz="3200" b="1" dirty="0">
              <a:solidFill>
                <a:srgbClr val="6E0604"/>
              </a:solidFill>
            </a:endParaRPr>
          </a:p>
        </p:txBody>
      </p:sp>
      <p:sp>
        <p:nvSpPr>
          <p:cNvPr id="8" name="TextBox 7">
            <a:extLst>
              <a:ext uri="{FF2B5EF4-FFF2-40B4-BE49-F238E27FC236}">
                <a16:creationId xmlns:a16="http://schemas.microsoft.com/office/drawing/2014/main" id="{0B4906C3-8BCE-4067-B26E-418A4063CF75}"/>
              </a:ext>
            </a:extLst>
          </p:cNvPr>
          <p:cNvSpPr txBox="1"/>
          <p:nvPr/>
        </p:nvSpPr>
        <p:spPr>
          <a:xfrm>
            <a:off x="823293" y="5227520"/>
            <a:ext cx="1543628" cy="584775"/>
          </a:xfrm>
          <a:prstGeom prst="rect">
            <a:avLst/>
          </a:prstGeom>
          <a:noFill/>
        </p:spPr>
        <p:txBody>
          <a:bodyPr wrap="none" rtlCol="0">
            <a:spAutoFit/>
          </a:bodyPr>
          <a:lstStyle/>
          <a:p>
            <a:r>
              <a:rPr lang="en-US" sz="3200" b="1" dirty="0">
                <a:solidFill>
                  <a:srgbClr val="6E0604"/>
                </a:solidFill>
              </a:rPr>
              <a:t>Country</a:t>
            </a:r>
            <a:endParaRPr lang="en-CH" sz="3200" b="1" dirty="0">
              <a:solidFill>
                <a:srgbClr val="6E0604"/>
              </a:solidFill>
            </a:endParaRPr>
          </a:p>
        </p:txBody>
      </p:sp>
      <p:cxnSp>
        <p:nvCxnSpPr>
          <p:cNvPr id="7" name="Straight Arrow Connector 6">
            <a:extLst>
              <a:ext uri="{FF2B5EF4-FFF2-40B4-BE49-F238E27FC236}">
                <a16:creationId xmlns:a16="http://schemas.microsoft.com/office/drawing/2014/main" id="{7BEEDBBE-80EC-9DB7-9FCB-11A5781EAA39}"/>
              </a:ext>
            </a:extLst>
          </p:cNvPr>
          <p:cNvCxnSpPr>
            <a:cxnSpLocks/>
          </p:cNvCxnSpPr>
          <p:nvPr/>
        </p:nvCxnSpPr>
        <p:spPr>
          <a:xfrm>
            <a:off x="1595107" y="3712949"/>
            <a:ext cx="0" cy="13547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42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91FA6-326B-4692-AD2C-DA3D125A860F}"/>
              </a:ext>
            </a:extLst>
          </p:cNvPr>
          <p:cNvSpPr>
            <a:spLocks noGrp="1"/>
          </p:cNvSpPr>
          <p:nvPr>
            <p:ph idx="1"/>
          </p:nvPr>
        </p:nvSpPr>
        <p:spPr>
          <a:xfrm>
            <a:off x="1773509" y="1864704"/>
            <a:ext cx="7212026" cy="4525963"/>
          </a:xfrm>
        </p:spPr>
        <p:txBody>
          <a:bodyPr/>
          <a:lstStyle/>
          <a:p>
            <a:r>
              <a:rPr lang="en-GB" sz="1800" b="1" dirty="0"/>
              <a:t>Green specifications</a:t>
            </a:r>
            <a:r>
              <a:rPr lang="en-GB" sz="1800" dirty="0"/>
              <a:t> of the most purchased emergency shelter and NFIs: greener without a reduction in their performance.</a:t>
            </a:r>
          </a:p>
          <a:p>
            <a:r>
              <a:rPr lang="en-GB" sz="1800" dirty="0"/>
              <a:t> </a:t>
            </a:r>
            <a:endParaRPr lang="en-US" sz="1800" dirty="0"/>
          </a:p>
          <a:p>
            <a:r>
              <a:rPr lang="en-GB" sz="1800" b="1" dirty="0"/>
              <a:t>Recycling and repurposing options</a:t>
            </a:r>
            <a:r>
              <a:rPr lang="en-GB" sz="1800" dirty="0"/>
              <a:t> of some of the main global shelter solutions (plastic sheeting, blankets, tents, shelter kits, Refugee Housing Units, and others) captured and shared.</a:t>
            </a:r>
          </a:p>
          <a:p>
            <a:r>
              <a:rPr lang="en-GB" sz="1800" dirty="0"/>
              <a:t> </a:t>
            </a:r>
            <a:endParaRPr lang="en-US" sz="1800" dirty="0"/>
          </a:p>
          <a:p>
            <a:r>
              <a:rPr lang="en-GB" sz="1800" b="1" dirty="0"/>
              <a:t>Sustainable energy options</a:t>
            </a:r>
            <a:r>
              <a:rPr lang="en-GB" sz="1800" dirty="0"/>
              <a:t>, including solar, will be better understood and made available to global shelter partners in order to include them better in their responses.</a:t>
            </a:r>
            <a:endParaRPr lang="en-CH" sz="1800" dirty="0"/>
          </a:p>
          <a:p>
            <a:endParaRPr lang="en-US" sz="1800" dirty="0"/>
          </a:p>
          <a:p>
            <a:r>
              <a:rPr lang="en-GB" sz="1800" dirty="0"/>
              <a:t>Methodology to measure the CO2 equivalent &amp; plastic footprint of shelter responses. </a:t>
            </a:r>
          </a:p>
          <a:p>
            <a:endParaRPr lang="en-GB" sz="1800" dirty="0"/>
          </a:p>
          <a:p>
            <a:r>
              <a:rPr lang="en-GB" sz="1800" dirty="0"/>
              <a:t>Link with the Global Logs Cluster and other clusters. </a:t>
            </a:r>
          </a:p>
        </p:txBody>
      </p:sp>
      <p:sp>
        <p:nvSpPr>
          <p:cNvPr id="3" name="Title 2">
            <a:extLst>
              <a:ext uri="{FF2B5EF4-FFF2-40B4-BE49-F238E27FC236}">
                <a16:creationId xmlns:a16="http://schemas.microsoft.com/office/drawing/2014/main" id="{E444EFCB-326E-4F42-BD35-42E7F3B7EC78}"/>
              </a:ext>
            </a:extLst>
          </p:cNvPr>
          <p:cNvSpPr>
            <a:spLocks noGrp="1"/>
          </p:cNvSpPr>
          <p:nvPr>
            <p:ph type="title"/>
          </p:nvPr>
        </p:nvSpPr>
        <p:spPr/>
        <p:txBody>
          <a:bodyPr/>
          <a:lstStyle/>
          <a:p>
            <a:r>
              <a:rPr lang="en-US" dirty="0"/>
              <a:t>Activity 1: </a:t>
            </a:r>
            <a:r>
              <a:rPr lang="en-GB" b="1" dirty="0"/>
              <a:t>Shelter partners green their response</a:t>
            </a:r>
            <a:endParaRPr lang="en-CH" dirty="0"/>
          </a:p>
        </p:txBody>
      </p:sp>
      <p:pic>
        <p:nvPicPr>
          <p:cNvPr id="5" name="Graphic 4" descr="Recycle sign">
            <a:extLst>
              <a:ext uri="{FF2B5EF4-FFF2-40B4-BE49-F238E27FC236}">
                <a16:creationId xmlns:a16="http://schemas.microsoft.com/office/drawing/2014/main" id="{8F1C6EA3-43BE-441C-8722-86C2A6174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126" y="2882775"/>
            <a:ext cx="721354" cy="721354"/>
          </a:xfrm>
          <a:prstGeom prst="rect">
            <a:avLst/>
          </a:prstGeom>
        </p:spPr>
      </p:pic>
      <p:pic>
        <p:nvPicPr>
          <p:cNvPr id="7" name="Graphic 6" descr="Open hand with plant">
            <a:extLst>
              <a:ext uri="{FF2B5EF4-FFF2-40B4-BE49-F238E27FC236}">
                <a16:creationId xmlns:a16="http://schemas.microsoft.com/office/drawing/2014/main" id="{9AFBCD23-78CE-4E49-A4C1-EA8B47CC7A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935" y="1864405"/>
            <a:ext cx="817545" cy="817545"/>
          </a:xfrm>
          <a:prstGeom prst="rect">
            <a:avLst/>
          </a:prstGeom>
        </p:spPr>
      </p:pic>
      <p:pic>
        <p:nvPicPr>
          <p:cNvPr id="9" name="Graphic 8" descr="Battery charging">
            <a:extLst>
              <a:ext uri="{FF2B5EF4-FFF2-40B4-BE49-F238E27FC236}">
                <a16:creationId xmlns:a16="http://schemas.microsoft.com/office/drawing/2014/main" id="{D623C4A9-907D-4CEE-B6B6-D03212F8CA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5935" y="4022531"/>
            <a:ext cx="817545" cy="817545"/>
          </a:xfrm>
          <a:prstGeom prst="rect">
            <a:avLst/>
          </a:prstGeom>
        </p:spPr>
      </p:pic>
      <p:pic>
        <p:nvPicPr>
          <p:cNvPr id="11" name="Graphic 10" descr="Connections">
            <a:extLst>
              <a:ext uri="{FF2B5EF4-FFF2-40B4-BE49-F238E27FC236}">
                <a16:creationId xmlns:a16="http://schemas.microsoft.com/office/drawing/2014/main" id="{00313B23-578D-48A4-86D4-E4785EFEC2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935" y="5981894"/>
            <a:ext cx="817545" cy="817545"/>
          </a:xfrm>
          <a:prstGeom prst="rect">
            <a:avLst/>
          </a:prstGeom>
        </p:spPr>
      </p:pic>
      <p:pic>
        <p:nvPicPr>
          <p:cNvPr id="14" name="Graphic 13" descr="Calculator">
            <a:extLst>
              <a:ext uri="{FF2B5EF4-FFF2-40B4-BE49-F238E27FC236}">
                <a16:creationId xmlns:a16="http://schemas.microsoft.com/office/drawing/2014/main" id="{4EF88588-ACD6-4920-AE38-FFB9C8F2941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87851" y="5247603"/>
            <a:ext cx="553712" cy="553712"/>
          </a:xfrm>
          <a:prstGeom prst="rect">
            <a:avLst/>
          </a:prstGeom>
        </p:spPr>
      </p:pic>
    </p:spTree>
    <p:extLst>
      <p:ext uri="{BB962C8B-B14F-4D97-AF65-F5344CB8AC3E}">
        <p14:creationId xmlns:p14="http://schemas.microsoft.com/office/powerpoint/2010/main" val="308232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AA99D6-2942-18D4-1E46-A5D304DCAC27}"/>
              </a:ext>
            </a:extLst>
          </p:cNvPr>
          <p:cNvSpPr>
            <a:spLocks noGrp="1"/>
          </p:cNvSpPr>
          <p:nvPr>
            <p:ph idx="1"/>
          </p:nvPr>
        </p:nvSpPr>
        <p:spPr>
          <a:xfrm>
            <a:off x="4563035" y="2062182"/>
            <a:ext cx="4423559" cy="4525963"/>
          </a:xfrm>
        </p:spPr>
        <p:txBody>
          <a:bodyPr wrap="square" anchor="t">
            <a:normAutofit/>
          </a:bodyPr>
          <a:lstStyle/>
          <a:p>
            <a:pPr marL="342900" indent="-342900">
              <a:lnSpc>
                <a:spcPct val="150000"/>
              </a:lnSpc>
              <a:buFont typeface="Arial" panose="020B0604020202020204" pitchFamily="34" charset="0"/>
              <a:buChar char="•"/>
            </a:pPr>
            <a:r>
              <a:rPr lang="en-US" sz="1700" b="1" dirty="0">
                <a:solidFill>
                  <a:srgbClr val="6E0604"/>
                </a:solidFill>
                <a:latin typeface="Verdana" panose="020B0604030504040204" pitchFamily="34" charset="0"/>
                <a:ea typeface="Verdana" panose="020B0604030504040204" pitchFamily="34" charset="0"/>
                <a:cs typeface="Verdana" panose="020B0604030504040204" pitchFamily="34" charset="0"/>
              </a:rPr>
              <a:t>Aim: </a:t>
            </a:r>
            <a:r>
              <a:rPr lang="en-US" sz="1700" dirty="0">
                <a:solidFill>
                  <a:srgbClr val="6E0604"/>
                </a:solidFill>
                <a:latin typeface="Verdana" panose="020B0604030504040204" pitchFamily="34" charset="0"/>
                <a:ea typeface="Verdana" panose="020B0604030504040204" pitchFamily="34" charset="0"/>
                <a:cs typeface="Verdana" panose="020B0604030504040204" pitchFamily="34" charset="0"/>
              </a:rPr>
              <a:t>support shelter practitioners to make decisions on the best energy options in humanitarian responses</a:t>
            </a:r>
          </a:p>
          <a:p>
            <a:pPr marL="342900" indent="-342900">
              <a:lnSpc>
                <a:spcPct val="150000"/>
              </a:lnSpc>
              <a:buFont typeface="Arial" panose="020B0604020202020204" pitchFamily="34" charset="0"/>
              <a:buChar char="•"/>
            </a:pPr>
            <a:r>
              <a:rPr lang="en-US" sz="1700" b="1" dirty="0">
                <a:solidFill>
                  <a:srgbClr val="6E0604"/>
                </a:solidFill>
                <a:latin typeface="Verdana" panose="020B0604030504040204" pitchFamily="34" charset="0"/>
                <a:ea typeface="Verdana" panose="020B0604030504040204" pitchFamily="34" charset="0"/>
                <a:cs typeface="Verdana" panose="020B0604030504040204" pitchFamily="34" charset="0"/>
              </a:rPr>
              <a:t>How: </a:t>
            </a:r>
            <a:r>
              <a:rPr lang="en-US" sz="1700" dirty="0">
                <a:solidFill>
                  <a:srgbClr val="6E0604"/>
                </a:solidFill>
                <a:latin typeface="Verdana" panose="020B0604030504040204" pitchFamily="34" charset="0"/>
                <a:ea typeface="Verdana" panose="020B0604030504040204" pitchFamily="34" charset="0"/>
                <a:cs typeface="Verdana" panose="020B0604030504040204" pitchFamily="34" charset="0"/>
              </a:rPr>
              <a:t>provide an overview of available energy options and compare the possibilities for providing energy on household and settlement level (both for conflict and disaster contexts)</a:t>
            </a:r>
            <a:endParaRPr lang="en-US" sz="1700" b="1" dirty="0">
              <a:solidFill>
                <a:srgbClr val="6E0604"/>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pPr>
            <a:endParaRPr lang="en-US" sz="2200" dirty="0"/>
          </a:p>
        </p:txBody>
      </p:sp>
      <p:sp>
        <p:nvSpPr>
          <p:cNvPr id="3" name="Title 2">
            <a:extLst>
              <a:ext uri="{FF2B5EF4-FFF2-40B4-BE49-F238E27FC236}">
                <a16:creationId xmlns:a16="http://schemas.microsoft.com/office/drawing/2014/main" id="{FE7E826E-039F-DEC7-8B00-83A51502E47D}"/>
              </a:ext>
            </a:extLst>
          </p:cNvPr>
          <p:cNvSpPr>
            <a:spLocks noGrp="1"/>
          </p:cNvSpPr>
          <p:nvPr>
            <p:ph type="title"/>
          </p:nvPr>
        </p:nvSpPr>
        <p:spPr/>
        <p:txBody>
          <a:bodyPr wrap="square" anchor="ctr">
            <a:normAutofit/>
          </a:bodyPr>
          <a:lstStyle/>
          <a:p>
            <a:r>
              <a:rPr lang="en-US" sz="3200" dirty="0">
                <a:latin typeface="Verdana" panose="020B0604030504040204" pitchFamily="34" charset="0"/>
                <a:ea typeface="Verdana" panose="020B0604030504040204" pitchFamily="34" charset="0"/>
                <a:cs typeface="Verdana" panose="020B0604030504040204" pitchFamily="34" charset="0"/>
              </a:rPr>
              <a:t>Energy option tool</a:t>
            </a:r>
          </a:p>
        </p:txBody>
      </p:sp>
      <p:pic>
        <p:nvPicPr>
          <p:cNvPr id="5" name="Picture 4" descr="A wind turbine against a blue sky&#10;&#10;Description automatically generated with medium confidence">
            <a:extLst>
              <a:ext uri="{FF2B5EF4-FFF2-40B4-BE49-F238E27FC236}">
                <a16:creationId xmlns:a16="http://schemas.microsoft.com/office/drawing/2014/main" id="{C0BA2589-55A2-AEC4-98F4-137256C627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57200" y="1985681"/>
            <a:ext cx="4038600" cy="4525963"/>
          </a:xfrm>
          <a:prstGeom prst="rect">
            <a:avLst/>
          </a:prstGeom>
          <a:noFill/>
        </p:spPr>
      </p:pic>
    </p:spTree>
    <p:extLst>
      <p:ext uri="{BB962C8B-B14F-4D97-AF65-F5344CB8AC3E}">
        <p14:creationId xmlns:p14="http://schemas.microsoft.com/office/powerpoint/2010/main" val="73258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C2ADAF-E1E1-DAE9-82CD-4AE6F35D03A7}"/>
              </a:ext>
            </a:extLst>
          </p:cNvPr>
          <p:cNvSpPr>
            <a:spLocks noGrp="1"/>
          </p:cNvSpPr>
          <p:nvPr>
            <p:ph idx="1"/>
          </p:nvPr>
        </p:nvSpPr>
        <p:spPr>
          <a:xfrm>
            <a:off x="371513" y="1963570"/>
            <a:ext cx="4469428" cy="4525963"/>
          </a:xfrm>
        </p:spPr>
        <p:txBody>
          <a:bodyPr/>
          <a:lstStyle/>
          <a:p>
            <a:r>
              <a:rPr lang="en-US" sz="1600" b="1" dirty="0">
                <a:latin typeface="Verdana" panose="020B0604030504040204" pitchFamily="34" charset="0"/>
                <a:ea typeface="Verdana" panose="020B0604030504040204" pitchFamily="34" charset="0"/>
                <a:cs typeface="Verdana" panose="020B0604030504040204" pitchFamily="34" charset="0"/>
              </a:rPr>
              <a:t>Overview</a:t>
            </a:r>
            <a:r>
              <a:rPr lang="en-US" sz="1600" dirty="0">
                <a:latin typeface="Verdana" panose="020B0604030504040204" pitchFamily="34" charset="0"/>
                <a:ea typeface="Verdana" panose="020B0604030504040204" pitchFamily="34" charset="0"/>
                <a:cs typeface="Verdana" panose="020B0604030504040204" pitchFamily="34" charset="0"/>
              </a:rPr>
              <a:t>:</a:t>
            </a:r>
          </a:p>
          <a:p>
            <a:pPr marL="342900" indent="-3429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Aims to set CO2 baseline data at country level </a:t>
            </a:r>
          </a:p>
          <a:p>
            <a:pPr marL="342900" indent="-3429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Country cluster partners will be supported in measuring CO2 emissions of their shelter programmes using </a:t>
            </a:r>
            <a:r>
              <a:rPr lang="en-GB" sz="1600" dirty="0">
                <a:latin typeface="Verdana" panose="020B0604030504040204" pitchFamily="34" charset="0"/>
                <a:ea typeface="Verdana" panose="020B0604030504040204" pitchFamily="34" charset="0"/>
                <a:cs typeface="Verdana" panose="020B0604030504040204" pitchFamily="34" charset="0"/>
              </a:rPr>
              <a:t>Shelter Methodology for the Assessment of Carbon (SMAC)</a:t>
            </a:r>
            <a:r>
              <a:rPr lang="en-US" sz="1600" dirty="0">
                <a:latin typeface="Verdana" panose="020B0604030504040204" pitchFamily="34" charset="0"/>
                <a:ea typeface="Verdana" panose="020B0604030504040204" pitchFamily="34" charset="0"/>
                <a:cs typeface="Verdana" panose="020B0604030504040204" pitchFamily="34" charset="0"/>
              </a:rPr>
              <a:t> tool through training</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b="1" dirty="0">
                <a:latin typeface="Verdana" panose="020B0604030504040204" pitchFamily="34" charset="0"/>
                <a:ea typeface="Verdana" panose="020B0604030504040204" pitchFamily="34" charset="0"/>
                <a:cs typeface="Verdana" panose="020B0604030504040204" pitchFamily="34" charset="0"/>
              </a:rPr>
              <a:t>Activity update:</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DRC and Syria have expressed interest for support in monitoring their carbon footprint</a:t>
            </a:r>
          </a:p>
          <a:p>
            <a:pPr marL="342900" indent="-34290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Survey to be launched this month to identify other countries to be supported. </a:t>
            </a:r>
          </a:p>
          <a:p>
            <a:endParaRPr lang="en-US" dirty="0"/>
          </a:p>
        </p:txBody>
      </p:sp>
      <p:sp>
        <p:nvSpPr>
          <p:cNvPr id="3" name="Title 2">
            <a:extLst>
              <a:ext uri="{FF2B5EF4-FFF2-40B4-BE49-F238E27FC236}">
                <a16:creationId xmlns:a16="http://schemas.microsoft.com/office/drawing/2014/main" id="{1106647D-9FDF-7EE4-DC09-10F605111100}"/>
              </a:ext>
            </a:extLst>
          </p:cNvPr>
          <p:cNvSpPr>
            <a:spLocks noGrp="1"/>
          </p:cNvSpPr>
          <p:nvPr>
            <p:ph type="title"/>
          </p:nvPr>
        </p:nvSpPr>
        <p:spPr/>
        <p:txBody>
          <a:bodyPr/>
          <a:lstStyle/>
          <a:p>
            <a:r>
              <a:rPr lang="en-US" dirty="0"/>
              <a:t>Establishing a Country-level CO2 baseline</a:t>
            </a:r>
          </a:p>
        </p:txBody>
      </p:sp>
      <p:pic>
        <p:nvPicPr>
          <p:cNvPr id="5" name="Picture 4" descr="Transport of oil in Afghanistan credit: OCHA/UNEP JEU">
            <a:extLst>
              <a:ext uri="{FF2B5EF4-FFF2-40B4-BE49-F238E27FC236}">
                <a16:creationId xmlns:a16="http://schemas.microsoft.com/office/drawing/2014/main" id="{41E5D7A3-09F0-C454-1459-836934BF12A1}"/>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7135" y="2740959"/>
            <a:ext cx="3505200" cy="2628900"/>
          </a:xfrm>
          <a:prstGeom prst="rect">
            <a:avLst/>
          </a:prstGeom>
        </p:spPr>
      </p:pic>
      <p:sp>
        <p:nvSpPr>
          <p:cNvPr id="7" name="TextBox 6">
            <a:extLst>
              <a:ext uri="{FF2B5EF4-FFF2-40B4-BE49-F238E27FC236}">
                <a16:creationId xmlns:a16="http://schemas.microsoft.com/office/drawing/2014/main" id="{B2526E83-BF94-A45D-A513-BDB237352389}"/>
              </a:ext>
            </a:extLst>
          </p:cNvPr>
          <p:cNvSpPr txBox="1"/>
          <p:nvPr/>
        </p:nvSpPr>
        <p:spPr>
          <a:xfrm>
            <a:off x="4957136" y="5163671"/>
            <a:ext cx="3527784" cy="215444"/>
          </a:xfrm>
          <a:prstGeom prst="rect">
            <a:avLst/>
          </a:prstGeom>
          <a:noFill/>
        </p:spPr>
        <p:txBody>
          <a:bodyPr wrap="square" rtlCol="0">
            <a:spAutoFit/>
          </a:bodyPr>
          <a:lstStyle/>
          <a:p>
            <a:pPr algn="r"/>
            <a:r>
              <a:rPr lang="en-US" sz="800" dirty="0">
                <a:solidFill>
                  <a:schemeClr val="bg1"/>
                </a:solidFill>
              </a:rPr>
              <a:t>Transport of oil in Afghanistan. Credit: OCHA/UNEP JEU</a:t>
            </a:r>
          </a:p>
        </p:txBody>
      </p:sp>
    </p:spTree>
    <p:extLst>
      <p:ext uri="{BB962C8B-B14F-4D97-AF65-F5344CB8AC3E}">
        <p14:creationId xmlns:p14="http://schemas.microsoft.com/office/powerpoint/2010/main" val="50156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19" name="Google Shape;233;p43">
            <a:extLst>
              <a:ext uri="{FF2B5EF4-FFF2-40B4-BE49-F238E27FC236}">
                <a16:creationId xmlns:a16="http://schemas.microsoft.com/office/drawing/2014/main" id="{1AF33CA5-EDC2-A44D-A21E-21E18E9E2B6B}"/>
              </a:ext>
            </a:extLst>
          </p:cNvPr>
          <p:cNvSpPr txBox="1"/>
          <p:nvPr/>
        </p:nvSpPr>
        <p:spPr>
          <a:xfrm>
            <a:off x="203133" y="1069786"/>
            <a:ext cx="8151972" cy="644762"/>
          </a:xfrm>
          <a:prstGeom prst="rect">
            <a:avLst/>
          </a:prstGeom>
          <a:noFill/>
          <a:ln>
            <a:noFill/>
          </a:ln>
        </p:spPr>
        <p:txBody>
          <a:bodyPr spcFirstLastPara="1" wrap="square" lIns="91425" tIns="91425" rIns="91425" bIns="91425" anchor="t" anchorCtr="0">
            <a:spAutoFit/>
          </a:bodyPr>
          <a:lstStyle/>
          <a:p>
            <a:pPr algn="ctr">
              <a:lnSpc>
                <a:spcPct val="115000"/>
              </a:lnSpc>
              <a:buSzPts val="1100"/>
            </a:pPr>
            <a:r>
              <a:rPr lang="en-GB" sz="2600"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Examples of Collective Global Efforts</a:t>
            </a:r>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1" name="TextBox 10">
            <a:extLst>
              <a:ext uri="{FF2B5EF4-FFF2-40B4-BE49-F238E27FC236}">
                <a16:creationId xmlns:a16="http://schemas.microsoft.com/office/drawing/2014/main" id="{464E6D29-1F9D-1F43-B05B-A35243FA971E}"/>
              </a:ext>
            </a:extLst>
          </p:cNvPr>
          <p:cNvSpPr txBox="1"/>
          <p:nvPr/>
        </p:nvSpPr>
        <p:spPr>
          <a:xfrm>
            <a:off x="2518289" y="4025974"/>
            <a:ext cx="1898873" cy="646331"/>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defRPr/>
            </a:pPr>
            <a:r>
              <a:rPr lang="en-US" sz="12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t>Introduction of the new UNHCR kitchen set</a:t>
            </a:r>
            <a:endParaRPr lang="en-CH" sz="12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4CA297F1-86D6-664C-8F9B-FD45AC36C5D2}"/>
              </a:ext>
            </a:extLst>
          </p:cNvPr>
          <p:cNvSpPr txBox="1"/>
          <p:nvPr/>
        </p:nvSpPr>
        <p:spPr>
          <a:xfrm>
            <a:off x="4583901" y="3597698"/>
            <a:ext cx="2077510" cy="830997"/>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defRPr/>
            </a:pPr>
            <a:r>
              <a:rPr lang="en-US" sz="12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t>R&amp;D - Eco-design Tarpaulin Project in Partnership UNHCR-ICRC-IFRC</a:t>
            </a:r>
            <a:endParaRPr lang="en-CH" sz="12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A466AA44-0671-764D-BD06-D48C28F80B4A}"/>
              </a:ext>
            </a:extLst>
          </p:cNvPr>
          <p:cNvSpPr txBox="1"/>
          <p:nvPr/>
        </p:nvSpPr>
        <p:spPr>
          <a:xfrm>
            <a:off x="108927" y="3210474"/>
            <a:ext cx="2281848" cy="646331"/>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defRPr/>
            </a:pPr>
            <a:r>
              <a:rPr lang="en-US" sz="12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t>Introduction of the UNHCR recycled synthetic medium and high thermal blanket</a:t>
            </a:r>
            <a:endParaRPr lang="en-CH" sz="12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a:extLst>
              <a:ext uri="{FF2B5EF4-FFF2-40B4-BE49-F238E27FC236}">
                <a16:creationId xmlns:a16="http://schemas.microsoft.com/office/drawing/2014/main" id="{E067527C-AEB6-2D45-B1C2-453D8CEC0B4B}"/>
              </a:ext>
            </a:extLst>
          </p:cNvPr>
          <p:cNvPicPr>
            <a:picLocks noChangeAspect="1"/>
          </p:cNvPicPr>
          <p:nvPr/>
        </p:nvPicPr>
        <p:blipFill>
          <a:blip r:embed="rId3"/>
          <a:stretch>
            <a:fillRect/>
          </a:stretch>
        </p:blipFill>
        <p:spPr>
          <a:xfrm>
            <a:off x="108927" y="4016257"/>
            <a:ext cx="2281848" cy="1737937"/>
          </a:xfrm>
          <a:prstGeom prst="rect">
            <a:avLst/>
          </a:prstGeom>
        </p:spPr>
      </p:pic>
      <p:pic>
        <p:nvPicPr>
          <p:cNvPr id="15" name="Picture 14">
            <a:extLst>
              <a:ext uri="{FF2B5EF4-FFF2-40B4-BE49-F238E27FC236}">
                <a16:creationId xmlns:a16="http://schemas.microsoft.com/office/drawing/2014/main" id="{8628527A-5955-E340-ABC7-9C3A07E76E75}"/>
              </a:ext>
            </a:extLst>
          </p:cNvPr>
          <p:cNvPicPr>
            <a:picLocks noChangeAspect="1"/>
          </p:cNvPicPr>
          <p:nvPr/>
        </p:nvPicPr>
        <p:blipFill>
          <a:blip r:embed="rId4"/>
          <a:stretch>
            <a:fillRect/>
          </a:stretch>
        </p:blipFill>
        <p:spPr>
          <a:xfrm>
            <a:off x="2518289" y="2035371"/>
            <a:ext cx="1891393" cy="1922844"/>
          </a:xfrm>
          <a:prstGeom prst="rect">
            <a:avLst/>
          </a:prstGeom>
        </p:spPr>
      </p:pic>
      <p:sp>
        <p:nvSpPr>
          <p:cNvPr id="16" name="TextBox 15">
            <a:extLst>
              <a:ext uri="{FF2B5EF4-FFF2-40B4-BE49-F238E27FC236}">
                <a16:creationId xmlns:a16="http://schemas.microsoft.com/office/drawing/2014/main" id="{EEC1E361-4F8B-8B48-8D09-89D1AD6DEB98}"/>
              </a:ext>
            </a:extLst>
          </p:cNvPr>
          <p:cNvSpPr txBox="1"/>
          <p:nvPr/>
        </p:nvSpPr>
        <p:spPr>
          <a:xfrm>
            <a:off x="6813990" y="4024325"/>
            <a:ext cx="2285033" cy="646331"/>
          </a:xfrm>
          <a:prstGeom prst="rect">
            <a:avLst/>
          </a:prstGeom>
          <a:noFill/>
          <a:ln>
            <a:solidFill>
              <a:srgbClr val="4472C4"/>
            </a:solidFill>
          </a:ln>
        </p:spPr>
        <p:txBody>
          <a:bodyPr wrap="square" rtlCol="0">
            <a:spAutoFit/>
          </a:bodyPr>
          <a:lstStyle/>
          <a:p>
            <a:pPr algn="ctr" defTabSz="685800" eaLnBrk="1" fontAlgn="auto" hangingPunct="1">
              <a:spcBef>
                <a:spcPts val="0"/>
              </a:spcBef>
              <a:spcAft>
                <a:spcPts val="0"/>
              </a:spcAft>
              <a:defRPr/>
            </a:pPr>
            <a:r>
              <a:rPr lang="en-US" sz="12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rPr>
              <a:t>R&amp;D PP bags Project in Partnership with UNHCR-ICRC-WFP</a:t>
            </a:r>
            <a:endParaRPr lang="en-CH" sz="1200" dirty="0">
              <a:solidFill>
                <a:srgbClr val="44546A">
                  <a:lumMod val="75000"/>
                </a:srgbClr>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Picture 16" descr="A picture containing sky, outdoor, ground&#10;&#10;Description automatically generated">
            <a:extLst>
              <a:ext uri="{FF2B5EF4-FFF2-40B4-BE49-F238E27FC236}">
                <a16:creationId xmlns:a16="http://schemas.microsoft.com/office/drawing/2014/main" id="{23BF471E-B835-CE47-A3D6-20BB95A5E9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3901" y="4602167"/>
            <a:ext cx="2077510" cy="1582333"/>
          </a:xfrm>
          <a:prstGeom prst="rect">
            <a:avLst/>
          </a:prstGeom>
        </p:spPr>
      </p:pic>
      <p:pic>
        <p:nvPicPr>
          <p:cNvPr id="18" name="Picture 2">
            <a:extLst>
              <a:ext uri="{FF2B5EF4-FFF2-40B4-BE49-F238E27FC236}">
                <a16:creationId xmlns:a16="http://schemas.microsoft.com/office/drawing/2014/main" id="{B4AF5E85-0056-ED47-96C0-1E414DA6EF7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17044" y="2035371"/>
            <a:ext cx="2285033" cy="189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912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37091D9D4F54296EC3CE6E8BFCA87" ma:contentTypeVersion="15" ma:contentTypeDescription="Create a new document." ma:contentTypeScope="" ma:versionID="78687756866688fe075215951ac496ef">
  <xsd:schema xmlns:xsd="http://www.w3.org/2001/XMLSchema" xmlns:xs="http://www.w3.org/2001/XMLSchema" xmlns:p="http://schemas.microsoft.com/office/2006/metadata/properties" xmlns:ns2="791c648d-e482-4422-b70a-b7c5fbc92150" xmlns:ns3="39101703-3322-499a-9ad7-231493c03048" targetNamespace="http://schemas.microsoft.com/office/2006/metadata/properties" ma:root="true" ma:fieldsID="44df59ba97d785bd18ee2017e8246693" ns2:_="" ns3:_="">
    <xsd:import namespace="791c648d-e482-4422-b70a-b7c5fbc92150"/>
    <xsd:import namespace="39101703-3322-499a-9ad7-231493c030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c648d-e482-4422-b70a-b7c5fbc92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101703-3322-499a-9ad7-231493c0304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1ACEC5-BAC5-4568-98E2-1B3EF11A0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1c648d-e482-4422-b70a-b7c5fbc92150"/>
    <ds:schemaRef ds:uri="39101703-3322-499a-9ad7-231493c030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D4F094-D153-4F90-A1E4-AD41AD42A3E8}">
  <ds:schemaRefs>
    <ds:schemaRef ds:uri="http://schemas.microsoft.com/sharepoint/v3/contenttype/forms"/>
  </ds:schemaRefs>
</ds:datastoreItem>
</file>

<file path=customXml/itemProps3.xml><?xml version="1.0" encoding="utf-8"?>
<ds:datastoreItem xmlns:ds="http://schemas.openxmlformats.org/officeDocument/2006/customXml" ds:itemID="{B55396F1-EF05-4163-A34E-0C49C5758DDC}">
  <ds:schemaRef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791c648d-e482-4422-b70a-b7c5fbc92150"/>
    <ds:schemaRef ds:uri="http://schemas.openxmlformats.org/package/2006/metadata/core-properties"/>
    <ds:schemaRef ds:uri="http://purl.org/dc/terms/"/>
    <ds:schemaRef ds:uri="39101703-3322-499a-9ad7-231493c0304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56287</TotalTime>
  <Words>2072</Words>
  <Application>Microsoft Macintosh PowerPoint</Application>
  <PresentationFormat>On-screen Show (4:3)</PresentationFormat>
  <Paragraphs>175</Paragraphs>
  <Slides>17</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Arial Narrow</vt:lpstr>
      <vt:lpstr>Calibri</vt:lpstr>
      <vt:lpstr>Calibri Light</vt:lpstr>
      <vt:lpstr>Courier New</vt:lpstr>
      <vt:lpstr>Lato Light</vt:lpstr>
      <vt:lpstr>Verdana</vt:lpstr>
      <vt:lpstr>Wingdings</vt:lpstr>
      <vt:lpstr>Office Theme</vt:lpstr>
      <vt:lpstr>Op1 Big Left banner layout</vt:lpstr>
      <vt:lpstr> </vt:lpstr>
      <vt:lpstr>Greening the Global Shelter Response – WHY?</vt:lpstr>
      <vt:lpstr>Background: Environment as a GSC priority</vt:lpstr>
      <vt:lpstr>Overview </vt:lpstr>
      <vt:lpstr>Greening Approach</vt:lpstr>
      <vt:lpstr>Activity 1: Shelter partners green their response</vt:lpstr>
      <vt:lpstr>Energy option tool</vt:lpstr>
      <vt:lpstr>Establishing a Country-level CO2 baseline</vt:lpstr>
      <vt:lpstr>PowerPoint Presentation</vt:lpstr>
      <vt:lpstr>Activity 2: Environmental research and advocacy</vt:lpstr>
      <vt:lpstr>Environmental Country Profiles </vt:lpstr>
      <vt:lpstr>Shelter Response Profiles </vt:lpstr>
      <vt:lpstr>Activity 3: Green country clusters shelter responses</vt:lpstr>
      <vt:lpstr>Cash and Markets Champion Support</vt:lpstr>
      <vt:lpstr>PowerPoint Presentation</vt:lpstr>
      <vt:lpstr>(Some) 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Miguel Urquia</dc:creator>
  <cp:lastModifiedBy>Mandy George</cp:lastModifiedBy>
  <cp:revision>90</cp:revision>
  <dcterms:created xsi:type="dcterms:W3CDTF">2020-11-26T09:07:16Z</dcterms:created>
  <dcterms:modified xsi:type="dcterms:W3CDTF">2022-05-09T13:59:03Z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0x01010039737091D9D4F54296EC3CE6E8BFCA87</vt:lpwstr>
  </property>
  <property fmtid="{D5CDD505-2E9C-101B-9397-08002B2CF9AE}" pid="3" name="Order">
    <vt:r8>10644300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