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comments/modernComment_196_6203124D.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4"/>
  </p:sldMasterIdLst>
  <p:notesMasterIdLst>
    <p:notesMasterId r:id="rId48"/>
  </p:notesMasterIdLst>
  <p:sldIdLst>
    <p:sldId id="379" r:id="rId5"/>
    <p:sldId id="412" r:id="rId6"/>
    <p:sldId id="3772" r:id="rId7"/>
    <p:sldId id="380" r:id="rId8"/>
    <p:sldId id="389" r:id="rId9"/>
    <p:sldId id="381" r:id="rId10"/>
    <p:sldId id="432" r:id="rId11"/>
    <p:sldId id="3767" r:id="rId12"/>
    <p:sldId id="405" r:id="rId13"/>
    <p:sldId id="3768" r:id="rId14"/>
    <p:sldId id="3769" r:id="rId15"/>
    <p:sldId id="3770" r:id="rId16"/>
    <p:sldId id="3766" r:id="rId17"/>
    <p:sldId id="406" r:id="rId18"/>
    <p:sldId id="407" r:id="rId19"/>
    <p:sldId id="388" r:id="rId20"/>
    <p:sldId id="396" r:id="rId21"/>
    <p:sldId id="392" r:id="rId22"/>
    <p:sldId id="401" r:id="rId23"/>
    <p:sldId id="427" r:id="rId24"/>
    <p:sldId id="428" r:id="rId25"/>
    <p:sldId id="429" r:id="rId26"/>
    <p:sldId id="384" r:id="rId27"/>
    <p:sldId id="422" r:id="rId28"/>
    <p:sldId id="423" r:id="rId29"/>
    <p:sldId id="424" r:id="rId30"/>
    <p:sldId id="425" r:id="rId31"/>
    <p:sldId id="3771" r:id="rId32"/>
    <p:sldId id="421" r:id="rId33"/>
    <p:sldId id="426" r:id="rId34"/>
    <p:sldId id="413" r:id="rId35"/>
    <p:sldId id="414" r:id="rId36"/>
    <p:sldId id="415" r:id="rId37"/>
    <p:sldId id="416" r:id="rId38"/>
    <p:sldId id="417" r:id="rId39"/>
    <p:sldId id="419" r:id="rId40"/>
    <p:sldId id="420" r:id="rId41"/>
    <p:sldId id="430" r:id="rId42"/>
    <p:sldId id="385" r:id="rId43"/>
    <p:sldId id="322" r:id="rId44"/>
    <p:sldId id="431" r:id="rId45"/>
    <p:sldId id="402" r:id="rId46"/>
    <p:sldId id="37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A28DE9FA-9EA9-4A72-8A3B-083D3890E2EB}">
          <p14:sldIdLst>
            <p14:sldId id="379"/>
            <p14:sldId id="412"/>
            <p14:sldId id="3772"/>
            <p14:sldId id="380"/>
            <p14:sldId id="389"/>
            <p14:sldId id="381"/>
            <p14:sldId id="432"/>
            <p14:sldId id="3767"/>
            <p14:sldId id="405"/>
            <p14:sldId id="3768"/>
            <p14:sldId id="3769"/>
            <p14:sldId id="3770"/>
            <p14:sldId id="3766"/>
            <p14:sldId id="406"/>
            <p14:sldId id="407"/>
            <p14:sldId id="388"/>
            <p14:sldId id="396"/>
            <p14:sldId id="392"/>
            <p14:sldId id="401"/>
            <p14:sldId id="427"/>
            <p14:sldId id="428"/>
            <p14:sldId id="429"/>
            <p14:sldId id="384"/>
            <p14:sldId id="422"/>
            <p14:sldId id="423"/>
            <p14:sldId id="424"/>
            <p14:sldId id="425"/>
            <p14:sldId id="3771"/>
            <p14:sldId id="421"/>
            <p14:sldId id="426"/>
            <p14:sldId id="413"/>
            <p14:sldId id="414"/>
            <p14:sldId id="415"/>
            <p14:sldId id="416"/>
            <p14:sldId id="417"/>
            <p14:sldId id="419"/>
            <p14:sldId id="420"/>
            <p14:sldId id="430"/>
            <p14:sldId id="385"/>
            <p14:sldId id="322"/>
            <p14:sldId id="431"/>
            <p14:sldId id="402"/>
            <p14:sldId id="378"/>
          </p14:sldIdLst>
        </p14:section>
      </p14:sectionLst>
    </p:ext>
    <p:ext uri="{EFAFB233-063F-42B5-8137-9DF3F51BA10A}">
      <p15:sldGuideLst xmlns:p15="http://schemas.microsoft.com/office/powerpoint/2012/main">
        <p15:guide id="1" orient="horz" pos="584">
          <p15:clr>
            <a:srgbClr val="A4A3A4"/>
          </p15:clr>
        </p15:guide>
        <p15:guide id="2" pos="331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54CE6C-1F45-6F09-55FB-5A076B5E76F0}" name="lemarshall@redcross.org.au" initials="le" userId="S::urn:spo:guest#lemarshall@redcross.org.au::"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0811"/>
    <a:srgbClr val="7E1416"/>
    <a:srgbClr val="794B3C"/>
    <a:srgbClr val="B07177"/>
    <a:srgbClr val="FA5061"/>
    <a:srgbClr val="978B82"/>
    <a:srgbClr val="B8A999"/>
    <a:srgbClr val="B8A98D"/>
    <a:srgbClr val="BDAA8D"/>
    <a:srgbClr val="BDA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636352-83BB-47F0-A5AB-CDC8B1532E22}" v="1058" dt="2025-07-01T13:56:12.124"/>
    <p1510:client id="{DC738B43-2923-B0E9-39D0-6D0719B5EBAD}" v="217" dt="2025-07-01T09:42:38.9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584"/>
        <p:guide pos="3312"/>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marshall@redcross.org.au" userId="S::urn:spo:guest#lemarshall@redcross.org.au::" providerId="AD" clId="Web-{DC738B43-2923-B0E9-39D0-6D0719B5EBAD}"/>
    <pc:docChg chg="addSld modSld sldOrd modSection">
      <pc:chgData name="lemarshall@redcross.org.au" userId="S::urn:spo:guest#lemarshall@redcross.org.au::" providerId="AD" clId="Web-{DC738B43-2923-B0E9-39D0-6D0719B5EBAD}" dt="2025-07-01T09:42:29.351" v="124"/>
      <pc:docMkLst>
        <pc:docMk/>
      </pc:docMkLst>
      <pc:sldChg chg="addSp delSp modSp">
        <pc:chgData name="lemarshall@redcross.org.au" userId="S::urn:spo:guest#lemarshall@redcross.org.au::" providerId="AD" clId="Web-{DC738B43-2923-B0E9-39D0-6D0719B5EBAD}" dt="2025-07-01T02:29:25.058" v="29"/>
        <pc:sldMkLst>
          <pc:docMk/>
          <pc:sldMk cId="1741252944" sldId="392"/>
        </pc:sldMkLst>
        <pc:picChg chg="del">
          <ac:chgData name="lemarshall@redcross.org.au" userId="S::urn:spo:guest#lemarshall@redcross.org.au::" providerId="AD" clId="Web-{DC738B43-2923-B0E9-39D0-6D0719B5EBAD}" dt="2025-07-01T02:29:09.261" v="26"/>
          <ac:picMkLst>
            <pc:docMk/>
            <pc:sldMk cId="1741252944" sldId="392"/>
            <ac:picMk id="2" creationId="{3C85A080-6968-C430-37DB-AEF35B038938}"/>
          </ac:picMkLst>
        </pc:picChg>
        <pc:picChg chg="add mod modCrop">
          <ac:chgData name="lemarshall@redcross.org.au" userId="S::urn:spo:guest#lemarshall@redcross.org.au::" providerId="AD" clId="Web-{DC738B43-2923-B0E9-39D0-6D0719B5EBAD}" dt="2025-07-01T02:29:25.058" v="29"/>
          <ac:picMkLst>
            <pc:docMk/>
            <pc:sldMk cId="1741252944" sldId="392"/>
            <ac:picMk id="4" creationId="{100DF3A9-2E3E-D247-A2B9-0ED2B6EDBB01}"/>
          </ac:picMkLst>
        </pc:picChg>
      </pc:sldChg>
      <pc:sldChg chg="modSp">
        <pc:chgData name="lemarshall@redcross.org.au" userId="S::urn:spo:guest#lemarshall@redcross.org.au::" providerId="AD" clId="Web-{DC738B43-2923-B0E9-39D0-6D0719B5EBAD}" dt="2025-07-01T02:41:55.244" v="106" actId="20577"/>
        <pc:sldMkLst>
          <pc:docMk/>
          <pc:sldMk cId="3595205845" sldId="396"/>
        </pc:sldMkLst>
        <pc:spChg chg="mod">
          <ac:chgData name="lemarshall@redcross.org.au" userId="S::urn:spo:guest#lemarshall@redcross.org.au::" providerId="AD" clId="Web-{DC738B43-2923-B0E9-39D0-6D0719B5EBAD}" dt="2025-07-01T02:41:55.244" v="106" actId="20577"/>
          <ac:spMkLst>
            <pc:docMk/>
            <pc:sldMk cId="3595205845" sldId="396"/>
            <ac:spMk id="8" creationId="{28A2A387-ED2E-2594-C504-AF4C81CE3CBF}"/>
          </ac:spMkLst>
        </pc:spChg>
      </pc:sldChg>
      <pc:sldChg chg="modSp">
        <pc:chgData name="lemarshall@redcross.org.au" userId="S::urn:spo:guest#lemarshall@redcross.org.au::" providerId="AD" clId="Web-{DC738B43-2923-B0E9-39D0-6D0719B5EBAD}" dt="2025-07-01T09:42:29.351" v="124"/>
        <pc:sldMkLst>
          <pc:docMk/>
          <pc:sldMk cId="2692953029" sldId="412"/>
        </pc:sldMkLst>
        <pc:graphicFrameChg chg="mod modGraphic">
          <ac:chgData name="lemarshall@redcross.org.au" userId="S::urn:spo:guest#lemarshall@redcross.org.au::" providerId="AD" clId="Web-{DC738B43-2923-B0E9-39D0-6D0719B5EBAD}" dt="2025-07-01T09:42:29.351" v="124"/>
          <ac:graphicFrameMkLst>
            <pc:docMk/>
            <pc:sldMk cId="2692953029" sldId="412"/>
            <ac:graphicFrameMk id="5" creationId="{00000000-0000-0000-0000-000000000000}"/>
          </ac:graphicFrameMkLst>
        </pc:graphicFrameChg>
      </pc:sldChg>
      <pc:sldChg chg="ord">
        <pc:chgData name="lemarshall@redcross.org.au" userId="S::urn:spo:guest#lemarshall@redcross.org.au::" providerId="AD" clId="Web-{DC738B43-2923-B0E9-39D0-6D0719B5EBAD}" dt="2025-07-01T02:33:13.395" v="30"/>
        <pc:sldMkLst>
          <pc:docMk/>
          <pc:sldMk cId="3977485544" sldId="421"/>
        </pc:sldMkLst>
      </pc:sldChg>
      <pc:sldChg chg="modSp add replId">
        <pc:chgData name="lemarshall@redcross.org.au" userId="S::urn:spo:guest#lemarshall@redcross.org.au::" providerId="AD" clId="Web-{DC738B43-2923-B0E9-39D0-6D0719B5EBAD}" dt="2025-07-01T02:36:17.043" v="105" actId="20577"/>
        <pc:sldMkLst>
          <pc:docMk/>
          <pc:sldMk cId="3523675807" sldId="3771"/>
        </pc:sldMkLst>
        <pc:spChg chg="mod">
          <ac:chgData name="lemarshall@redcross.org.au" userId="S::urn:spo:guest#lemarshall@redcross.org.au::" providerId="AD" clId="Web-{DC738B43-2923-B0E9-39D0-6D0719B5EBAD}" dt="2025-07-01T02:36:17.043" v="105" actId="20577"/>
          <ac:spMkLst>
            <pc:docMk/>
            <pc:sldMk cId="3523675807" sldId="3771"/>
            <ac:spMk id="2" creationId="{A4FC8496-CE7B-30F6-27A3-6702C27C2FFE}"/>
          </ac:spMkLst>
        </pc:spChg>
      </pc:sldChg>
    </pc:docChg>
  </pc:docChgLst>
  <pc:docChgLst>
    <pc:chgData name="Angel Pascual Martin" userId="dc4af02b-2456-4a60-b11c-c5280d8c5c8b" providerId="ADAL" clId="{05636352-83BB-47F0-A5AB-CDC8B1532E22}"/>
    <pc:docChg chg="undo custSel modSld sldOrd">
      <pc:chgData name="Angel Pascual Martin" userId="dc4af02b-2456-4a60-b11c-c5280d8c5c8b" providerId="ADAL" clId="{05636352-83BB-47F0-A5AB-CDC8B1532E22}" dt="2025-07-01T13:56:12.126" v="4626"/>
      <pc:docMkLst>
        <pc:docMk/>
      </pc:docMkLst>
      <pc:sldChg chg="addSp delSp modSp mod">
        <pc:chgData name="Angel Pascual Martin" userId="dc4af02b-2456-4a60-b11c-c5280d8c5c8b" providerId="ADAL" clId="{05636352-83BB-47F0-A5AB-CDC8B1532E22}" dt="2025-06-30T16:15:12.366" v="4119" actId="255"/>
        <pc:sldMkLst>
          <pc:docMk/>
          <pc:sldMk cId="2258903473" sldId="322"/>
        </pc:sldMkLst>
        <pc:spChg chg="add mod">
          <ac:chgData name="Angel Pascual Martin" userId="dc4af02b-2456-4a60-b11c-c5280d8c5c8b" providerId="ADAL" clId="{05636352-83BB-47F0-A5AB-CDC8B1532E22}" dt="2025-06-30T16:15:12.366" v="4119" actId="255"/>
          <ac:spMkLst>
            <pc:docMk/>
            <pc:sldMk cId="2258903473" sldId="322"/>
            <ac:spMk id="8" creationId="{ED3B0ED7-A8E9-B9A0-0B7B-028ECD031A1D}"/>
          </ac:spMkLst>
        </pc:spChg>
        <pc:picChg chg="del">
          <ac:chgData name="Angel Pascual Martin" userId="dc4af02b-2456-4a60-b11c-c5280d8c5c8b" providerId="ADAL" clId="{05636352-83BB-47F0-A5AB-CDC8B1532E22}" dt="2025-06-30T15:49:11.923" v="4005" actId="478"/>
          <ac:picMkLst>
            <pc:docMk/>
            <pc:sldMk cId="2258903473" sldId="322"/>
            <ac:picMk id="2" creationId="{1D682F9F-3E27-00C3-6D59-887B568C2008}"/>
          </ac:picMkLst>
        </pc:picChg>
        <pc:picChg chg="add mod">
          <ac:chgData name="Angel Pascual Martin" userId="dc4af02b-2456-4a60-b11c-c5280d8c5c8b" providerId="ADAL" clId="{05636352-83BB-47F0-A5AB-CDC8B1532E22}" dt="2025-06-30T16:13:39.278" v="4062" actId="1076"/>
          <ac:picMkLst>
            <pc:docMk/>
            <pc:sldMk cId="2258903473" sldId="322"/>
            <ac:picMk id="7" creationId="{2790EB1F-5263-5974-510A-733C7E036F69}"/>
          </ac:picMkLst>
        </pc:picChg>
      </pc:sldChg>
      <pc:sldChg chg="modSp mod">
        <pc:chgData name="Angel Pascual Martin" userId="dc4af02b-2456-4a60-b11c-c5280d8c5c8b" providerId="ADAL" clId="{05636352-83BB-47F0-A5AB-CDC8B1532E22}" dt="2025-06-30T16:27:17.700" v="4138" actId="20577"/>
        <pc:sldMkLst>
          <pc:docMk/>
          <pc:sldMk cId="2440324928" sldId="379"/>
        </pc:sldMkLst>
        <pc:spChg chg="mod">
          <ac:chgData name="Angel Pascual Martin" userId="dc4af02b-2456-4a60-b11c-c5280d8c5c8b" providerId="ADAL" clId="{05636352-83BB-47F0-A5AB-CDC8B1532E22}" dt="2025-06-30T16:27:17.700" v="4138" actId="20577"/>
          <ac:spMkLst>
            <pc:docMk/>
            <pc:sldMk cId="2440324928" sldId="379"/>
            <ac:spMk id="2" creationId="{6165E33F-4CEA-00CF-1B1C-06902A311428}"/>
          </ac:spMkLst>
        </pc:spChg>
        <pc:spChg chg="mod">
          <ac:chgData name="Angel Pascual Martin" userId="dc4af02b-2456-4a60-b11c-c5280d8c5c8b" providerId="ADAL" clId="{05636352-83BB-47F0-A5AB-CDC8B1532E22}" dt="2025-06-30T12:12:33.071" v="82" actId="1076"/>
          <ac:spMkLst>
            <pc:docMk/>
            <pc:sldMk cId="2440324928" sldId="379"/>
            <ac:spMk id="3" creationId="{867C734F-EF5D-2CDD-D1B8-15AD3E40B945}"/>
          </ac:spMkLst>
        </pc:spChg>
      </pc:sldChg>
      <pc:sldChg chg="modSp mod">
        <pc:chgData name="Angel Pascual Martin" userId="dc4af02b-2456-4a60-b11c-c5280d8c5c8b" providerId="ADAL" clId="{05636352-83BB-47F0-A5AB-CDC8B1532E22}" dt="2025-06-30T12:28:14.742" v="706" actId="20577"/>
        <pc:sldMkLst>
          <pc:docMk/>
          <pc:sldMk cId="12860127" sldId="380"/>
        </pc:sldMkLst>
        <pc:spChg chg="mod">
          <ac:chgData name="Angel Pascual Martin" userId="dc4af02b-2456-4a60-b11c-c5280d8c5c8b" providerId="ADAL" clId="{05636352-83BB-47F0-A5AB-CDC8B1532E22}" dt="2025-06-30T12:28:14.742" v="706" actId="20577"/>
          <ac:spMkLst>
            <pc:docMk/>
            <pc:sldMk cId="12860127" sldId="380"/>
            <ac:spMk id="2" creationId="{D2BBE695-1DB7-3942-C123-B1E9E1754E55}"/>
          </ac:spMkLst>
        </pc:spChg>
      </pc:sldChg>
      <pc:sldChg chg="modSp mod">
        <pc:chgData name="Angel Pascual Martin" userId="dc4af02b-2456-4a60-b11c-c5280d8c5c8b" providerId="ADAL" clId="{05636352-83BB-47F0-A5AB-CDC8B1532E22}" dt="2025-06-30T12:35:01.670" v="1143" actId="255"/>
        <pc:sldMkLst>
          <pc:docMk/>
          <pc:sldMk cId="1993667121" sldId="381"/>
        </pc:sldMkLst>
        <pc:spChg chg="mod">
          <ac:chgData name="Angel Pascual Martin" userId="dc4af02b-2456-4a60-b11c-c5280d8c5c8b" providerId="ADAL" clId="{05636352-83BB-47F0-A5AB-CDC8B1532E22}" dt="2025-06-30T12:35:01.670" v="1143" actId="255"/>
          <ac:spMkLst>
            <pc:docMk/>
            <pc:sldMk cId="1993667121" sldId="381"/>
            <ac:spMk id="2" creationId="{7E10DB90-1C0C-9DAF-15EE-D36892A52BA3}"/>
          </ac:spMkLst>
        </pc:spChg>
      </pc:sldChg>
      <pc:sldChg chg="modSp mod">
        <pc:chgData name="Angel Pascual Martin" userId="dc4af02b-2456-4a60-b11c-c5280d8c5c8b" providerId="ADAL" clId="{05636352-83BB-47F0-A5AB-CDC8B1532E22}" dt="2025-06-30T14:11:10.324" v="2971" actId="1076"/>
        <pc:sldMkLst>
          <pc:docMk/>
          <pc:sldMk cId="1465959792" sldId="384"/>
        </pc:sldMkLst>
        <pc:spChg chg="mod">
          <ac:chgData name="Angel Pascual Martin" userId="dc4af02b-2456-4a60-b11c-c5280d8c5c8b" providerId="ADAL" clId="{05636352-83BB-47F0-A5AB-CDC8B1532E22}" dt="2025-06-30T14:08:54.982" v="2911" actId="27636"/>
          <ac:spMkLst>
            <pc:docMk/>
            <pc:sldMk cId="1465959792" sldId="384"/>
            <ac:spMk id="4" creationId="{B90A887F-6720-AD77-29B2-B0255280294B}"/>
          </ac:spMkLst>
        </pc:spChg>
        <pc:spChg chg="mod">
          <ac:chgData name="Angel Pascual Martin" userId="dc4af02b-2456-4a60-b11c-c5280d8c5c8b" providerId="ADAL" clId="{05636352-83BB-47F0-A5AB-CDC8B1532E22}" dt="2025-06-30T14:10:21.057" v="2964" actId="20577"/>
          <ac:spMkLst>
            <pc:docMk/>
            <pc:sldMk cId="1465959792" sldId="384"/>
            <ac:spMk id="10" creationId="{45199024-A86E-E041-7767-498E7C3CB89B}"/>
          </ac:spMkLst>
        </pc:spChg>
        <pc:spChg chg="mod">
          <ac:chgData name="Angel Pascual Martin" userId="dc4af02b-2456-4a60-b11c-c5280d8c5c8b" providerId="ADAL" clId="{05636352-83BB-47F0-A5AB-CDC8B1532E22}" dt="2025-06-30T14:11:10.324" v="2971" actId="1076"/>
          <ac:spMkLst>
            <pc:docMk/>
            <pc:sldMk cId="1465959792" sldId="384"/>
            <ac:spMk id="12" creationId="{B619CDDF-5F3A-9F50-3A88-0946C85B1329}"/>
          </ac:spMkLst>
        </pc:spChg>
        <pc:picChg chg="mod">
          <ac:chgData name="Angel Pascual Martin" userId="dc4af02b-2456-4a60-b11c-c5280d8c5c8b" providerId="ADAL" clId="{05636352-83BB-47F0-A5AB-CDC8B1532E22}" dt="2025-06-30T14:09:23.139" v="2958" actId="1036"/>
          <ac:picMkLst>
            <pc:docMk/>
            <pc:sldMk cId="1465959792" sldId="384"/>
            <ac:picMk id="7" creationId="{61D967CB-99F5-FCE6-A1F7-D9FEAEBCDEB8}"/>
          </ac:picMkLst>
        </pc:picChg>
        <pc:picChg chg="mod">
          <ac:chgData name="Angel Pascual Martin" userId="dc4af02b-2456-4a60-b11c-c5280d8c5c8b" providerId="ADAL" clId="{05636352-83BB-47F0-A5AB-CDC8B1532E22}" dt="2025-06-30T14:09:23.139" v="2958" actId="1036"/>
          <ac:picMkLst>
            <pc:docMk/>
            <pc:sldMk cId="1465959792" sldId="384"/>
            <ac:picMk id="11" creationId="{3B229921-F8BD-2645-B00A-FE17450085E4}"/>
          </ac:picMkLst>
        </pc:picChg>
        <pc:cxnChg chg="mod">
          <ac:chgData name="Angel Pascual Martin" userId="dc4af02b-2456-4a60-b11c-c5280d8c5c8b" providerId="ADAL" clId="{05636352-83BB-47F0-A5AB-CDC8B1532E22}" dt="2025-06-30T14:09:23.139" v="2958" actId="1036"/>
          <ac:cxnSpMkLst>
            <pc:docMk/>
            <pc:sldMk cId="1465959792" sldId="384"/>
            <ac:cxnSpMk id="5" creationId="{B165B4E3-BA8A-4B06-CB43-2C3C52BAF6DA}"/>
          </ac:cxnSpMkLst>
        </pc:cxnChg>
      </pc:sldChg>
      <pc:sldChg chg="modSp mod">
        <pc:chgData name="Angel Pascual Martin" userId="dc4af02b-2456-4a60-b11c-c5280d8c5c8b" providerId="ADAL" clId="{05636352-83BB-47F0-A5AB-CDC8B1532E22}" dt="2025-06-30T15:48:58.778" v="4004" actId="6549"/>
        <pc:sldMkLst>
          <pc:docMk/>
          <pc:sldMk cId="1648418307" sldId="385"/>
        </pc:sldMkLst>
        <pc:spChg chg="mod">
          <ac:chgData name="Angel Pascual Martin" userId="dc4af02b-2456-4a60-b11c-c5280d8c5c8b" providerId="ADAL" clId="{05636352-83BB-47F0-A5AB-CDC8B1532E22}" dt="2025-06-30T15:48:58.778" v="4004" actId="6549"/>
          <ac:spMkLst>
            <pc:docMk/>
            <pc:sldMk cId="1648418307" sldId="385"/>
            <ac:spMk id="2" creationId="{C02832AE-E342-A369-0FFD-BE12FA6CE2C6}"/>
          </ac:spMkLst>
        </pc:spChg>
      </pc:sldChg>
      <pc:sldChg chg="addSp delSp modSp mod">
        <pc:chgData name="Angel Pascual Martin" userId="dc4af02b-2456-4a60-b11c-c5280d8c5c8b" providerId="ADAL" clId="{05636352-83BB-47F0-A5AB-CDC8B1532E22}" dt="2025-06-30T13:49:50.793" v="2563"/>
        <pc:sldMkLst>
          <pc:docMk/>
          <pc:sldMk cId="2282667321" sldId="388"/>
        </pc:sldMkLst>
        <pc:spChg chg="mod">
          <ac:chgData name="Angel Pascual Martin" userId="dc4af02b-2456-4a60-b11c-c5280d8c5c8b" providerId="ADAL" clId="{05636352-83BB-47F0-A5AB-CDC8B1532E22}" dt="2025-06-30T13:46:09.143" v="2519" actId="20577"/>
          <ac:spMkLst>
            <pc:docMk/>
            <pc:sldMk cId="2282667321" sldId="388"/>
            <ac:spMk id="4" creationId="{032C7FF9-B840-EEE8-4B2B-D5A6C406D925}"/>
          </ac:spMkLst>
        </pc:spChg>
        <pc:spChg chg="mod">
          <ac:chgData name="Angel Pascual Martin" userId="dc4af02b-2456-4a60-b11c-c5280d8c5c8b" providerId="ADAL" clId="{05636352-83BB-47F0-A5AB-CDC8B1532E22}" dt="2025-06-30T13:47:26.157" v="2525" actId="1076"/>
          <ac:spMkLst>
            <pc:docMk/>
            <pc:sldMk cId="2282667321" sldId="388"/>
            <ac:spMk id="7" creationId="{D50A8CED-F16E-4CC6-AB47-2CBCB56B2288}"/>
          </ac:spMkLst>
        </pc:spChg>
        <pc:spChg chg="mod">
          <ac:chgData name="Angel Pascual Martin" userId="dc4af02b-2456-4a60-b11c-c5280d8c5c8b" providerId="ADAL" clId="{05636352-83BB-47F0-A5AB-CDC8B1532E22}" dt="2025-06-30T13:48:52.272" v="2555" actId="1036"/>
          <ac:spMkLst>
            <pc:docMk/>
            <pc:sldMk cId="2282667321" sldId="388"/>
            <ac:spMk id="10" creationId="{593FC6B9-B61C-4570-0E64-F380A2FCFC40}"/>
          </ac:spMkLst>
        </pc:spChg>
        <pc:spChg chg="mod">
          <ac:chgData name="Angel Pascual Martin" userId="dc4af02b-2456-4a60-b11c-c5280d8c5c8b" providerId="ADAL" clId="{05636352-83BB-47F0-A5AB-CDC8B1532E22}" dt="2025-06-30T13:49:29.916" v="2561" actId="20577"/>
          <ac:spMkLst>
            <pc:docMk/>
            <pc:sldMk cId="2282667321" sldId="388"/>
            <ac:spMk id="12" creationId="{5952EBC6-81B6-8FF1-5F51-E0B8EB40142D}"/>
          </ac:spMkLst>
        </pc:spChg>
        <pc:spChg chg="add del mod">
          <ac:chgData name="Angel Pascual Martin" userId="dc4af02b-2456-4a60-b11c-c5280d8c5c8b" providerId="ADAL" clId="{05636352-83BB-47F0-A5AB-CDC8B1532E22}" dt="2025-06-30T13:49:50.793" v="2563"/>
          <ac:spMkLst>
            <pc:docMk/>
            <pc:sldMk cId="2282667321" sldId="388"/>
            <ac:spMk id="13" creationId="{058B5F57-13CB-3B5A-484F-77926B8E6203}"/>
          </ac:spMkLst>
        </pc:spChg>
      </pc:sldChg>
      <pc:sldChg chg="modSp mod">
        <pc:chgData name="Angel Pascual Martin" userId="dc4af02b-2456-4a60-b11c-c5280d8c5c8b" providerId="ADAL" clId="{05636352-83BB-47F0-A5AB-CDC8B1532E22}" dt="2025-06-30T12:34:15.498" v="1138" actId="255"/>
        <pc:sldMkLst>
          <pc:docMk/>
          <pc:sldMk cId="3830060449" sldId="389"/>
        </pc:sldMkLst>
        <pc:spChg chg="mod">
          <ac:chgData name="Angel Pascual Martin" userId="dc4af02b-2456-4a60-b11c-c5280d8c5c8b" providerId="ADAL" clId="{05636352-83BB-47F0-A5AB-CDC8B1532E22}" dt="2025-06-30T12:29:06.542" v="723" actId="255"/>
          <ac:spMkLst>
            <pc:docMk/>
            <pc:sldMk cId="3830060449" sldId="389"/>
            <ac:spMk id="4" creationId="{C4B5B84D-0803-527A-760E-FF50722574FB}"/>
          </ac:spMkLst>
        </pc:spChg>
        <pc:spChg chg="mod">
          <ac:chgData name="Angel Pascual Martin" userId="dc4af02b-2456-4a60-b11c-c5280d8c5c8b" providerId="ADAL" clId="{05636352-83BB-47F0-A5AB-CDC8B1532E22}" dt="2025-06-30T12:34:15.498" v="1138" actId="255"/>
          <ac:spMkLst>
            <pc:docMk/>
            <pc:sldMk cId="3830060449" sldId="389"/>
            <ac:spMk id="6" creationId="{4D357075-3106-2F21-20BF-9FA2DC1C8157}"/>
          </ac:spMkLst>
        </pc:spChg>
      </pc:sldChg>
      <pc:sldChg chg="modSp mod">
        <pc:chgData name="Angel Pascual Martin" userId="dc4af02b-2456-4a60-b11c-c5280d8c5c8b" providerId="ADAL" clId="{05636352-83BB-47F0-A5AB-CDC8B1532E22}" dt="2025-06-30T13:52:14.243" v="2587" actId="6549"/>
        <pc:sldMkLst>
          <pc:docMk/>
          <pc:sldMk cId="3595205845" sldId="396"/>
        </pc:sldMkLst>
        <pc:spChg chg="mod">
          <ac:chgData name="Angel Pascual Martin" userId="dc4af02b-2456-4a60-b11c-c5280d8c5c8b" providerId="ADAL" clId="{05636352-83BB-47F0-A5AB-CDC8B1532E22}" dt="2025-06-30T13:50:27.168" v="2571" actId="20577"/>
          <ac:spMkLst>
            <pc:docMk/>
            <pc:sldMk cId="3595205845" sldId="396"/>
            <ac:spMk id="4" creationId="{493A4A03-418E-3994-777C-8FCA45672106}"/>
          </ac:spMkLst>
        </pc:spChg>
        <pc:spChg chg="mod">
          <ac:chgData name="Angel Pascual Martin" userId="dc4af02b-2456-4a60-b11c-c5280d8c5c8b" providerId="ADAL" clId="{05636352-83BB-47F0-A5AB-CDC8B1532E22}" dt="2025-06-30T13:52:14.243" v="2587" actId="6549"/>
          <ac:spMkLst>
            <pc:docMk/>
            <pc:sldMk cId="3595205845" sldId="396"/>
            <ac:spMk id="8" creationId="{28A2A387-ED2E-2594-C504-AF4C81CE3CBF}"/>
          </ac:spMkLst>
        </pc:spChg>
        <pc:picChg chg="mod">
          <ac:chgData name="Angel Pascual Martin" userId="dc4af02b-2456-4a60-b11c-c5280d8c5c8b" providerId="ADAL" clId="{05636352-83BB-47F0-A5AB-CDC8B1532E22}" dt="2025-06-30T13:50:35.280" v="2572" actId="1076"/>
          <ac:picMkLst>
            <pc:docMk/>
            <pc:sldMk cId="3595205845" sldId="396"/>
            <ac:picMk id="2" creationId="{F165812A-E1CB-293A-6F91-B51F839A5380}"/>
          </ac:picMkLst>
        </pc:picChg>
      </pc:sldChg>
      <pc:sldChg chg="modSp mod">
        <pc:chgData name="Angel Pascual Martin" userId="dc4af02b-2456-4a60-b11c-c5280d8c5c8b" providerId="ADAL" clId="{05636352-83BB-47F0-A5AB-CDC8B1532E22}" dt="2025-06-30T13:55:59.601" v="2697" actId="14100"/>
        <pc:sldMkLst>
          <pc:docMk/>
          <pc:sldMk cId="3762794662" sldId="401"/>
        </pc:sldMkLst>
        <pc:spChg chg="mod">
          <ac:chgData name="Angel Pascual Martin" userId="dc4af02b-2456-4a60-b11c-c5280d8c5c8b" providerId="ADAL" clId="{05636352-83BB-47F0-A5AB-CDC8B1532E22}" dt="2025-06-30T13:55:59.601" v="2697" actId="14100"/>
          <ac:spMkLst>
            <pc:docMk/>
            <pc:sldMk cId="3762794662" sldId="401"/>
            <ac:spMk id="3" creationId="{FA126499-28EA-BD7E-50AC-0A80154D4809}"/>
          </ac:spMkLst>
        </pc:spChg>
        <pc:spChg chg="mod">
          <ac:chgData name="Angel Pascual Martin" userId="dc4af02b-2456-4a60-b11c-c5280d8c5c8b" providerId="ADAL" clId="{05636352-83BB-47F0-A5AB-CDC8B1532E22}" dt="2025-06-30T13:52:45.707" v="2591" actId="27636"/>
          <ac:spMkLst>
            <pc:docMk/>
            <pc:sldMk cId="3762794662" sldId="401"/>
            <ac:spMk id="4" creationId="{6BAED23C-49C8-3C1B-0FA1-7CDFBABC447A}"/>
          </ac:spMkLst>
        </pc:spChg>
        <pc:spChg chg="mod">
          <ac:chgData name="Angel Pascual Martin" userId="dc4af02b-2456-4a60-b11c-c5280d8c5c8b" providerId="ADAL" clId="{05636352-83BB-47F0-A5AB-CDC8B1532E22}" dt="2025-06-30T13:55:48.644" v="2696" actId="1036"/>
          <ac:spMkLst>
            <pc:docMk/>
            <pc:sldMk cId="3762794662" sldId="401"/>
            <ac:spMk id="6" creationId="{172B0C98-6B3F-2E8E-A83A-030F6AC239D9}"/>
          </ac:spMkLst>
        </pc:spChg>
        <pc:spChg chg="mod">
          <ac:chgData name="Angel Pascual Martin" userId="dc4af02b-2456-4a60-b11c-c5280d8c5c8b" providerId="ADAL" clId="{05636352-83BB-47F0-A5AB-CDC8B1532E22}" dt="2025-06-30T13:55:48.644" v="2696" actId="1036"/>
          <ac:spMkLst>
            <pc:docMk/>
            <pc:sldMk cId="3762794662" sldId="401"/>
            <ac:spMk id="8" creationId="{5AB7A047-C78C-7944-14E3-2ED9C99FDB4A}"/>
          </ac:spMkLst>
        </pc:spChg>
      </pc:sldChg>
      <pc:sldChg chg="modSp mod">
        <pc:chgData name="Angel Pascual Martin" userId="dc4af02b-2456-4a60-b11c-c5280d8c5c8b" providerId="ADAL" clId="{05636352-83BB-47F0-A5AB-CDC8B1532E22}" dt="2025-06-30T15:56:27.823" v="4059" actId="20577"/>
        <pc:sldMkLst>
          <pc:docMk/>
          <pc:sldMk cId="3920149452" sldId="402"/>
        </pc:sldMkLst>
        <pc:spChg chg="mod">
          <ac:chgData name="Angel Pascual Martin" userId="dc4af02b-2456-4a60-b11c-c5280d8c5c8b" providerId="ADAL" clId="{05636352-83BB-47F0-A5AB-CDC8B1532E22}" dt="2025-06-30T15:56:27.823" v="4059" actId="20577"/>
          <ac:spMkLst>
            <pc:docMk/>
            <pc:sldMk cId="3920149452" sldId="402"/>
            <ac:spMk id="2" creationId="{0FA044A0-B94C-5E49-C47E-66079589B5CE}"/>
          </ac:spMkLst>
        </pc:spChg>
        <pc:spChg chg="mod">
          <ac:chgData name="Angel Pascual Martin" userId="dc4af02b-2456-4a60-b11c-c5280d8c5c8b" providerId="ADAL" clId="{05636352-83BB-47F0-A5AB-CDC8B1532E22}" dt="2025-06-30T15:53:24.277" v="4033" actId="27636"/>
          <ac:spMkLst>
            <pc:docMk/>
            <pc:sldMk cId="3920149452" sldId="402"/>
            <ac:spMk id="4" creationId="{73A97379-266C-AE10-874B-4AE12E3DB56D}"/>
          </ac:spMkLst>
        </pc:spChg>
        <pc:picChg chg="mod">
          <ac:chgData name="Angel Pascual Martin" userId="dc4af02b-2456-4a60-b11c-c5280d8c5c8b" providerId="ADAL" clId="{05636352-83BB-47F0-A5AB-CDC8B1532E22}" dt="2025-06-30T15:55:32.137" v="4049" actId="14100"/>
          <ac:picMkLst>
            <pc:docMk/>
            <pc:sldMk cId="3920149452" sldId="402"/>
            <ac:picMk id="6" creationId="{83B5B970-2A9C-1947-B20C-D6E84E926B32}"/>
          </ac:picMkLst>
        </pc:picChg>
      </pc:sldChg>
      <pc:sldChg chg="modSp mod">
        <pc:chgData name="Angel Pascual Martin" userId="dc4af02b-2456-4a60-b11c-c5280d8c5c8b" providerId="ADAL" clId="{05636352-83BB-47F0-A5AB-CDC8B1532E22}" dt="2025-06-30T13:40:25.658" v="2462" actId="6549"/>
        <pc:sldMkLst>
          <pc:docMk/>
          <pc:sldMk cId="2668236244" sldId="405"/>
        </pc:sldMkLst>
        <pc:spChg chg="mod">
          <ac:chgData name="Angel Pascual Martin" userId="dc4af02b-2456-4a60-b11c-c5280d8c5c8b" providerId="ADAL" clId="{05636352-83BB-47F0-A5AB-CDC8B1532E22}" dt="2025-06-30T12:51:57.907" v="1245" actId="14100"/>
          <ac:spMkLst>
            <pc:docMk/>
            <pc:sldMk cId="2668236244" sldId="405"/>
            <ac:spMk id="5" creationId="{CF756CD3-0F3E-FF4C-8C7A-B8A1937A1C0B}"/>
          </ac:spMkLst>
        </pc:spChg>
        <pc:spChg chg="mod">
          <ac:chgData name="Angel Pascual Martin" userId="dc4af02b-2456-4a60-b11c-c5280d8c5c8b" providerId="ADAL" clId="{05636352-83BB-47F0-A5AB-CDC8B1532E22}" dt="2025-06-30T13:40:25.658" v="2462" actId="6549"/>
          <ac:spMkLst>
            <pc:docMk/>
            <pc:sldMk cId="2668236244" sldId="405"/>
            <ac:spMk id="11" creationId="{A4FE8801-1A9F-3E8E-4144-0D3283044DBC}"/>
          </ac:spMkLst>
        </pc:spChg>
        <pc:picChg chg="mod modCrop">
          <ac:chgData name="Angel Pascual Martin" userId="dc4af02b-2456-4a60-b11c-c5280d8c5c8b" providerId="ADAL" clId="{05636352-83BB-47F0-A5AB-CDC8B1532E22}" dt="2025-06-30T13:00:20.081" v="1279" actId="1076"/>
          <ac:picMkLst>
            <pc:docMk/>
            <pc:sldMk cId="2668236244" sldId="405"/>
            <ac:picMk id="2" creationId="{2E676B5C-4D8E-18E7-7974-E7548691BCD9}"/>
          </ac:picMkLst>
        </pc:picChg>
      </pc:sldChg>
      <pc:sldChg chg="addSp delSp modSp mod modCm">
        <pc:chgData name="Angel Pascual Martin" userId="dc4af02b-2456-4a60-b11c-c5280d8c5c8b" providerId="ADAL" clId="{05636352-83BB-47F0-A5AB-CDC8B1532E22}" dt="2025-06-30T13:33:47.561" v="2239" actId="732"/>
        <pc:sldMkLst>
          <pc:docMk/>
          <pc:sldMk cId="1644368461" sldId="406"/>
        </pc:sldMkLst>
        <pc:spChg chg="add del mod">
          <ac:chgData name="Angel Pascual Martin" userId="dc4af02b-2456-4a60-b11c-c5280d8c5c8b" providerId="ADAL" clId="{05636352-83BB-47F0-A5AB-CDC8B1532E22}" dt="2025-06-30T13:31:08.211" v="2212" actId="478"/>
          <ac:spMkLst>
            <pc:docMk/>
            <pc:sldMk cId="1644368461" sldId="406"/>
            <ac:spMk id="2" creationId="{FF575F3E-9CD9-0C51-99A2-4CD792CD05D5}"/>
          </ac:spMkLst>
        </pc:spChg>
        <pc:spChg chg="mod">
          <ac:chgData name="Angel Pascual Martin" userId="dc4af02b-2456-4a60-b11c-c5280d8c5c8b" providerId="ADAL" clId="{05636352-83BB-47F0-A5AB-CDC8B1532E22}" dt="2025-06-30T13:33:36.341" v="2238" actId="255"/>
          <ac:spMkLst>
            <pc:docMk/>
            <pc:sldMk cId="1644368461" sldId="406"/>
            <ac:spMk id="3" creationId="{FBAE431E-093B-D5A0-813A-EC39A9CAC59E}"/>
          </ac:spMkLst>
        </pc:spChg>
        <pc:spChg chg="mod">
          <ac:chgData name="Angel Pascual Martin" userId="dc4af02b-2456-4a60-b11c-c5280d8c5c8b" providerId="ADAL" clId="{05636352-83BB-47F0-A5AB-CDC8B1532E22}" dt="2025-06-30T13:29:46.017" v="2205" actId="255"/>
          <ac:spMkLst>
            <pc:docMk/>
            <pc:sldMk cId="1644368461" sldId="406"/>
            <ac:spMk id="5" creationId="{CDCE8F90-A9CC-A8D1-E97B-BAFA1BD1D722}"/>
          </ac:spMkLst>
        </pc:spChg>
        <pc:picChg chg="mod modCrop">
          <ac:chgData name="Angel Pascual Martin" userId="dc4af02b-2456-4a60-b11c-c5280d8c5c8b" providerId="ADAL" clId="{05636352-83BB-47F0-A5AB-CDC8B1532E22}" dt="2025-06-30T13:33:47.561" v="2239" actId="732"/>
          <ac:picMkLst>
            <pc:docMk/>
            <pc:sldMk cId="1644368461" sldId="406"/>
            <ac:picMk id="4" creationId="{129D06D1-1ECC-42ED-9274-FAA21B2EBEC9}"/>
          </ac:picMkLst>
        </pc:picChg>
        <pc:extLst>
          <p:ext xmlns:p="http://schemas.openxmlformats.org/presentationml/2006/main" uri="{D6D511B9-2390-475A-947B-AFAB55BFBCF1}">
            <pc226:cmChg xmlns:pc226="http://schemas.microsoft.com/office/powerpoint/2022/06/main/command" chg="mod">
              <pc226:chgData name="Angel Pascual Martin" userId="dc4af02b-2456-4a60-b11c-c5280d8c5c8b" providerId="ADAL" clId="{05636352-83BB-47F0-A5AB-CDC8B1532E22}" dt="2025-06-30T13:29:40.007" v="2204" actId="20577"/>
              <pc2:cmMkLst xmlns:pc2="http://schemas.microsoft.com/office/powerpoint/2019/9/main/command">
                <pc:docMk/>
                <pc:sldMk cId="1644368461" sldId="406"/>
                <pc2:cmMk id="{26D072E0-C2FF-4E74-B8EB-3F7D77B860BC}"/>
              </pc2:cmMkLst>
            </pc226:cmChg>
          </p:ext>
        </pc:extLst>
      </pc:sldChg>
      <pc:sldChg chg="addSp delSp modSp mod">
        <pc:chgData name="Angel Pascual Martin" userId="dc4af02b-2456-4a60-b11c-c5280d8c5c8b" providerId="ADAL" clId="{05636352-83BB-47F0-A5AB-CDC8B1532E22}" dt="2025-06-30T13:44:31.719" v="2506" actId="14100"/>
        <pc:sldMkLst>
          <pc:docMk/>
          <pc:sldMk cId="1422684612" sldId="407"/>
        </pc:sldMkLst>
        <pc:spChg chg="mod">
          <ac:chgData name="Angel Pascual Martin" userId="dc4af02b-2456-4a60-b11c-c5280d8c5c8b" providerId="ADAL" clId="{05636352-83BB-47F0-A5AB-CDC8B1532E22}" dt="2025-06-30T13:42:17.503" v="2476" actId="1076"/>
          <ac:spMkLst>
            <pc:docMk/>
            <pc:sldMk cId="1422684612" sldId="407"/>
            <ac:spMk id="3" creationId="{D2D4DC96-FDEC-0E6A-9A0C-20497FF866CA}"/>
          </ac:spMkLst>
        </pc:spChg>
        <pc:spChg chg="mod">
          <ac:chgData name="Angel Pascual Martin" userId="dc4af02b-2456-4a60-b11c-c5280d8c5c8b" providerId="ADAL" clId="{05636352-83BB-47F0-A5AB-CDC8B1532E22}" dt="2025-06-30T13:44:31.719" v="2506" actId="14100"/>
          <ac:spMkLst>
            <pc:docMk/>
            <pc:sldMk cId="1422684612" sldId="407"/>
            <ac:spMk id="4" creationId="{ADA7B209-3303-1C41-1FC0-8A3EEEA460F2}"/>
          </ac:spMkLst>
        </pc:spChg>
        <pc:spChg chg="add">
          <ac:chgData name="Angel Pascual Martin" userId="dc4af02b-2456-4a60-b11c-c5280d8c5c8b" providerId="ADAL" clId="{05636352-83BB-47F0-A5AB-CDC8B1532E22}" dt="2025-06-30T13:42:33.624" v="2477"/>
          <ac:spMkLst>
            <pc:docMk/>
            <pc:sldMk cId="1422684612" sldId="407"/>
            <ac:spMk id="5" creationId="{38F80CE7-3604-BF44-D1B3-D8F9847FC237}"/>
          </ac:spMkLst>
        </pc:spChg>
        <pc:spChg chg="add del mod">
          <ac:chgData name="Angel Pascual Martin" userId="dc4af02b-2456-4a60-b11c-c5280d8c5c8b" providerId="ADAL" clId="{05636352-83BB-47F0-A5AB-CDC8B1532E22}" dt="2025-06-30T13:43:05.558" v="2483"/>
          <ac:spMkLst>
            <pc:docMk/>
            <pc:sldMk cId="1422684612" sldId="407"/>
            <ac:spMk id="6" creationId="{B4032382-16BD-F027-D251-ABE916F32386}"/>
          </ac:spMkLst>
        </pc:spChg>
        <pc:picChg chg="mod">
          <ac:chgData name="Angel Pascual Martin" userId="dc4af02b-2456-4a60-b11c-c5280d8c5c8b" providerId="ADAL" clId="{05636352-83BB-47F0-A5AB-CDC8B1532E22}" dt="2025-06-30T13:41:56.658" v="2469" actId="14100"/>
          <ac:picMkLst>
            <pc:docMk/>
            <pc:sldMk cId="1422684612" sldId="407"/>
            <ac:picMk id="2" creationId="{5EC1C00C-3731-2BD0-5189-5450EAC03479}"/>
          </ac:picMkLst>
        </pc:picChg>
      </pc:sldChg>
      <pc:sldChg chg="modSp mod">
        <pc:chgData name="Angel Pascual Martin" userId="dc4af02b-2456-4a60-b11c-c5280d8c5c8b" providerId="ADAL" clId="{05636352-83BB-47F0-A5AB-CDC8B1532E22}" dt="2025-07-01T13:46:30.963" v="4624" actId="255"/>
        <pc:sldMkLst>
          <pc:docMk/>
          <pc:sldMk cId="2692953029" sldId="412"/>
        </pc:sldMkLst>
        <pc:graphicFrameChg chg="mod modGraphic">
          <ac:chgData name="Angel Pascual Martin" userId="dc4af02b-2456-4a60-b11c-c5280d8c5c8b" providerId="ADAL" clId="{05636352-83BB-47F0-A5AB-CDC8B1532E22}" dt="2025-07-01T13:46:30.963" v="4624" actId="255"/>
          <ac:graphicFrameMkLst>
            <pc:docMk/>
            <pc:sldMk cId="2692953029" sldId="412"/>
            <ac:graphicFrameMk id="5" creationId="{00000000-0000-0000-0000-000000000000}"/>
          </ac:graphicFrameMkLst>
        </pc:graphicFrameChg>
      </pc:sldChg>
      <pc:sldChg chg="addSp delSp modSp mod">
        <pc:chgData name="Angel Pascual Martin" userId="dc4af02b-2456-4a60-b11c-c5280d8c5c8b" providerId="ADAL" clId="{05636352-83BB-47F0-A5AB-CDC8B1532E22}" dt="2025-06-30T15:16:26.877" v="3469" actId="14100"/>
        <pc:sldMkLst>
          <pc:docMk/>
          <pc:sldMk cId="3759160127" sldId="413"/>
        </pc:sldMkLst>
        <pc:spChg chg="mod">
          <ac:chgData name="Angel Pascual Martin" userId="dc4af02b-2456-4a60-b11c-c5280d8c5c8b" providerId="ADAL" clId="{05636352-83BB-47F0-A5AB-CDC8B1532E22}" dt="2025-06-30T15:13:37.811" v="3435" actId="207"/>
          <ac:spMkLst>
            <pc:docMk/>
            <pc:sldMk cId="3759160127" sldId="413"/>
            <ac:spMk id="4" creationId="{92943DD1-204C-1D28-3585-7598F960101E}"/>
          </ac:spMkLst>
        </pc:spChg>
        <pc:spChg chg="mod">
          <ac:chgData name="Angel Pascual Martin" userId="dc4af02b-2456-4a60-b11c-c5280d8c5c8b" providerId="ADAL" clId="{05636352-83BB-47F0-A5AB-CDC8B1532E22}" dt="2025-06-30T15:16:26.877" v="3469" actId="14100"/>
          <ac:spMkLst>
            <pc:docMk/>
            <pc:sldMk cId="3759160127" sldId="413"/>
            <ac:spMk id="6" creationId="{D2E5680A-DDCF-E592-1CB4-855D6DDD2431}"/>
          </ac:spMkLst>
        </pc:spChg>
        <pc:spChg chg="add del mod">
          <ac:chgData name="Angel Pascual Martin" userId="dc4af02b-2456-4a60-b11c-c5280d8c5c8b" providerId="ADAL" clId="{05636352-83BB-47F0-A5AB-CDC8B1532E22}" dt="2025-06-30T15:15:01.055" v="3443" actId="478"/>
          <ac:spMkLst>
            <pc:docMk/>
            <pc:sldMk cId="3759160127" sldId="413"/>
            <ac:spMk id="7" creationId="{282AC87F-6874-E56D-C22A-6A7DBC9064D6}"/>
          </ac:spMkLst>
        </pc:spChg>
      </pc:sldChg>
      <pc:sldChg chg="modSp mod">
        <pc:chgData name="Angel Pascual Martin" userId="dc4af02b-2456-4a60-b11c-c5280d8c5c8b" providerId="ADAL" clId="{05636352-83BB-47F0-A5AB-CDC8B1532E22}" dt="2025-06-30T15:23:37.089" v="3570" actId="27636"/>
        <pc:sldMkLst>
          <pc:docMk/>
          <pc:sldMk cId="1302023179" sldId="414"/>
        </pc:sldMkLst>
        <pc:spChg chg="mod">
          <ac:chgData name="Angel Pascual Martin" userId="dc4af02b-2456-4a60-b11c-c5280d8c5c8b" providerId="ADAL" clId="{05636352-83BB-47F0-A5AB-CDC8B1532E22}" dt="2025-06-30T15:20:31.077" v="3519" actId="20577"/>
          <ac:spMkLst>
            <pc:docMk/>
            <pc:sldMk cId="1302023179" sldId="414"/>
            <ac:spMk id="3" creationId="{53204348-B981-04A6-71BE-797E6F332164}"/>
          </ac:spMkLst>
        </pc:spChg>
        <pc:spChg chg="mod">
          <ac:chgData name="Angel Pascual Martin" userId="dc4af02b-2456-4a60-b11c-c5280d8c5c8b" providerId="ADAL" clId="{05636352-83BB-47F0-A5AB-CDC8B1532E22}" dt="2025-06-30T15:23:37.089" v="3570" actId="27636"/>
          <ac:spMkLst>
            <pc:docMk/>
            <pc:sldMk cId="1302023179" sldId="414"/>
            <ac:spMk id="4" creationId="{EDC6047E-7BC0-7E65-F301-E5A454D41F48}"/>
          </ac:spMkLst>
        </pc:spChg>
        <pc:spChg chg="mod">
          <ac:chgData name="Angel Pascual Martin" userId="dc4af02b-2456-4a60-b11c-c5280d8c5c8b" providerId="ADAL" clId="{05636352-83BB-47F0-A5AB-CDC8B1532E22}" dt="2025-06-30T15:22:11.563" v="3561" actId="20577"/>
          <ac:spMkLst>
            <pc:docMk/>
            <pc:sldMk cId="1302023179" sldId="414"/>
            <ac:spMk id="6" creationId="{7A06D0CC-50C1-E55D-8B94-B96EF5854182}"/>
          </ac:spMkLst>
        </pc:spChg>
        <pc:picChg chg="mod">
          <ac:chgData name="Angel Pascual Martin" userId="dc4af02b-2456-4a60-b11c-c5280d8c5c8b" providerId="ADAL" clId="{05636352-83BB-47F0-A5AB-CDC8B1532E22}" dt="2025-06-30T15:22:05.090" v="3559" actId="1035"/>
          <ac:picMkLst>
            <pc:docMk/>
            <pc:sldMk cId="1302023179" sldId="414"/>
            <ac:picMk id="8" creationId="{EC73724D-6623-3409-0F9D-9C91A3C8A166}"/>
          </ac:picMkLst>
        </pc:picChg>
      </pc:sldChg>
      <pc:sldChg chg="addSp modSp mod">
        <pc:chgData name="Angel Pascual Martin" userId="dc4af02b-2456-4a60-b11c-c5280d8c5c8b" providerId="ADAL" clId="{05636352-83BB-47F0-A5AB-CDC8B1532E22}" dt="2025-06-30T15:27:52.368" v="3638" actId="1076"/>
        <pc:sldMkLst>
          <pc:docMk/>
          <pc:sldMk cId="488469308" sldId="415"/>
        </pc:sldMkLst>
        <pc:spChg chg="mod">
          <ac:chgData name="Angel Pascual Martin" userId="dc4af02b-2456-4a60-b11c-c5280d8c5c8b" providerId="ADAL" clId="{05636352-83BB-47F0-A5AB-CDC8B1532E22}" dt="2025-06-30T15:27:52.368" v="3638" actId="1076"/>
          <ac:spMkLst>
            <pc:docMk/>
            <pc:sldMk cId="488469308" sldId="415"/>
            <ac:spMk id="2" creationId="{415F1B27-19DF-664B-D590-8F9F65B07130}"/>
          </ac:spMkLst>
        </pc:spChg>
        <pc:spChg chg="mod">
          <ac:chgData name="Angel Pascual Martin" userId="dc4af02b-2456-4a60-b11c-c5280d8c5c8b" providerId="ADAL" clId="{05636352-83BB-47F0-A5AB-CDC8B1532E22}" dt="2025-06-30T15:25:45.507" v="3618" actId="1076"/>
          <ac:spMkLst>
            <pc:docMk/>
            <pc:sldMk cId="488469308" sldId="415"/>
            <ac:spMk id="3" creationId="{FFCC8BC0-6905-9163-00CB-C48C1D43C0EF}"/>
          </ac:spMkLst>
        </pc:spChg>
        <pc:spChg chg="mod">
          <ac:chgData name="Angel Pascual Martin" userId="dc4af02b-2456-4a60-b11c-c5280d8c5c8b" providerId="ADAL" clId="{05636352-83BB-47F0-A5AB-CDC8B1532E22}" dt="2025-06-30T15:23:54.193" v="3572" actId="27636"/>
          <ac:spMkLst>
            <pc:docMk/>
            <pc:sldMk cId="488469308" sldId="415"/>
            <ac:spMk id="4" creationId="{315EFE78-B827-2FC8-438E-BB9E7FC9A5D6}"/>
          </ac:spMkLst>
        </pc:spChg>
        <pc:spChg chg="add mod">
          <ac:chgData name="Angel Pascual Martin" userId="dc4af02b-2456-4a60-b11c-c5280d8c5c8b" providerId="ADAL" clId="{05636352-83BB-47F0-A5AB-CDC8B1532E22}" dt="2025-06-30T15:26:47.256" v="3631" actId="1076"/>
          <ac:spMkLst>
            <pc:docMk/>
            <pc:sldMk cId="488469308" sldId="415"/>
            <ac:spMk id="7" creationId="{C39AD4B8-F178-76B0-D491-FE08643A2086}"/>
          </ac:spMkLst>
        </pc:spChg>
        <pc:spChg chg="mod">
          <ac:chgData name="Angel Pascual Martin" userId="dc4af02b-2456-4a60-b11c-c5280d8c5c8b" providerId="ADAL" clId="{05636352-83BB-47F0-A5AB-CDC8B1532E22}" dt="2025-06-30T15:25:41.755" v="3617" actId="1076"/>
          <ac:spMkLst>
            <pc:docMk/>
            <pc:sldMk cId="488469308" sldId="415"/>
            <ac:spMk id="8" creationId="{BC77919A-4220-3DCE-7D81-9F30DCF396A5}"/>
          </ac:spMkLst>
        </pc:spChg>
        <pc:picChg chg="mod">
          <ac:chgData name="Angel Pascual Martin" userId="dc4af02b-2456-4a60-b11c-c5280d8c5c8b" providerId="ADAL" clId="{05636352-83BB-47F0-A5AB-CDC8B1532E22}" dt="2025-06-30T15:27:46.473" v="3636" actId="1076"/>
          <ac:picMkLst>
            <pc:docMk/>
            <pc:sldMk cId="488469308" sldId="415"/>
            <ac:picMk id="6" creationId="{41A17A7C-106A-93D5-D250-D89589989B9F}"/>
          </ac:picMkLst>
        </pc:picChg>
      </pc:sldChg>
      <pc:sldChg chg="addSp modSp mod">
        <pc:chgData name="Angel Pascual Martin" userId="dc4af02b-2456-4a60-b11c-c5280d8c5c8b" providerId="ADAL" clId="{05636352-83BB-47F0-A5AB-CDC8B1532E22}" dt="2025-06-30T15:30:24.640" v="3671" actId="14100"/>
        <pc:sldMkLst>
          <pc:docMk/>
          <pc:sldMk cId="1768191951" sldId="416"/>
        </pc:sldMkLst>
        <pc:spChg chg="mod">
          <ac:chgData name="Angel Pascual Martin" userId="dc4af02b-2456-4a60-b11c-c5280d8c5c8b" providerId="ADAL" clId="{05636352-83BB-47F0-A5AB-CDC8B1532E22}" dt="2025-06-30T15:29:01.686" v="3656" actId="1076"/>
          <ac:spMkLst>
            <pc:docMk/>
            <pc:sldMk cId="1768191951" sldId="416"/>
            <ac:spMk id="3" creationId="{3D425289-A700-D677-B10C-C16149CA47E0}"/>
          </ac:spMkLst>
        </pc:spChg>
        <pc:spChg chg="mod">
          <ac:chgData name="Angel Pascual Martin" userId="dc4af02b-2456-4a60-b11c-c5280d8c5c8b" providerId="ADAL" clId="{05636352-83BB-47F0-A5AB-CDC8B1532E22}" dt="2025-06-30T15:28:12.461" v="3640" actId="27636"/>
          <ac:spMkLst>
            <pc:docMk/>
            <pc:sldMk cId="1768191951" sldId="416"/>
            <ac:spMk id="4" creationId="{D7D0FA97-C93D-98A2-507A-71DCF5F6930A}"/>
          </ac:spMkLst>
        </pc:spChg>
        <pc:spChg chg="add mod">
          <ac:chgData name="Angel Pascual Martin" userId="dc4af02b-2456-4a60-b11c-c5280d8c5c8b" providerId="ADAL" clId="{05636352-83BB-47F0-A5AB-CDC8B1532E22}" dt="2025-06-30T15:30:24.640" v="3671" actId="14100"/>
          <ac:spMkLst>
            <pc:docMk/>
            <pc:sldMk cId="1768191951" sldId="416"/>
            <ac:spMk id="6" creationId="{44317FD4-0E9A-3777-6132-D9D0E06B4EF3}"/>
          </ac:spMkLst>
        </pc:spChg>
      </pc:sldChg>
      <pc:sldChg chg="addSp modSp mod">
        <pc:chgData name="Angel Pascual Martin" userId="dc4af02b-2456-4a60-b11c-c5280d8c5c8b" providerId="ADAL" clId="{05636352-83BB-47F0-A5AB-CDC8B1532E22}" dt="2025-06-30T15:34:52.442" v="3760" actId="1038"/>
        <pc:sldMkLst>
          <pc:docMk/>
          <pc:sldMk cId="3806364643" sldId="417"/>
        </pc:sldMkLst>
        <pc:spChg chg="add mod">
          <ac:chgData name="Angel Pascual Martin" userId="dc4af02b-2456-4a60-b11c-c5280d8c5c8b" providerId="ADAL" clId="{05636352-83BB-47F0-A5AB-CDC8B1532E22}" dt="2025-06-30T15:34:07.851" v="3721" actId="1076"/>
          <ac:spMkLst>
            <pc:docMk/>
            <pc:sldMk cId="3806364643" sldId="417"/>
            <ac:spMk id="2" creationId="{AA34BED3-62E8-C29A-B764-68290C5C89A3}"/>
          </ac:spMkLst>
        </pc:spChg>
        <pc:spChg chg="mod">
          <ac:chgData name="Angel Pascual Martin" userId="dc4af02b-2456-4a60-b11c-c5280d8c5c8b" providerId="ADAL" clId="{05636352-83BB-47F0-A5AB-CDC8B1532E22}" dt="2025-06-30T15:34:52.442" v="3760" actId="1038"/>
          <ac:spMkLst>
            <pc:docMk/>
            <pc:sldMk cId="3806364643" sldId="417"/>
            <ac:spMk id="3" creationId="{8C0BDE8A-F0CE-F255-D69C-13519B889851}"/>
          </ac:spMkLst>
        </pc:spChg>
        <pc:spChg chg="mod">
          <ac:chgData name="Angel Pascual Martin" userId="dc4af02b-2456-4a60-b11c-c5280d8c5c8b" providerId="ADAL" clId="{05636352-83BB-47F0-A5AB-CDC8B1532E22}" dt="2025-06-30T15:30:47.929" v="3673" actId="27636"/>
          <ac:spMkLst>
            <pc:docMk/>
            <pc:sldMk cId="3806364643" sldId="417"/>
            <ac:spMk id="4" creationId="{F8CB44B3-3162-29BA-6321-76AF5E5DE749}"/>
          </ac:spMkLst>
        </pc:spChg>
        <pc:spChg chg="mod">
          <ac:chgData name="Angel Pascual Martin" userId="dc4af02b-2456-4a60-b11c-c5280d8c5c8b" providerId="ADAL" clId="{05636352-83BB-47F0-A5AB-CDC8B1532E22}" dt="2025-06-30T15:34:52.442" v="3760" actId="1038"/>
          <ac:spMkLst>
            <pc:docMk/>
            <pc:sldMk cId="3806364643" sldId="417"/>
            <ac:spMk id="7" creationId="{1CBB7799-5AE1-F9BC-25CF-31EE313E8224}"/>
          </ac:spMkLst>
        </pc:spChg>
        <pc:cxnChg chg="mod">
          <ac:chgData name="Angel Pascual Martin" userId="dc4af02b-2456-4a60-b11c-c5280d8c5c8b" providerId="ADAL" clId="{05636352-83BB-47F0-A5AB-CDC8B1532E22}" dt="2025-06-30T15:33:54.310" v="3719" actId="1035"/>
          <ac:cxnSpMkLst>
            <pc:docMk/>
            <pc:sldMk cId="3806364643" sldId="417"/>
            <ac:cxnSpMk id="5" creationId="{4E5DB95C-0B4E-DDA5-F3E5-C3F729551948}"/>
          </ac:cxnSpMkLst>
        </pc:cxnChg>
      </pc:sldChg>
      <pc:sldChg chg="addSp modSp mod">
        <pc:chgData name="Angel Pascual Martin" userId="dc4af02b-2456-4a60-b11c-c5280d8c5c8b" providerId="ADAL" clId="{05636352-83BB-47F0-A5AB-CDC8B1532E22}" dt="2025-06-30T15:37:25.026" v="3847" actId="20577"/>
        <pc:sldMkLst>
          <pc:docMk/>
          <pc:sldMk cId="99904253" sldId="419"/>
        </pc:sldMkLst>
        <pc:spChg chg="mod">
          <ac:chgData name="Angel Pascual Martin" userId="dc4af02b-2456-4a60-b11c-c5280d8c5c8b" providerId="ADAL" clId="{05636352-83BB-47F0-A5AB-CDC8B1532E22}" dt="2025-06-30T15:36:02.930" v="3830" actId="1036"/>
          <ac:spMkLst>
            <pc:docMk/>
            <pc:sldMk cId="99904253" sldId="419"/>
            <ac:spMk id="3" creationId="{4E1190A7-9091-77B2-B537-450F4CD554B3}"/>
          </ac:spMkLst>
        </pc:spChg>
        <pc:spChg chg="mod">
          <ac:chgData name="Angel Pascual Martin" userId="dc4af02b-2456-4a60-b11c-c5280d8c5c8b" providerId="ADAL" clId="{05636352-83BB-47F0-A5AB-CDC8B1532E22}" dt="2025-06-30T15:35:10.566" v="3762" actId="27636"/>
          <ac:spMkLst>
            <pc:docMk/>
            <pc:sldMk cId="99904253" sldId="419"/>
            <ac:spMk id="4" creationId="{02C3D3A4-0FF4-B458-5436-FF05DD9A7E8D}"/>
          </ac:spMkLst>
        </pc:spChg>
        <pc:spChg chg="mod">
          <ac:chgData name="Angel Pascual Martin" userId="dc4af02b-2456-4a60-b11c-c5280d8c5c8b" providerId="ADAL" clId="{05636352-83BB-47F0-A5AB-CDC8B1532E22}" dt="2025-06-30T15:35:54.326" v="3817" actId="1036"/>
          <ac:spMkLst>
            <pc:docMk/>
            <pc:sldMk cId="99904253" sldId="419"/>
            <ac:spMk id="7" creationId="{F25542BA-4ACD-2010-347D-331BA7291044}"/>
          </ac:spMkLst>
        </pc:spChg>
        <pc:spChg chg="add mod">
          <ac:chgData name="Angel Pascual Martin" userId="dc4af02b-2456-4a60-b11c-c5280d8c5c8b" providerId="ADAL" clId="{05636352-83BB-47F0-A5AB-CDC8B1532E22}" dt="2025-06-30T15:37:25.026" v="3847" actId="20577"/>
          <ac:spMkLst>
            <pc:docMk/>
            <pc:sldMk cId="99904253" sldId="419"/>
            <ac:spMk id="8" creationId="{95C73685-E6C4-B5FD-2AE3-30693C65809A}"/>
          </ac:spMkLst>
        </pc:spChg>
      </pc:sldChg>
      <pc:sldChg chg="addSp delSp modSp mod">
        <pc:chgData name="Angel Pascual Martin" userId="dc4af02b-2456-4a60-b11c-c5280d8c5c8b" providerId="ADAL" clId="{05636352-83BB-47F0-A5AB-CDC8B1532E22}" dt="2025-06-30T15:42:05.475" v="3895" actId="14100"/>
        <pc:sldMkLst>
          <pc:docMk/>
          <pc:sldMk cId="770899241" sldId="420"/>
        </pc:sldMkLst>
        <pc:spChg chg="add mod">
          <ac:chgData name="Angel Pascual Martin" userId="dc4af02b-2456-4a60-b11c-c5280d8c5c8b" providerId="ADAL" clId="{05636352-83BB-47F0-A5AB-CDC8B1532E22}" dt="2025-06-30T15:42:05.475" v="3895" actId="14100"/>
          <ac:spMkLst>
            <pc:docMk/>
            <pc:sldMk cId="770899241" sldId="420"/>
            <ac:spMk id="2" creationId="{EB2844B7-F58E-0CBF-FA6F-A4081A2B3645}"/>
          </ac:spMkLst>
        </pc:spChg>
        <pc:spChg chg="add">
          <ac:chgData name="Angel Pascual Martin" userId="dc4af02b-2456-4a60-b11c-c5280d8c5c8b" providerId="ADAL" clId="{05636352-83BB-47F0-A5AB-CDC8B1532E22}" dt="2025-06-30T15:39:15.487" v="3865"/>
          <ac:spMkLst>
            <pc:docMk/>
            <pc:sldMk cId="770899241" sldId="420"/>
            <ac:spMk id="3" creationId="{4BF25AD3-EC2B-A530-03AD-7E678C9B0C0F}"/>
          </ac:spMkLst>
        </pc:spChg>
        <pc:spChg chg="mod">
          <ac:chgData name="Angel Pascual Martin" userId="dc4af02b-2456-4a60-b11c-c5280d8c5c8b" providerId="ADAL" clId="{05636352-83BB-47F0-A5AB-CDC8B1532E22}" dt="2025-06-30T15:38:39.938" v="3859" actId="1076"/>
          <ac:spMkLst>
            <pc:docMk/>
            <pc:sldMk cId="770899241" sldId="420"/>
            <ac:spMk id="4" creationId="{B747C1CB-2AE6-D580-EAE8-C6019AEEB4E4}"/>
          </ac:spMkLst>
        </pc:spChg>
        <pc:spChg chg="add del mod">
          <ac:chgData name="Angel Pascual Martin" userId="dc4af02b-2456-4a60-b11c-c5280d8c5c8b" providerId="ADAL" clId="{05636352-83BB-47F0-A5AB-CDC8B1532E22}" dt="2025-06-30T15:39:35.800" v="3870"/>
          <ac:spMkLst>
            <pc:docMk/>
            <pc:sldMk cId="770899241" sldId="420"/>
            <ac:spMk id="6" creationId="{3B185935-6A95-386C-1AEA-41B59486B57E}"/>
          </ac:spMkLst>
        </pc:spChg>
        <pc:spChg chg="mod">
          <ac:chgData name="Angel Pascual Martin" userId="dc4af02b-2456-4a60-b11c-c5280d8c5c8b" providerId="ADAL" clId="{05636352-83BB-47F0-A5AB-CDC8B1532E22}" dt="2025-06-30T15:41:08.651" v="3887" actId="1076"/>
          <ac:spMkLst>
            <pc:docMk/>
            <pc:sldMk cId="770899241" sldId="420"/>
            <ac:spMk id="7" creationId="{20F08C5C-1621-B9F3-8831-D34AD1C41A15}"/>
          </ac:spMkLst>
        </pc:spChg>
        <pc:cxnChg chg="mod">
          <ac:chgData name="Angel Pascual Martin" userId="dc4af02b-2456-4a60-b11c-c5280d8c5c8b" providerId="ADAL" clId="{05636352-83BB-47F0-A5AB-CDC8B1532E22}" dt="2025-06-30T15:38:42.918" v="3860" actId="1076"/>
          <ac:cxnSpMkLst>
            <pc:docMk/>
            <pc:sldMk cId="770899241" sldId="420"/>
            <ac:cxnSpMk id="5" creationId="{72D28880-4F3C-7890-B6DA-E2EB121372A6}"/>
          </ac:cxnSpMkLst>
        </pc:cxnChg>
      </pc:sldChg>
      <pc:sldChg chg="modSp mod">
        <pc:chgData name="Angel Pascual Martin" userId="dc4af02b-2456-4a60-b11c-c5280d8c5c8b" providerId="ADAL" clId="{05636352-83BB-47F0-A5AB-CDC8B1532E22}" dt="2025-06-30T15:12:21.346" v="3423" actId="20577"/>
        <pc:sldMkLst>
          <pc:docMk/>
          <pc:sldMk cId="3977485544" sldId="421"/>
        </pc:sldMkLst>
        <pc:spChg chg="mod">
          <ac:chgData name="Angel Pascual Martin" userId="dc4af02b-2456-4a60-b11c-c5280d8c5c8b" providerId="ADAL" clId="{05636352-83BB-47F0-A5AB-CDC8B1532E22}" dt="2025-06-30T15:12:21.346" v="3423" actId="20577"/>
          <ac:spMkLst>
            <pc:docMk/>
            <pc:sldMk cId="3977485544" sldId="421"/>
            <ac:spMk id="2" creationId="{E5479207-8D89-314A-34F5-1B1054CBB642}"/>
          </ac:spMkLst>
        </pc:spChg>
      </pc:sldChg>
      <pc:sldChg chg="addSp delSp modSp mod">
        <pc:chgData name="Angel Pascual Martin" userId="dc4af02b-2456-4a60-b11c-c5280d8c5c8b" providerId="ADAL" clId="{05636352-83BB-47F0-A5AB-CDC8B1532E22}" dt="2025-06-30T14:17:16.325" v="3007" actId="732"/>
        <pc:sldMkLst>
          <pc:docMk/>
          <pc:sldMk cId="3070393635" sldId="422"/>
        </pc:sldMkLst>
        <pc:spChg chg="mod">
          <ac:chgData name="Angel Pascual Martin" userId="dc4af02b-2456-4a60-b11c-c5280d8c5c8b" providerId="ADAL" clId="{05636352-83BB-47F0-A5AB-CDC8B1532E22}" dt="2025-06-30T14:14:01.130" v="2985" actId="1076"/>
          <ac:spMkLst>
            <pc:docMk/>
            <pc:sldMk cId="3070393635" sldId="422"/>
            <ac:spMk id="3" creationId="{76F78526-2654-A157-3DBF-77D7DC670F50}"/>
          </ac:spMkLst>
        </pc:spChg>
        <pc:spChg chg="mod">
          <ac:chgData name="Angel Pascual Martin" userId="dc4af02b-2456-4a60-b11c-c5280d8c5c8b" providerId="ADAL" clId="{05636352-83BB-47F0-A5AB-CDC8B1532E22}" dt="2025-06-30T14:12:43.245" v="2979" actId="20577"/>
          <ac:spMkLst>
            <pc:docMk/>
            <pc:sldMk cId="3070393635" sldId="422"/>
            <ac:spMk id="4" creationId="{74DCC29A-3AF3-9CAA-F8B2-E2C7CB9C7029}"/>
          </ac:spMkLst>
        </pc:spChg>
        <pc:spChg chg="mod">
          <ac:chgData name="Angel Pascual Martin" userId="dc4af02b-2456-4a60-b11c-c5280d8c5c8b" providerId="ADAL" clId="{05636352-83BB-47F0-A5AB-CDC8B1532E22}" dt="2025-06-30T14:13:45.245" v="2983" actId="255"/>
          <ac:spMkLst>
            <pc:docMk/>
            <pc:sldMk cId="3070393635" sldId="422"/>
            <ac:spMk id="6" creationId="{BED9F83E-C07A-A224-274B-A525F9CFEDE1}"/>
          </ac:spMkLst>
        </pc:spChg>
        <pc:spChg chg="add mod">
          <ac:chgData name="Angel Pascual Martin" userId="dc4af02b-2456-4a60-b11c-c5280d8c5c8b" providerId="ADAL" clId="{05636352-83BB-47F0-A5AB-CDC8B1532E22}" dt="2025-06-30T14:17:00.051" v="3005" actId="208"/>
          <ac:spMkLst>
            <pc:docMk/>
            <pc:sldMk cId="3070393635" sldId="422"/>
            <ac:spMk id="7" creationId="{7C2D3863-681C-1F47-5EE9-13A83B4AE76C}"/>
          </ac:spMkLst>
        </pc:spChg>
        <pc:spChg chg="mod">
          <ac:chgData name="Angel Pascual Martin" userId="dc4af02b-2456-4a60-b11c-c5280d8c5c8b" providerId="ADAL" clId="{05636352-83BB-47F0-A5AB-CDC8B1532E22}" dt="2025-06-30T14:14:41.072" v="2989" actId="255"/>
          <ac:spMkLst>
            <pc:docMk/>
            <pc:sldMk cId="3070393635" sldId="422"/>
            <ac:spMk id="12" creationId="{6A1495C8-1A1F-9C6B-9AE0-467C72A2C6A1}"/>
          </ac:spMkLst>
        </pc:spChg>
        <pc:picChg chg="mod modCrop">
          <ac:chgData name="Angel Pascual Martin" userId="dc4af02b-2456-4a60-b11c-c5280d8c5c8b" providerId="ADAL" clId="{05636352-83BB-47F0-A5AB-CDC8B1532E22}" dt="2025-06-30T14:17:16.325" v="3007" actId="732"/>
          <ac:picMkLst>
            <pc:docMk/>
            <pc:sldMk cId="3070393635" sldId="422"/>
            <ac:picMk id="8" creationId="{65472063-0210-343D-1D3F-D223988B9648}"/>
          </ac:picMkLst>
        </pc:picChg>
        <pc:picChg chg="del mod">
          <ac:chgData name="Angel Pascual Martin" userId="dc4af02b-2456-4a60-b11c-c5280d8c5c8b" providerId="ADAL" clId="{05636352-83BB-47F0-A5AB-CDC8B1532E22}" dt="2025-06-30T14:15:33.710" v="2991" actId="478"/>
          <ac:picMkLst>
            <pc:docMk/>
            <pc:sldMk cId="3070393635" sldId="422"/>
            <ac:picMk id="9" creationId="{03E41B05-68D0-CF5C-C6DE-8E37555B58E6}"/>
          </ac:picMkLst>
        </pc:picChg>
        <pc:cxnChg chg="mod">
          <ac:chgData name="Angel Pascual Martin" userId="dc4af02b-2456-4a60-b11c-c5280d8c5c8b" providerId="ADAL" clId="{05636352-83BB-47F0-A5AB-CDC8B1532E22}" dt="2025-06-30T14:17:08.124" v="3006" actId="1076"/>
          <ac:cxnSpMkLst>
            <pc:docMk/>
            <pc:sldMk cId="3070393635" sldId="422"/>
            <ac:cxnSpMk id="5" creationId="{738EB94D-77ED-82D4-73B4-B50B865E43A6}"/>
          </ac:cxnSpMkLst>
        </pc:cxnChg>
      </pc:sldChg>
      <pc:sldChg chg="addSp delSp modSp mod">
        <pc:chgData name="Angel Pascual Martin" userId="dc4af02b-2456-4a60-b11c-c5280d8c5c8b" providerId="ADAL" clId="{05636352-83BB-47F0-A5AB-CDC8B1532E22}" dt="2025-06-30T14:53:15.039" v="3299" actId="1036"/>
        <pc:sldMkLst>
          <pc:docMk/>
          <pc:sldMk cId="2569069893" sldId="423"/>
        </pc:sldMkLst>
        <pc:spChg chg="mod">
          <ac:chgData name="Angel Pascual Martin" userId="dc4af02b-2456-4a60-b11c-c5280d8c5c8b" providerId="ADAL" clId="{05636352-83BB-47F0-A5AB-CDC8B1532E22}" dt="2025-06-30T14:52:06.120" v="3281" actId="1076"/>
          <ac:spMkLst>
            <pc:docMk/>
            <pc:sldMk cId="2569069893" sldId="423"/>
            <ac:spMk id="2" creationId="{6E684B51-DC0D-FE95-152B-52BD4EBF3498}"/>
          </ac:spMkLst>
        </pc:spChg>
        <pc:spChg chg="mod">
          <ac:chgData name="Angel Pascual Martin" userId="dc4af02b-2456-4a60-b11c-c5280d8c5c8b" providerId="ADAL" clId="{05636352-83BB-47F0-A5AB-CDC8B1532E22}" dt="2025-06-30T14:22:30.830" v="3025" actId="207"/>
          <ac:spMkLst>
            <pc:docMk/>
            <pc:sldMk cId="2569069893" sldId="423"/>
            <ac:spMk id="4" creationId="{51D3EFCD-CD7E-CB36-06DF-68480155E0A9}"/>
          </ac:spMkLst>
        </pc:spChg>
        <pc:spChg chg="mod">
          <ac:chgData name="Angel Pascual Martin" userId="dc4af02b-2456-4a60-b11c-c5280d8c5c8b" providerId="ADAL" clId="{05636352-83BB-47F0-A5AB-CDC8B1532E22}" dt="2025-06-30T14:52:59.921" v="3291" actId="1076"/>
          <ac:spMkLst>
            <pc:docMk/>
            <pc:sldMk cId="2569069893" sldId="423"/>
            <ac:spMk id="6" creationId="{3E6DDC1D-B7B3-3920-9F6F-C45A61948C08}"/>
          </ac:spMkLst>
        </pc:spChg>
        <pc:spChg chg="add">
          <ac:chgData name="Angel Pascual Martin" userId="dc4af02b-2456-4a60-b11c-c5280d8c5c8b" providerId="ADAL" clId="{05636352-83BB-47F0-A5AB-CDC8B1532E22}" dt="2025-06-30T14:24:32.587" v="3057"/>
          <ac:spMkLst>
            <pc:docMk/>
            <pc:sldMk cId="2569069893" sldId="423"/>
            <ac:spMk id="8" creationId="{0E1F9625-4C54-4CF5-FA58-60F9F05A5F01}"/>
          </ac:spMkLst>
        </pc:spChg>
        <pc:spChg chg="add del mod">
          <ac:chgData name="Angel Pascual Martin" userId="dc4af02b-2456-4a60-b11c-c5280d8c5c8b" providerId="ADAL" clId="{05636352-83BB-47F0-A5AB-CDC8B1532E22}" dt="2025-06-30T14:40:46.614" v="3094" actId="478"/>
          <ac:spMkLst>
            <pc:docMk/>
            <pc:sldMk cId="2569069893" sldId="423"/>
            <ac:spMk id="9" creationId="{DB7F4F25-7430-DB62-44AF-489FBFC3196F}"/>
          </ac:spMkLst>
        </pc:spChg>
        <pc:spChg chg="add del mod">
          <ac:chgData name="Angel Pascual Martin" userId="dc4af02b-2456-4a60-b11c-c5280d8c5c8b" providerId="ADAL" clId="{05636352-83BB-47F0-A5AB-CDC8B1532E22}" dt="2025-06-30T14:40:46.614" v="3094" actId="478"/>
          <ac:spMkLst>
            <pc:docMk/>
            <pc:sldMk cId="2569069893" sldId="423"/>
            <ac:spMk id="10" creationId="{655F97D5-ABE4-AF47-7767-521AF63D5D6B}"/>
          </ac:spMkLst>
        </pc:spChg>
        <pc:spChg chg="add mod">
          <ac:chgData name="Angel Pascual Martin" userId="dc4af02b-2456-4a60-b11c-c5280d8c5c8b" providerId="ADAL" clId="{05636352-83BB-47F0-A5AB-CDC8B1532E22}" dt="2025-06-30T14:53:15.039" v="3299" actId="1036"/>
          <ac:spMkLst>
            <pc:docMk/>
            <pc:sldMk cId="2569069893" sldId="423"/>
            <ac:spMk id="11" creationId="{5D0CBFC2-BD6F-63C3-D83D-69561001415B}"/>
          </ac:spMkLst>
        </pc:spChg>
        <pc:spChg chg="add del mod">
          <ac:chgData name="Angel Pascual Martin" userId="dc4af02b-2456-4a60-b11c-c5280d8c5c8b" providerId="ADAL" clId="{05636352-83BB-47F0-A5AB-CDC8B1532E22}" dt="2025-06-30T14:41:47.353" v="3111"/>
          <ac:spMkLst>
            <pc:docMk/>
            <pc:sldMk cId="2569069893" sldId="423"/>
            <ac:spMk id="12" creationId="{C71F22B9-E994-BBED-320B-EB0D299B3F1E}"/>
          </ac:spMkLst>
        </pc:spChg>
        <pc:spChg chg="add mod">
          <ac:chgData name="Angel Pascual Martin" userId="dc4af02b-2456-4a60-b11c-c5280d8c5c8b" providerId="ADAL" clId="{05636352-83BB-47F0-A5AB-CDC8B1532E22}" dt="2025-06-30T14:45:00.355" v="3141" actId="571"/>
          <ac:spMkLst>
            <pc:docMk/>
            <pc:sldMk cId="2569069893" sldId="423"/>
            <ac:spMk id="13" creationId="{CBC58453-E210-A755-C386-014241E2E99B}"/>
          </ac:spMkLst>
        </pc:spChg>
        <pc:picChg chg="del mod">
          <ac:chgData name="Angel Pascual Martin" userId="dc4af02b-2456-4a60-b11c-c5280d8c5c8b" providerId="ADAL" clId="{05636352-83BB-47F0-A5AB-CDC8B1532E22}" dt="2025-06-30T14:42:54.339" v="3120" actId="478"/>
          <ac:picMkLst>
            <pc:docMk/>
            <pc:sldMk cId="2569069893" sldId="423"/>
            <ac:picMk id="7" creationId="{38621252-C125-F6FE-D17C-E415A892E639}"/>
          </ac:picMkLst>
        </pc:picChg>
        <pc:cxnChg chg="add mod">
          <ac:chgData name="Angel Pascual Martin" userId="dc4af02b-2456-4a60-b11c-c5280d8c5c8b" providerId="ADAL" clId="{05636352-83BB-47F0-A5AB-CDC8B1532E22}" dt="2025-06-30T14:53:03.276" v="3292" actId="1076"/>
          <ac:cxnSpMkLst>
            <pc:docMk/>
            <pc:sldMk cId="2569069893" sldId="423"/>
            <ac:cxnSpMk id="14" creationId="{27EE9139-C935-EAC3-E9E9-9E03D7B970AC}"/>
          </ac:cxnSpMkLst>
        </pc:cxnChg>
      </pc:sldChg>
      <pc:sldChg chg="addSp delSp modSp mod">
        <pc:chgData name="Angel Pascual Martin" userId="dc4af02b-2456-4a60-b11c-c5280d8c5c8b" providerId="ADAL" clId="{05636352-83BB-47F0-A5AB-CDC8B1532E22}" dt="2025-06-30T15:06:54.281" v="3387" actId="255"/>
        <pc:sldMkLst>
          <pc:docMk/>
          <pc:sldMk cId="1904083181" sldId="424"/>
        </pc:sldMkLst>
        <pc:spChg chg="mod">
          <ac:chgData name="Angel Pascual Martin" userId="dc4af02b-2456-4a60-b11c-c5280d8c5c8b" providerId="ADAL" clId="{05636352-83BB-47F0-A5AB-CDC8B1532E22}" dt="2025-06-30T15:04:28.968" v="3373" actId="1076"/>
          <ac:spMkLst>
            <pc:docMk/>
            <pc:sldMk cId="1904083181" sldId="424"/>
            <ac:spMk id="2" creationId="{36E6CBC0-E026-1AF1-E41E-2D45369F56F5}"/>
          </ac:spMkLst>
        </pc:spChg>
        <pc:spChg chg="del">
          <ac:chgData name="Angel Pascual Martin" userId="dc4af02b-2456-4a60-b11c-c5280d8c5c8b" providerId="ADAL" clId="{05636352-83BB-47F0-A5AB-CDC8B1532E22}" dt="2025-06-30T14:59:50.903" v="3330" actId="478"/>
          <ac:spMkLst>
            <pc:docMk/>
            <pc:sldMk cId="1904083181" sldId="424"/>
            <ac:spMk id="3" creationId="{A60E5C87-E858-707E-DEFF-15D94FCBB8C0}"/>
          </ac:spMkLst>
        </pc:spChg>
        <pc:spChg chg="mod">
          <ac:chgData name="Angel Pascual Martin" userId="dc4af02b-2456-4a60-b11c-c5280d8c5c8b" providerId="ADAL" clId="{05636352-83BB-47F0-A5AB-CDC8B1532E22}" dt="2025-06-30T14:56:37.111" v="3317" actId="207"/>
          <ac:spMkLst>
            <pc:docMk/>
            <pc:sldMk cId="1904083181" sldId="424"/>
            <ac:spMk id="4" creationId="{E60F2286-F0F8-3744-4204-BA2FE043560F}"/>
          </ac:spMkLst>
        </pc:spChg>
        <pc:spChg chg="add mod">
          <ac:chgData name="Angel Pascual Martin" userId="dc4af02b-2456-4a60-b11c-c5280d8c5c8b" providerId="ADAL" clId="{05636352-83BB-47F0-A5AB-CDC8B1532E22}" dt="2025-06-30T15:06:54.281" v="3387" actId="255"/>
          <ac:spMkLst>
            <pc:docMk/>
            <pc:sldMk cId="1904083181" sldId="424"/>
            <ac:spMk id="7" creationId="{79BD6010-BEAD-CA74-FFE3-9D250CC6518B}"/>
          </ac:spMkLst>
        </pc:spChg>
        <pc:graphicFrameChg chg="del mod">
          <ac:chgData name="Angel Pascual Martin" userId="dc4af02b-2456-4a60-b11c-c5280d8c5c8b" providerId="ADAL" clId="{05636352-83BB-47F0-A5AB-CDC8B1532E22}" dt="2025-06-30T14:59:47.278" v="3329" actId="478"/>
          <ac:graphicFrameMkLst>
            <pc:docMk/>
            <pc:sldMk cId="1904083181" sldId="424"/>
            <ac:graphicFrameMk id="6" creationId="{065E057F-B761-AF07-8C88-75D7EC071692}"/>
          </ac:graphicFrameMkLst>
        </pc:graphicFrameChg>
      </pc:sldChg>
      <pc:sldChg chg="modSp mod">
        <pc:chgData name="Angel Pascual Martin" userId="dc4af02b-2456-4a60-b11c-c5280d8c5c8b" providerId="ADAL" clId="{05636352-83BB-47F0-A5AB-CDC8B1532E22}" dt="2025-06-30T15:10:56.441" v="3413" actId="255"/>
        <pc:sldMkLst>
          <pc:docMk/>
          <pc:sldMk cId="114488922" sldId="425"/>
        </pc:sldMkLst>
        <pc:spChg chg="mod">
          <ac:chgData name="Angel Pascual Martin" userId="dc4af02b-2456-4a60-b11c-c5280d8c5c8b" providerId="ADAL" clId="{05636352-83BB-47F0-A5AB-CDC8B1532E22}" dt="2025-06-30T15:08:38.340" v="3394" actId="1076"/>
          <ac:spMkLst>
            <pc:docMk/>
            <pc:sldMk cId="114488922" sldId="425"/>
            <ac:spMk id="2" creationId="{2BF2697B-7F10-468C-CB0C-685314ABBD4A}"/>
          </ac:spMkLst>
        </pc:spChg>
        <pc:spChg chg="mod">
          <ac:chgData name="Angel Pascual Martin" userId="dc4af02b-2456-4a60-b11c-c5280d8c5c8b" providerId="ADAL" clId="{05636352-83BB-47F0-A5AB-CDC8B1532E22}" dt="2025-06-30T15:10:56.441" v="3413" actId="255"/>
          <ac:spMkLst>
            <pc:docMk/>
            <pc:sldMk cId="114488922" sldId="425"/>
            <ac:spMk id="3" creationId="{406688BC-AB99-AA12-F272-5FDBE0CD0FEC}"/>
          </ac:spMkLst>
        </pc:spChg>
        <pc:spChg chg="mod">
          <ac:chgData name="Angel Pascual Martin" userId="dc4af02b-2456-4a60-b11c-c5280d8c5c8b" providerId="ADAL" clId="{05636352-83BB-47F0-A5AB-CDC8B1532E22}" dt="2025-06-30T15:07:27.219" v="3390" actId="207"/>
          <ac:spMkLst>
            <pc:docMk/>
            <pc:sldMk cId="114488922" sldId="425"/>
            <ac:spMk id="4" creationId="{077E6422-AA5C-3DFF-428C-48A23CB8A8AF}"/>
          </ac:spMkLst>
        </pc:spChg>
        <pc:spChg chg="mod">
          <ac:chgData name="Angel Pascual Martin" userId="dc4af02b-2456-4a60-b11c-c5280d8c5c8b" providerId="ADAL" clId="{05636352-83BB-47F0-A5AB-CDC8B1532E22}" dt="2025-06-30T15:08:38.340" v="3394" actId="1076"/>
          <ac:spMkLst>
            <pc:docMk/>
            <pc:sldMk cId="114488922" sldId="425"/>
            <ac:spMk id="6" creationId="{035D1E12-F719-51AF-76B2-562BB6D99BCB}"/>
          </ac:spMkLst>
        </pc:spChg>
        <pc:picChg chg="mod">
          <ac:chgData name="Angel Pascual Martin" userId="dc4af02b-2456-4a60-b11c-c5280d8c5c8b" providerId="ADAL" clId="{05636352-83BB-47F0-A5AB-CDC8B1532E22}" dt="2025-06-30T15:09:38.246" v="3407" actId="1076"/>
          <ac:picMkLst>
            <pc:docMk/>
            <pc:sldMk cId="114488922" sldId="425"/>
            <ac:picMk id="8" creationId="{5DB954D9-5F97-CC9D-76EA-68385F49689F}"/>
          </ac:picMkLst>
        </pc:picChg>
        <pc:picChg chg="mod">
          <ac:chgData name="Angel Pascual Martin" userId="dc4af02b-2456-4a60-b11c-c5280d8c5c8b" providerId="ADAL" clId="{05636352-83BB-47F0-A5AB-CDC8B1532E22}" dt="2025-06-30T15:09:49.321" v="3409" actId="14100"/>
          <ac:picMkLst>
            <pc:docMk/>
            <pc:sldMk cId="114488922" sldId="425"/>
            <ac:picMk id="9" creationId="{CE41760A-C4B1-FF4D-EC4C-D0F831D5DD31}"/>
          </ac:picMkLst>
        </pc:picChg>
      </pc:sldChg>
      <pc:sldChg chg="modSp mod">
        <pc:chgData name="Angel Pascual Martin" userId="dc4af02b-2456-4a60-b11c-c5280d8c5c8b" providerId="ADAL" clId="{05636352-83BB-47F0-A5AB-CDC8B1532E22}" dt="2025-06-30T13:56:24.326" v="2700" actId="20577"/>
        <pc:sldMkLst>
          <pc:docMk/>
          <pc:sldMk cId="2866631056" sldId="427"/>
        </pc:sldMkLst>
        <pc:spChg chg="mod">
          <ac:chgData name="Angel Pascual Martin" userId="dc4af02b-2456-4a60-b11c-c5280d8c5c8b" providerId="ADAL" clId="{05636352-83BB-47F0-A5AB-CDC8B1532E22}" dt="2025-06-30T13:56:24.326" v="2700" actId="20577"/>
          <ac:spMkLst>
            <pc:docMk/>
            <pc:sldMk cId="2866631056" sldId="427"/>
            <ac:spMk id="4" creationId="{257B77D0-096F-8DD6-2327-C646353AFE2E}"/>
          </ac:spMkLst>
        </pc:spChg>
      </pc:sldChg>
      <pc:sldChg chg="addSp modSp mod">
        <pc:chgData name="Angel Pascual Martin" userId="dc4af02b-2456-4a60-b11c-c5280d8c5c8b" providerId="ADAL" clId="{05636352-83BB-47F0-A5AB-CDC8B1532E22}" dt="2025-06-30T14:00:34.079" v="2796" actId="1076"/>
        <pc:sldMkLst>
          <pc:docMk/>
          <pc:sldMk cId="3015123380" sldId="428"/>
        </pc:sldMkLst>
        <pc:spChg chg="mod">
          <ac:chgData name="Angel Pascual Martin" userId="dc4af02b-2456-4a60-b11c-c5280d8c5c8b" providerId="ADAL" clId="{05636352-83BB-47F0-A5AB-CDC8B1532E22}" dt="2025-06-30T13:56:37.005" v="2703" actId="20577"/>
          <ac:spMkLst>
            <pc:docMk/>
            <pc:sldMk cId="3015123380" sldId="428"/>
            <ac:spMk id="4" creationId="{76395914-0AAF-6C06-4D88-7C7C5CC69309}"/>
          </ac:spMkLst>
        </pc:spChg>
        <pc:spChg chg="add mod">
          <ac:chgData name="Angel Pascual Martin" userId="dc4af02b-2456-4a60-b11c-c5280d8c5c8b" providerId="ADAL" clId="{05636352-83BB-47F0-A5AB-CDC8B1532E22}" dt="2025-06-30T13:58:29.912" v="2723" actId="693"/>
          <ac:spMkLst>
            <pc:docMk/>
            <pc:sldMk cId="3015123380" sldId="428"/>
            <ac:spMk id="6" creationId="{8AE80520-A11C-9032-4170-0A7E800DB8EC}"/>
          </ac:spMkLst>
        </pc:spChg>
        <pc:spChg chg="add mod">
          <ac:chgData name="Angel Pascual Martin" userId="dc4af02b-2456-4a60-b11c-c5280d8c5c8b" providerId="ADAL" clId="{05636352-83BB-47F0-A5AB-CDC8B1532E22}" dt="2025-06-30T13:58:57.709" v="2747" actId="113"/>
          <ac:spMkLst>
            <pc:docMk/>
            <pc:sldMk cId="3015123380" sldId="428"/>
            <ac:spMk id="7" creationId="{3F3FB41D-8F11-3B10-3533-C1E95F0B831A}"/>
          </ac:spMkLst>
        </pc:spChg>
        <pc:spChg chg="add mod">
          <ac:chgData name="Angel Pascual Martin" userId="dc4af02b-2456-4a60-b11c-c5280d8c5c8b" providerId="ADAL" clId="{05636352-83BB-47F0-A5AB-CDC8B1532E22}" dt="2025-06-30T14:00:34.079" v="2796" actId="1076"/>
          <ac:spMkLst>
            <pc:docMk/>
            <pc:sldMk cId="3015123380" sldId="428"/>
            <ac:spMk id="8" creationId="{E727371F-EC0A-93B1-6E35-A3EF4A89C5AD}"/>
          </ac:spMkLst>
        </pc:spChg>
        <pc:spChg chg="add mod">
          <ac:chgData name="Angel Pascual Martin" userId="dc4af02b-2456-4a60-b11c-c5280d8c5c8b" providerId="ADAL" clId="{05636352-83BB-47F0-A5AB-CDC8B1532E22}" dt="2025-06-30T14:00:15.415" v="2777" actId="688"/>
          <ac:spMkLst>
            <pc:docMk/>
            <pc:sldMk cId="3015123380" sldId="428"/>
            <ac:spMk id="9" creationId="{B68ADE57-F421-755A-0462-15EFD6D1E7F3}"/>
          </ac:spMkLst>
        </pc:spChg>
        <pc:grpChg chg="mod">
          <ac:chgData name="Angel Pascual Martin" userId="dc4af02b-2456-4a60-b11c-c5280d8c5c8b" providerId="ADAL" clId="{05636352-83BB-47F0-A5AB-CDC8B1532E22}" dt="2025-06-30T14:00:05.419" v="2774" actId="1076"/>
          <ac:grpSpMkLst>
            <pc:docMk/>
            <pc:sldMk cId="3015123380" sldId="428"/>
            <ac:grpSpMk id="2" creationId="{B0E613E0-6EF7-2000-EB1F-7088A435193F}"/>
          </ac:grpSpMkLst>
        </pc:grpChg>
      </pc:sldChg>
      <pc:sldChg chg="addSp modSp mod">
        <pc:chgData name="Angel Pascual Martin" userId="dc4af02b-2456-4a60-b11c-c5280d8c5c8b" providerId="ADAL" clId="{05636352-83BB-47F0-A5AB-CDC8B1532E22}" dt="2025-06-30T14:07:02.701" v="2894" actId="122"/>
        <pc:sldMkLst>
          <pc:docMk/>
          <pc:sldMk cId="62701477" sldId="429"/>
        </pc:sldMkLst>
        <pc:spChg chg="add mod">
          <ac:chgData name="Angel Pascual Martin" userId="dc4af02b-2456-4a60-b11c-c5280d8c5c8b" providerId="ADAL" clId="{05636352-83BB-47F0-A5AB-CDC8B1532E22}" dt="2025-06-30T14:01:19.448" v="2802" actId="1076"/>
          <ac:spMkLst>
            <pc:docMk/>
            <pc:sldMk cId="62701477" sldId="429"/>
            <ac:spMk id="3" creationId="{F631628F-2A75-B4AB-29D4-4A0EE6D00E8C}"/>
          </ac:spMkLst>
        </pc:spChg>
        <pc:spChg chg="mod">
          <ac:chgData name="Angel Pascual Martin" userId="dc4af02b-2456-4a60-b11c-c5280d8c5c8b" providerId="ADAL" clId="{05636352-83BB-47F0-A5AB-CDC8B1532E22}" dt="2025-06-30T13:56:44.661" v="2706" actId="20577"/>
          <ac:spMkLst>
            <pc:docMk/>
            <pc:sldMk cId="62701477" sldId="429"/>
            <ac:spMk id="4" creationId="{19940B15-BEB9-81A7-4884-3C15A8946DD3}"/>
          </ac:spMkLst>
        </pc:spChg>
        <pc:spChg chg="add mod">
          <ac:chgData name="Angel Pascual Martin" userId="dc4af02b-2456-4a60-b11c-c5280d8c5c8b" providerId="ADAL" clId="{05636352-83BB-47F0-A5AB-CDC8B1532E22}" dt="2025-06-30T14:01:44.821" v="2808" actId="1076"/>
          <ac:spMkLst>
            <pc:docMk/>
            <pc:sldMk cId="62701477" sldId="429"/>
            <ac:spMk id="6" creationId="{F9A7E5C9-ECBF-D531-1031-9BA504BD4303}"/>
          </ac:spMkLst>
        </pc:spChg>
        <pc:spChg chg="mod">
          <ac:chgData name="Angel Pascual Martin" userId="dc4af02b-2456-4a60-b11c-c5280d8c5c8b" providerId="ADAL" clId="{05636352-83BB-47F0-A5AB-CDC8B1532E22}" dt="2025-06-30T14:03:13.454" v="2829" actId="255"/>
          <ac:spMkLst>
            <pc:docMk/>
            <pc:sldMk cId="62701477" sldId="429"/>
            <ac:spMk id="7" creationId="{203D93A0-8F75-21C6-7100-82F33E6060C3}"/>
          </ac:spMkLst>
        </pc:spChg>
        <pc:spChg chg="mod">
          <ac:chgData name="Angel Pascual Martin" userId="dc4af02b-2456-4a60-b11c-c5280d8c5c8b" providerId="ADAL" clId="{05636352-83BB-47F0-A5AB-CDC8B1532E22}" dt="2025-06-30T14:03:45.108" v="2833" actId="255"/>
          <ac:spMkLst>
            <pc:docMk/>
            <pc:sldMk cId="62701477" sldId="429"/>
            <ac:spMk id="8" creationId="{FE7B5948-47E4-F5EB-7148-E85CE755733A}"/>
          </ac:spMkLst>
        </pc:spChg>
        <pc:spChg chg="mod">
          <ac:chgData name="Angel Pascual Martin" userId="dc4af02b-2456-4a60-b11c-c5280d8c5c8b" providerId="ADAL" clId="{05636352-83BB-47F0-A5AB-CDC8B1532E22}" dt="2025-06-30T14:04:50.932" v="2843" actId="1076"/>
          <ac:spMkLst>
            <pc:docMk/>
            <pc:sldMk cId="62701477" sldId="429"/>
            <ac:spMk id="9" creationId="{033861AC-AD24-E82B-36CA-694E50BE0A61}"/>
          </ac:spMkLst>
        </pc:spChg>
        <pc:spChg chg="mod">
          <ac:chgData name="Angel Pascual Martin" userId="dc4af02b-2456-4a60-b11c-c5280d8c5c8b" providerId="ADAL" clId="{05636352-83BB-47F0-A5AB-CDC8B1532E22}" dt="2025-06-30T14:04:47.755" v="2842" actId="14100"/>
          <ac:spMkLst>
            <pc:docMk/>
            <pc:sldMk cId="62701477" sldId="429"/>
            <ac:spMk id="10" creationId="{4F64DD53-37A9-7B9E-D3CF-03233C30F3C6}"/>
          </ac:spMkLst>
        </pc:spChg>
        <pc:spChg chg="add mod">
          <ac:chgData name="Angel Pascual Martin" userId="dc4af02b-2456-4a60-b11c-c5280d8c5c8b" providerId="ADAL" clId="{05636352-83BB-47F0-A5AB-CDC8B1532E22}" dt="2025-06-30T14:02:13.584" v="2815" actId="1076"/>
          <ac:spMkLst>
            <pc:docMk/>
            <pc:sldMk cId="62701477" sldId="429"/>
            <ac:spMk id="12" creationId="{C65FADF2-489D-0F88-593C-5C7CFAC863DE}"/>
          </ac:spMkLst>
        </pc:spChg>
        <pc:spChg chg="mod">
          <ac:chgData name="Angel Pascual Martin" userId="dc4af02b-2456-4a60-b11c-c5280d8c5c8b" providerId="ADAL" clId="{05636352-83BB-47F0-A5AB-CDC8B1532E22}" dt="2025-06-30T14:06:33.949" v="2884" actId="20577"/>
          <ac:spMkLst>
            <pc:docMk/>
            <pc:sldMk cId="62701477" sldId="429"/>
            <ac:spMk id="14" creationId="{04442829-69A1-3C71-344D-9DDB4712F532}"/>
          </ac:spMkLst>
        </pc:spChg>
        <pc:spChg chg="mod">
          <ac:chgData name="Angel Pascual Martin" userId="dc4af02b-2456-4a60-b11c-c5280d8c5c8b" providerId="ADAL" clId="{05636352-83BB-47F0-A5AB-CDC8B1532E22}" dt="2025-06-30T14:06:57.749" v="2893" actId="14100"/>
          <ac:spMkLst>
            <pc:docMk/>
            <pc:sldMk cId="62701477" sldId="429"/>
            <ac:spMk id="15" creationId="{B16877CB-B1B6-1E7E-14C7-1E6C6BC5A8F9}"/>
          </ac:spMkLst>
        </pc:spChg>
        <pc:spChg chg="mod">
          <ac:chgData name="Angel Pascual Martin" userId="dc4af02b-2456-4a60-b11c-c5280d8c5c8b" providerId="ADAL" clId="{05636352-83BB-47F0-A5AB-CDC8B1532E22}" dt="2025-06-30T14:07:02.701" v="2894" actId="122"/>
          <ac:spMkLst>
            <pc:docMk/>
            <pc:sldMk cId="62701477" sldId="429"/>
            <ac:spMk id="16" creationId="{D55B176E-E3F5-E27F-83D3-C7C12AB3DD68}"/>
          </ac:spMkLst>
        </pc:spChg>
        <pc:spChg chg="add mod">
          <ac:chgData name="Angel Pascual Martin" userId="dc4af02b-2456-4a60-b11c-c5280d8c5c8b" providerId="ADAL" clId="{05636352-83BB-47F0-A5AB-CDC8B1532E22}" dt="2025-06-30T14:02:00.909" v="2812" actId="1076"/>
          <ac:spMkLst>
            <pc:docMk/>
            <pc:sldMk cId="62701477" sldId="429"/>
            <ac:spMk id="17" creationId="{BFCB37AD-0477-FA25-0C1A-1ED3CEC4A89E}"/>
          </ac:spMkLst>
        </pc:spChg>
        <pc:spChg chg="mod">
          <ac:chgData name="Angel Pascual Martin" userId="dc4af02b-2456-4a60-b11c-c5280d8c5c8b" providerId="ADAL" clId="{05636352-83BB-47F0-A5AB-CDC8B1532E22}" dt="2025-06-30T14:02:31.335" v="2825" actId="255"/>
          <ac:spMkLst>
            <pc:docMk/>
            <pc:sldMk cId="62701477" sldId="429"/>
            <ac:spMk id="23" creationId="{A7A865E7-9D21-8B65-0CD3-779FAB015282}"/>
          </ac:spMkLst>
        </pc:spChg>
        <pc:cxnChg chg="mod">
          <ac:chgData name="Angel Pascual Martin" userId="dc4af02b-2456-4a60-b11c-c5280d8c5c8b" providerId="ADAL" clId="{05636352-83BB-47F0-A5AB-CDC8B1532E22}" dt="2025-06-30T14:04:47.755" v="2842" actId="14100"/>
          <ac:cxnSpMkLst>
            <pc:docMk/>
            <pc:sldMk cId="62701477" sldId="429"/>
            <ac:cxnSpMk id="30" creationId="{398E286C-3B10-499A-79F1-63016F67700D}"/>
          </ac:cxnSpMkLst>
        </pc:cxnChg>
      </pc:sldChg>
      <pc:sldChg chg="addSp modSp mod">
        <pc:chgData name="Angel Pascual Martin" userId="dc4af02b-2456-4a60-b11c-c5280d8c5c8b" providerId="ADAL" clId="{05636352-83BB-47F0-A5AB-CDC8B1532E22}" dt="2025-06-30T15:47:52.369" v="3996" actId="255"/>
        <pc:sldMkLst>
          <pc:docMk/>
          <pc:sldMk cId="3929164863" sldId="430"/>
        </pc:sldMkLst>
        <pc:spChg chg="add mod">
          <ac:chgData name="Angel Pascual Martin" userId="dc4af02b-2456-4a60-b11c-c5280d8c5c8b" providerId="ADAL" clId="{05636352-83BB-47F0-A5AB-CDC8B1532E22}" dt="2025-06-30T15:47:52.369" v="3996" actId="255"/>
          <ac:spMkLst>
            <pc:docMk/>
            <pc:sldMk cId="3929164863" sldId="430"/>
            <ac:spMk id="2" creationId="{55735644-7C3C-F678-15CB-19692C31F58D}"/>
          </ac:spMkLst>
        </pc:spChg>
        <pc:spChg chg="mod">
          <ac:chgData name="Angel Pascual Martin" userId="dc4af02b-2456-4a60-b11c-c5280d8c5c8b" providerId="ADAL" clId="{05636352-83BB-47F0-A5AB-CDC8B1532E22}" dt="2025-06-30T15:45:51.486" v="3973" actId="207"/>
          <ac:spMkLst>
            <pc:docMk/>
            <pc:sldMk cId="3929164863" sldId="430"/>
            <ac:spMk id="3" creationId="{83E3959F-D1C2-E00C-89EB-CB33D949DEC3}"/>
          </ac:spMkLst>
        </pc:spChg>
        <pc:spChg chg="mod">
          <ac:chgData name="Angel Pascual Martin" userId="dc4af02b-2456-4a60-b11c-c5280d8c5c8b" providerId="ADAL" clId="{05636352-83BB-47F0-A5AB-CDC8B1532E22}" dt="2025-06-30T15:42:30.260" v="3897" actId="27636"/>
          <ac:spMkLst>
            <pc:docMk/>
            <pc:sldMk cId="3929164863" sldId="430"/>
            <ac:spMk id="4" creationId="{37F9757C-B4F2-0792-96F9-7497D0FAED07}"/>
          </ac:spMkLst>
        </pc:spChg>
        <pc:spChg chg="mod">
          <ac:chgData name="Angel Pascual Martin" userId="dc4af02b-2456-4a60-b11c-c5280d8c5c8b" providerId="ADAL" clId="{05636352-83BB-47F0-A5AB-CDC8B1532E22}" dt="2025-06-30T15:43:06.858" v="3968" actId="1036"/>
          <ac:spMkLst>
            <pc:docMk/>
            <pc:sldMk cId="3929164863" sldId="430"/>
            <ac:spMk id="7" creationId="{7333AD8A-520F-53EE-9068-91088F0E9F5F}"/>
          </ac:spMkLst>
        </pc:spChg>
      </pc:sldChg>
      <pc:sldChg chg="modSp mod">
        <pc:chgData name="Angel Pascual Martin" userId="dc4af02b-2456-4a60-b11c-c5280d8c5c8b" providerId="ADAL" clId="{05636352-83BB-47F0-A5AB-CDC8B1532E22}" dt="2025-06-30T15:53:03.202" v="4031" actId="20577"/>
        <pc:sldMkLst>
          <pc:docMk/>
          <pc:sldMk cId="3512069365" sldId="431"/>
        </pc:sldMkLst>
        <pc:spChg chg="mod">
          <ac:chgData name="Angel Pascual Martin" userId="dc4af02b-2456-4a60-b11c-c5280d8c5c8b" providerId="ADAL" clId="{05636352-83BB-47F0-A5AB-CDC8B1532E22}" dt="2025-06-30T15:53:03.202" v="4031" actId="20577"/>
          <ac:spMkLst>
            <pc:docMk/>
            <pc:sldMk cId="3512069365" sldId="431"/>
            <ac:spMk id="4" creationId="{E6998270-C26B-2D94-842B-B65E18621186}"/>
          </ac:spMkLst>
        </pc:spChg>
        <pc:spChg chg="mod">
          <ac:chgData name="Angel Pascual Martin" userId="dc4af02b-2456-4a60-b11c-c5280d8c5c8b" providerId="ADAL" clId="{05636352-83BB-47F0-A5AB-CDC8B1532E22}" dt="2025-06-30T15:51:53.884" v="4023" actId="20577"/>
          <ac:spMkLst>
            <pc:docMk/>
            <pc:sldMk cId="3512069365" sldId="431"/>
            <ac:spMk id="6" creationId="{C34E71D3-C6AF-2F02-F868-10693A6C1B3C}"/>
          </ac:spMkLst>
        </pc:spChg>
      </pc:sldChg>
      <pc:sldChg chg="modSp mod">
        <pc:chgData name="Angel Pascual Martin" userId="dc4af02b-2456-4a60-b11c-c5280d8c5c8b" providerId="ADAL" clId="{05636352-83BB-47F0-A5AB-CDC8B1532E22}" dt="2025-06-30T12:36:08.408" v="1152" actId="207"/>
        <pc:sldMkLst>
          <pc:docMk/>
          <pc:sldMk cId="2246263114" sldId="432"/>
        </pc:sldMkLst>
        <pc:spChg chg="mod">
          <ac:chgData name="Angel Pascual Martin" userId="dc4af02b-2456-4a60-b11c-c5280d8c5c8b" providerId="ADAL" clId="{05636352-83BB-47F0-A5AB-CDC8B1532E22}" dt="2025-06-30T12:36:08.408" v="1152" actId="207"/>
          <ac:spMkLst>
            <pc:docMk/>
            <pc:sldMk cId="2246263114" sldId="432"/>
            <ac:spMk id="4" creationId="{4FD66A4A-4C8C-D9F8-C539-07E1D12216DB}"/>
          </ac:spMkLst>
        </pc:spChg>
      </pc:sldChg>
      <pc:sldChg chg="modSp mod">
        <pc:chgData name="Angel Pascual Martin" userId="dc4af02b-2456-4a60-b11c-c5280d8c5c8b" providerId="ADAL" clId="{05636352-83BB-47F0-A5AB-CDC8B1532E22}" dt="2025-06-30T13:26:51.250" v="2181" actId="20577"/>
        <pc:sldMkLst>
          <pc:docMk/>
          <pc:sldMk cId="1324181658" sldId="3766"/>
        </pc:sldMkLst>
        <pc:spChg chg="mod">
          <ac:chgData name="Angel Pascual Martin" userId="dc4af02b-2456-4a60-b11c-c5280d8c5c8b" providerId="ADAL" clId="{05636352-83BB-47F0-A5AB-CDC8B1532E22}" dt="2025-06-30T13:24:53.692" v="2167" actId="14100"/>
          <ac:spMkLst>
            <pc:docMk/>
            <pc:sldMk cId="1324181658" sldId="3766"/>
            <ac:spMk id="2" creationId="{482416BA-D70B-FE29-13EF-F398FD1AFB2B}"/>
          </ac:spMkLst>
        </pc:spChg>
        <pc:spChg chg="mod">
          <ac:chgData name="Angel Pascual Martin" userId="dc4af02b-2456-4a60-b11c-c5280d8c5c8b" providerId="ADAL" clId="{05636352-83BB-47F0-A5AB-CDC8B1532E22}" dt="2025-06-30T13:26:51.250" v="2181" actId="20577"/>
          <ac:spMkLst>
            <pc:docMk/>
            <pc:sldMk cId="1324181658" sldId="3766"/>
            <ac:spMk id="4" creationId="{35F8F3C1-3801-9FD3-0196-BD33B0F9BC02}"/>
          </ac:spMkLst>
        </pc:spChg>
        <pc:picChg chg="mod modCrop">
          <ac:chgData name="Angel Pascual Martin" userId="dc4af02b-2456-4a60-b11c-c5280d8c5c8b" providerId="ADAL" clId="{05636352-83BB-47F0-A5AB-CDC8B1532E22}" dt="2025-06-30T13:26:02.769" v="2173" actId="1076"/>
          <ac:picMkLst>
            <pc:docMk/>
            <pc:sldMk cId="1324181658" sldId="3766"/>
            <ac:picMk id="3" creationId="{894A52B2-C3FC-C478-E424-F55FFB6E5410}"/>
          </ac:picMkLst>
        </pc:picChg>
      </pc:sldChg>
      <pc:sldChg chg="modSp mod">
        <pc:chgData name="Angel Pascual Martin" userId="dc4af02b-2456-4a60-b11c-c5280d8c5c8b" providerId="ADAL" clId="{05636352-83BB-47F0-A5AB-CDC8B1532E22}" dt="2025-06-30T12:51:08.534" v="1229" actId="255"/>
        <pc:sldMkLst>
          <pc:docMk/>
          <pc:sldMk cId="173552086" sldId="3767"/>
        </pc:sldMkLst>
        <pc:spChg chg="mod">
          <ac:chgData name="Angel Pascual Martin" userId="dc4af02b-2456-4a60-b11c-c5280d8c5c8b" providerId="ADAL" clId="{05636352-83BB-47F0-A5AB-CDC8B1532E22}" dt="2025-06-30T12:36:56.334" v="1173" actId="255"/>
          <ac:spMkLst>
            <pc:docMk/>
            <pc:sldMk cId="173552086" sldId="3767"/>
            <ac:spMk id="4" creationId="{BE00A447-4F10-5EB1-4C78-7203EFF61EDA}"/>
          </ac:spMkLst>
        </pc:spChg>
        <pc:graphicFrameChg chg="mod modGraphic">
          <ac:chgData name="Angel Pascual Martin" userId="dc4af02b-2456-4a60-b11c-c5280d8c5c8b" providerId="ADAL" clId="{05636352-83BB-47F0-A5AB-CDC8B1532E22}" dt="2025-06-30T12:51:08.534" v="1229" actId="255"/>
          <ac:graphicFrameMkLst>
            <pc:docMk/>
            <pc:sldMk cId="173552086" sldId="3767"/>
            <ac:graphicFrameMk id="3" creationId="{EF6BCC4F-58E4-A64A-E920-FB9E40E73DF2}"/>
          </ac:graphicFrameMkLst>
        </pc:graphicFrameChg>
      </pc:sldChg>
      <pc:sldChg chg="modSp mod">
        <pc:chgData name="Angel Pascual Martin" userId="dc4af02b-2456-4a60-b11c-c5280d8c5c8b" providerId="ADAL" clId="{05636352-83BB-47F0-A5AB-CDC8B1532E22}" dt="2025-06-30T13:38:47.659" v="2356" actId="20577"/>
        <pc:sldMkLst>
          <pc:docMk/>
          <pc:sldMk cId="13979992" sldId="3768"/>
        </pc:sldMkLst>
        <pc:spChg chg="mod">
          <ac:chgData name="Angel Pascual Martin" userId="dc4af02b-2456-4a60-b11c-c5280d8c5c8b" providerId="ADAL" clId="{05636352-83BB-47F0-A5AB-CDC8B1532E22}" dt="2025-06-30T13:38:47.659" v="2356" actId="20577"/>
          <ac:spMkLst>
            <pc:docMk/>
            <pc:sldMk cId="13979992" sldId="3768"/>
            <ac:spMk id="3" creationId="{BE3CFE23-DAE2-CB9A-3903-81BB7A33673D}"/>
          </ac:spMkLst>
        </pc:spChg>
        <pc:spChg chg="mod">
          <ac:chgData name="Angel Pascual Martin" userId="dc4af02b-2456-4a60-b11c-c5280d8c5c8b" providerId="ADAL" clId="{05636352-83BB-47F0-A5AB-CDC8B1532E22}" dt="2025-06-30T13:03:10.523" v="1321" actId="255"/>
          <ac:spMkLst>
            <pc:docMk/>
            <pc:sldMk cId="13979992" sldId="3768"/>
            <ac:spMk id="5" creationId="{6FCC2AC4-48E5-D6B3-6BF9-56B5566CE67C}"/>
          </ac:spMkLst>
        </pc:spChg>
        <pc:picChg chg="mod modCrop">
          <ac:chgData name="Angel Pascual Martin" userId="dc4af02b-2456-4a60-b11c-c5280d8c5c8b" providerId="ADAL" clId="{05636352-83BB-47F0-A5AB-CDC8B1532E22}" dt="2025-06-30T13:02:42.401" v="1299" actId="1076"/>
          <ac:picMkLst>
            <pc:docMk/>
            <pc:sldMk cId="13979992" sldId="3768"/>
            <ac:picMk id="4" creationId="{328F0CCF-B52B-492A-A619-4041A0209661}"/>
          </ac:picMkLst>
        </pc:picChg>
      </pc:sldChg>
      <pc:sldChg chg="modSp mod">
        <pc:chgData name="Angel Pascual Martin" userId="dc4af02b-2456-4a60-b11c-c5280d8c5c8b" providerId="ADAL" clId="{05636352-83BB-47F0-A5AB-CDC8B1532E22}" dt="2025-06-30T13:35:39.464" v="2257" actId="255"/>
        <pc:sldMkLst>
          <pc:docMk/>
          <pc:sldMk cId="1924472343" sldId="3769"/>
        </pc:sldMkLst>
        <pc:spChg chg="mod">
          <ac:chgData name="Angel Pascual Martin" userId="dc4af02b-2456-4a60-b11c-c5280d8c5c8b" providerId="ADAL" clId="{05636352-83BB-47F0-A5AB-CDC8B1532E22}" dt="2025-06-30T13:35:39.464" v="2257" actId="255"/>
          <ac:spMkLst>
            <pc:docMk/>
            <pc:sldMk cId="1924472343" sldId="3769"/>
            <ac:spMk id="3" creationId="{13774287-D596-91BF-D9B5-FC50F05F03A8}"/>
          </ac:spMkLst>
        </pc:spChg>
        <pc:spChg chg="mod">
          <ac:chgData name="Angel Pascual Martin" userId="dc4af02b-2456-4a60-b11c-c5280d8c5c8b" providerId="ADAL" clId="{05636352-83BB-47F0-A5AB-CDC8B1532E22}" dt="2025-06-30T13:11:09.612" v="1416" actId="14100"/>
          <ac:spMkLst>
            <pc:docMk/>
            <pc:sldMk cId="1924472343" sldId="3769"/>
            <ac:spMk id="4" creationId="{4619DD6D-B93E-FC5B-DB8E-CD777074E7BC}"/>
          </ac:spMkLst>
        </pc:spChg>
        <pc:picChg chg="mod modCrop">
          <ac:chgData name="Angel Pascual Martin" userId="dc4af02b-2456-4a60-b11c-c5280d8c5c8b" providerId="ADAL" clId="{05636352-83BB-47F0-A5AB-CDC8B1532E22}" dt="2025-06-30T13:10:15.838" v="1377" actId="732"/>
          <ac:picMkLst>
            <pc:docMk/>
            <pc:sldMk cId="1924472343" sldId="3769"/>
            <ac:picMk id="2" creationId="{1D1CC754-EA54-8097-D95B-296B0E6B8CE9}"/>
          </ac:picMkLst>
        </pc:picChg>
      </pc:sldChg>
      <pc:sldChg chg="modSp mod">
        <pc:chgData name="Angel Pascual Martin" userId="dc4af02b-2456-4a60-b11c-c5280d8c5c8b" providerId="ADAL" clId="{05636352-83BB-47F0-A5AB-CDC8B1532E22}" dt="2025-06-30T13:28:09.947" v="2192" actId="255"/>
        <pc:sldMkLst>
          <pc:docMk/>
          <pc:sldMk cId="2148712402" sldId="3770"/>
        </pc:sldMkLst>
        <pc:spChg chg="mod">
          <ac:chgData name="Angel Pascual Martin" userId="dc4af02b-2456-4a60-b11c-c5280d8c5c8b" providerId="ADAL" clId="{05636352-83BB-47F0-A5AB-CDC8B1532E22}" dt="2025-06-30T13:20:53.230" v="2135" actId="14100"/>
          <ac:spMkLst>
            <pc:docMk/>
            <pc:sldMk cId="2148712402" sldId="3770"/>
            <ac:spMk id="2" creationId="{CD9875A0-0C11-285B-F3E7-F1B8F997F70C}"/>
          </ac:spMkLst>
        </pc:spChg>
        <pc:spChg chg="mod">
          <ac:chgData name="Angel Pascual Martin" userId="dc4af02b-2456-4a60-b11c-c5280d8c5c8b" providerId="ADAL" clId="{05636352-83BB-47F0-A5AB-CDC8B1532E22}" dt="2025-06-30T13:28:09.947" v="2192" actId="255"/>
          <ac:spMkLst>
            <pc:docMk/>
            <pc:sldMk cId="2148712402" sldId="3770"/>
            <ac:spMk id="3" creationId="{11474D37-9EBC-716D-0CEF-C65683806B39}"/>
          </ac:spMkLst>
        </pc:spChg>
        <pc:picChg chg="mod">
          <ac:chgData name="Angel Pascual Martin" userId="dc4af02b-2456-4a60-b11c-c5280d8c5c8b" providerId="ADAL" clId="{05636352-83BB-47F0-A5AB-CDC8B1532E22}" dt="2025-06-30T13:19:11.106" v="2122" actId="1076"/>
          <ac:picMkLst>
            <pc:docMk/>
            <pc:sldMk cId="2148712402" sldId="3770"/>
            <ac:picMk id="1026" creationId="{5095C6EC-9AE3-F787-7842-68C6D3D68A14}"/>
          </ac:picMkLst>
        </pc:picChg>
      </pc:sldChg>
      <pc:sldChg chg="modSp mod ord">
        <pc:chgData name="Angel Pascual Martin" userId="dc4af02b-2456-4a60-b11c-c5280d8c5c8b" providerId="ADAL" clId="{05636352-83BB-47F0-A5AB-CDC8B1532E22}" dt="2025-07-01T13:56:12.126" v="4626"/>
        <pc:sldMkLst>
          <pc:docMk/>
          <pc:sldMk cId="877461644" sldId="3772"/>
        </pc:sldMkLst>
        <pc:spChg chg="mod">
          <ac:chgData name="Angel Pascual Martin" userId="dc4af02b-2456-4a60-b11c-c5280d8c5c8b" providerId="ADAL" clId="{05636352-83BB-47F0-A5AB-CDC8B1532E22}" dt="2025-07-01T12:42:00.611" v="4606" actId="255"/>
          <ac:spMkLst>
            <pc:docMk/>
            <pc:sldMk cId="877461644" sldId="3772"/>
            <ac:spMk id="3" creationId="{BD31707F-3BD2-423E-543D-570E01A9A55A}"/>
          </ac:spMkLst>
        </pc:spChg>
        <pc:picChg chg="mod">
          <ac:chgData name="Angel Pascual Martin" userId="dc4af02b-2456-4a60-b11c-c5280d8c5c8b" providerId="ADAL" clId="{05636352-83BB-47F0-A5AB-CDC8B1532E22}" dt="2025-07-01T08:58:59.092" v="4172" actId="1076"/>
          <ac:picMkLst>
            <pc:docMk/>
            <pc:sldMk cId="877461644" sldId="3772"/>
            <ac:picMk id="7" creationId="{2790EB1F-5263-5974-510A-733C7E036F69}"/>
          </ac:picMkLst>
        </pc:picChg>
      </pc:sldChg>
    </pc:docChg>
  </pc:docChgLst>
</pc:chgInfo>
</file>

<file path=ppt/comments/modernComment_196_6203124D.xml><?xml version="1.0" encoding="utf-8"?>
<p188:cmLst xmlns:a="http://schemas.openxmlformats.org/drawingml/2006/main" xmlns:r="http://schemas.openxmlformats.org/officeDocument/2006/relationships" xmlns:p188="http://schemas.microsoft.com/office/powerpoint/2018/8/main">
  <p188:cm id="{26D072E0-C2FF-4E74-B8EB-3F7D77B860BC}" authorId="{2954CE6C-1F45-6F09-55FB-5A076B5E76F0}" status="resolved" created="2025-06-23T10:35:26.533" complete="100000">
    <ac:txMkLst xmlns:ac="http://schemas.microsoft.com/office/drawing/2013/main/command">
      <pc:docMk xmlns:pc="http://schemas.microsoft.com/office/powerpoint/2013/main/command"/>
      <pc:sldMk xmlns:pc="http://schemas.microsoft.com/office/powerpoint/2013/main/command" cId="1644368461" sldId="406"/>
      <ac:spMk id="5" creationId="{CDCE8F90-A9CC-A8D1-E97B-BAFA1BD1D722}"/>
      <ac:txMk cp="29">
        <ac:context len="99" hash="1870422664"/>
      </ac:txMk>
    </ac:txMkLst>
    <p188:pos x="4376057" y="261257"/>
    <p188:txBody>
      <a:bodyPr/>
      <a:lstStyle/>
      <a:p>
        <a:r>
          <a:rPr lang="en-US"/>
          <a:t>Stream??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1DCE95-441E-41B3-90D6-51F5D4260ACB}" type="datetimeFigureOut">
              <a:rPr lang="en-GB" smtClean="0"/>
              <a:t>01/07/2025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85D288-A4A0-4C29-9FB3-33CFE0DB09DC}" type="slidenum">
              <a:rPr lang="en-GB" smtClean="0"/>
              <a:t>‹#›</a:t>
            </a:fld>
            <a:endParaRPr lang="en-GB"/>
          </a:p>
        </p:txBody>
      </p:sp>
    </p:spTree>
    <p:extLst>
      <p:ext uri="{BB962C8B-B14F-4D97-AF65-F5344CB8AC3E}">
        <p14:creationId xmlns:p14="http://schemas.microsoft.com/office/powerpoint/2010/main" val="212518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 </a:t>
            </a:r>
            <a:r>
              <a:rPr lang="en-US" err="1"/>
              <a:t>Menti</a:t>
            </a:r>
            <a:r>
              <a:rPr lang="en-US"/>
              <a:t> Poll</a:t>
            </a:r>
          </a:p>
        </p:txBody>
      </p:sp>
      <p:sp>
        <p:nvSpPr>
          <p:cNvPr id="4" name="Slide Number Placeholder 3"/>
          <p:cNvSpPr>
            <a:spLocks noGrp="1"/>
          </p:cNvSpPr>
          <p:nvPr>
            <p:ph type="sldNum" sz="quarter" idx="5"/>
          </p:nvPr>
        </p:nvSpPr>
        <p:spPr/>
        <p:txBody>
          <a:bodyPr/>
          <a:lstStyle/>
          <a:p>
            <a:fld id="{9C85D288-A4A0-4C29-9FB3-33CFE0DB09DC}" type="slidenum">
              <a:rPr lang="en-GB" smtClean="0"/>
              <a:t>1</a:t>
            </a:fld>
            <a:endParaRPr lang="en-GB"/>
          </a:p>
        </p:txBody>
      </p:sp>
    </p:spTree>
    <p:extLst>
      <p:ext uri="{BB962C8B-B14F-4D97-AF65-F5344CB8AC3E}">
        <p14:creationId xmlns:p14="http://schemas.microsoft.com/office/powerpoint/2010/main" val="343053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F84AD-EB4B-8C23-D284-A2CC0FD7E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48BB9-5E1B-E337-5BF7-40CEE1086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DD3B95-B4B1-5CD0-196A-EA4F8F841E9D}"/>
              </a:ext>
            </a:extLst>
          </p:cNvPr>
          <p:cNvSpPr>
            <a:spLocks noGrp="1"/>
          </p:cNvSpPr>
          <p:nvPr>
            <p:ph type="body" idx="1"/>
          </p:nvPr>
        </p:nvSpPr>
        <p:spPr/>
        <p:txBody>
          <a:bodyPr/>
          <a:lstStyle/>
          <a:p>
            <a:r>
              <a:rPr lang="en-GB" b="1"/>
              <a:t>How can HI support?</a:t>
            </a:r>
            <a:br>
              <a:rPr lang="en-GB"/>
            </a:br>
            <a:r>
              <a:rPr lang="en-GB"/>
              <a:t>We bring substantial experience in implementing shelter-related activities with a strong focus on disability inclusion. Our team has also contributed to the development of several key guidance documents in this field. However, we recognize that the sheer volume of existing guidance can be overwhelming. It is often challenging and time-consuming to translate these theories and recommendations into practical field activities. This is where we aim to support all partners—by helping to bridge the gap between guidance and real-world application, making implementation more accessible and effective.</a:t>
            </a:r>
          </a:p>
        </p:txBody>
      </p:sp>
      <p:sp>
        <p:nvSpPr>
          <p:cNvPr id="4" name="Slide Number Placeholder 3">
            <a:extLst>
              <a:ext uri="{FF2B5EF4-FFF2-40B4-BE49-F238E27FC236}">
                <a16:creationId xmlns:a16="http://schemas.microsoft.com/office/drawing/2014/main" id="{BA755F67-C876-6FFC-FE29-39683D4769F7}"/>
              </a:ext>
            </a:extLst>
          </p:cNvPr>
          <p:cNvSpPr>
            <a:spLocks noGrp="1"/>
          </p:cNvSpPr>
          <p:nvPr>
            <p:ph type="sldNum" sz="quarter" idx="5"/>
          </p:nvPr>
        </p:nvSpPr>
        <p:spPr/>
        <p:txBody>
          <a:bodyPr/>
          <a:lstStyle/>
          <a:p>
            <a:fld id="{9C85D288-A4A0-4C29-9FB3-33CFE0DB09DC}" type="slidenum">
              <a:rPr lang="en-GB" smtClean="0"/>
              <a:t>20</a:t>
            </a:fld>
            <a:endParaRPr lang="en-GB"/>
          </a:p>
        </p:txBody>
      </p:sp>
    </p:spTree>
    <p:extLst>
      <p:ext uri="{BB962C8B-B14F-4D97-AF65-F5344CB8AC3E}">
        <p14:creationId xmlns:p14="http://schemas.microsoft.com/office/powerpoint/2010/main" val="482704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C664D-240C-0FE0-0838-8096E352E6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608FD-4997-7515-7A36-44D257963B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1D4A3-4AD1-F278-0EAE-75537B71A2E0}"/>
              </a:ext>
            </a:extLst>
          </p:cNvPr>
          <p:cNvSpPr>
            <a:spLocks noGrp="1"/>
          </p:cNvSpPr>
          <p:nvPr>
            <p:ph type="body" idx="1"/>
          </p:nvPr>
        </p:nvSpPr>
        <p:spPr/>
        <p:txBody>
          <a:bodyPr/>
          <a:lstStyle/>
          <a:p>
            <a:r>
              <a:rPr lang="en-GB"/>
              <a:t>Often in the sector we look to reinvent the wheel which ultimately in </a:t>
            </a:r>
            <a:r>
              <a:rPr lang="en-GB" err="1"/>
              <a:t>hindsighjht</a:t>
            </a:r>
            <a:r>
              <a:rPr lang="en-GB"/>
              <a:t> is found to be inefficient and sometimes ineffective however a by-product of this practice is that we have grown a substantial sectoral tree of learning. By using this tree of learning and </a:t>
            </a:r>
            <a:r>
              <a:rPr lang="en-GB" err="1"/>
              <a:t>facilitiang</a:t>
            </a:r>
            <a:r>
              <a:rPr lang="en-GB"/>
              <a:t> the sharing knowledge not just from within HI but from the wider sector and beyond. So the idea is not re-invent the wheel but make the most appropriate wheel easier to find.</a:t>
            </a:r>
          </a:p>
        </p:txBody>
      </p:sp>
      <p:sp>
        <p:nvSpPr>
          <p:cNvPr id="4" name="Slide Number Placeholder 3">
            <a:extLst>
              <a:ext uri="{FF2B5EF4-FFF2-40B4-BE49-F238E27FC236}">
                <a16:creationId xmlns:a16="http://schemas.microsoft.com/office/drawing/2014/main" id="{A31D711C-510E-3B18-312A-F3AA8E2CFCAE}"/>
              </a:ext>
            </a:extLst>
          </p:cNvPr>
          <p:cNvSpPr>
            <a:spLocks noGrp="1"/>
          </p:cNvSpPr>
          <p:nvPr>
            <p:ph type="sldNum" sz="quarter" idx="5"/>
          </p:nvPr>
        </p:nvSpPr>
        <p:spPr/>
        <p:txBody>
          <a:bodyPr/>
          <a:lstStyle/>
          <a:p>
            <a:fld id="{9C85D288-A4A0-4C29-9FB3-33CFE0DB09DC}" type="slidenum">
              <a:rPr lang="en-GB" smtClean="0"/>
              <a:t>21</a:t>
            </a:fld>
            <a:endParaRPr lang="en-GB"/>
          </a:p>
        </p:txBody>
      </p:sp>
    </p:spTree>
    <p:extLst>
      <p:ext uri="{BB962C8B-B14F-4D97-AF65-F5344CB8AC3E}">
        <p14:creationId xmlns:p14="http://schemas.microsoft.com/office/powerpoint/2010/main" val="216888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68FBC-896D-4086-DBCA-96BCBD2B30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4CD946-2B83-8D7A-7AC4-E3EFB202F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7D4F67-C38F-6378-D365-235570CFC7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able to provide support across all phases of programming, including both direct training and assistance in developing training materials that partners or national clusters/working groups wish to implement. Additionally, we aim to support partners in creating case studies that offer deeper insights into the challenges and successes of implementing disability-inclusive shelter activities. Our goal is to offer support that is accessible, responsive, and contributes to a culture of shared learning.</a:t>
            </a:r>
          </a:p>
          <a:p>
            <a:endParaRPr lang="en-GB"/>
          </a:p>
        </p:txBody>
      </p:sp>
      <p:sp>
        <p:nvSpPr>
          <p:cNvPr id="4" name="Slide Number Placeholder 3">
            <a:extLst>
              <a:ext uri="{FF2B5EF4-FFF2-40B4-BE49-F238E27FC236}">
                <a16:creationId xmlns:a16="http://schemas.microsoft.com/office/drawing/2014/main" id="{4C54FB93-8909-5F05-7319-2E4D96337FFE}"/>
              </a:ext>
            </a:extLst>
          </p:cNvPr>
          <p:cNvSpPr>
            <a:spLocks noGrp="1"/>
          </p:cNvSpPr>
          <p:nvPr>
            <p:ph type="sldNum" sz="quarter" idx="5"/>
          </p:nvPr>
        </p:nvSpPr>
        <p:spPr/>
        <p:txBody>
          <a:bodyPr/>
          <a:lstStyle/>
          <a:p>
            <a:fld id="{9C85D288-A4A0-4C29-9FB3-33CFE0DB09DC}" type="slidenum">
              <a:rPr lang="en-GB" smtClean="0"/>
              <a:t>22</a:t>
            </a:fld>
            <a:endParaRPr lang="en-GB"/>
          </a:p>
        </p:txBody>
      </p:sp>
    </p:spTree>
    <p:extLst>
      <p:ext uri="{BB962C8B-B14F-4D97-AF65-F5344CB8AC3E}">
        <p14:creationId xmlns:p14="http://schemas.microsoft.com/office/powerpoint/2010/main" val="810088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08B7C-6120-A4B4-2D77-E929122D32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DC4B6-85B0-113A-A135-1EDE1FB921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88006A-84F5-48DA-E487-F8EBD14587A5}"/>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019AD9E-3029-143B-E498-81E61A75DBC2}"/>
              </a:ext>
            </a:extLst>
          </p:cNvPr>
          <p:cNvSpPr>
            <a:spLocks noGrp="1"/>
          </p:cNvSpPr>
          <p:nvPr>
            <p:ph type="sldNum" sz="quarter" idx="5"/>
          </p:nvPr>
        </p:nvSpPr>
        <p:spPr/>
        <p:txBody>
          <a:bodyPr/>
          <a:lstStyle/>
          <a:p>
            <a:fld id="{9C85D288-A4A0-4C29-9FB3-33CFE0DB09DC}" type="slidenum">
              <a:rPr lang="en-GB" smtClean="0"/>
              <a:t>23</a:t>
            </a:fld>
            <a:endParaRPr lang="en-GB"/>
          </a:p>
        </p:txBody>
      </p:sp>
    </p:spTree>
    <p:extLst>
      <p:ext uri="{BB962C8B-B14F-4D97-AF65-F5344CB8AC3E}">
        <p14:creationId xmlns:p14="http://schemas.microsoft.com/office/powerpoint/2010/main" val="243389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850B5-6904-B9B3-7997-A1ADF656C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26702-BFEC-F7B8-2176-F00A5DBFE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1B697-498D-73D6-A367-F53C3AFF83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5E605E-2C24-6894-A040-310E609551ED}"/>
              </a:ext>
            </a:extLst>
          </p:cNvPr>
          <p:cNvSpPr>
            <a:spLocks noGrp="1"/>
          </p:cNvSpPr>
          <p:nvPr>
            <p:ph type="sldNum" sz="quarter" idx="5"/>
          </p:nvPr>
        </p:nvSpPr>
        <p:spPr/>
        <p:txBody>
          <a:bodyPr/>
          <a:lstStyle/>
          <a:p>
            <a:fld id="{9C85D288-A4A0-4C29-9FB3-33CFE0DB09DC}" type="slidenum">
              <a:rPr lang="en-GB" smtClean="0"/>
              <a:t>24</a:t>
            </a:fld>
            <a:endParaRPr lang="en-GB"/>
          </a:p>
        </p:txBody>
      </p:sp>
    </p:spTree>
    <p:extLst>
      <p:ext uri="{BB962C8B-B14F-4D97-AF65-F5344CB8AC3E}">
        <p14:creationId xmlns:p14="http://schemas.microsoft.com/office/powerpoint/2010/main" val="1688962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D881E-07F0-9EA0-5349-5F255B5609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E4E5B-7888-481B-58B6-C3BB7B5202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CE2FA-5C37-B187-DD1E-B7C1F88BF73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7CCA6AA-37F3-3640-2235-7FEF2862FD4A}"/>
              </a:ext>
            </a:extLst>
          </p:cNvPr>
          <p:cNvSpPr>
            <a:spLocks noGrp="1"/>
          </p:cNvSpPr>
          <p:nvPr>
            <p:ph type="sldNum" sz="quarter" idx="5"/>
          </p:nvPr>
        </p:nvSpPr>
        <p:spPr/>
        <p:txBody>
          <a:bodyPr/>
          <a:lstStyle/>
          <a:p>
            <a:fld id="{9C85D288-A4A0-4C29-9FB3-33CFE0DB09DC}" type="slidenum">
              <a:rPr lang="en-GB" smtClean="0"/>
              <a:t>25</a:t>
            </a:fld>
            <a:endParaRPr lang="en-GB"/>
          </a:p>
        </p:txBody>
      </p:sp>
    </p:spTree>
    <p:extLst>
      <p:ext uri="{BB962C8B-B14F-4D97-AF65-F5344CB8AC3E}">
        <p14:creationId xmlns:p14="http://schemas.microsoft.com/office/powerpoint/2010/main" val="2342896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69EF2-2CDC-DF47-15B7-EDC48919B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4F30F-3C7A-C6F0-B6E5-720F073F83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6763E5-C972-28F9-809B-C4BC7F534D0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5E0F97F-B86C-E101-9966-A039948DF1ED}"/>
              </a:ext>
            </a:extLst>
          </p:cNvPr>
          <p:cNvSpPr>
            <a:spLocks noGrp="1"/>
          </p:cNvSpPr>
          <p:nvPr>
            <p:ph type="sldNum" sz="quarter" idx="5"/>
          </p:nvPr>
        </p:nvSpPr>
        <p:spPr/>
        <p:txBody>
          <a:bodyPr/>
          <a:lstStyle/>
          <a:p>
            <a:fld id="{9C85D288-A4A0-4C29-9FB3-33CFE0DB09DC}" type="slidenum">
              <a:rPr lang="en-GB" smtClean="0"/>
              <a:t>26</a:t>
            </a:fld>
            <a:endParaRPr lang="en-GB"/>
          </a:p>
        </p:txBody>
      </p:sp>
    </p:spTree>
    <p:extLst>
      <p:ext uri="{BB962C8B-B14F-4D97-AF65-F5344CB8AC3E}">
        <p14:creationId xmlns:p14="http://schemas.microsoft.com/office/powerpoint/2010/main" val="809356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36A26-DE9F-92E5-BD5B-71C1B74BF1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CB7AF-FB14-D0E4-7CDB-E2D2B498A6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164281-1365-033B-C11C-955BB459EA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97F2EE-A6F2-73B6-26B8-C1C65BB956F2}"/>
              </a:ext>
            </a:extLst>
          </p:cNvPr>
          <p:cNvSpPr>
            <a:spLocks noGrp="1"/>
          </p:cNvSpPr>
          <p:nvPr>
            <p:ph type="sldNum" sz="quarter" idx="5"/>
          </p:nvPr>
        </p:nvSpPr>
        <p:spPr/>
        <p:txBody>
          <a:bodyPr/>
          <a:lstStyle/>
          <a:p>
            <a:fld id="{9C85D288-A4A0-4C29-9FB3-33CFE0DB09DC}" type="slidenum">
              <a:rPr lang="en-GB" smtClean="0"/>
              <a:t>27</a:t>
            </a:fld>
            <a:endParaRPr lang="en-GB"/>
          </a:p>
        </p:txBody>
      </p:sp>
    </p:spTree>
    <p:extLst>
      <p:ext uri="{BB962C8B-B14F-4D97-AF65-F5344CB8AC3E}">
        <p14:creationId xmlns:p14="http://schemas.microsoft.com/office/powerpoint/2010/main" val="2694531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766E-AE56-976B-9D6D-F0A4B52E23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052A5-F813-0930-AB9C-6DC57818CE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47704-9BF8-4882-F83A-2AACF4A1B2E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29E7D4-402B-86E9-A54F-54DBBD6A7D27}"/>
              </a:ext>
            </a:extLst>
          </p:cNvPr>
          <p:cNvSpPr>
            <a:spLocks noGrp="1"/>
          </p:cNvSpPr>
          <p:nvPr>
            <p:ph type="sldNum" sz="quarter" idx="5"/>
          </p:nvPr>
        </p:nvSpPr>
        <p:spPr/>
        <p:txBody>
          <a:bodyPr/>
          <a:lstStyle/>
          <a:p>
            <a:fld id="{9C85D288-A4A0-4C29-9FB3-33CFE0DB09DC}" type="slidenum">
              <a:rPr lang="en-GB" smtClean="0"/>
              <a:t>30</a:t>
            </a:fld>
            <a:endParaRPr lang="en-GB"/>
          </a:p>
        </p:txBody>
      </p:sp>
    </p:spTree>
    <p:extLst>
      <p:ext uri="{BB962C8B-B14F-4D97-AF65-F5344CB8AC3E}">
        <p14:creationId xmlns:p14="http://schemas.microsoft.com/office/powerpoint/2010/main" val="95650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6414D-90AA-4F7C-C27D-7BEE3C392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E9A77D-0654-26F7-86E9-CBE515D9E5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8AC9E9-15C9-3458-D468-F73A1769A53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2FB8E46-7EB4-BEB0-12F2-B4F74AD16D9F}"/>
              </a:ext>
            </a:extLst>
          </p:cNvPr>
          <p:cNvSpPr>
            <a:spLocks noGrp="1"/>
          </p:cNvSpPr>
          <p:nvPr>
            <p:ph type="sldNum" sz="quarter" idx="5"/>
          </p:nvPr>
        </p:nvSpPr>
        <p:spPr/>
        <p:txBody>
          <a:bodyPr/>
          <a:lstStyle/>
          <a:p>
            <a:fld id="{9C85D288-A4A0-4C29-9FB3-33CFE0DB09DC}" type="slidenum">
              <a:rPr lang="en-GB" smtClean="0"/>
              <a:t>31</a:t>
            </a:fld>
            <a:endParaRPr lang="en-GB"/>
          </a:p>
        </p:txBody>
      </p:sp>
    </p:spTree>
    <p:extLst>
      <p:ext uri="{BB962C8B-B14F-4D97-AF65-F5344CB8AC3E}">
        <p14:creationId xmlns:p14="http://schemas.microsoft.com/office/powerpoint/2010/main" val="383452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8C2E-E545-83B0-5DC5-FF977979C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3C017-5025-64D7-B44F-EF48D49C1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8D8E9-2A0F-A2AA-1623-92ADA8C2C9E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C5488F-FC3F-BBFC-BF01-BD2CAC550F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85D288-A4A0-4C29-9FB3-33CFE0DB09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0149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E5C05-656B-5842-B694-C13AF9719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1F2B8-8496-4F23-68AF-54BD720B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8C5240-CA01-D5E4-6892-C4F1A52C57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A2DA87-7224-34FB-544F-155D70E62411}"/>
              </a:ext>
            </a:extLst>
          </p:cNvPr>
          <p:cNvSpPr>
            <a:spLocks noGrp="1"/>
          </p:cNvSpPr>
          <p:nvPr>
            <p:ph type="sldNum" sz="quarter" idx="5"/>
          </p:nvPr>
        </p:nvSpPr>
        <p:spPr/>
        <p:txBody>
          <a:bodyPr/>
          <a:lstStyle/>
          <a:p>
            <a:fld id="{9C85D288-A4A0-4C29-9FB3-33CFE0DB09DC}" type="slidenum">
              <a:rPr lang="en-GB" smtClean="0"/>
              <a:t>32</a:t>
            </a:fld>
            <a:endParaRPr lang="en-GB"/>
          </a:p>
        </p:txBody>
      </p:sp>
    </p:spTree>
    <p:extLst>
      <p:ext uri="{BB962C8B-B14F-4D97-AF65-F5344CB8AC3E}">
        <p14:creationId xmlns:p14="http://schemas.microsoft.com/office/powerpoint/2010/main" val="3518290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22AAC-AB5E-9A00-C1A1-1B85E43C9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C411DE-9F50-6CC2-65EC-344C554D4D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BAABD0-A967-7AE7-4645-B27A9FF3350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8E49318-9078-FF57-D108-D0EB8C173839}"/>
              </a:ext>
            </a:extLst>
          </p:cNvPr>
          <p:cNvSpPr>
            <a:spLocks noGrp="1"/>
          </p:cNvSpPr>
          <p:nvPr>
            <p:ph type="sldNum" sz="quarter" idx="5"/>
          </p:nvPr>
        </p:nvSpPr>
        <p:spPr/>
        <p:txBody>
          <a:bodyPr/>
          <a:lstStyle/>
          <a:p>
            <a:fld id="{9C85D288-A4A0-4C29-9FB3-33CFE0DB09DC}" type="slidenum">
              <a:rPr lang="en-GB" smtClean="0"/>
              <a:t>33</a:t>
            </a:fld>
            <a:endParaRPr lang="en-GB"/>
          </a:p>
        </p:txBody>
      </p:sp>
    </p:spTree>
    <p:extLst>
      <p:ext uri="{BB962C8B-B14F-4D97-AF65-F5344CB8AC3E}">
        <p14:creationId xmlns:p14="http://schemas.microsoft.com/office/powerpoint/2010/main" val="3321944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D82B7-E6F9-D35E-E7AE-C36E1DAEF7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10E44F-F43E-74F7-2D9E-469CC1A61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F2C84-A3DE-D7E6-4911-4122AB6F433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F7540F3-F84F-112F-5905-07EAFB18906F}"/>
              </a:ext>
            </a:extLst>
          </p:cNvPr>
          <p:cNvSpPr>
            <a:spLocks noGrp="1"/>
          </p:cNvSpPr>
          <p:nvPr>
            <p:ph type="sldNum" sz="quarter" idx="5"/>
          </p:nvPr>
        </p:nvSpPr>
        <p:spPr/>
        <p:txBody>
          <a:bodyPr/>
          <a:lstStyle/>
          <a:p>
            <a:fld id="{9C85D288-A4A0-4C29-9FB3-33CFE0DB09DC}" type="slidenum">
              <a:rPr lang="en-GB" smtClean="0"/>
              <a:t>34</a:t>
            </a:fld>
            <a:endParaRPr lang="en-GB"/>
          </a:p>
        </p:txBody>
      </p:sp>
    </p:spTree>
    <p:extLst>
      <p:ext uri="{BB962C8B-B14F-4D97-AF65-F5344CB8AC3E}">
        <p14:creationId xmlns:p14="http://schemas.microsoft.com/office/powerpoint/2010/main" val="1420152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CF97B-7FE0-0C57-C40D-91918344C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DD93F-8201-E20C-5D2F-9C48977284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67F9FC-BF78-1618-5ED9-FF67F96D867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0708CBD-B574-0223-DE16-B250741055D8}"/>
              </a:ext>
            </a:extLst>
          </p:cNvPr>
          <p:cNvSpPr>
            <a:spLocks noGrp="1"/>
          </p:cNvSpPr>
          <p:nvPr>
            <p:ph type="sldNum" sz="quarter" idx="5"/>
          </p:nvPr>
        </p:nvSpPr>
        <p:spPr/>
        <p:txBody>
          <a:bodyPr/>
          <a:lstStyle/>
          <a:p>
            <a:fld id="{9C85D288-A4A0-4C29-9FB3-33CFE0DB09DC}" type="slidenum">
              <a:rPr lang="en-GB" smtClean="0"/>
              <a:t>35</a:t>
            </a:fld>
            <a:endParaRPr lang="en-GB"/>
          </a:p>
        </p:txBody>
      </p:sp>
    </p:spTree>
    <p:extLst>
      <p:ext uri="{BB962C8B-B14F-4D97-AF65-F5344CB8AC3E}">
        <p14:creationId xmlns:p14="http://schemas.microsoft.com/office/powerpoint/2010/main" val="1909856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3DC08-B2AB-29CA-2E67-D82431912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E973E-3B30-D4E1-5E5B-4BEBCDE246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7A697-0059-691E-A093-E5078D4E0D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24C41AB-1306-A9EA-B19F-FD467E75CBA0}"/>
              </a:ext>
            </a:extLst>
          </p:cNvPr>
          <p:cNvSpPr>
            <a:spLocks noGrp="1"/>
          </p:cNvSpPr>
          <p:nvPr>
            <p:ph type="sldNum" sz="quarter" idx="5"/>
          </p:nvPr>
        </p:nvSpPr>
        <p:spPr/>
        <p:txBody>
          <a:bodyPr/>
          <a:lstStyle/>
          <a:p>
            <a:fld id="{9C85D288-A4A0-4C29-9FB3-33CFE0DB09DC}" type="slidenum">
              <a:rPr lang="en-GB" smtClean="0"/>
              <a:t>36</a:t>
            </a:fld>
            <a:endParaRPr lang="en-GB"/>
          </a:p>
        </p:txBody>
      </p:sp>
    </p:spTree>
    <p:extLst>
      <p:ext uri="{BB962C8B-B14F-4D97-AF65-F5344CB8AC3E}">
        <p14:creationId xmlns:p14="http://schemas.microsoft.com/office/powerpoint/2010/main" val="2376586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BC371-B23D-309C-B538-92A48835D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83705-C437-99CF-BE88-23227C0C3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A52FBB-5BAB-C054-AD98-773011F5EB3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4A9BD0-DC5A-87C0-D3E0-8B3DA4767ED6}"/>
              </a:ext>
            </a:extLst>
          </p:cNvPr>
          <p:cNvSpPr>
            <a:spLocks noGrp="1"/>
          </p:cNvSpPr>
          <p:nvPr>
            <p:ph type="sldNum" sz="quarter" idx="5"/>
          </p:nvPr>
        </p:nvSpPr>
        <p:spPr/>
        <p:txBody>
          <a:bodyPr/>
          <a:lstStyle/>
          <a:p>
            <a:fld id="{9C85D288-A4A0-4C29-9FB3-33CFE0DB09DC}" type="slidenum">
              <a:rPr lang="en-GB" smtClean="0"/>
              <a:t>37</a:t>
            </a:fld>
            <a:endParaRPr lang="en-GB"/>
          </a:p>
        </p:txBody>
      </p:sp>
    </p:spTree>
    <p:extLst>
      <p:ext uri="{BB962C8B-B14F-4D97-AF65-F5344CB8AC3E}">
        <p14:creationId xmlns:p14="http://schemas.microsoft.com/office/powerpoint/2010/main" val="2828509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D59B8-4A11-69B8-5FD9-C5E0C1ECD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17F3A-84DD-E15D-0994-28BEC73F6A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13AC5-8AC3-88E7-ECDE-05539159725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2EA9BD9-6B3E-1276-E3E6-2F267BAED4B9}"/>
              </a:ext>
            </a:extLst>
          </p:cNvPr>
          <p:cNvSpPr>
            <a:spLocks noGrp="1"/>
          </p:cNvSpPr>
          <p:nvPr>
            <p:ph type="sldNum" sz="quarter" idx="5"/>
          </p:nvPr>
        </p:nvSpPr>
        <p:spPr/>
        <p:txBody>
          <a:bodyPr/>
          <a:lstStyle/>
          <a:p>
            <a:fld id="{9C85D288-A4A0-4C29-9FB3-33CFE0DB09DC}" type="slidenum">
              <a:rPr lang="en-GB" smtClean="0"/>
              <a:t>38</a:t>
            </a:fld>
            <a:endParaRPr lang="en-GB"/>
          </a:p>
        </p:txBody>
      </p:sp>
    </p:spTree>
    <p:extLst>
      <p:ext uri="{BB962C8B-B14F-4D97-AF65-F5344CB8AC3E}">
        <p14:creationId xmlns:p14="http://schemas.microsoft.com/office/powerpoint/2010/main" val="3308978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58C2E-E545-83B0-5DC5-FF977979C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3C017-5025-64D7-B44F-EF48D49C12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88D8E9-2A0F-A2AA-1623-92ADA8C2C9E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8C5488F-FC3F-BBFC-BF01-BD2CAC550F60}"/>
              </a:ext>
            </a:extLst>
          </p:cNvPr>
          <p:cNvSpPr>
            <a:spLocks noGrp="1"/>
          </p:cNvSpPr>
          <p:nvPr>
            <p:ph type="sldNum" sz="quarter" idx="5"/>
          </p:nvPr>
        </p:nvSpPr>
        <p:spPr/>
        <p:txBody>
          <a:bodyPr/>
          <a:lstStyle/>
          <a:p>
            <a:fld id="{9C85D288-A4A0-4C29-9FB3-33CFE0DB09DC}" type="slidenum">
              <a:rPr lang="en-GB" smtClean="0"/>
              <a:t>40</a:t>
            </a:fld>
            <a:endParaRPr lang="en-GB"/>
          </a:p>
        </p:txBody>
      </p:sp>
    </p:spTree>
    <p:extLst>
      <p:ext uri="{BB962C8B-B14F-4D97-AF65-F5344CB8AC3E}">
        <p14:creationId xmlns:p14="http://schemas.microsoft.com/office/powerpoint/2010/main" val="4081276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56E99-CE7A-25B3-61E5-079CE81C7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FFADA6-BDBE-F5F3-5765-8F904A160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384A5D-F649-B278-7841-1B308F6830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7FBFFB1-D8E2-A9ED-DD19-71A3B2C67DFC}"/>
              </a:ext>
            </a:extLst>
          </p:cNvPr>
          <p:cNvSpPr>
            <a:spLocks noGrp="1"/>
          </p:cNvSpPr>
          <p:nvPr>
            <p:ph type="sldNum" sz="quarter" idx="5"/>
          </p:nvPr>
        </p:nvSpPr>
        <p:spPr/>
        <p:txBody>
          <a:bodyPr/>
          <a:lstStyle/>
          <a:p>
            <a:fld id="{9C85D288-A4A0-4C29-9FB3-33CFE0DB09DC}" type="slidenum">
              <a:rPr lang="en-GB" smtClean="0"/>
              <a:t>41</a:t>
            </a:fld>
            <a:endParaRPr lang="en-GB"/>
          </a:p>
        </p:txBody>
      </p:sp>
    </p:spTree>
    <p:extLst>
      <p:ext uri="{BB962C8B-B14F-4D97-AF65-F5344CB8AC3E}">
        <p14:creationId xmlns:p14="http://schemas.microsoft.com/office/powerpoint/2010/main" val="889005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7A0BF-6623-A2CD-8CB1-6CDD608EE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CED31-ADC0-5B66-5015-30F36F4F8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9FE48-96AE-89C6-D004-144F33708F9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051352C-356B-17CF-F4D3-5C870FEFCB1D}"/>
              </a:ext>
            </a:extLst>
          </p:cNvPr>
          <p:cNvSpPr>
            <a:spLocks noGrp="1"/>
          </p:cNvSpPr>
          <p:nvPr>
            <p:ph type="sldNum" sz="quarter" idx="5"/>
          </p:nvPr>
        </p:nvSpPr>
        <p:spPr/>
        <p:txBody>
          <a:bodyPr/>
          <a:lstStyle/>
          <a:p>
            <a:fld id="{9C85D288-A4A0-4C29-9FB3-33CFE0DB09DC}" type="slidenum">
              <a:rPr lang="en-GB" smtClean="0"/>
              <a:t>42</a:t>
            </a:fld>
            <a:endParaRPr lang="en-GB"/>
          </a:p>
        </p:txBody>
      </p:sp>
    </p:spTree>
    <p:extLst>
      <p:ext uri="{BB962C8B-B14F-4D97-AF65-F5344CB8AC3E}">
        <p14:creationId xmlns:p14="http://schemas.microsoft.com/office/powerpoint/2010/main" val="676056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5941A-788A-7342-03D5-3078A751A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0C966-9E81-AC1B-F1F2-917F2C9D99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A3E0A-CD45-ED4C-E02E-93F97F959D9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C9B3281-269A-9CF7-902C-8DC456943B13}"/>
              </a:ext>
            </a:extLst>
          </p:cNvPr>
          <p:cNvSpPr>
            <a:spLocks noGrp="1"/>
          </p:cNvSpPr>
          <p:nvPr>
            <p:ph type="sldNum" sz="quarter" idx="5"/>
          </p:nvPr>
        </p:nvSpPr>
        <p:spPr/>
        <p:txBody>
          <a:bodyPr/>
          <a:lstStyle/>
          <a:p>
            <a:fld id="{9C85D288-A4A0-4C29-9FB3-33CFE0DB09DC}" type="slidenum">
              <a:rPr lang="en-GB" smtClean="0"/>
              <a:t>5</a:t>
            </a:fld>
            <a:endParaRPr lang="en-GB"/>
          </a:p>
        </p:txBody>
      </p:sp>
    </p:spTree>
    <p:extLst>
      <p:ext uri="{BB962C8B-B14F-4D97-AF65-F5344CB8AC3E}">
        <p14:creationId xmlns:p14="http://schemas.microsoft.com/office/powerpoint/2010/main" val="3247664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3BA526-481A-1850-E6DC-C0A5D036E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289570-7E66-4E95-5F14-F1D09697B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F9119-51BC-EF39-52BC-8844593751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ACD93B-33C4-7A22-5880-9DB3CDF7F27A}"/>
              </a:ext>
            </a:extLst>
          </p:cNvPr>
          <p:cNvSpPr>
            <a:spLocks noGrp="1"/>
          </p:cNvSpPr>
          <p:nvPr>
            <p:ph type="sldNum" sz="quarter" idx="5"/>
          </p:nvPr>
        </p:nvSpPr>
        <p:spPr/>
        <p:txBody>
          <a:bodyPr/>
          <a:lstStyle/>
          <a:p>
            <a:fld id="{9C85D288-A4A0-4C29-9FB3-33CFE0DB09DC}" type="slidenum">
              <a:rPr lang="en-GB" smtClean="0"/>
              <a:t>7</a:t>
            </a:fld>
            <a:endParaRPr lang="en-GB"/>
          </a:p>
        </p:txBody>
      </p:sp>
    </p:spTree>
    <p:extLst>
      <p:ext uri="{BB962C8B-B14F-4D97-AF65-F5344CB8AC3E}">
        <p14:creationId xmlns:p14="http://schemas.microsoft.com/office/powerpoint/2010/main" val="250619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47BA4-786F-877F-95DB-92D14FB64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085B0-6CB8-56C5-503E-68309AEDF2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F00F71-2B8A-238B-3936-48081B9903A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E9B8D9C-D7CF-38C4-D366-D8935C3C7D24}"/>
              </a:ext>
            </a:extLst>
          </p:cNvPr>
          <p:cNvSpPr>
            <a:spLocks noGrp="1"/>
          </p:cNvSpPr>
          <p:nvPr>
            <p:ph type="sldNum" sz="quarter" idx="5"/>
          </p:nvPr>
        </p:nvSpPr>
        <p:spPr/>
        <p:txBody>
          <a:bodyPr/>
          <a:lstStyle/>
          <a:p>
            <a:fld id="{DCC9A9E0-6EFA-4306-BD04-D69658C40905}" type="slidenum">
              <a:rPr lang="en-GB" smtClean="0"/>
              <a:t>13</a:t>
            </a:fld>
            <a:endParaRPr lang="en-GB"/>
          </a:p>
        </p:txBody>
      </p:sp>
    </p:spTree>
    <p:extLst>
      <p:ext uri="{BB962C8B-B14F-4D97-AF65-F5344CB8AC3E}">
        <p14:creationId xmlns:p14="http://schemas.microsoft.com/office/powerpoint/2010/main" val="1403611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91E39-5A76-7633-B604-381A722DD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986DE-0DF7-A607-2D4F-FE2FADD678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178071-7A45-0988-C05A-F9CBF023254F}"/>
              </a:ext>
            </a:extLst>
          </p:cNvPr>
          <p:cNvSpPr>
            <a:spLocks noGrp="1"/>
          </p:cNvSpPr>
          <p:nvPr>
            <p:ph type="body" idx="1"/>
          </p:nvPr>
        </p:nvSpPr>
        <p:spPr/>
        <p:txBody>
          <a:bodyPr/>
          <a:lstStyle/>
          <a:p>
            <a:r>
              <a:rPr lang="en-GB"/>
              <a:t>Talk about what this number means and the importance of including it in our planning to ensure that disability is visible from day one .</a:t>
            </a:r>
            <a:endParaRPr lang="es-ES">
              <a:ea typeface="Calibri" panose="020F0502020204030204"/>
              <a:cs typeface="Calibri" panose="020F0502020204030204"/>
            </a:endParaRPr>
          </a:p>
          <a:p>
            <a:pPr marL="171450" indent="-171450">
              <a:buFont typeface="Arial"/>
              <a:buChar char="•"/>
            </a:pPr>
            <a:r>
              <a:rPr lang="en-GB" b="1">
                <a:solidFill>
                  <a:srgbClr val="3C4245"/>
                </a:solidFill>
              </a:rPr>
              <a:t>An estimated 1.3 billion people experience significant disability. This represents 16% of the world’s population, or 1 in 6 of us.</a:t>
            </a:r>
            <a:endParaRPr lang="en-GB"/>
          </a:p>
          <a:p>
            <a:pPr marL="171450" indent="-171450">
              <a:buFont typeface="Arial"/>
              <a:buChar char="•"/>
            </a:pPr>
            <a:endParaRPr lang="en-GB" b="1">
              <a:solidFill>
                <a:srgbClr val="3C4245"/>
              </a:solidFill>
            </a:endParaRPr>
          </a:p>
          <a:p>
            <a:pPr>
              <a:buFont typeface="Arial"/>
              <a:buChar char="•"/>
            </a:pPr>
            <a:r>
              <a:rPr lang="en-GB">
                <a:solidFill>
                  <a:srgbClr val="3C4245"/>
                </a:solidFill>
              </a:rPr>
              <a:t>Disability includes </a:t>
            </a:r>
            <a:r>
              <a:rPr lang="en-GB" b="1">
                <a:solidFill>
                  <a:srgbClr val="3C4245"/>
                </a:solidFill>
              </a:rPr>
              <a:t>physical, sensory, intellectual, psychosocial, neurological, and cognitive</a:t>
            </a:r>
            <a:r>
              <a:rPr lang="en-GB">
                <a:solidFill>
                  <a:srgbClr val="3C4245"/>
                </a:solidFill>
              </a:rPr>
              <a:t> impairments</a:t>
            </a:r>
            <a:endParaRPr lang="en-GB" b="1">
              <a:solidFill>
                <a:srgbClr val="3C4245"/>
              </a:solidFill>
              <a:ea typeface="Calibri" panose="020F0502020204030204"/>
              <a:cs typeface="Calibri" panose="020F0502020204030204"/>
            </a:endParaRPr>
          </a:p>
          <a:p>
            <a:pPr>
              <a:buFont typeface="Arial"/>
              <a:buChar char="•"/>
            </a:pPr>
            <a:r>
              <a:rPr lang="en-GB">
                <a:solidFill>
                  <a:srgbClr val="3C4245"/>
                </a:solidFill>
              </a:rPr>
              <a:t>Many disabilities are </a:t>
            </a:r>
            <a:r>
              <a:rPr lang="en-GB" b="1">
                <a:solidFill>
                  <a:srgbClr val="3C4245"/>
                </a:solidFill>
              </a:rPr>
              <a:t>invisible or not immediately apparent</a:t>
            </a:r>
            <a:endParaRPr lang="en-GB"/>
          </a:p>
          <a:p>
            <a:pPr>
              <a:buFont typeface="Arial"/>
              <a:buChar char="•"/>
            </a:pPr>
            <a:r>
              <a:rPr lang="en-GB" b="1">
                <a:solidFill>
                  <a:srgbClr val="3C4245"/>
                </a:solidFill>
              </a:rPr>
              <a:t>🚨 Inequality &amp; Exclusion</a:t>
            </a:r>
            <a:endParaRPr lang="en-GB"/>
          </a:p>
          <a:p>
            <a:pPr>
              <a:buFont typeface="Arial"/>
              <a:buChar char="•"/>
            </a:pPr>
            <a:r>
              <a:rPr lang="en-GB">
                <a:solidFill>
                  <a:srgbClr val="3C4245"/>
                </a:solidFill>
              </a:rPr>
              <a:t>Persons with disabilities are more likely to be:</a:t>
            </a:r>
            <a:endParaRPr lang="en-GB"/>
          </a:p>
          <a:p>
            <a:pPr lvl="1">
              <a:buFont typeface="Arial"/>
              <a:buChar char="•"/>
            </a:pPr>
            <a:r>
              <a:rPr lang="en-GB">
                <a:solidFill>
                  <a:srgbClr val="3C4245"/>
                </a:solidFill>
              </a:rPr>
              <a:t>Living in poverty</a:t>
            </a:r>
            <a:endParaRPr lang="en-GB"/>
          </a:p>
          <a:p>
            <a:pPr lvl="1">
              <a:buFont typeface="Arial"/>
              <a:buChar char="•"/>
            </a:pPr>
            <a:r>
              <a:rPr lang="en-GB">
                <a:solidFill>
                  <a:srgbClr val="3C4245"/>
                </a:solidFill>
              </a:rPr>
              <a:t>Excluded from education, healthcare, and employment</a:t>
            </a:r>
            <a:endParaRPr lang="en-GB"/>
          </a:p>
          <a:p>
            <a:pPr lvl="1">
              <a:buFont typeface="Arial"/>
              <a:buChar char="•"/>
            </a:pPr>
            <a:r>
              <a:rPr lang="en-GB">
                <a:solidFill>
                  <a:srgbClr val="3C4245"/>
                </a:solidFill>
              </a:rPr>
              <a:t>Left out of crisis response and recovery</a:t>
            </a:r>
            <a:endParaRPr lang="en-GB"/>
          </a:p>
          <a:p>
            <a:pPr>
              <a:buFont typeface="Arial"/>
              <a:buChar char="•"/>
            </a:pPr>
            <a:r>
              <a:rPr lang="en-GB">
                <a:solidFill>
                  <a:srgbClr val="3C4245"/>
                </a:solidFill>
              </a:rPr>
              <a:t>Stigma and inaccessible systems create </a:t>
            </a:r>
            <a:r>
              <a:rPr lang="en-GB" b="1">
                <a:solidFill>
                  <a:srgbClr val="3C4245"/>
                </a:solidFill>
              </a:rPr>
              <a:t>barriers to participation and safety</a:t>
            </a:r>
            <a:endParaRPr lang="en-GB">
              <a:solidFill>
                <a:srgbClr val="000000"/>
              </a:solidFill>
            </a:endParaRPr>
          </a:p>
          <a:p>
            <a:pPr>
              <a:buFont typeface="Arial"/>
              <a:buChar char="•"/>
            </a:pPr>
            <a:r>
              <a:rPr lang="en-GB" b="1">
                <a:solidFill>
                  <a:srgbClr val="3C4245"/>
                </a:solidFill>
              </a:rPr>
              <a:t>Inclusion must go beyond ramps — it's about rights, relationships, and removing barriers</a:t>
            </a:r>
            <a:endParaRPr lang="en-GB">
              <a:ea typeface="Calibri" panose="020F0502020204030204"/>
              <a:cs typeface="Calibri" panose="020F0502020204030204"/>
            </a:endParaRPr>
          </a:p>
          <a:p>
            <a:pPr marL="171450" indent="-171450">
              <a:buFont typeface="Arial"/>
              <a:buChar char="•"/>
            </a:pPr>
            <a:endParaRPr lang="en-GB" b="1">
              <a:solidFill>
                <a:srgbClr val="3C4245"/>
              </a:solidFill>
              <a:ea typeface="Calibri" panose="020F0502020204030204"/>
              <a:cs typeface="Calibri" panose="020F0502020204030204"/>
            </a:endParaRPr>
          </a:p>
          <a:p>
            <a:pPr marL="285750" indent="-285750">
              <a:buFont typeface="Arial,Sans-Serif"/>
              <a:buChar char="•"/>
            </a:pPr>
            <a:r>
              <a:rPr lang="en-US">
                <a:solidFill>
                  <a:srgbClr val="000000"/>
                </a:solidFill>
              </a:rPr>
              <a:t>Sheltering is about more than a roof overhead – gateway to </a:t>
            </a:r>
            <a:endParaRPr lang="en-US">
              <a:solidFill>
                <a:srgbClr val="000000"/>
              </a:solidFill>
              <a:ea typeface="Calibri"/>
              <a:cs typeface="Calibri"/>
            </a:endParaRPr>
          </a:p>
          <a:p>
            <a:pPr marL="285750" indent="-285750">
              <a:buFont typeface="Arial,Sans-Serif"/>
              <a:buChar char="•"/>
            </a:pPr>
            <a:r>
              <a:rPr lang="en-US">
                <a:solidFill>
                  <a:srgbClr val="000000"/>
                </a:solidFill>
              </a:rPr>
              <a:t>If shelter programs are designed or delivered without consideration for diverse access needs (not just physical) it can reinforce exclusion</a:t>
            </a:r>
            <a:endParaRPr lang="en-US">
              <a:solidFill>
                <a:srgbClr val="000000"/>
              </a:solidFill>
              <a:ea typeface="Calibri"/>
              <a:cs typeface="Calibri"/>
            </a:endParaRPr>
          </a:p>
          <a:p>
            <a:pPr marL="285750" indent="-285750">
              <a:buFont typeface="Arial,Sans-Serif"/>
              <a:buChar char="•"/>
            </a:pPr>
            <a:r>
              <a:rPr lang="en-US">
                <a:solidFill>
                  <a:srgbClr val="000000"/>
                </a:solidFill>
              </a:rPr>
              <a:t>When environments are inclusive, they benefit everyone — including older people, pregnant women, children, and people with injuries or chronic illness.</a:t>
            </a:r>
            <a:endParaRPr lang="en-US">
              <a:solidFill>
                <a:srgbClr val="000000"/>
              </a:solidFill>
              <a:ea typeface="Calibri"/>
              <a:cs typeface="Calibri"/>
            </a:endParaRPr>
          </a:p>
          <a:p>
            <a:pPr marL="285750" indent="-285750">
              <a:buFont typeface="Arial,Sans-Serif"/>
              <a:buChar char="•"/>
            </a:pPr>
            <a:r>
              <a:rPr lang="en-US">
                <a:solidFill>
                  <a:srgbClr val="000000"/>
                </a:solidFill>
              </a:rPr>
              <a:t>Inclusive programming supports social cohesion, resilience, and equity — key for recovery and long-term development.</a:t>
            </a:r>
            <a:endParaRPr lang="en-GB"/>
          </a:p>
          <a:p>
            <a:endParaRPr lang="en-GB">
              <a:ea typeface="Calibri"/>
              <a:cs typeface="Calibri"/>
            </a:endParaRPr>
          </a:p>
          <a:p>
            <a:endParaRPr lang="en-GB">
              <a:ea typeface="Calibri"/>
              <a:cs typeface="Calibri"/>
            </a:endParaRPr>
          </a:p>
        </p:txBody>
      </p:sp>
      <p:sp>
        <p:nvSpPr>
          <p:cNvPr id="4" name="Slide Number Placeholder 3">
            <a:extLst>
              <a:ext uri="{FF2B5EF4-FFF2-40B4-BE49-F238E27FC236}">
                <a16:creationId xmlns:a16="http://schemas.microsoft.com/office/drawing/2014/main" id="{39BF54B6-53F8-F23B-02A2-C10EFC2C489B}"/>
              </a:ext>
            </a:extLst>
          </p:cNvPr>
          <p:cNvSpPr>
            <a:spLocks noGrp="1"/>
          </p:cNvSpPr>
          <p:nvPr>
            <p:ph type="sldNum" sz="quarter" idx="5"/>
          </p:nvPr>
        </p:nvSpPr>
        <p:spPr/>
        <p:txBody>
          <a:bodyPr/>
          <a:lstStyle/>
          <a:p>
            <a:fld id="{9C85D288-A4A0-4C29-9FB3-33CFE0DB09DC}" type="slidenum">
              <a:rPr lang="en-GB" smtClean="0"/>
              <a:t>16</a:t>
            </a:fld>
            <a:endParaRPr lang="en-GB"/>
          </a:p>
        </p:txBody>
      </p:sp>
    </p:spTree>
    <p:extLst>
      <p:ext uri="{BB962C8B-B14F-4D97-AF65-F5344CB8AC3E}">
        <p14:creationId xmlns:p14="http://schemas.microsoft.com/office/powerpoint/2010/main" val="2549842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39DBC-13E0-BE37-6AB5-5BE0CB344B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06A492-CE1A-016A-F039-E4320A3492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B4F8CF-00DE-78A2-50D2-96A46B908F51}"/>
              </a:ext>
            </a:extLst>
          </p:cNvPr>
          <p:cNvSpPr>
            <a:spLocks noGrp="1"/>
          </p:cNvSpPr>
          <p:nvPr>
            <p:ph type="body" idx="1"/>
          </p:nvPr>
        </p:nvSpPr>
        <p:spPr/>
        <p:txBody>
          <a:bodyPr/>
          <a:lstStyle/>
          <a:p>
            <a:r>
              <a:rPr lang="en-GB">
                <a:ea typeface="Calibri"/>
                <a:cs typeface="Calibri"/>
              </a:rPr>
              <a:t>Background of working group and what was achieved</a:t>
            </a:r>
            <a:endParaRPr lang="en-GB"/>
          </a:p>
        </p:txBody>
      </p:sp>
      <p:sp>
        <p:nvSpPr>
          <p:cNvPr id="4" name="Slide Number Placeholder 3">
            <a:extLst>
              <a:ext uri="{FF2B5EF4-FFF2-40B4-BE49-F238E27FC236}">
                <a16:creationId xmlns:a16="http://schemas.microsoft.com/office/drawing/2014/main" id="{D2B2252D-B444-708B-0D18-84DD91EDAC0D}"/>
              </a:ext>
            </a:extLst>
          </p:cNvPr>
          <p:cNvSpPr>
            <a:spLocks noGrp="1"/>
          </p:cNvSpPr>
          <p:nvPr>
            <p:ph type="sldNum" sz="quarter" idx="5"/>
          </p:nvPr>
        </p:nvSpPr>
        <p:spPr/>
        <p:txBody>
          <a:bodyPr/>
          <a:lstStyle/>
          <a:p>
            <a:fld id="{9C85D288-A4A0-4C29-9FB3-33CFE0DB09DC}" type="slidenum">
              <a:rPr lang="en-GB" smtClean="0"/>
              <a:t>17</a:t>
            </a:fld>
            <a:endParaRPr lang="en-GB"/>
          </a:p>
        </p:txBody>
      </p:sp>
    </p:spTree>
    <p:extLst>
      <p:ext uri="{BB962C8B-B14F-4D97-AF65-F5344CB8AC3E}">
        <p14:creationId xmlns:p14="http://schemas.microsoft.com/office/powerpoint/2010/main" val="1663108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D3E1B-F186-3DFD-B02B-84B4D3D39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6659C9-5440-E6D3-1F36-A1655B8C8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711763-BC64-C8B4-0731-0D17073A1A4A}"/>
              </a:ext>
            </a:extLst>
          </p:cNvPr>
          <p:cNvSpPr>
            <a:spLocks noGrp="1"/>
          </p:cNvSpPr>
          <p:nvPr>
            <p:ph type="body" idx="1"/>
          </p:nvPr>
        </p:nvSpPr>
        <p:spPr/>
        <p:txBody>
          <a:bodyPr/>
          <a:lstStyle/>
          <a:p>
            <a:r>
              <a:rPr lang="en-GB">
                <a:ea typeface="Calibri"/>
                <a:cs typeface="Calibri"/>
              </a:rPr>
              <a:t>Remind everyone of the All Under One Roof</a:t>
            </a:r>
            <a:endParaRPr lang="en-GB"/>
          </a:p>
        </p:txBody>
      </p:sp>
      <p:sp>
        <p:nvSpPr>
          <p:cNvPr id="4" name="Slide Number Placeholder 3">
            <a:extLst>
              <a:ext uri="{FF2B5EF4-FFF2-40B4-BE49-F238E27FC236}">
                <a16:creationId xmlns:a16="http://schemas.microsoft.com/office/drawing/2014/main" id="{93526DCA-211B-CD27-B6E7-EA6747E9AF70}"/>
              </a:ext>
            </a:extLst>
          </p:cNvPr>
          <p:cNvSpPr>
            <a:spLocks noGrp="1"/>
          </p:cNvSpPr>
          <p:nvPr>
            <p:ph type="sldNum" sz="quarter" idx="5"/>
          </p:nvPr>
        </p:nvSpPr>
        <p:spPr/>
        <p:txBody>
          <a:bodyPr/>
          <a:lstStyle/>
          <a:p>
            <a:fld id="{9C85D288-A4A0-4C29-9FB3-33CFE0DB09DC}" type="slidenum">
              <a:rPr lang="en-GB" smtClean="0"/>
              <a:t>18</a:t>
            </a:fld>
            <a:endParaRPr lang="en-GB"/>
          </a:p>
        </p:txBody>
      </p:sp>
    </p:spTree>
    <p:extLst>
      <p:ext uri="{BB962C8B-B14F-4D97-AF65-F5344CB8AC3E}">
        <p14:creationId xmlns:p14="http://schemas.microsoft.com/office/powerpoint/2010/main" val="90912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9D964-2006-6C06-7E4A-C80CEB47E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4CC82-4037-5F84-E711-D93680408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25520-BFC1-780A-7E81-7AD5EDBD71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AA94AD6-D057-1237-BC95-720B8D43FA17}"/>
              </a:ext>
            </a:extLst>
          </p:cNvPr>
          <p:cNvSpPr>
            <a:spLocks noGrp="1"/>
          </p:cNvSpPr>
          <p:nvPr>
            <p:ph type="sldNum" sz="quarter" idx="5"/>
          </p:nvPr>
        </p:nvSpPr>
        <p:spPr/>
        <p:txBody>
          <a:bodyPr/>
          <a:lstStyle/>
          <a:p>
            <a:fld id="{9C85D288-A4A0-4C29-9FB3-33CFE0DB09DC}" type="slidenum">
              <a:rPr lang="en-GB" smtClean="0"/>
              <a:t>19</a:t>
            </a:fld>
            <a:endParaRPr lang="en-GB"/>
          </a:p>
        </p:txBody>
      </p:sp>
    </p:spTree>
    <p:extLst>
      <p:ext uri="{BB962C8B-B14F-4D97-AF65-F5344CB8AC3E}">
        <p14:creationId xmlns:p14="http://schemas.microsoft.com/office/powerpoint/2010/main" val="34357749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640811"/>
        </a:solidFill>
        <a:effectLst/>
      </p:bgPr>
    </p:bg>
    <p:spTree>
      <p:nvGrpSpPr>
        <p:cNvPr id="1" name=""/>
        <p:cNvGrpSpPr/>
        <p:nvPr/>
      </p:nvGrpSpPr>
      <p:grpSpPr>
        <a:xfrm>
          <a:off x="0" y="0"/>
          <a:ext cx="0" cy="0"/>
          <a:chOff x="0" y="0"/>
          <a:chExt cx="0" cy="0"/>
        </a:xfrm>
      </p:grpSpPr>
      <p:pic>
        <p:nvPicPr>
          <p:cNvPr id="3" name="Picture 2" descr="GSC-Logo-FINAL-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55758" y="2485898"/>
            <a:ext cx="6189942" cy="1616202"/>
          </a:xfrm>
          <a:prstGeom prst="rect">
            <a:avLst/>
          </a:prstGeom>
        </p:spPr>
      </p:pic>
    </p:spTree>
    <p:extLst>
      <p:ext uri="{BB962C8B-B14F-4D97-AF65-F5344CB8AC3E}">
        <p14:creationId xmlns:p14="http://schemas.microsoft.com/office/powerpoint/2010/main" val="4279125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8832" y="348991"/>
            <a:ext cx="2505968" cy="654310"/>
          </a:xfrm>
          <a:prstGeom prst="rect">
            <a:avLst/>
          </a:prstGeom>
        </p:spPr>
      </p:pic>
    </p:spTree>
    <p:extLst>
      <p:ext uri="{BB962C8B-B14F-4D97-AF65-F5344CB8AC3E}">
        <p14:creationId xmlns:p14="http://schemas.microsoft.com/office/powerpoint/2010/main" val="635186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876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85425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ub Wid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BA1F3-23E7-7543-ED4E-618E12609FE7}"/>
              </a:ext>
            </a:extLst>
          </p:cNvPr>
          <p:cNvSpPr>
            <a:spLocks noGrp="1"/>
          </p:cNvSpPr>
          <p:nvPr>
            <p:ph type="title" hasCustomPrompt="1"/>
          </p:nvPr>
        </p:nvSpPr>
        <p:spPr>
          <a:xfrm>
            <a:off x="790922" y="745353"/>
            <a:ext cx="6388547" cy="429948"/>
          </a:xfrm>
        </p:spPr>
        <p:txBody>
          <a:bodyPr/>
          <a:lstStyle>
            <a:lvl1pPr>
              <a:defRPr>
                <a:solidFill>
                  <a:schemeClr val="tx1"/>
                </a:solidFill>
              </a:defRPr>
            </a:lvl1pPr>
          </a:lstStyle>
          <a:p>
            <a:r>
              <a:rPr lang="en-US"/>
              <a:t>Insert your punchy headline</a:t>
            </a:r>
          </a:p>
        </p:txBody>
      </p:sp>
      <p:sp>
        <p:nvSpPr>
          <p:cNvPr id="4" name="Text Placeholder 3">
            <a:extLst>
              <a:ext uri="{FF2B5EF4-FFF2-40B4-BE49-F238E27FC236}">
                <a16:creationId xmlns:a16="http://schemas.microsoft.com/office/drawing/2014/main" id="{05EDF695-EB09-7EE9-8CE0-00F64E5966A4}"/>
              </a:ext>
            </a:extLst>
          </p:cNvPr>
          <p:cNvSpPr>
            <a:spLocks noGrp="1"/>
          </p:cNvSpPr>
          <p:nvPr>
            <p:ph type="body" sz="quarter" idx="10"/>
          </p:nvPr>
        </p:nvSpPr>
        <p:spPr>
          <a:xfrm>
            <a:off x="793751" y="2381250"/>
            <a:ext cx="10858499" cy="3651250"/>
          </a:xfrm>
          <a:prstGeom prst="rect">
            <a:avLst/>
          </a:prstGeom>
        </p:spPr>
        <p:txBody>
          <a:bodyPr/>
          <a:lstStyle>
            <a:lvl1pPr>
              <a:defRPr>
                <a:latin typeface="+mn-lt"/>
              </a:defRPr>
            </a:lvl1pPr>
            <a:lvl2pPr marL="227533" indent="-227533">
              <a:defRPr>
                <a:latin typeface="+mn-lt"/>
              </a:defRPr>
            </a:lvl2pPr>
            <a:lvl3pPr marL="427285" indent="-191816">
              <a:buSzPct val="80000"/>
              <a:buFont typeface="Courier New" panose="02070309020205020404" pitchFamily="49" charset="0"/>
              <a:buChar char="o"/>
              <a:defRPr sz="1667">
                <a:latin typeface="+mn-lt"/>
              </a:defRPr>
            </a:lvl3pPr>
            <a:lvl4pPr marL="619100" indent="-191816">
              <a:defRPr sz="1667">
                <a:latin typeface="+mn-lt"/>
              </a:defRPr>
            </a:lvl4pPr>
            <a:lvl5pPr marL="854570" indent="-235470">
              <a:buFont typeface="Aptos" panose="020B0004020202020204" pitchFamily="34" charset="0"/>
              <a:buChar char="–"/>
              <a:defRPr sz="1667">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046F4DAD-86D4-DE2E-7591-2E7FBD29CBF0}"/>
              </a:ext>
            </a:extLst>
          </p:cNvPr>
          <p:cNvSpPr>
            <a:spLocks noGrp="1"/>
          </p:cNvSpPr>
          <p:nvPr>
            <p:ph type="body" sz="quarter" idx="12" hasCustomPrompt="1"/>
          </p:nvPr>
        </p:nvSpPr>
        <p:spPr>
          <a:xfrm>
            <a:off x="381000" y="6124731"/>
            <a:ext cx="6643688" cy="214974"/>
          </a:xfrm>
          <a:prstGeom prst="rect">
            <a:avLst/>
          </a:prstGeom>
        </p:spPr>
        <p:txBody>
          <a:bodyPr anchor="b"/>
          <a:lstStyle>
            <a:lvl1pPr>
              <a:defRPr sz="1083">
                <a:solidFill>
                  <a:schemeClr val="bg2"/>
                </a:solidFill>
              </a:defRPr>
            </a:lvl1pPr>
          </a:lstStyle>
          <a:p>
            <a:pPr lvl="0"/>
            <a:r>
              <a:rPr lang="en-US"/>
              <a:t>SECTION TITLE</a:t>
            </a:r>
          </a:p>
        </p:txBody>
      </p:sp>
      <p:sp>
        <p:nvSpPr>
          <p:cNvPr id="3" name="Text Placeholder 6">
            <a:extLst>
              <a:ext uri="{FF2B5EF4-FFF2-40B4-BE49-F238E27FC236}">
                <a16:creationId xmlns:a16="http://schemas.microsoft.com/office/drawing/2014/main" id="{51902D42-E09E-2E84-FDD2-81028C499A47}"/>
              </a:ext>
            </a:extLst>
          </p:cNvPr>
          <p:cNvSpPr>
            <a:spLocks noGrp="1"/>
          </p:cNvSpPr>
          <p:nvPr>
            <p:ph type="body" sz="quarter" idx="13" hasCustomPrompt="1"/>
          </p:nvPr>
        </p:nvSpPr>
        <p:spPr>
          <a:xfrm>
            <a:off x="790922" y="1270026"/>
            <a:ext cx="6385718" cy="429768"/>
          </a:xfrm>
          <a:prstGeom prst="rect">
            <a:avLst/>
          </a:prstGeom>
        </p:spPr>
        <p:txBody>
          <a:bodyPr/>
          <a:lstStyle>
            <a:lvl1pPr algn="l">
              <a:defRPr sz="2000">
                <a:solidFill>
                  <a:schemeClr val="tx1">
                    <a:lumMod val="50000"/>
                    <a:lumOff val="50000"/>
                  </a:schemeClr>
                </a:solidFill>
              </a:defRPr>
            </a:lvl1pPr>
          </a:lstStyle>
          <a:p>
            <a:pPr lvl="0"/>
            <a:r>
              <a:rPr lang="en-US"/>
              <a:t>Insert </a:t>
            </a:r>
            <a:r>
              <a:rPr lang="en-US" err="1"/>
              <a:t>Subheadline</a:t>
            </a:r>
            <a:r>
              <a:rPr lang="en-US"/>
              <a:t> right here</a:t>
            </a:r>
          </a:p>
        </p:txBody>
      </p:sp>
    </p:spTree>
    <p:extLst>
      <p:ext uri="{BB962C8B-B14F-4D97-AF65-F5344CB8AC3E}">
        <p14:creationId xmlns:p14="http://schemas.microsoft.com/office/powerpoint/2010/main" val="651513984"/>
      </p:ext>
    </p:extLst>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64081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165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BDAA8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30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B8A99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608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978B8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216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640811"/>
        </a:solidFill>
        <a:effectLst/>
      </p:bgPr>
    </p:bg>
    <p:spTree>
      <p:nvGrpSpPr>
        <p:cNvPr id="1" name=""/>
        <p:cNvGrpSpPr/>
        <p:nvPr/>
      </p:nvGrpSpPr>
      <p:grpSpPr>
        <a:xfrm>
          <a:off x="0" y="0"/>
          <a:ext cx="0" cy="0"/>
          <a:chOff x="0" y="0"/>
          <a:chExt cx="0" cy="0"/>
        </a:xfrm>
      </p:grpSpPr>
      <p:pic>
        <p:nvPicPr>
          <p:cNvPr id="4" name="Picture 3" descr="GSC-Logo-FINAL-Whit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3250" y="441930"/>
            <a:ext cx="3312150" cy="864806"/>
          </a:xfrm>
          <a:prstGeom prst="rect">
            <a:avLst/>
          </a:prstGeom>
        </p:spPr>
      </p:pic>
    </p:spTree>
    <p:extLst>
      <p:ext uri="{BB962C8B-B14F-4D97-AF65-F5344CB8AC3E}">
        <p14:creationId xmlns:p14="http://schemas.microsoft.com/office/powerpoint/2010/main" val="2823506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0" y="0"/>
            <a:ext cx="12192000" cy="5511800"/>
          </a:xfrm>
          <a:prstGeom prst="rect">
            <a:avLst/>
          </a:prstGeom>
          <a:solidFill>
            <a:srgbClr val="64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userDrawn="1"/>
        </p:nvSpPr>
        <p:spPr>
          <a:xfrm>
            <a:off x="647700" y="2319467"/>
            <a:ext cx="10871200" cy="1061829"/>
          </a:xfrm>
          <a:prstGeom prst="rect">
            <a:avLst/>
          </a:prstGeom>
          <a:noFill/>
        </p:spPr>
        <p:txBody>
          <a:bodyPr wrap="square" rtlCol="0">
            <a:spAutoFit/>
          </a:bodyPr>
          <a:lstStyle/>
          <a:p>
            <a:pPr algn="ctr">
              <a:lnSpc>
                <a:spcPct val="120000"/>
              </a:lnSpc>
            </a:pPr>
            <a:r>
              <a:rPr lang="en-US" sz="5400" spc="300">
                <a:solidFill>
                  <a:schemeClr val="bg1"/>
                </a:solidFill>
                <a:latin typeface="Avenir Next Bold"/>
                <a:cs typeface="Avenir Next Bold"/>
              </a:rPr>
              <a:t>TITLE</a:t>
            </a:r>
            <a:r>
              <a:rPr lang="en-US" sz="5400" spc="300" baseline="0">
                <a:solidFill>
                  <a:schemeClr val="bg1"/>
                </a:solidFill>
                <a:latin typeface="Avenir Next Bold"/>
                <a:cs typeface="Avenir Next Bold"/>
              </a:rPr>
              <a:t> OF PRESENTATION</a:t>
            </a:r>
            <a:endParaRPr lang="en-US" sz="5400" spc="300">
              <a:solidFill>
                <a:schemeClr val="bg1"/>
              </a:solidFill>
              <a:latin typeface="Avenir Next Bold"/>
              <a:cs typeface="Avenir Next Bold"/>
            </a:endParaRPr>
          </a:p>
        </p:txBody>
      </p:sp>
      <p:cxnSp>
        <p:nvCxnSpPr>
          <p:cNvPr id="6" name="Straight Connector 5"/>
          <p:cNvCxnSpPr/>
          <p:nvPr userDrawn="1"/>
        </p:nvCxnSpPr>
        <p:spPr>
          <a:xfrm>
            <a:off x="5513544" y="3836144"/>
            <a:ext cx="1135216"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5513544" y="2014488"/>
            <a:ext cx="1135216" cy="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64013" y="5608645"/>
            <a:ext cx="2575287" cy="1163246"/>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9300" y="5887463"/>
            <a:ext cx="2184400" cy="589454"/>
          </a:xfrm>
          <a:prstGeom prst="rect">
            <a:avLst/>
          </a:prstGeom>
        </p:spPr>
      </p:pic>
      <p:pic>
        <p:nvPicPr>
          <p:cNvPr id="13" name="Picture 1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7323" y="5664200"/>
            <a:ext cx="3550733" cy="927099"/>
          </a:xfrm>
          <a:prstGeom prst="rect">
            <a:avLst/>
          </a:prstGeom>
        </p:spPr>
      </p:pic>
    </p:spTree>
    <p:extLst>
      <p:ext uri="{BB962C8B-B14F-4D97-AF65-F5344CB8AC3E}">
        <p14:creationId xmlns:p14="http://schemas.microsoft.com/office/powerpoint/2010/main" val="2627183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p:cNvSpPr/>
          <p:nvPr userDrawn="1"/>
        </p:nvSpPr>
        <p:spPr>
          <a:xfrm>
            <a:off x="0" y="0"/>
            <a:ext cx="12192000" cy="5511800"/>
          </a:xfrm>
          <a:prstGeom prst="rect">
            <a:avLst/>
          </a:prstGeom>
          <a:solidFill>
            <a:srgbClr val="64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323" y="5664200"/>
            <a:ext cx="3550733" cy="927099"/>
          </a:xfrm>
          <a:prstGeom prst="rect">
            <a:avLst/>
          </a:prstGeom>
        </p:spPr>
      </p:pic>
      <p:sp>
        <p:nvSpPr>
          <p:cNvPr id="9" name="TextBox 8"/>
          <p:cNvSpPr txBox="1"/>
          <p:nvPr userDrawn="1"/>
        </p:nvSpPr>
        <p:spPr>
          <a:xfrm>
            <a:off x="5638800" y="5748467"/>
            <a:ext cx="6235700" cy="666849"/>
          </a:xfrm>
          <a:prstGeom prst="rect">
            <a:avLst/>
          </a:prstGeom>
          <a:noFill/>
        </p:spPr>
        <p:txBody>
          <a:bodyPr wrap="square" rtlCol="0">
            <a:spAutoFit/>
          </a:bodyPr>
          <a:lstStyle/>
          <a:p>
            <a:pPr algn="r">
              <a:lnSpc>
                <a:spcPct val="120000"/>
              </a:lnSpc>
            </a:pPr>
            <a:r>
              <a:rPr lang="en-US" sz="3200" spc="300">
                <a:solidFill>
                  <a:srgbClr val="640811"/>
                </a:solidFill>
                <a:latin typeface="Avenir Next Bold"/>
                <a:cs typeface="Avenir Next Bold"/>
              </a:rPr>
              <a:t>TITLE</a:t>
            </a:r>
          </a:p>
        </p:txBody>
      </p:sp>
    </p:spTree>
    <p:extLst>
      <p:ext uri="{BB962C8B-B14F-4D97-AF65-F5344CB8AC3E}">
        <p14:creationId xmlns:p14="http://schemas.microsoft.com/office/powerpoint/2010/main" val="279621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Rectangle 2"/>
          <p:cNvSpPr/>
          <p:nvPr userDrawn="1"/>
        </p:nvSpPr>
        <p:spPr>
          <a:xfrm>
            <a:off x="0" y="0"/>
            <a:ext cx="12192000" cy="5511800"/>
          </a:xfrm>
          <a:prstGeom prst="rect">
            <a:avLst/>
          </a:prstGeom>
          <a:solidFill>
            <a:srgbClr val="64081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7323" y="5664200"/>
            <a:ext cx="3550733" cy="927099"/>
          </a:xfrm>
          <a:prstGeom prst="rect">
            <a:avLst/>
          </a:prstGeom>
        </p:spPr>
      </p:pic>
      <p:sp>
        <p:nvSpPr>
          <p:cNvPr id="9" name="TextBox 8"/>
          <p:cNvSpPr txBox="1"/>
          <p:nvPr userDrawn="1"/>
        </p:nvSpPr>
        <p:spPr>
          <a:xfrm>
            <a:off x="5589814" y="5732138"/>
            <a:ext cx="6235700" cy="666849"/>
          </a:xfrm>
          <a:prstGeom prst="rect">
            <a:avLst/>
          </a:prstGeom>
          <a:noFill/>
        </p:spPr>
        <p:txBody>
          <a:bodyPr wrap="square" rtlCol="0">
            <a:spAutoFit/>
          </a:bodyPr>
          <a:lstStyle/>
          <a:p>
            <a:pPr algn="r">
              <a:lnSpc>
                <a:spcPct val="120000"/>
              </a:lnSpc>
            </a:pPr>
            <a:r>
              <a:rPr lang="en-US" sz="3200" spc="300">
                <a:solidFill>
                  <a:srgbClr val="640811"/>
                </a:solidFill>
                <a:latin typeface="Avenir Next Bold"/>
                <a:cs typeface="Avenir Next Bold"/>
              </a:rPr>
              <a:t>TITLE</a:t>
            </a:r>
          </a:p>
        </p:txBody>
      </p:sp>
      <p:pic>
        <p:nvPicPr>
          <p:cNvPr id="2" name="Picture 1" descr="ID_110.jpg"/>
          <p:cNvPicPr>
            <a:picLocks noChangeAspect="1"/>
          </p:cNvPicPr>
          <p:nvPr userDrawn="1"/>
        </p:nvPicPr>
        <p:blipFill rotWithShape="1">
          <a:blip r:embed="rId3">
            <a:extLst>
              <a:ext uri="{28A0092B-C50C-407E-A947-70E740481C1C}">
                <a14:useLocalDpi xmlns:a14="http://schemas.microsoft.com/office/drawing/2010/main" val="0"/>
              </a:ext>
            </a:extLst>
          </a:blip>
          <a:srcRect l="9262" t="9092" b="29196"/>
          <a:stretch/>
        </p:blipFill>
        <p:spPr>
          <a:xfrm>
            <a:off x="0" y="0"/>
            <a:ext cx="12192000" cy="5524500"/>
          </a:xfrm>
          <a:prstGeom prst="rect">
            <a:avLst/>
          </a:prstGeom>
        </p:spPr>
      </p:pic>
    </p:spTree>
    <p:extLst>
      <p:ext uri="{BB962C8B-B14F-4D97-AF65-F5344CB8AC3E}">
        <p14:creationId xmlns:p14="http://schemas.microsoft.com/office/powerpoint/2010/main" val="2274863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12831"/>
      </p:ext>
    </p:extLst>
  </p:cSld>
  <p:clrMap bg1="lt1" tx1="dk1" bg2="lt2" tx2="dk2" accent1="accent1" accent2="accent2" accent3="accent3" accent4="accent4" accent5="accent5" accent6="accent6" hlink="hlink" folHlink="folHlink"/>
  <p:sldLayoutIdLst>
    <p:sldLayoutId id="2147483700" r:id="rId1"/>
    <p:sldLayoutId id="2147483713" r:id="rId2"/>
    <p:sldLayoutId id="2147483714" r:id="rId3"/>
    <p:sldLayoutId id="2147483715" r:id="rId4"/>
    <p:sldLayoutId id="2147483716" r:id="rId5"/>
    <p:sldLayoutId id="2147483712" r:id="rId6"/>
    <p:sldLayoutId id="2147483717" r:id="rId7"/>
    <p:sldLayoutId id="2147483718" r:id="rId8"/>
    <p:sldLayoutId id="2147483719" r:id="rId9"/>
    <p:sldLayoutId id="2147483720" r:id="rId10"/>
    <p:sldLayoutId id="2147483701"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microsoft.com/office/2018/10/relationships/comments" Target="../comments/modernComment_196_6203124D.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hyperlink" Target="https://sheltercluster.org/resource/all-under-one-roo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hyperlink" Target="http://www.menti.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hyperlink" Target="http://www.menti.com/"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sheltercluster.org/community-practice/gender-diversity-and-inclusion-community-practice" TargetMode="External"/><Relationship Id="rId7" Type="http://schemas.openxmlformats.org/officeDocument/2006/relationships/hyperlink" Target="mailto:gdi@sheltercluster.org" TargetMode="External"/><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sheltercluster.org/gender-diversity-and-inclusion-community-practice/pages/gender" TargetMode="External"/><Relationship Id="rId5" Type="http://schemas.openxmlformats.org/officeDocument/2006/relationships/hyperlink" Target="https://sheltercluster.org/gender-diversity-and-inclusion-community-practice/pages/inclusion-persons-disabilities" TargetMode="External"/><Relationship Id="rId4" Type="http://schemas.openxmlformats.org/officeDocument/2006/relationships/hyperlink" Target="https://sheltercluster.org/gender-diversity-and-inclusion-community-practice/pages/inclusion-older-peopl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ifrc.org/sites/default/files/2021-07/All-under-one-roof_EN.pdf" TargetMode="External"/><Relationship Id="rId3" Type="http://schemas.openxmlformats.org/officeDocument/2006/relationships/hyperlink" Target="https://www.ifrc.org/sites/default/files/2021-07/gender-sensitive-disaster-management-2009.pdf" TargetMode="External"/><Relationship Id="rId7" Type="http://schemas.openxmlformats.org/officeDocument/2006/relationships/hyperlink" Target="https://gbvguidelines.org/wp/wp-content/uploads/2015/09/TAG-Shelter.pdf" TargetMode="External"/><Relationship Id="rId2" Type="http://schemas.openxmlformats.org/officeDocument/2006/relationships/hyperlink" Target="https://eca.unwomen.org/sites/default/files/2024-05/gender_responsive_settlement_model.pdf" TargetMode="External"/><Relationship Id="rId1" Type="http://schemas.openxmlformats.org/officeDocument/2006/relationships/slideLayout" Target="../slideLayouts/slideLayout10.xml"/><Relationship Id="rId6" Type="http://schemas.openxmlformats.org/officeDocument/2006/relationships/hyperlink" Target="https://sheltercluster.org/sites/default/files/docs/gbv_reduction_tools_-_final.pdf" TargetMode="External"/><Relationship Id="rId5" Type="http://schemas.openxmlformats.org/officeDocument/2006/relationships/hyperlink" Target="https://www.careemergencytoolkit.org/wp-content/uploads/2020/06/Gender-and-Shelter-Guidelines-CARE-2016.pdf" TargetMode="External"/><Relationship Id="rId4" Type="http://schemas.openxmlformats.org/officeDocument/2006/relationships/hyperlink" Target="https://www.careemergencytoolkit.org/gender/gender-in-shelter-secto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0.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65E33F-4CEA-00CF-1B1C-06902A311428}"/>
              </a:ext>
            </a:extLst>
          </p:cNvPr>
          <p:cNvSpPr txBox="1"/>
          <p:nvPr/>
        </p:nvSpPr>
        <p:spPr>
          <a:xfrm>
            <a:off x="2056434" y="4534383"/>
            <a:ext cx="8079129" cy="646331"/>
          </a:xfrm>
          <a:prstGeom prst="rect">
            <a:avLst/>
          </a:prstGeom>
          <a:solidFill>
            <a:srgbClr val="640811"/>
          </a:solidFill>
        </p:spPr>
        <p:txBody>
          <a:bodyPr wrap="square" rtlCol="0">
            <a:spAutoFit/>
          </a:bodyPr>
          <a:lstStyle/>
          <a:p>
            <a:pPr algn="ctr"/>
            <a:r>
              <a:rPr lang="en-US" err="1">
                <a:solidFill>
                  <a:schemeClr val="bg1"/>
                </a:solidFill>
              </a:rPr>
              <a:t>Seminario</a:t>
            </a:r>
            <a:r>
              <a:rPr lang="en-US">
                <a:solidFill>
                  <a:schemeClr val="bg1"/>
                </a:solidFill>
              </a:rPr>
              <a:t> Web / Webinar</a:t>
            </a:r>
          </a:p>
          <a:p>
            <a:pPr algn="ctr"/>
            <a:r>
              <a:rPr lang="en-US">
                <a:solidFill>
                  <a:schemeClr val="bg1"/>
                </a:solidFill>
              </a:rPr>
              <a:t>01 Julio/July 2025</a:t>
            </a:r>
          </a:p>
        </p:txBody>
      </p:sp>
      <p:sp>
        <p:nvSpPr>
          <p:cNvPr id="3" name="TextBox 2">
            <a:extLst>
              <a:ext uri="{FF2B5EF4-FFF2-40B4-BE49-F238E27FC236}">
                <a16:creationId xmlns:a16="http://schemas.microsoft.com/office/drawing/2014/main" id="{867C734F-EF5D-2CDD-D1B8-15AD3E40B945}"/>
              </a:ext>
            </a:extLst>
          </p:cNvPr>
          <p:cNvSpPr txBox="1"/>
          <p:nvPr/>
        </p:nvSpPr>
        <p:spPr>
          <a:xfrm>
            <a:off x="1278847" y="2120569"/>
            <a:ext cx="9634304" cy="2185214"/>
          </a:xfrm>
          <a:prstGeom prst="rect">
            <a:avLst/>
          </a:prstGeom>
          <a:solidFill>
            <a:srgbClr val="640811"/>
          </a:solidFill>
        </p:spPr>
        <p:txBody>
          <a:bodyPr wrap="square" rtlCol="0">
            <a:spAutoFit/>
          </a:bodyPr>
          <a:lstStyle/>
          <a:p>
            <a:pPr algn="ctr"/>
            <a:r>
              <a:rPr lang="en-US" sz="5400" err="1">
                <a:solidFill>
                  <a:schemeClr val="bg1"/>
                </a:solidFill>
              </a:rPr>
              <a:t>Comunidad</a:t>
            </a:r>
            <a:r>
              <a:rPr lang="en-US" sz="5400">
                <a:solidFill>
                  <a:schemeClr val="bg1"/>
                </a:solidFill>
              </a:rPr>
              <a:t> de </a:t>
            </a:r>
            <a:r>
              <a:rPr lang="en-US" sz="5400" err="1">
                <a:solidFill>
                  <a:schemeClr val="bg1"/>
                </a:solidFill>
              </a:rPr>
              <a:t>Practica</a:t>
            </a:r>
            <a:r>
              <a:rPr lang="en-US" sz="5400">
                <a:solidFill>
                  <a:schemeClr val="bg1"/>
                </a:solidFill>
              </a:rPr>
              <a:t> </a:t>
            </a:r>
            <a:r>
              <a:rPr lang="en-US" sz="5400" err="1">
                <a:solidFill>
                  <a:schemeClr val="bg1"/>
                </a:solidFill>
              </a:rPr>
              <a:t>sobre</a:t>
            </a:r>
            <a:r>
              <a:rPr lang="en-US" sz="5400">
                <a:solidFill>
                  <a:schemeClr val="bg1"/>
                </a:solidFill>
              </a:rPr>
              <a:t> Genero, </a:t>
            </a:r>
            <a:r>
              <a:rPr lang="en-US" sz="5400" err="1">
                <a:solidFill>
                  <a:schemeClr val="bg1"/>
                </a:solidFill>
              </a:rPr>
              <a:t>Diversidad</a:t>
            </a:r>
            <a:r>
              <a:rPr lang="en-US" sz="5400">
                <a:solidFill>
                  <a:schemeClr val="bg1"/>
                </a:solidFill>
              </a:rPr>
              <a:t> e Inclusion</a:t>
            </a:r>
          </a:p>
          <a:p>
            <a:pPr algn="ctr"/>
            <a:r>
              <a:rPr lang="en-US" sz="2800">
                <a:solidFill>
                  <a:schemeClr val="bg1"/>
                </a:solidFill>
              </a:rPr>
              <a:t>Gender, Diversity and Inclusion Community of Practice</a:t>
            </a:r>
          </a:p>
        </p:txBody>
      </p:sp>
    </p:spTree>
    <p:extLst>
      <p:ext uri="{BB962C8B-B14F-4D97-AF65-F5344CB8AC3E}">
        <p14:creationId xmlns:p14="http://schemas.microsoft.com/office/powerpoint/2010/main" val="2440324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2C547-1D2A-AA96-A218-30736203EE5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FCC2AC4-48E5-D6B3-6BF9-56B5566CE67C}"/>
              </a:ext>
            </a:extLst>
          </p:cNvPr>
          <p:cNvSpPr txBox="1"/>
          <p:nvPr/>
        </p:nvSpPr>
        <p:spPr>
          <a:xfrm>
            <a:off x="273504" y="370505"/>
            <a:ext cx="6098720" cy="1200329"/>
          </a:xfrm>
          <a:prstGeom prst="rect">
            <a:avLst/>
          </a:prstGeom>
          <a:noFill/>
        </p:spPr>
        <p:txBody>
          <a:bodyPr wrap="square">
            <a:spAutoFit/>
          </a:bodyPr>
          <a:lstStyle/>
          <a:p>
            <a:r>
              <a:rPr lang="en-US" sz="3600" spc="300">
                <a:solidFill>
                  <a:srgbClr val="800000"/>
                </a:solidFill>
                <a:latin typeface="Arial Rounded MT Bold"/>
                <a:ea typeface="+mj-ea"/>
              </a:rPr>
              <a:t>Datos Clave </a:t>
            </a:r>
            <a:r>
              <a:rPr lang="en-US" sz="2000" spc="300">
                <a:solidFill>
                  <a:srgbClr val="800000"/>
                </a:solidFill>
                <a:latin typeface="Arial Rounded MT Bold"/>
                <a:ea typeface="+mj-ea"/>
              </a:rPr>
              <a:t>/ Key Data </a:t>
            </a:r>
            <a:r>
              <a:rPr lang="en-US" sz="3600" spc="300">
                <a:solidFill>
                  <a:srgbClr val="800000"/>
                </a:solidFill>
                <a:latin typeface="Arial Rounded MT Bold"/>
                <a:ea typeface="+mj-ea"/>
              </a:rPr>
              <a:t>Highlights</a:t>
            </a:r>
          </a:p>
        </p:txBody>
      </p:sp>
      <p:sp>
        <p:nvSpPr>
          <p:cNvPr id="3" name="TextBox 2">
            <a:extLst>
              <a:ext uri="{FF2B5EF4-FFF2-40B4-BE49-F238E27FC236}">
                <a16:creationId xmlns:a16="http://schemas.microsoft.com/office/drawing/2014/main" id="{BE3CFE23-DAE2-CB9A-3903-81BB7A33673D}"/>
              </a:ext>
            </a:extLst>
          </p:cNvPr>
          <p:cNvSpPr txBox="1"/>
          <p:nvPr/>
        </p:nvSpPr>
        <p:spPr>
          <a:xfrm>
            <a:off x="3676454" y="1005569"/>
            <a:ext cx="7969970" cy="6355586"/>
          </a:xfrm>
          <a:prstGeom prst="rect">
            <a:avLst/>
          </a:prstGeom>
          <a:noFill/>
        </p:spPr>
        <p:txBody>
          <a:bodyPr wrap="square" lIns="91440" tIns="45720" rIns="91440" bIns="45720" anchor="t">
            <a:spAutoFit/>
          </a:bodyPr>
          <a:lstStyle/>
          <a:p>
            <a:pPr>
              <a:buNone/>
            </a:pPr>
            <a:r>
              <a:rPr lang="es-ES" sz="3200" b="1"/>
              <a:t>Cuando el alojamiento es inclusivo </a:t>
            </a:r>
          </a:p>
          <a:p>
            <a:pPr>
              <a:buNone/>
            </a:pPr>
            <a:r>
              <a:rPr lang="en-US" sz="2000" b="1"/>
              <a:t>When Shelter Is Inclusive</a:t>
            </a:r>
          </a:p>
          <a:p>
            <a:endParaRPr lang="en-US" sz="1500" b="1"/>
          </a:p>
          <a:p>
            <a:pPr marL="342900" indent="-342900">
              <a:buFont typeface="Arial" panose="020B0604020202020204" pitchFamily="34" charset="0"/>
              <a:buChar char="•"/>
            </a:pPr>
            <a:r>
              <a:rPr lang="es-ES" sz="2200" b="1"/>
              <a:t>Abordar el trauma, los roles de cuidado, la reintegración económica y la violencia de género reduce la falta de vivienda y mejora la salud mental a largo plazo de las mujeres                  </a:t>
            </a:r>
            <a:r>
              <a:rPr lang="es-ES" sz="1100"/>
              <a:t>(</a:t>
            </a:r>
            <a:r>
              <a:rPr lang="es-ES" sz="1100" err="1"/>
              <a:t>Women’s</a:t>
            </a:r>
            <a:r>
              <a:rPr lang="es-ES" sz="1100"/>
              <a:t> Health </a:t>
            </a:r>
            <a:r>
              <a:rPr lang="es-ES" sz="1100" err="1"/>
              <a:t>Journal</a:t>
            </a:r>
            <a:r>
              <a:rPr lang="es-ES" sz="1100"/>
              <a:t>, 2024 – Resultados tras el alojamiento)</a:t>
            </a:r>
          </a:p>
          <a:p>
            <a:pPr lvl="0" eaLnBrk="0" fontAlgn="base" hangingPunct="0">
              <a:spcBef>
                <a:spcPct val="0"/>
              </a:spcBef>
              <a:spcAft>
                <a:spcPct val="0"/>
              </a:spcAft>
              <a:buFontTx/>
              <a:buChar char="•"/>
            </a:pPr>
            <a:endParaRPr lang="en-US" sz="1000" i="1"/>
          </a:p>
          <a:p>
            <a:pPr marL="342900" indent="-342900" eaLnBrk="0" fontAlgn="base" hangingPunct="0">
              <a:spcBef>
                <a:spcPct val="0"/>
              </a:spcBef>
              <a:spcAft>
                <a:spcPct val="0"/>
              </a:spcAft>
              <a:buFont typeface="Arial" panose="020B0604020202020204" pitchFamily="34" charset="0"/>
              <a:buChar char="•"/>
            </a:pPr>
            <a:r>
              <a:rPr lang="es-ES" sz="2200" b="1"/>
              <a:t>La seguridad en los alojamientos es específica según el género </a:t>
            </a:r>
          </a:p>
          <a:p>
            <a:pPr eaLnBrk="0" fontAlgn="base" hangingPunct="0">
              <a:spcBef>
                <a:spcPct val="0"/>
              </a:spcBef>
              <a:spcAft>
                <a:spcPct val="0"/>
              </a:spcAft>
            </a:pPr>
            <a:r>
              <a:rPr lang="es-ES" sz="1100"/>
              <a:t>           (ONU Mujeres, 2024 – Modelo de asentamientos con enfoque de género)</a:t>
            </a:r>
          </a:p>
          <a:p>
            <a:pPr lvl="0" eaLnBrk="0" fontAlgn="base" hangingPunct="0">
              <a:spcBef>
                <a:spcPct val="0"/>
              </a:spcBef>
              <a:spcAft>
                <a:spcPct val="0"/>
              </a:spcAft>
              <a:buFontTx/>
              <a:buChar char="•"/>
            </a:pPr>
            <a:endParaRPr lang="en-US" sz="1000"/>
          </a:p>
          <a:p>
            <a:pPr marL="342900" lvl="0" indent="-342900" eaLnBrk="0" fontAlgn="base" hangingPunct="0">
              <a:spcBef>
                <a:spcPct val="0"/>
              </a:spcBef>
              <a:spcAft>
                <a:spcPct val="0"/>
              </a:spcAft>
              <a:buFont typeface="Arial" panose="020B0604020202020204" pitchFamily="34" charset="0"/>
              <a:buChar char="•"/>
            </a:pPr>
            <a:r>
              <a:rPr lang="es-ES" sz="2200" b="1"/>
              <a:t>La infraestructura con perspectiva de género salva vidas </a:t>
            </a:r>
          </a:p>
          <a:p>
            <a:pPr lvl="0" eaLnBrk="0" fontAlgn="base" hangingPunct="0">
              <a:spcBef>
                <a:spcPct val="0"/>
              </a:spcBef>
              <a:spcAft>
                <a:spcPct val="0"/>
              </a:spcAft>
            </a:pPr>
            <a:r>
              <a:rPr lang="es-ES" sz="1100"/>
              <a:t>           (</a:t>
            </a:r>
            <a:r>
              <a:rPr lang="es-ES" sz="1100" err="1"/>
              <a:t>Habitat</a:t>
            </a:r>
            <a:r>
              <a:rPr lang="es-ES" sz="1100"/>
              <a:t> for </a:t>
            </a:r>
            <a:r>
              <a:rPr lang="es-ES" sz="1100" err="1"/>
              <a:t>Humanity</a:t>
            </a:r>
            <a:r>
              <a:rPr lang="es-ES" sz="1100"/>
              <a:t>, 2025 – Informe G7)</a:t>
            </a:r>
          </a:p>
          <a:p>
            <a:pPr lvl="0" eaLnBrk="0" fontAlgn="base" hangingPunct="0">
              <a:spcBef>
                <a:spcPct val="0"/>
              </a:spcBef>
              <a:spcAft>
                <a:spcPct val="0"/>
              </a:spcAft>
              <a:buFontTx/>
              <a:buChar char="•"/>
            </a:pPr>
            <a:endParaRPr lang="en-US" sz="1000"/>
          </a:p>
          <a:p>
            <a:pPr marL="342900" indent="-342900" eaLnBrk="0" fontAlgn="base" hangingPunct="0">
              <a:spcBef>
                <a:spcPct val="0"/>
              </a:spcBef>
              <a:spcAft>
                <a:spcPct val="0"/>
              </a:spcAft>
              <a:buFont typeface="Arial" panose="020B0604020202020204" pitchFamily="34" charset="0"/>
              <a:buChar char="•"/>
            </a:pPr>
            <a:r>
              <a:rPr lang="es-ES" sz="2200" b="1"/>
              <a:t>La inclusión de mujeres y personas con diversidad de género mejora los resultados del alojamiento </a:t>
            </a:r>
          </a:p>
          <a:p>
            <a:pPr eaLnBrk="0" fontAlgn="base" hangingPunct="0">
              <a:spcBef>
                <a:spcPct val="0"/>
              </a:spcBef>
              <a:spcAft>
                <a:spcPct val="0"/>
              </a:spcAft>
            </a:pPr>
            <a:r>
              <a:rPr lang="es-ES" sz="1100"/>
              <a:t>           (ONU Mujeres, 2024 – Guía de modelo regional)</a:t>
            </a:r>
          </a:p>
          <a:p>
            <a:pPr>
              <a:buNone/>
            </a:pPr>
            <a:endParaRPr lang="en-US" sz="1100" b="1"/>
          </a:p>
          <a:p>
            <a:pPr marL="171450" indent="-171450">
              <a:buFont typeface="Arial" panose="020B0604020202020204" pitchFamily="34" charset="0"/>
              <a:buChar char="•"/>
            </a:pPr>
            <a:r>
              <a:rPr lang="en-US" sz="1100" b="1"/>
              <a:t>Addressing trauma, caregiving roles, economic reintegration, and GBV reduce homelessness and improve long-term mental health for women. / </a:t>
            </a:r>
            <a:r>
              <a:rPr lang="en-US" sz="1100"/>
              <a:t>(</a:t>
            </a:r>
            <a:r>
              <a:rPr lang="en-US" sz="1100" i="1"/>
              <a:t>(Women’s Health Journal, 2024 – Post-Shelter Outcomes)</a:t>
            </a:r>
            <a:r>
              <a:rPr lang="en-US" sz="1100" b="1"/>
              <a:t> </a:t>
            </a:r>
          </a:p>
          <a:p>
            <a:pPr marL="171450" indent="-171450">
              <a:buFont typeface="Arial" panose="020B0604020202020204" pitchFamily="34" charset="0"/>
              <a:buChar char="•"/>
            </a:pPr>
            <a:r>
              <a:rPr lang="en-US" sz="1100" b="1"/>
              <a:t>Safety in shelter is gender-specific. / </a:t>
            </a:r>
            <a:r>
              <a:rPr lang="en-US" sz="1100"/>
              <a:t>(UN Women, 2024 – Gender-Responsive Settlement Model)</a:t>
            </a:r>
          </a:p>
          <a:p>
            <a:pPr marL="171450" indent="-171450">
              <a:buFont typeface="Arial" panose="020B0604020202020204" pitchFamily="34" charset="0"/>
              <a:buChar char="•"/>
            </a:pPr>
            <a:r>
              <a:rPr lang="en-US" sz="1100" b="1"/>
              <a:t>Gender-responsive infrastructure saves lives. </a:t>
            </a:r>
            <a:r>
              <a:rPr lang="en-US" sz="1100"/>
              <a:t>(Habitat for Humanity, 2025 – G7 Brief)</a:t>
            </a:r>
          </a:p>
          <a:p>
            <a:pPr marL="171450" indent="-171450">
              <a:buFont typeface="Arial" panose="020B0604020202020204" pitchFamily="34" charset="0"/>
              <a:buChar char="•"/>
            </a:pPr>
            <a:r>
              <a:rPr lang="en-US" sz="1100" b="1"/>
              <a:t>Inclusion of women and gender-diverse people leads to better shelter outcomes. / </a:t>
            </a:r>
            <a:r>
              <a:rPr lang="it-IT" sz="1100"/>
              <a:t>(UN Women, 2024 – Regional Model Guidance)</a:t>
            </a:r>
            <a:endParaRPr lang="it-IT" sz="1100">
              <a:ea typeface="Calibri"/>
              <a:cs typeface="Calibri"/>
            </a:endParaRPr>
          </a:p>
          <a:p>
            <a:pPr>
              <a:buNone/>
            </a:pPr>
            <a:endParaRPr lang="en-US" sz="1100" b="1"/>
          </a:p>
          <a:p>
            <a:pPr>
              <a:buNone/>
            </a:pPr>
            <a:endParaRPr lang="tr-TR" sz="1100" b="1"/>
          </a:p>
          <a:p>
            <a:pPr>
              <a:buNone/>
            </a:pPr>
            <a:endParaRPr lang="en-US" sz="2000" b="1"/>
          </a:p>
        </p:txBody>
      </p:sp>
      <p:pic>
        <p:nvPicPr>
          <p:cNvPr id="4" name="Picture 3" descr="A person sitting on a rock&#10;&#10;AI-generated content may be incorrect.">
            <a:extLst>
              <a:ext uri="{FF2B5EF4-FFF2-40B4-BE49-F238E27FC236}">
                <a16:creationId xmlns:a16="http://schemas.microsoft.com/office/drawing/2014/main" id="{328F0CCF-B52B-492A-A619-4041A0209661}"/>
              </a:ext>
            </a:extLst>
          </p:cNvPr>
          <p:cNvPicPr>
            <a:picLocks noChangeAspect="1"/>
          </p:cNvPicPr>
          <p:nvPr/>
        </p:nvPicPr>
        <p:blipFill>
          <a:blip r:embed="rId2"/>
          <a:srcRect l="12221" t="1" r="49596" b="757"/>
          <a:stretch/>
        </p:blipFill>
        <p:spPr>
          <a:xfrm>
            <a:off x="0" y="989112"/>
            <a:ext cx="3327662" cy="5868888"/>
          </a:xfrm>
          <a:prstGeom prst="rect">
            <a:avLst/>
          </a:prstGeom>
        </p:spPr>
      </p:pic>
    </p:spTree>
    <p:extLst>
      <p:ext uri="{BB962C8B-B14F-4D97-AF65-F5344CB8AC3E}">
        <p14:creationId xmlns:p14="http://schemas.microsoft.com/office/powerpoint/2010/main" val="13979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774287-D596-91BF-D9B5-FC50F05F03A8}"/>
              </a:ext>
            </a:extLst>
          </p:cNvPr>
          <p:cNvSpPr txBox="1"/>
          <p:nvPr/>
        </p:nvSpPr>
        <p:spPr>
          <a:xfrm>
            <a:off x="273504" y="1016117"/>
            <a:ext cx="8596176" cy="5970865"/>
          </a:xfrm>
          <a:prstGeom prst="rect">
            <a:avLst/>
          </a:prstGeom>
          <a:noFill/>
        </p:spPr>
        <p:txBody>
          <a:bodyPr wrap="square" lIns="91440" tIns="45720" rIns="91440" bIns="45720" anchor="t">
            <a:spAutoFit/>
          </a:bodyPr>
          <a:lstStyle/>
          <a:p>
            <a:r>
              <a:rPr lang="en-US" sz="3200" b="1"/>
              <a:t>¡</a:t>
            </a:r>
            <a:r>
              <a:rPr lang="en-US" sz="3200" b="1" err="1"/>
              <a:t>Otra</a:t>
            </a:r>
            <a:r>
              <a:rPr lang="en-US" sz="3200" b="1"/>
              <a:t> </a:t>
            </a:r>
            <a:r>
              <a:rPr lang="en-US" sz="3200" b="1" err="1"/>
              <a:t>vez</a:t>
            </a:r>
            <a:r>
              <a:rPr lang="en-US" sz="3200" b="1"/>
              <a:t> la </a:t>
            </a:r>
            <a:r>
              <a:rPr lang="en-US" sz="3200" b="1" err="1"/>
              <a:t>realidad</a:t>
            </a:r>
            <a:r>
              <a:rPr lang="en-US" sz="3200" b="1"/>
              <a:t>! </a:t>
            </a:r>
            <a:r>
              <a:rPr lang="en-US" sz="2000" b="1"/>
              <a:t>/ Reality Again!</a:t>
            </a:r>
          </a:p>
          <a:p>
            <a:pPr marL="285750" indent="-285750">
              <a:buFont typeface="Arial" panose="020B0604020202020204" pitchFamily="34" charset="0"/>
              <a:buChar char="•"/>
            </a:pPr>
            <a:r>
              <a:rPr lang="es-ES"/>
              <a:t>Más del 50% de los grupos humanitarios liderados por mujeres enfrentan el cierre en un plazo de seis meses debido a recortes en la ayuda internacional, poniendo en riesgo su trabajo en alojamiento, asistencia legal y apoyo psicosocial a mujeres en crisis    </a:t>
            </a:r>
            <a:r>
              <a:rPr lang="es-ES" sz="1100"/>
              <a:t>(Encuesta mundial de ONU Mujeres, mayo 2025)</a:t>
            </a:r>
          </a:p>
          <a:p>
            <a:pPr marL="285750" indent="-285750">
              <a:buFont typeface="Arial" panose="020B0604020202020204" pitchFamily="34" charset="0"/>
              <a:buChar char="•"/>
            </a:pPr>
            <a:endParaRPr lang="en-US" sz="1000"/>
          </a:p>
          <a:p>
            <a:pPr marL="285750" indent="-285750">
              <a:buFont typeface="Arial" panose="020B0604020202020204" pitchFamily="34" charset="0"/>
              <a:buChar char="•"/>
            </a:pPr>
            <a:r>
              <a:rPr lang="es-ES"/>
              <a:t>Varios organismos de la ONU (PMA, ACNUR, UNICEF) están reduciendo personal y cerrando operaciones, disminuyendo los servicios para mujeres y niños desplazados </a:t>
            </a:r>
            <a:r>
              <a:rPr lang="es-ES" sz="1100"/>
              <a:t>(Recortes de costos de agencias de la ONU, junio 2025)</a:t>
            </a:r>
          </a:p>
          <a:p>
            <a:pPr marL="285750" indent="-285750">
              <a:buFont typeface="Arial" panose="020B0604020202020204" pitchFamily="34" charset="0"/>
              <a:buChar char="•"/>
            </a:pPr>
            <a:endParaRPr lang="en-US" sz="1000" i="1"/>
          </a:p>
          <a:p>
            <a:pPr marL="285750" indent="-285750">
              <a:buFont typeface="Arial" panose="020B0604020202020204" pitchFamily="34" charset="0"/>
              <a:buChar char="•"/>
            </a:pPr>
            <a:r>
              <a:rPr lang="es-ES"/>
              <a:t>En Afganistán, la ayuda bajó de 772.000 personas asistidas en 2022 a solo 216.000 en 2024, la mitad mujeres, lo que afecta programas de alojamiento, salud y educación   </a:t>
            </a:r>
            <a:r>
              <a:rPr lang="es-ES" sz="1100"/>
              <a:t>(Alerta del NRC, enero 2025)</a:t>
            </a:r>
          </a:p>
          <a:p>
            <a:pPr marL="285750" indent="-285750">
              <a:buFont typeface="Arial" panose="020B0604020202020204" pitchFamily="34" charset="0"/>
              <a:buChar char="•"/>
            </a:pPr>
            <a:endParaRPr lang="en-US" sz="1100" i="1"/>
          </a:p>
          <a:p>
            <a:pPr marL="285750" indent="-285750">
              <a:buFont typeface="Arial" panose="020B0604020202020204" pitchFamily="34" charset="0"/>
              <a:buChar char="•"/>
            </a:pPr>
            <a:r>
              <a:rPr lang="es-ES"/>
              <a:t>Los recortes de ayuda internacional amenazan a organizaciones LGBTQI+ en todo el mundo, provocando el cierre de refugios y el cese de servicios de apoyo legal, sanitario y de protección en 42 países.    </a:t>
            </a:r>
          </a:p>
          <a:p>
            <a:r>
              <a:rPr lang="es-ES" sz="1000"/>
              <a:t>                                                                                                    </a:t>
            </a:r>
          </a:p>
          <a:p>
            <a:pPr marL="285750" indent="-285750">
              <a:buFont typeface="Arial" panose="020B0604020202020204" pitchFamily="34" charset="0"/>
              <a:buChar char="•"/>
            </a:pPr>
            <a:r>
              <a:rPr lang="en-US" sz="1100"/>
              <a:t>Over </a:t>
            </a:r>
            <a:r>
              <a:rPr lang="en-US" sz="1100" b="1"/>
              <a:t>50 % of women-led aid groups</a:t>
            </a:r>
            <a:r>
              <a:rPr lang="en-US" sz="1100"/>
              <a:t> face closure within six months due to foreign aid cuts, jeopardizing their shelter, legal aid, and trauma         support for crisis-affected women - </a:t>
            </a:r>
            <a:r>
              <a:rPr lang="en-US" sz="1100" i="1"/>
              <a:t>(UN Women global survey, May 2025)</a:t>
            </a:r>
          </a:p>
          <a:p>
            <a:pPr marL="285750" indent="-285750">
              <a:buFont typeface="Arial" panose="020B0604020202020204" pitchFamily="34" charset="0"/>
              <a:buChar char="•"/>
            </a:pPr>
            <a:r>
              <a:rPr lang="en-US" sz="1100"/>
              <a:t>Multiple UN agencies (WFP, UNHCR, UNICEF) are </a:t>
            </a:r>
            <a:r>
              <a:rPr lang="en-US" sz="1100" b="1"/>
              <a:t>cutting staff and closing operations</a:t>
            </a:r>
            <a:r>
              <a:rPr lang="en-US" sz="1100"/>
              <a:t>, reducing services for displaced women and children   </a:t>
            </a:r>
            <a:r>
              <a:rPr lang="en-US" sz="1100" i="1"/>
              <a:t>(UN agency cost‑cuts, June 2025)</a:t>
            </a:r>
          </a:p>
          <a:p>
            <a:pPr marL="285750" indent="-285750">
              <a:buFont typeface="Arial" panose="020B0604020202020204" pitchFamily="34" charset="0"/>
              <a:buChar char="•"/>
            </a:pPr>
            <a:r>
              <a:rPr lang="en-US" sz="1100"/>
              <a:t>In Afghanistan, support dropped from assisting 772,000 people in 2022 to </a:t>
            </a:r>
            <a:r>
              <a:rPr lang="en-US" sz="1100" b="1"/>
              <a:t>only 216,000 in 2024</a:t>
            </a:r>
            <a:r>
              <a:rPr lang="en-US" sz="1100"/>
              <a:t>, half of whom are women, eroding shelter, health, and education programs </a:t>
            </a:r>
            <a:r>
              <a:rPr lang="en-US" sz="1100" i="1"/>
              <a:t>(NRC warning, Jan 2025)</a:t>
            </a:r>
          </a:p>
          <a:p>
            <a:pPr marL="285750" indent="-285750">
              <a:buFont typeface="Arial" panose="020B0604020202020204" pitchFamily="34" charset="0"/>
              <a:buChar char="•"/>
            </a:pPr>
            <a:r>
              <a:rPr lang="en-US" sz="1100"/>
              <a:t>Cuts to foreign aid threaten </a:t>
            </a:r>
            <a:r>
              <a:rPr lang="en-US" sz="1100" b="1"/>
              <a:t>LGBTQI+ organizations worldwide</a:t>
            </a:r>
            <a:r>
              <a:rPr lang="en-US" sz="1100"/>
              <a:t>, forcing closures of shelters and cessation of advocacy, legal support, health, and protection services across 42 countries. </a:t>
            </a:r>
            <a:endParaRPr lang="en-US" sz="1100">
              <a:ea typeface="Calibri"/>
              <a:cs typeface="Calibri"/>
            </a:endParaRPr>
          </a:p>
        </p:txBody>
      </p:sp>
      <p:sp>
        <p:nvSpPr>
          <p:cNvPr id="4" name="TextBox 3">
            <a:extLst>
              <a:ext uri="{FF2B5EF4-FFF2-40B4-BE49-F238E27FC236}">
                <a16:creationId xmlns:a16="http://schemas.microsoft.com/office/drawing/2014/main" id="{4619DD6D-B93E-FC5B-DB8E-CD777074E7BC}"/>
              </a:ext>
            </a:extLst>
          </p:cNvPr>
          <p:cNvSpPr txBox="1"/>
          <p:nvPr/>
        </p:nvSpPr>
        <p:spPr>
          <a:xfrm>
            <a:off x="273504" y="370505"/>
            <a:ext cx="7316016" cy="646331"/>
          </a:xfrm>
          <a:prstGeom prst="rect">
            <a:avLst/>
          </a:prstGeom>
          <a:noFill/>
        </p:spPr>
        <p:txBody>
          <a:bodyPr wrap="square">
            <a:spAutoFit/>
          </a:bodyPr>
          <a:lstStyle/>
          <a:p>
            <a:r>
              <a:rPr lang="en-US" sz="3600" spc="300">
                <a:solidFill>
                  <a:srgbClr val="800000"/>
                </a:solidFill>
                <a:latin typeface="Arial Rounded MT Bold"/>
                <a:ea typeface="+mj-ea"/>
              </a:rPr>
              <a:t>Datos Clave </a:t>
            </a:r>
            <a:r>
              <a:rPr lang="en-US" sz="2000" spc="300">
                <a:solidFill>
                  <a:srgbClr val="800000"/>
                </a:solidFill>
                <a:latin typeface="Arial Rounded MT Bold"/>
                <a:ea typeface="+mj-ea"/>
              </a:rPr>
              <a:t>/ Key Data Highlights</a:t>
            </a:r>
          </a:p>
        </p:txBody>
      </p:sp>
      <p:pic>
        <p:nvPicPr>
          <p:cNvPr id="2" name="Picture 1" descr="A person in a dress in a doorway&#10;&#10;AI-generated content may be incorrect.">
            <a:extLst>
              <a:ext uri="{FF2B5EF4-FFF2-40B4-BE49-F238E27FC236}">
                <a16:creationId xmlns:a16="http://schemas.microsoft.com/office/drawing/2014/main" id="{1D1CC754-EA54-8097-D95B-296B0E6B8CE9}"/>
              </a:ext>
            </a:extLst>
          </p:cNvPr>
          <p:cNvPicPr>
            <a:picLocks noChangeAspect="1"/>
          </p:cNvPicPr>
          <p:nvPr/>
        </p:nvPicPr>
        <p:blipFill>
          <a:blip r:embed="rId2"/>
          <a:srcRect l="39233" r="28648" b="268"/>
          <a:stretch/>
        </p:blipFill>
        <p:spPr>
          <a:xfrm>
            <a:off x="8946036" y="1021463"/>
            <a:ext cx="3243781" cy="5809383"/>
          </a:xfrm>
          <a:prstGeom prst="rect">
            <a:avLst/>
          </a:prstGeom>
        </p:spPr>
      </p:pic>
    </p:spTree>
    <p:extLst>
      <p:ext uri="{BB962C8B-B14F-4D97-AF65-F5344CB8AC3E}">
        <p14:creationId xmlns:p14="http://schemas.microsoft.com/office/powerpoint/2010/main" val="192447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person in a red shirt&#10;&#10;AI-generated content may be incorrect.">
            <a:extLst>
              <a:ext uri="{FF2B5EF4-FFF2-40B4-BE49-F238E27FC236}">
                <a16:creationId xmlns:a16="http://schemas.microsoft.com/office/drawing/2014/main" id="{5095C6EC-9AE3-F787-7842-68C6D3D68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30" r="15076"/>
          <a:stretch/>
        </p:blipFill>
        <p:spPr bwMode="auto">
          <a:xfrm>
            <a:off x="0" y="1123745"/>
            <a:ext cx="2779776" cy="4693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D9875A0-0C11-285B-F3E7-F1B8F997F70C}"/>
              </a:ext>
            </a:extLst>
          </p:cNvPr>
          <p:cNvSpPr txBox="1"/>
          <p:nvPr/>
        </p:nvSpPr>
        <p:spPr>
          <a:xfrm>
            <a:off x="323182" y="325679"/>
            <a:ext cx="8683658" cy="646331"/>
          </a:xfrm>
          <a:prstGeom prst="rect">
            <a:avLst/>
          </a:prstGeom>
          <a:noFill/>
        </p:spPr>
        <p:txBody>
          <a:bodyPr wrap="square" rtlCol="0">
            <a:spAutoFit/>
          </a:bodyPr>
          <a:lstStyle/>
          <a:p>
            <a:r>
              <a:rPr lang="en-US" sz="3600" b="1">
                <a:solidFill>
                  <a:srgbClr val="7E1416"/>
                </a:solidFill>
              </a:rPr>
              <a:t>La Historia de </a:t>
            </a:r>
            <a:r>
              <a:rPr lang="en-US" sz="3600" b="1" err="1">
                <a:solidFill>
                  <a:srgbClr val="7E1416"/>
                </a:solidFill>
              </a:rPr>
              <a:t>Essefania</a:t>
            </a:r>
            <a:r>
              <a:rPr lang="en-US" sz="3600" b="1">
                <a:solidFill>
                  <a:srgbClr val="7E1416"/>
                </a:solidFill>
              </a:rPr>
              <a:t> </a:t>
            </a:r>
            <a:r>
              <a:rPr lang="en-US" sz="2000">
                <a:solidFill>
                  <a:srgbClr val="7E1416"/>
                </a:solidFill>
              </a:rPr>
              <a:t>/ </a:t>
            </a:r>
            <a:r>
              <a:rPr lang="en-GB" sz="2000" b="1" err="1">
                <a:solidFill>
                  <a:srgbClr val="7E1416"/>
                </a:solidFill>
              </a:rPr>
              <a:t>Essefania’s</a:t>
            </a:r>
            <a:r>
              <a:rPr lang="en-GB" sz="2000" b="1">
                <a:solidFill>
                  <a:srgbClr val="7E1416"/>
                </a:solidFill>
              </a:rPr>
              <a:t> Story</a:t>
            </a:r>
          </a:p>
        </p:txBody>
      </p:sp>
      <p:sp>
        <p:nvSpPr>
          <p:cNvPr id="3" name="TextBox 2">
            <a:extLst>
              <a:ext uri="{FF2B5EF4-FFF2-40B4-BE49-F238E27FC236}">
                <a16:creationId xmlns:a16="http://schemas.microsoft.com/office/drawing/2014/main" id="{11474D37-9EBC-716D-0CEF-C65683806B39}"/>
              </a:ext>
            </a:extLst>
          </p:cNvPr>
          <p:cNvSpPr txBox="1"/>
          <p:nvPr/>
        </p:nvSpPr>
        <p:spPr>
          <a:xfrm>
            <a:off x="2935224" y="1123745"/>
            <a:ext cx="9079992" cy="6078587"/>
          </a:xfrm>
          <a:prstGeom prst="rect">
            <a:avLst/>
          </a:prstGeom>
          <a:noFill/>
        </p:spPr>
        <p:txBody>
          <a:bodyPr wrap="square" rtlCol="0">
            <a:spAutoFit/>
          </a:bodyPr>
          <a:lstStyle/>
          <a:p>
            <a:pPr fontAlgn="base"/>
            <a:r>
              <a:rPr lang="es-ES" b="1"/>
              <a:t>“Toda mi comunidad estaba sufriendo y yo quería ser parte de la solución”</a:t>
            </a:r>
          </a:p>
          <a:p>
            <a:pPr fontAlgn="base"/>
            <a:r>
              <a:rPr lang="en-GB" sz="1100" b="1" i="1" u="none" strike="noStrike">
                <a:solidFill>
                  <a:srgbClr val="000000"/>
                </a:solidFill>
                <a:effectLst/>
                <a:latin typeface="Aptos" panose="020B0004020202020204" pitchFamily="34" charset="0"/>
              </a:rPr>
              <a:t>"My whole community was suffering, and I wanted to be part of the solution"</a:t>
            </a:r>
            <a:endParaRPr lang="en-US" sz="1100" b="0" i="0">
              <a:solidFill>
                <a:srgbClr val="000000"/>
              </a:solidFill>
              <a:effectLst/>
              <a:latin typeface="Segoe UI" panose="020B0502040204020203" pitchFamily="34" charset="0"/>
            </a:endParaRPr>
          </a:p>
          <a:p>
            <a:pPr algn="l" rtl="0" fontAlgn="base"/>
            <a:endParaRPr lang="en-GB" sz="1800" b="1" i="0" u="none" strike="noStrike">
              <a:solidFill>
                <a:srgbClr val="000000"/>
              </a:solidFill>
              <a:effectLst/>
              <a:latin typeface="Aptos" panose="020B0004020202020204" pitchFamily="34" charset="0"/>
            </a:endParaRPr>
          </a:p>
          <a:p>
            <a:pPr algn="l" rtl="0" fontAlgn="base"/>
            <a:r>
              <a:rPr lang="es-ES" b="1" err="1"/>
              <a:t>Essefania</a:t>
            </a:r>
            <a:r>
              <a:rPr lang="es-ES" b="1"/>
              <a:t> Cesar </a:t>
            </a:r>
            <a:r>
              <a:rPr lang="es-ES" b="1" err="1"/>
              <a:t>Ussene</a:t>
            </a:r>
            <a:r>
              <a:rPr lang="es-ES" b="1"/>
              <a:t> </a:t>
            </a:r>
            <a:r>
              <a:rPr lang="es-ES"/>
              <a:t>es madre de ocho hijos. Su esposo falleció en el distrito de Palma durante la actual insurgencia armada en la región de Cabo Delgado, al norte de Mozambique.</a:t>
            </a:r>
            <a:br>
              <a:rPr lang="es-ES"/>
            </a:br>
            <a:r>
              <a:rPr lang="es-ES"/>
              <a:t>Ella y sus hijos viven ahora en un sitio de reasentamiento en </a:t>
            </a:r>
            <a:r>
              <a:rPr lang="es-ES" err="1"/>
              <a:t>Nacivare</a:t>
            </a:r>
            <a:r>
              <a:rPr lang="es-ES"/>
              <a:t>, distrito de </a:t>
            </a:r>
            <a:r>
              <a:rPr lang="es-ES" err="1"/>
              <a:t>Chiúre</a:t>
            </a:r>
            <a:r>
              <a:rPr lang="es-ES"/>
              <a:t>.</a:t>
            </a:r>
          </a:p>
          <a:p>
            <a:pPr algn="l" rtl="0" fontAlgn="base"/>
            <a:endParaRPr lang="en-US" sz="1000" u="none" strike="noStrike">
              <a:solidFill>
                <a:srgbClr val="000000"/>
              </a:solidFill>
              <a:latin typeface="Aptos" panose="020B0004020202020204" pitchFamily="34" charset="0"/>
            </a:endParaRPr>
          </a:p>
          <a:p>
            <a:pPr algn="l" rtl="0" fontAlgn="base"/>
            <a:r>
              <a:rPr lang="es-ES"/>
              <a:t>CARE implementó un proyecto para construir 91 alojamientos “transicionales” en 2024. Estas viviendas de dos habitaciones fueron diseñadas para ser más duraderas, seguras y cómodas que los refugios de emergencia, y para apoyar a las personas en su recuperación tras el desplazamiento forzado.</a:t>
            </a:r>
          </a:p>
          <a:p>
            <a:pPr algn="l" rtl="0" fontAlgn="base"/>
            <a:endParaRPr lang="en-US" sz="1000" b="0" i="0">
              <a:solidFill>
                <a:srgbClr val="000000"/>
              </a:solidFill>
              <a:effectLst/>
              <a:latin typeface="Segoe UI" panose="020B0502040204020203" pitchFamily="34" charset="0"/>
            </a:endParaRPr>
          </a:p>
          <a:p>
            <a:pPr algn="l" rtl="0" fontAlgn="base"/>
            <a:r>
              <a:rPr lang="es-ES" err="1"/>
              <a:t>Essefania</a:t>
            </a:r>
            <a:r>
              <a:rPr lang="es-ES"/>
              <a:t> aprovechó la oportunidad para participar activamente en la construcción. Formó parte de un comité de construcción capacitado por CARE. Usa las habilidades que aprendió para mantener a sus hijos y está orgullosa de haber contribuido a mejorar las condiciones de vida de toda la comunidad.</a:t>
            </a:r>
          </a:p>
          <a:p>
            <a:pPr algn="l" rtl="0" fontAlgn="base"/>
            <a:endParaRPr lang="es-ES" sz="1000"/>
          </a:p>
          <a:p>
            <a:pPr fontAlgn="base"/>
            <a:r>
              <a:rPr lang="en-GB" sz="1100" b="1" i="0" u="none" strike="noStrike" err="1">
                <a:solidFill>
                  <a:srgbClr val="000000"/>
                </a:solidFill>
                <a:effectLst/>
                <a:latin typeface="Aptos" panose="020B0004020202020204" pitchFamily="34" charset="0"/>
              </a:rPr>
              <a:t>Essefania</a:t>
            </a:r>
            <a:r>
              <a:rPr lang="en-GB" sz="1100" b="1" i="0" u="none" strike="noStrike">
                <a:solidFill>
                  <a:srgbClr val="000000"/>
                </a:solidFill>
                <a:effectLst/>
                <a:latin typeface="Aptos" panose="020B0004020202020204" pitchFamily="34" charset="0"/>
              </a:rPr>
              <a:t> Cesar </a:t>
            </a:r>
            <a:r>
              <a:rPr lang="en-GB" sz="1100" b="1" i="0" u="none" strike="noStrike" err="1">
                <a:solidFill>
                  <a:srgbClr val="000000"/>
                </a:solidFill>
                <a:effectLst/>
                <a:latin typeface="Aptos" panose="020B0004020202020204" pitchFamily="34" charset="0"/>
              </a:rPr>
              <a:t>Ussene</a:t>
            </a:r>
            <a:r>
              <a:rPr lang="en-GB" sz="1100" b="0" i="0" u="none" strike="noStrike">
                <a:solidFill>
                  <a:srgbClr val="000000"/>
                </a:solidFill>
                <a:effectLst/>
                <a:latin typeface="Aptos" panose="020B0004020202020204" pitchFamily="34" charset="0"/>
              </a:rPr>
              <a:t> is the sole parent of eight children – her husband died in Palma District during the ongoing armed insurgency in the Cabo Delgado region of northern Mozambique. </a:t>
            </a:r>
            <a:r>
              <a:rPr lang="en-GB" sz="1100" b="0" i="0" u="none" strike="noStrike" err="1">
                <a:solidFill>
                  <a:srgbClr val="000000"/>
                </a:solidFill>
                <a:effectLst/>
                <a:latin typeface="Aptos" panose="020B0004020202020204" pitchFamily="34" charset="0"/>
              </a:rPr>
              <a:t>Essefania</a:t>
            </a:r>
            <a:r>
              <a:rPr lang="en-GB" sz="1100" b="0" i="0" u="none" strike="noStrike">
                <a:solidFill>
                  <a:srgbClr val="000000"/>
                </a:solidFill>
                <a:effectLst/>
                <a:latin typeface="Aptos" panose="020B0004020202020204" pitchFamily="34" charset="0"/>
              </a:rPr>
              <a:t> and her children now live in a resettlement site in </a:t>
            </a:r>
            <a:r>
              <a:rPr lang="en-GB" sz="1100" b="0" i="0" u="none" strike="noStrike" err="1">
                <a:solidFill>
                  <a:srgbClr val="000000"/>
                </a:solidFill>
                <a:effectLst/>
                <a:latin typeface="Aptos" panose="020B0004020202020204" pitchFamily="34" charset="0"/>
              </a:rPr>
              <a:t>Nacivare</a:t>
            </a:r>
            <a:r>
              <a:rPr lang="en-GB" sz="1100" b="0" i="0" u="none" strike="noStrike">
                <a:solidFill>
                  <a:srgbClr val="000000"/>
                </a:solidFill>
                <a:effectLst/>
                <a:latin typeface="Aptos" panose="020B0004020202020204" pitchFamily="34" charset="0"/>
              </a:rPr>
              <a:t>, </a:t>
            </a:r>
            <a:r>
              <a:rPr lang="en-GB" sz="1100" b="0" i="0" u="none" strike="noStrike" err="1">
                <a:solidFill>
                  <a:srgbClr val="000000"/>
                </a:solidFill>
                <a:effectLst/>
                <a:latin typeface="Aptos" panose="020B0004020202020204" pitchFamily="34" charset="0"/>
              </a:rPr>
              <a:t>Chiúre</a:t>
            </a:r>
            <a:r>
              <a:rPr lang="en-GB" sz="1100" b="0" i="0" u="none" strike="noStrike">
                <a:solidFill>
                  <a:srgbClr val="000000"/>
                </a:solidFill>
                <a:effectLst/>
                <a:latin typeface="Aptos" panose="020B0004020202020204" pitchFamily="34" charset="0"/>
              </a:rPr>
              <a:t> District. </a:t>
            </a:r>
          </a:p>
          <a:p>
            <a:pPr fontAlgn="base"/>
            <a:endParaRPr lang="en-GB" sz="1100" b="0" i="0" u="none" strike="noStrike">
              <a:solidFill>
                <a:srgbClr val="000000"/>
              </a:solidFill>
              <a:effectLst/>
              <a:latin typeface="Aptos" panose="020B0004020202020204" pitchFamily="34" charset="0"/>
            </a:endParaRPr>
          </a:p>
          <a:p>
            <a:pPr fontAlgn="base"/>
            <a:r>
              <a:rPr lang="en-GB" sz="1100" b="0" i="0" u="none" strike="noStrike">
                <a:solidFill>
                  <a:srgbClr val="000000"/>
                </a:solidFill>
                <a:effectLst/>
                <a:latin typeface="Aptos" panose="020B0004020202020204" pitchFamily="34" charset="0"/>
              </a:rPr>
              <a:t>CARE implemented a project to build 91 'transitional' shelters in 2024. These two-room homes were designed to be more durable, safe and comfortable than emergency shelters and support people to recover from their forced displacement.</a:t>
            </a:r>
            <a:r>
              <a:rPr lang="en-US" sz="1100" b="0" i="0">
                <a:solidFill>
                  <a:srgbClr val="000000"/>
                </a:solidFill>
                <a:effectLst/>
                <a:latin typeface="Aptos" panose="020B0004020202020204" pitchFamily="34" charset="0"/>
              </a:rPr>
              <a:t>​</a:t>
            </a:r>
          </a:p>
          <a:p>
            <a:pPr algn="l" rtl="0" fontAlgn="base"/>
            <a:endParaRPr lang="en-GB" sz="1100" b="0" i="0" u="none" strike="noStrike">
              <a:solidFill>
                <a:srgbClr val="000000"/>
              </a:solidFill>
              <a:effectLst/>
              <a:latin typeface="Aptos" panose="020B0004020202020204" pitchFamily="34" charset="0"/>
            </a:endParaRPr>
          </a:p>
          <a:p>
            <a:pPr algn="l" rtl="0" fontAlgn="base"/>
            <a:r>
              <a:rPr lang="en-GB" sz="1100" b="0" i="0" u="none" strike="noStrike" err="1">
                <a:solidFill>
                  <a:srgbClr val="000000"/>
                </a:solidFill>
                <a:effectLst/>
                <a:latin typeface="Aptos" panose="020B0004020202020204" pitchFamily="34" charset="0"/>
              </a:rPr>
              <a:t>Essefania</a:t>
            </a:r>
            <a:r>
              <a:rPr lang="en-GB" sz="1100" b="0" i="0" u="none" strike="noStrike">
                <a:solidFill>
                  <a:srgbClr val="000000"/>
                </a:solidFill>
                <a:effectLst/>
                <a:latin typeface="Aptos" panose="020B0004020202020204" pitchFamily="34" charset="0"/>
              </a:rPr>
              <a:t> took the opportunity to be actively involved in the shelter construction. She was part of a construction committee that CARE trained</a:t>
            </a:r>
            <a:r>
              <a:rPr lang="en-GB" sz="1100">
                <a:solidFill>
                  <a:srgbClr val="000000"/>
                </a:solidFill>
                <a:latin typeface="Aptos" panose="020B0004020202020204" pitchFamily="34" charset="0"/>
              </a:rPr>
              <a:t>. </a:t>
            </a:r>
            <a:r>
              <a:rPr lang="en-GB" sz="1100" err="1">
                <a:solidFill>
                  <a:srgbClr val="000000"/>
                </a:solidFill>
                <a:latin typeface="Aptos" panose="020B0004020202020204" pitchFamily="34" charset="0"/>
              </a:rPr>
              <a:t>Essefania</a:t>
            </a:r>
            <a:r>
              <a:rPr lang="en-GB" sz="1100">
                <a:solidFill>
                  <a:srgbClr val="000000"/>
                </a:solidFill>
                <a:latin typeface="Aptos" panose="020B0004020202020204" pitchFamily="34" charset="0"/>
              </a:rPr>
              <a:t> uses the skills she learned to support her children, and</a:t>
            </a:r>
            <a:r>
              <a:rPr lang="en-GB" sz="1100" b="0" i="0" u="none" strike="noStrike">
                <a:solidFill>
                  <a:srgbClr val="000000"/>
                </a:solidFill>
                <a:effectLst/>
                <a:latin typeface="Aptos" panose="020B0004020202020204" pitchFamily="34" charset="0"/>
              </a:rPr>
              <a:t> is proud she has contributed to better living conditions for the whole community. </a:t>
            </a:r>
            <a:r>
              <a:rPr lang="en-US" sz="1100" b="0" i="0">
                <a:solidFill>
                  <a:srgbClr val="000000"/>
                </a:solidFill>
                <a:effectLst/>
                <a:latin typeface="Aptos" panose="020B0004020202020204" pitchFamily="34" charset="0"/>
              </a:rPr>
              <a:t>​</a:t>
            </a:r>
            <a:endParaRPr lang="en-US" sz="1100" b="0" i="0">
              <a:solidFill>
                <a:srgbClr val="000000"/>
              </a:solidFill>
              <a:effectLst/>
              <a:latin typeface="Segoe UI" panose="020B0502040204020203" pitchFamily="34" charset="0"/>
            </a:endParaRPr>
          </a:p>
          <a:p>
            <a:endParaRPr lang="en-GB"/>
          </a:p>
        </p:txBody>
      </p:sp>
    </p:spTree>
    <p:extLst>
      <p:ext uri="{BB962C8B-B14F-4D97-AF65-F5344CB8AC3E}">
        <p14:creationId xmlns:p14="http://schemas.microsoft.com/office/powerpoint/2010/main" val="2148712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BE47-49A3-3D28-065C-37538C297CAA}"/>
            </a:ext>
          </a:extLst>
        </p:cNvPr>
        <p:cNvGrpSpPr/>
        <p:nvPr/>
      </p:nvGrpSpPr>
      <p:grpSpPr>
        <a:xfrm>
          <a:off x="0" y="0"/>
          <a:ext cx="0" cy="0"/>
          <a:chOff x="0" y="0"/>
          <a:chExt cx="0" cy="0"/>
        </a:xfrm>
      </p:grpSpPr>
      <p:pic>
        <p:nvPicPr>
          <p:cNvPr id="3" name="Picture 2" descr="A person wearing a face mask holding a drawing&#10;&#10;AI-generated content may be incorrect.">
            <a:extLst>
              <a:ext uri="{FF2B5EF4-FFF2-40B4-BE49-F238E27FC236}">
                <a16:creationId xmlns:a16="http://schemas.microsoft.com/office/drawing/2014/main" id="{894A52B2-C3FC-C478-E424-F55FFB6E5410}"/>
              </a:ext>
            </a:extLst>
          </p:cNvPr>
          <p:cNvPicPr>
            <a:picLocks noChangeAspect="1"/>
          </p:cNvPicPr>
          <p:nvPr/>
        </p:nvPicPr>
        <p:blipFill>
          <a:blip r:embed="rId3"/>
          <a:srcRect l="15576" r="15999"/>
          <a:stretch/>
        </p:blipFill>
        <p:spPr>
          <a:xfrm>
            <a:off x="9211056" y="524647"/>
            <a:ext cx="2980944" cy="5808706"/>
          </a:xfrm>
          <a:prstGeom prst="rect">
            <a:avLst/>
          </a:prstGeom>
        </p:spPr>
      </p:pic>
      <p:sp>
        <p:nvSpPr>
          <p:cNvPr id="4" name="TextBox 3">
            <a:extLst>
              <a:ext uri="{FF2B5EF4-FFF2-40B4-BE49-F238E27FC236}">
                <a16:creationId xmlns:a16="http://schemas.microsoft.com/office/drawing/2014/main" id="{35F8F3C1-3801-9FD3-0196-BD33B0F9BC02}"/>
              </a:ext>
            </a:extLst>
          </p:cNvPr>
          <p:cNvSpPr txBox="1"/>
          <p:nvPr/>
        </p:nvSpPr>
        <p:spPr>
          <a:xfrm>
            <a:off x="676266" y="991329"/>
            <a:ext cx="8257422"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err="1"/>
              <a:t>Anjuma</a:t>
            </a:r>
            <a:r>
              <a:rPr lang="es-ES"/>
              <a:t>, de 17 años, vive en el campamento de refugiados de </a:t>
            </a:r>
            <a:r>
              <a:rPr lang="es-ES" err="1"/>
              <a:t>Cox’s</a:t>
            </a:r>
            <a:r>
              <a:rPr lang="es-ES"/>
              <a:t> Bazar, donde residen más de un millón de personas desplazadas.</a:t>
            </a:r>
            <a:br>
              <a:rPr lang="es-ES"/>
            </a:br>
            <a:r>
              <a:rPr lang="es-ES"/>
              <a:t>Ella utiliza con frecuencia el espacio seguro para mujeres y niñas que CARE construyó en el Campamento 16: “Este espacio seguro es el único lugar fuera de mi refugio donde puedo ver a mis amigas, aprender cosas nuevas y relajarme.</a:t>
            </a:r>
          </a:p>
          <a:p>
            <a:br>
              <a:rPr lang="es-ES" sz="1000"/>
            </a:br>
            <a:r>
              <a:rPr lang="es-ES"/>
              <a:t>El campamento es muy peligroso, así que paso mucho tiempo en casa. Sin embargo, mi refugio es muy pequeño, caluroso y sin privacidad, así que este espacio seguro es muy importante para mí.”</a:t>
            </a:r>
          </a:p>
          <a:p>
            <a:br>
              <a:rPr lang="es-ES" sz="1000"/>
            </a:br>
            <a:r>
              <a:rPr lang="es-ES"/>
              <a:t>CARE está trabajando para integrar características “amigables para mujeres” en un nuevo diseño de refugios, tras varios talleres con mujeres y niñas como </a:t>
            </a:r>
            <a:r>
              <a:rPr lang="es-ES" err="1"/>
              <a:t>Anjuma</a:t>
            </a:r>
            <a:r>
              <a:rPr lang="es-ES"/>
              <a:t>. Hasta entonces, espacios como este alivian la sensación de estar atrapada en un refugio inadecuado y abarrotado.</a:t>
            </a:r>
            <a:endParaRPr lang="es-ES" sz="1100"/>
          </a:p>
          <a:p>
            <a:endParaRPr lang="en-GB" sz="1100">
              <a:latin typeface="Aptos" panose="020B0004020202020204" pitchFamily="34" charset="0"/>
            </a:endParaRPr>
          </a:p>
          <a:p>
            <a:r>
              <a:rPr lang="en-GB" sz="1100" err="1">
                <a:latin typeface="Aptos" panose="020B0004020202020204" pitchFamily="34" charset="0"/>
              </a:rPr>
              <a:t>Anjuma</a:t>
            </a:r>
            <a:r>
              <a:rPr lang="en-GB" sz="1100">
                <a:latin typeface="Aptos" panose="020B0004020202020204" pitchFamily="34" charset="0"/>
              </a:rPr>
              <a:t>, 17, lives in Cox’s Bazar Refugee camp, home to over a million displaced people.</a:t>
            </a:r>
          </a:p>
          <a:p>
            <a:endParaRPr lang="en-GB" sz="1100">
              <a:latin typeface="Aptos" panose="020B0004020202020204" pitchFamily="34" charset="0"/>
            </a:endParaRPr>
          </a:p>
          <a:p>
            <a:r>
              <a:rPr lang="en-GB" sz="1100" err="1">
                <a:latin typeface="Aptos" panose="020B0004020202020204" pitchFamily="34" charset="0"/>
              </a:rPr>
              <a:t>Anjuma</a:t>
            </a:r>
            <a:r>
              <a:rPr lang="en-GB" sz="1100">
                <a:latin typeface="Aptos" panose="020B0004020202020204" pitchFamily="34" charset="0"/>
              </a:rPr>
              <a:t> uses the women and girls safe space that CARE had built in camp 16 regularly:</a:t>
            </a:r>
          </a:p>
          <a:p>
            <a:endParaRPr lang="en-GB" sz="1100">
              <a:latin typeface="Aptos" panose="020B0004020202020204" pitchFamily="34" charset="0"/>
            </a:endParaRPr>
          </a:p>
          <a:p>
            <a:r>
              <a:rPr lang="en-GB" sz="1100" i="1">
                <a:latin typeface="Aptos" panose="020B0004020202020204" pitchFamily="34" charset="0"/>
              </a:rPr>
              <a:t>This safe space is the only place outside my shelter I can come to see my friends, learn new things and relax. The camp is very dangerous so I stay at home a lot, however my shelter is very small and hot with no privacy, so this safe space is very important for me.’</a:t>
            </a:r>
          </a:p>
          <a:p>
            <a:endParaRPr lang="en-GB" sz="1100" i="1">
              <a:latin typeface="Aptos" panose="020B0004020202020204" pitchFamily="34" charset="0"/>
            </a:endParaRPr>
          </a:p>
          <a:p>
            <a:r>
              <a:rPr lang="en-GB" sz="1100">
                <a:latin typeface="Aptos" panose="020B0004020202020204" pitchFamily="34" charset="0"/>
              </a:rPr>
              <a:t>CARE is working to integrate ‘women friendly’ features into a new shelter design after having run several workshops with women and girls like </a:t>
            </a:r>
            <a:r>
              <a:rPr lang="en-GB" sz="1100" err="1">
                <a:latin typeface="Aptos" panose="020B0004020202020204" pitchFamily="34" charset="0"/>
              </a:rPr>
              <a:t>Anjuma</a:t>
            </a:r>
            <a:r>
              <a:rPr lang="en-GB" sz="1100">
                <a:latin typeface="Aptos" panose="020B0004020202020204" pitchFamily="34" charset="0"/>
              </a:rPr>
              <a:t>. Until then safe spaces like this provide a relief from being trapped in a crowded, inadequate shelter.</a:t>
            </a:r>
          </a:p>
          <a:p>
            <a:endParaRPr lang="en-GB"/>
          </a:p>
        </p:txBody>
      </p:sp>
      <p:sp>
        <p:nvSpPr>
          <p:cNvPr id="2" name="TextBox 1">
            <a:extLst>
              <a:ext uri="{FF2B5EF4-FFF2-40B4-BE49-F238E27FC236}">
                <a16:creationId xmlns:a16="http://schemas.microsoft.com/office/drawing/2014/main" id="{482416BA-D70B-FE29-13EF-F398FD1AFB2B}"/>
              </a:ext>
            </a:extLst>
          </p:cNvPr>
          <p:cNvSpPr txBox="1"/>
          <p:nvPr/>
        </p:nvSpPr>
        <p:spPr>
          <a:xfrm>
            <a:off x="676267" y="336757"/>
            <a:ext cx="6022483" cy="584775"/>
          </a:xfrm>
          <a:prstGeom prst="rect">
            <a:avLst/>
          </a:prstGeom>
          <a:noFill/>
        </p:spPr>
        <p:txBody>
          <a:bodyPr wrap="square" rtlCol="0">
            <a:spAutoFit/>
          </a:bodyPr>
          <a:lstStyle/>
          <a:p>
            <a:r>
              <a:rPr lang="en-US" sz="3200" b="1">
                <a:solidFill>
                  <a:srgbClr val="7E1416"/>
                </a:solidFill>
              </a:rPr>
              <a:t>La Historia de </a:t>
            </a:r>
            <a:r>
              <a:rPr lang="en-US" sz="3200" b="1" err="1">
                <a:solidFill>
                  <a:srgbClr val="7E1416"/>
                </a:solidFill>
              </a:rPr>
              <a:t>Anjuma</a:t>
            </a:r>
            <a:r>
              <a:rPr lang="en-US" sz="3200" b="1">
                <a:solidFill>
                  <a:srgbClr val="7E1416"/>
                </a:solidFill>
              </a:rPr>
              <a:t> </a:t>
            </a:r>
            <a:r>
              <a:rPr lang="en-US" sz="2000" b="1">
                <a:solidFill>
                  <a:srgbClr val="7E1416"/>
                </a:solidFill>
              </a:rPr>
              <a:t>/ </a:t>
            </a:r>
            <a:r>
              <a:rPr lang="en-GB" sz="2000" b="1" err="1">
                <a:solidFill>
                  <a:srgbClr val="7E1416"/>
                </a:solidFill>
                <a:latin typeface="Aptos" panose="020B0004020202020204" pitchFamily="34" charset="0"/>
              </a:rPr>
              <a:t>Anjumas</a:t>
            </a:r>
            <a:r>
              <a:rPr lang="en-GB" sz="2000" b="1">
                <a:solidFill>
                  <a:srgbClr val="7E1416"/>
                </a:solidFill>
                <a:latin typeface="Aptos" panose="020B0004020202020204" pitchFamily="34" charset="0"/>
              </a:rPr>
              <a:t> Story</a:t>
            </a:r>
          </a:p>
        </p:txBody>
      </p:sp>
    </p:spTree>
    <p:extLst>
      <p:ext uri="{BB962C8B-B14F-4D97-AF65-F5344CB8AC3E}">
        <p14:creationId xmlns:p14="http://schemas.microsoft.com/office/powerpoint/2010/main" val="1324181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DCE8F90-A9CC-A8D1-E97B-BAFA1BD1D722}"/>
              </a:ext>
            </a:extLst>
          </p:cNvPr>
          <p:cNvSpPr txBox="1"/>
          <p:nvPr/>
        </p:nvSpPr>
        <p:spPr>
          <a:xfrm>
            <a:off x="161242" y="254750"/>
            <a:ext cx="10678208" cy="1124712"/>
          </a:xfrm>
          <a:prstGeom prst="rect">
            <a:avLst/>
          </a:prstGeom>
        </p:spPr>
        <p:txBody>
          <a:bodyPr vert="horz" lIns="91440" tIns="45720" rIns="91440" bIns="45720" rtlCol="0" anchor="b">
            <a:noAutofit/>
          </a:bodyPr>
          <a:lstStyle/>
          <a:p>
            <a:pPr>
              <a:lnSpc>
                <a:spcPct val="90000"/>
              </a:lnSpc>
              <a:spcBef>
                <a:spcPct val="0"/>
              </a:spcBef>
              <a:spcAft>
                <a:spcPts val="600"/>
              </a:spcAft>
            </a:pPr>
            <a:r>
              <a:rPr lang="es-ES" sz="3600" b="1">
                <a:solidFill>
                  <a:srgbClr val="7E1416"/>
                </a:solidFill>
              </a:rPr>
              <a:t>Por qué se necesita una línea temática de equidad de género </a:t>
            </a:r>
            <a:r>
              <a:rPr lang="es-ES" sz="2000" b="1">
                <a:solidFill>
                  <a:srgbClr val="7E1416"/>
                </a:solidFill>
              </a:rPr>
              <a:t>/ </a:t>
            </a:r>
            <a:r>
              <a:rPr lang="en-US" sz="2000" spc="300">
                <a:solidFill>
                  <a:srgbClr val="800000"/>
                </a:solidFill>
                <a:latin typeface="Arial Rounded MT Bold"/>
                <a:ea typeface="+mj-ea"/>
              </a:rPr>
              <a:t>Why a Gender Equity Stream is Needed</a:t>
            </a:r>
          </a:p>
        </p:txBody>
      </p:sp>
      <p:sp>
        <p:nvSpPr>
          <p:cNvPr id="3" name="TextBox 2">
            <a:extLst>
              <a:ext uri="{FF2B5EF4-FFF2-40B4-BE49-F238E27FC236}">
                <a16:creationId xmlns:a16="http://schemas.microsoft.com/office/drawing/2014/main" id="{FBAE431E-093B-D5A0-813A-EC39A9CAC59E}"/>
              </a:ext>
            </a:extLst>
          </p:cNvPr>
          <p:cNvSpPr txBox="1"/>
          <p:nvPr/>
        </p:nvSpPr>
        <p:spPr>
          <a:xfrm>
            <a:off x="161242" y="1634212"/>
            <a:ext cx="7970851" cy="3207258"/>
          </a:xfrm>
          <a:prstGeom prst="rect">
            <a:avLst/>
          </a:prstGeom>
        </p:spPr>
        <p:txBody>
          <a:bodyPr vert="horz" lIns="91440" tIns="45720" rIns="91440" bIns="45720" rtlCol="0" anchor="t">
            <a:no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b="0" i="0" u="none" strike="noStrike" cap="none" normalizeH="0" baseline="0">
                <a:ln>
                  <a:noFill/>
                </a:ln>
                <a:solidFill>
                  <a:schemeClr val="tx1"/>
                </a:solidFill>
                <a:effectLst/>
                <a:latin typeface="Arial" panose="020B0604020202020204" pitchFamily="34" charset="0"/>
              </a:rPr>
              <a:t>Para cerrar la brecha entre la orientación técnica en alojamiento y la práctica inclusiva sobre el terreno.</a:t>
            </a:r>
            <a:endParaRPr kumimoji="0" lang="en-US" altLang="LID4096"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LID4096" altLang="LID4096" sz="5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b="0" i="0" u="none" strike="noStrike" cap="none" normalizeH="0" baseline="0">
                <a:ln>
                  <a:noFill/>
                </a:ln>
                <a:solidFill>
                  <a:schemeClr val="tx1"/>
                </a:solidFill>
                <a:effectLst/>
                <a:latin typeface="Arial" panose="020B0604020202020204" pitchFamily="34" charset="0"/>
              </a:rPr>
              <a:t>Para mejorar los resultados de alojamiento para todas las personas, en particular mujeres y niñas.</a:t>
            </a:r>
            <a:endParaRPr kumimoji="0" lang="en-US" altLang="LID4096"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LID4096" altLang="LID4096" sz="5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b="0" i="0" u="none" strike="noStrike" cap="none" normalizeH="0" baseline="0">
                <a:ln>
                  <a:noFill/>
                </a:ln>
                <a:solidFill>
                  <a:schemeClr val="tx1"/>
                </a:solidFill>
                <a:effectLst/>
                <a:latin typeface="Arial" panose="020B0604020202020204" pitchFamily="34" charset="0"/>
              </a:rPr>
              <a:t>Para abordar cómo el género interactúa con otros factores de identidad, incluyendo edad, discapacidad, situación de desplazamiento y roles de cuidado.</a:t>
            </a:r>
            <a:endParaRPr kumimoji="0" lang="en-US" altLang="LID4096"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LID4096" altLang="LID4096" sz="5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b="0" i="0" u="none" strike="noStrike" cap="none" normalizeH="0" baseline="0">
                <a:ln>
                  <a:noFill/>
                </a:ln>
                <a:solidFill>
                  <a:schemeClr val="tx1"/>
                </a:solidFill>
                <a:effectLst/>
                <a:latin typeface="Arial" panose="020B0604020202020204" pitchFamily="34" charset="0"/>
              </a:rPr>
              <a:t>Para desarrollar conjuntamente marcos interseccionales de seguimiento y evaluación para programas de alojamiento.</a:t>
            </a:r>
            <a:endParaRPr kumimoji="0" lang="en-US" altLang="LID4096"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LID4096" altLang="LID4096" sz="500"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b="0" i="0" u="none" strike="noStrike" cap="none" normalizeH="0" baseline="0">
                <a:ln>
                  <a:noFill/>
                </a:ln>
                <a:solidFill>
                  <a:schemeClr val="tx1"/>
                </a:solidFill>
                <a:effectLst/>
                <a:latin typeface="Arial" panose="020B0604020202020204" pitchFamily="34" charset="0"/>
              </a:rPr>
              <a:t>Para promover principios de diseño inclusivo: considerando roles de cuidado, necesidades de movilidad y preocupaciones de seguridad.</a:t>
            </a:r>
            <a:endParaRPr kumimoji="0" lang="en-US" altLang="LID4096" b="0" i="0" u="none" strike="noStrike" cap="none" normalizeH="0" baseline="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LID4096" sz="5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LID4096" altLang="LID4096" sz="500" b="0" i="0" u="none" strike="noStrike" cap="none" normalizeH="0" baseline="0">
              <a:ln>
                <a:noFill/>
              </a:ln>
              <a:solidFill>
                <a:schemeClr val="tx1"/>
              </a:solidFill>
              <a:effectLst/>
              <a:latin typeface="Arial" panose="020B0604020202020204" pitchFamily="34" charset="0"/>
            </a:endParaRPr>
          </a:p>
          <a:p>
            <a:pPr indent="-228600">
              <a:buFont typeface="Arial" panose="020B0604020202020204" pitchFamily="34" charset="0"/>
              <a:buChar char="•"/>
            </a:pPr>
            <a:r>
              <a:rPr lang="en-US" sz="1100"/>
              <a:t>To bridge the gap between technical shelter guidance and inclusive practice on the ground.</a:t>
            </a:r>
            <a:endParaRPr lang="en-US" sz="1100">
              <a:ea typeface="Calibri"/>
              <a:cs typeface="Calibri"/>
            </a:endParaRPr>
          </a:p>
          <a:p>
            <a:endParaRPr lang="en-US" sz="500">
              <a:ea typeface="Calibri"/>
              <a:cs typeface="Calibri"/>
            </a:endParaRPr>
          </a:p>
          <a:p>
            <a:pPr indent="-228600">
              <a:buFont typeface="Arial" panose="020B0604020202020204" pitchFamily="34" charset="0"/>
              <a:buChar char="•"/>
            </a:pPr>
            <a:r>
              <a:rPr lang="en-US" sz="1100"/>
              <a:t>To improve shelter outcomes for everybody, in particular women and girls.</a:t>
            </a:r>
            <a:endParaRPr lang="en-US" sz="1100">
              <a:ea typeface="Calibri"/>
              <a:cs typeface="Calibri"/>
            </a:endParaRPr>
          </a:p>
          <a:p>
            <a:pPr indent="-228600">
              <a:buFont typeface="Arial" panose="020B0604020202020204" pitchFamily="34" charset="0"/>
              <a:buChar char="•"/>
            </a:pPr>
            <a:endParaRPr lang="en-US" sz="500">
              <a:ea typeface="Calibri"/>
              <a:cs typeface="Calibri"/>
            </a:endParaRPr>
          </a:p>
          <a:p>
            <a:pPr indent="-228600">
              <a:buFont typeface="Arial" panose="020B0604020202020204" pitchFamily="34" charset="0"/>
              <a:buChar char="•"/>
            </a:pPr>
            <a:r>
              <a:rPr lang="en-US" sz="1100"/>
              <a:t>To address how gender interacts with other identity factors—including age, disability, displacement status, and caregiving roles.</a:t>
            </a:r>
            <a:endParaRPr lang="en-US" sz="1100">
              <a:ea typeface="Calibri"/>
              <a:cs typeface="Calibri"/>
            </a:endParaRPr>
          </a:p>
          <a:p>
            <a:pPr indent="-228600">
              <a:buFont typeface="Arial" panose="020B0604020202020204" pitchFamily="34" charset="0"/>
              <a:buChar char="•"/>
            </a:pPr>
            <a:endParaRPr lang="en-US" sz="500">
              <a:ea typeface="Calibri"/>
              <a:cs typeface="Calibri"/>
            </a:endParaRPr>
          </a:p>
          <a:p>
            <a:pPr indent="-228600">
              <a:buFont typeface="Arial" panose="020B0604020202020204" pitchFamily="34" charset="0"/>
              <a:buChar char="•"/>
            </a:pPr>
            <a:r>
              <a:rPr lang="en-US" sz="1100"/>
              <a:t>To co-develop intersectional M&amp;E frameworks for shelter programming</a:t>
            </a:r>
            <a:endParaRPr lang="en-US" sz="1100">
              <a:ea typeface="Calibri"/>
              <a:cs typeface="Calibri"/>
            </a:endParaRPr>
          </a:p>
          <a:p>
            <a:pPr indent="-228600">
              <a:buFont typeface="Arial" panose="020B0604020202020204" pitchFamily="34" charset="0"/>
              <a:buChar char="•"/>
            </a:pPr>
            <a:endParaRPr lang="en-US" sz="500">
              <a:ea typeface="Calibri"/>
              <a:cs typeface="Calibri"/>
            </a:endParaRPr>
          </a:p>
          <a:p>
            <a:pPr indent="-228600">
              <a:buFont typeface="Arial" panose="020B0604020202020204" pitchFamily="34" charset="0"/>
              <a:buChar char="•"/>
            </a:pPr>
            <a:r>
              <a:rPr lang="en-US" sz="1100"/>
              <a:t>To promote inclusive design principles: reflecting caregiving roles, mobility needs, and safety concerns.</a:t>
            </a:r>
            <a:endParaRPr lang="en-US" sz="1100">
              <a:ea typeface="Calibri"/>
              <a:cs typeface="Calibri"/>
            </a:endParaRPr>
          </a:p>
          <a:p>
            <a:pPr indent="-228600">
              <a:buFont typeface="Arial" panose="020B0604020202020204" pitchFamily="34" charset="0"/>
              <a:buChar char="•"/>
            </a:pPr>
            <a:endParaRPr lang="en-US" sz="1100"/>
          </a:p>
          <a:p>
            <a:pPr indent="-228600">
              <a:lnSpc>
                <a:spcPct val="90000"/>
              </a:lnSpc>
              <a:spcAft>
                <a:spcPts val="600"/>
              </a:spcAft>
              <a:buFont typeface="Arial" panose="020B0604020202020204" pitchFamily="34" charset="0"/>
              <a:buChar char="•"/>
            </a:pPr>
            <a:endParaRPr lang="en-US" sz="900"/>
          </a:p>
        </p:txBody>
      </p:sp>
      <p:pic>
        <p:nvPicPr>
          <p:cNvPr id="4" name="Picture 3" descr="A person in a white head scarf standing in a doorway of a building&#10;&#10;AI-generated content may be incorrect.">
            <a:extLst>
              <a:ext uri="{FF2B5EF4-FFF2-40B4-BE49-F238E27FC236}">
                <a16:creationId xmlns:a16="http://schemas.microsoft.com/office/drawing/2014/main" id="{129D06D1-1ECC-42ED-9274-FAA21B2EBEC9}"/>
              </a:ext>
            </a:extLst>
          </p:cNvPr>
          <p:cNvPicPr>
            <a:picLocks noChangeAspect="1"/>
          </p:cNvPicPr>
          <p:nvPr/>
        </p:nvPicPr>
        <p:blipFill>
          <a:blip r:embed="rId3"/>
          <a:srcRect l="61406" t="23981" r="6094" b="-189"/>
          <a:stretch/>
        </p:blipFill>
        <p:spPr>
          <a:xfrm>
            <a:off x="8229598" y="1634212"/>
            <a:ext cx="3962400" cy="5223788"/>
          </a:xfrm>
          <a:prstGeom prst="rect">
            <a:avLst/>
          </a:prstGeom>
        </p:spPr>
      </p:pic>
    </p:spTree>
    <p:extLst>
      <p:ext uri="{BB962C8B-B14F-4D97-AF65-F5344CB8AC3E}">
        <p14:creationId xmlns:p14="http://schemas.microsoft.com/office/powerpoint/2010/main" val="1644368461"/>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D4DC96-FDEC-0E6A-9A0C-20497FF866CA}"/>
              </a:ext>
            </a:extLst>
          </p:cNvPr>
          <p:cNvSpPr txBox="1"/>
          <p:nvPr/>
        </p:nvSpPr>
        <p:spPr>
          <a:xfrm>
            <a:off x="0" y="242854"/>
            <a:ext cx="10134600" cy="584775"/>
          </a:xfrm>
          <a:prstGeom prst="rect">
            <a:avLst/>
          </a:prstGeom>
          <a:noFill/>
        </p:spPr>
        <p:txBody>
          <a:bodyPr wrap="square" lIns="91440" tIns="45720" rIns="91440" bIns="45720" anchor="t">
            <a:spAutoFit/>
          </a:bodyPr>
          <a:lstStyle/>
          <a:p>
            <a:r>
              <a:rPr lang="en-US" sz="3200" b="1">
                <a:solidFill>
                  <a:srgbClr val="7E1416"/>
                </a:solidFill>
              </a:rPr>
              <a:t>¿</a:t>
            </a:r>
            <a:r>
              <a:rPr lang="en-US" sz="3200" b="1" err="1">
                <a:solidFill>
                  <a:srgbClr val="7E1416"/>
                </a:solidFill>
              </a:rPr>
              <a:t>Cómo</a:t>
            </a:r>
            <a:r>
              <a:rPr lang="en-US" sz="3200" b="1">
                <a:solidFill>
                  <a:srgbClr val="7E1416"/>
                </a:solidFill>
              </a:rPr>
              <a:t> </a:t>
            </a:r>
            <a:r>
              <a:rPr lang="en-US" sz="3200" b="1" err="1">
                <a:solidFill>
                  <a:srgbClr val="7E1416"/>
                </a:solidFill>
              </a:rPr>
              <a:t>podemos</a:t>
            </a:r>
            <a:r>
              <a:rPr lang="en-US" sz="3200" b="1">
                <a:solidFill>
                  <a:srgbClr val="7E1416"/>
                </a:solidFill>
              </a:rPr>
              <a:t> </a:t>
            </a:r>
            <a:r>
              <a:rPr lang="en-US" sz="3200" b="1" err="1">
                <a:solidFill>
                  <a:srgbClr val="7E1416"/>
                </a:solidFill>
              </a:rPr>
              <a:t>apoyarte</a:t>
            </a:r>
            <a:r>
              <a:rPr lang="en-US" sz="3200" b="1">
                <a:solidFill>
                  <a:srgbClr val="7E1416"/>
                </a:solidFill>
              </a:rPr>
              <a:t>? </a:t>
            </a:r>
            <a:r>
              <a:rPr lang="en-US" sz="2000" b="1">
                <a:solidFill>
                  <a:srgbClr val="7E1416"/>
                </a:solidFill>
              </a:rPr>
              <a:t>/ </a:t>
            </a:r>
            <a:r>
              <a:rPr lang="en-US" sz="2000" spc="300">
                <a:solidFill>
                  <a:srgbClr val="800000"/>
                </a:solidFill>
                <a:latin typeface="Arial Rounded MT Bold"/>
                <a:ea typeface="+mj-ea"/>
              </a:rPr>
              <a:t>How can we support you?</a:t>
            </a:r>
          </a:p>
        </p:txBody>
      </p:sp>
      <p:sp>
        <p:nvSpPr>
          <p:cNvPr id="4" name="Rectangle 1">
            <a:extLst>
              <a:ext uri="{FF2B5EF4-FFF2-40B4-BE49-F238E27FC236}">
                <a16:creationId xmlns:a16="http://schemas.microsoft.com/office/drawing/2014/main" id="{ADA7B209-3303-1C41-1FC0-8A3EEEA460F2}"/>
              </a:ext>
            </a:extLst>
          </p:cNvPr>
          <p:cNvSpPr>
            <a:spLocks noChangeArrowheads="1"/>
          </p:cNvSpPr>
          <p:nvPr/>
        </p:nvSpPr>
        <p:spPr bwMode="auto">
          <a:xfrm>
            <a:off x="5067300" y="1395241"/>
            <a:ext cx="6746748" cy="477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endParaRPr lang="en-US" sz="2400">
              <a:ea typeface="Calibri"/>
              <a:cs typeface="Calibri"/>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2000" b="0" i="0" u="none" strike="noStrike" cap="none" normalizeH="0" baseline="0">
                <a:ln>
                  <a:noFill/>
                </a:ln>
                <a:solidFill>
                  <a:schemeClr val="tx1"/>
                </a:solidFill>
                <a:effectLst/>
                <a:latin typeface="Arial" panose="020B0604020202020204" pitchFamily="34" charset="0"/>
              </a:rPr>
              <a:t>Compartir investigaciones, estudios de caso y conocimientos del terreno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2000" b="0" i="0" u="none" strike="noStrike" cap="none" normalizeH="0" baseline="0">
                <a:ln>
                  <a:noFill/>
                </a:ln>
                <a:solidFill>
                  <a:schemeClr val="tx1"/>
                </a:solidFill>
                <a:effectLst/>
                <a:latin typeface="Arial" panose="020B0604020202020204" pitchFamily="34" charset="0"/>
              </a:rPr>
              <a:t>Construir un repositorio de herramientas, plantillas y prácticas sensibles al género probadas en el campo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2000" b="0" i="0" u="none" strike="noStrike" cap="none" normalizeH="0" baseline="0">
                <a:ln>
                  <a:noFill/>
                </a:ln>
                <a:solidFill>
                  <a:schemeClr val="tx1"/>
                </a:solidFill>
                <a:effectLst/>
                <a:latin typeface="Arial" panose="020B0604020202020204" pitchFamily="34" charset="0"/>
              </a:rPr>
              <a:t>Apoyar a socios locales y liderados por mujeres a través de mentoría técnica, retroalimentación y visibilidad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2000" b="0" i="0" u="none" strike="noStrike" cap="none" normalizeH="0" baseline="0">
                <a:ln>
                  <a:noFill/>
                </a:ln>
                <a:solidFill>
                  <a:schemeClr val="tx1"/>
                </a:solidFill>
                <a:effectLst/>
                <a:latin typeface="Arial" panose="020B0604020202020204" pitchFamily="34" charset="0"/>
              </a:rPr>
              <a:t>Contribuir a la coordinación del clúster y la incidencia global, influyendo en donantes y marcos normativos</a:t>
            </a:r>
            <a:endParaRPr kumimoji="0" lang="en-US" altLang="LID4096" sz="20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lang="en-US" altLang="LID4096">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endParaRPr kumimoji="0" lang="LID4096" altLang="LID4096" b="0" i="0" u="none" strike="noStrike" cap="none" normalizeH="0" baseline="0">
              <a:ln>
                <a:noFill/>
              </a:ln>
              <a:solidFill>
                <a:schemeClr val="tx1"/>
              </a:solidFill>
              <a:effectLst/>
              <a:latin typeface="Arial" panose="020B0604020202020204" pitchFamily="34" charset="0"/>
            </a:endParaRPr>
          </a:p>
          <a:p>
            <a:pPr marL="171450" indent="-171450" eaLnBrk="0" fontAlgn="base" hangingPunct="0">
              <a:spcBef>
                <a:spcPct val="0"/>
              </a:spcBef>
              <a:spcAft>
                <a:spcPct val="0"/>
              </a:spcAft>
              <a:buFont typeface="Arial" panose="020B0604020202020204" pitchFamily="34" charset="0"/>
              <a:buChar char="•"/>
            </a:pPr>
            <a:r>
              <a:rPr lang="en-US" sz="1100">
                <a:ea typeface="Calibri"/>
                <a:cs typeface="Calibri"/>
              </a:rPr>
              <a:t>Share research, case studies and knowledge from the field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100"/>
              <a:t>Build a repository of gender-sensitive tools, templates, and field-tested practices.</a:t>
            </a:r>
            <a:endParaRPr lang="en-US" altLang="en-US" sz="1100">
              <a:ea typeface="Calibri"/>
              <a:cs typeface="Calibri"/>
            </a:endParaRPr>
          </a:p>
          <a:p>
            <a:pPr marL="171450" indent="-171450" eaLnBrk="0" fontAlgn="base" hangingPunct="0">
              <a:spcBef>
                <a:spcPct val="0"/>
              </a:spcBef>
              <a:spcAft>
                <a:spcPct val="0"/>
              </a:spcAft>
              <a:buFont typeface="Arial" panose="020B0604020202020204" pitchFamily="34" charset="0"/>
              <a:buChar char="•"/>
            </a:pPr>
            <a:r>
              <a:rPr lang="en-US" altLang="en-US" sz="1100"/>
              <a:t>Support  local and women-led partners through technical mentoring, feedback, and visibility.</a:t>
            </a:r>
            <a:endParaRPr lang="en-US" altLang="en-US" sz="1100">
              <a:ea typeface="Calibri"/>
              <a:cs typeface="Calibri"/>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100"/>
              <a:t>Contribute to cluster coordination and global advocacy, influencing donors and policy frameworks.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000">
              <a:ea typeface="Calibri"/>
              <a:cs typeface="Calibri"/>
            </a:endParaRPr>
          </a:p>
        </p:txBody>
      </p:sp>
      <p:pic>
        <p:nvPicPr>
          <p:cNvPr id="2" name="Picture 1" descr="A person holding a saw to a person&amp;#39;s head&#10;&#10;AI-generated content may be incorrect.">
            <a:extLst>
              <a:ext uri="{FF2B5EF4-FFF2-40B4-BE49-F238E27FC236}">
                <a16:creationId xmlns:a16="http://schemas.microsoft.com/office/drawing/2014/main" id="{5EC1C00C-3731-2BD0-5189-5450EAC03479}"/>
              </a:ext>
            </a:extLst>
          </p:cNvPr>
          <p:cNvPicPr>
            <a:picLocks noChangeAspect="1"/>
          </p:cNvPicPr>
          <p:nvPr/>
        </p:nvPicPr>
        <p:blipFill>
          <a:blip r:embed="rId2"/>
          <a:srcRect r="14942" b="-189"/>
          <a:stretch>
            <a:fillRect/>
          </a:stretch>
        </p:blipFill>
        <p:spPr>
          <a:xfrm>
            <a:off x="1" y="1132084"/>
            <a:ext cx="4794212" cy="5733520"/>
          </a:xfrm>
          <a:prstGeom prst="rect">
            <a:avLst/>
          </a:prstGeom>
        </p:spPr>
      </p:pic>
    </p:spTree>
    <p:extLst>
      <p:ext uri="{BB962C8B-B14F-4D97-AF65-F5344CB8AC3E}">
        <p14:creationId xmlns:p14="http://schemas.microsoft.com/office/powerpoint/2010/main" val="14226846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CBAAA-8E70-59E8-485A-16E7386AECB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54F5B4-D76A-B2E3-8D47-A25EDABA4F3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32C7FF9-B840-EEE8-4B2B-D5A6C406D925}"/>
              </a:ext>
            </a:extLst>
          </p:cNvPr>
          <p:cNvSpPr txBox="1">
            <a:spLocks/>
          </p:cNvSpPr>
          <p:nvPr/>
        </p:nvSpPr>
        <p:spPr>
          <a:xfrm>
            <a:off x="469900" y="465138"/>
            <a:ext cx="8457124"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de Personas con Discapacidad</a:t>
            </a:r>
            <a:r>
              <a:rPr lang="es-ES" sz="2900">
                <a:solidFill>
                  <a:srgbClr val="7E1416"/>
                </a:solidFill>
                <a:latin typeface="Arial Rounded MT Bold" panose="020F0704030504030204" pitchFamily="34" charset="0"/>
              </a:rPr>
              <a:t> </a:t>
            </a:r>
            <a:r>
              <a:rPr lang="en-US" sz="2900" spc="300">
                <a:solidFill>
                  <a:srgbClr val="800000"/>
                </a:solidFill>
                <a:latin typeface="Arial Rounded MT Bold"/>
                <a:cs typeface="Avenir Next Bold"/>
              </a:rPr>
              <a:t>Disability Inclusion</a:t>
            </a:r>
            <a:endParaRPr lang="en-US" sz="29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7D280D53-3663-8A88-0489-9DFF3DE97B6B}"/>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group of people with a dog and a wheelchair&#10;&#10;AI-generated content may be incorrect.">
            <a:extLst>
              <a:ext uri="{FF2B5EF4-FFF2-40B4-BE49-F238E27FC236}">
                <a16:creationId xmlns:a16="http://schemas.microsoft.com/office/drawing/2014/main" id="{63A782DF-C84F-2821-908A-A4706365327E}"/>
              </a:ext>
            </a:extLst>
          </p:cNvPr>
          <p:cNvPicPr>
            <a:picLocks noChangeAspect="1"/>
          </p:cNvPicPr>
          <p:nvPr/>
        </p:nvPicPr>
        <p:blipFill>
          <a:blip r:embed="rId3"/>
          <a:stretch>
            <a:fillRect/>
          </a:stretch>
        </p:blipFill>
        <p:spPr>
          <a:xfrm>
            <a:off x="1998949" y="2289538"/>
            <a:ext cx="7843156" cy="3019426"/>
          </a:xfrm>
          <a:prstGeom prst="rect">
            <a:avLst/>
          </a:prstGeom>
          <a:ln>
            <a:noFill/>
          </a:ln>
        </p:spPr>
      </p:pic>
      <p:sp>
        <p:nvSpPr>
          <p:cNvPr id="6" name="Title 1">
            <a:extLst>
              <a:ext uri="{FF2B5EF4-FFF2-40B4-BE49-F238E27FC236}">
                <a16:creationId xmlns:a16="http://schemas.microsoft.com/office/drawing/2014/main" id="{B0B1D302-B53F-CD85-7A0E-86F8C29E29E2}"/>
              </a:ext>
            </a:extLst>
          </p:cNvPr>
          <p:cNvSpPr txBox="1">
            <a:spLocks/>
          </p:cNvSpPr>
          <p:nvPr/>
        </p:nvSpPr>
        <p:spPr>
          <a:xfrm>
            <a:off x="654641" y="1561900"/>
            <a:ext cx="3267535"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spc="300">
                <a:solidFill>
                  <a:srgbClr val="800000"/>
                </a:solidFill>
                <a:latin typeface="Arial Rounded MT Bold"/>
                <a:cs typeface="Avenir Next Bold"/>
              </a:rPr>
              <a:t>16%</a:t>
            </a:r>
            <a:endParaRPr lang="en-US" sz="1600" spc="300">
              <a:solidFill>
                <a:srgbClr val="800000"/>
              </a:solidFill>
              <a:latin typeface="Arial Rounded MT Bold"/>
              <a:cs typeface="Avenir Next Bold"/>
            </a:endParaRPr>
          </a:p>
        </p:txBody>
      </p:sp>
      <p:sp>
        <p:nvSpPr>
          <p:cNvPr id="7" name="TextBox 6">
            <a:extLst>
              <a:ext uri="{FF2B5EF4-FFF2-40B4-BE49-F238E27FC236}">
                <a16:creationId xmlns:a16="http://schemas.microsoft.com/office/drawing/2014/main" id="{D50A8CED-F16E-4CC6-AB47-2CBCB56B2288}"/>
              </a:ext>
            </a:extLst>
          </p:cNvPr>
          <p:cNvSpPr txBox="1"/>
          <p:nvPr/>
        </p:nvSpPr>
        <p:spPr>
          <a:xfrm>
            <a:off x="9318172" y="5589264"/>
            <a:ext cx="287382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solidFill>
                  <a:srgbClr val="7E1416"/>
                </a:solidFill>
              </a:rPr>
              <a:t>puede seguir procedimientos de evacuación de forma independiente</a:t>
            </a:r>
          </a:p>
          <a:p>
            <a:r>
              <a:rPr lang="en-US" sz="1100">
                <a:solidFill>
                  <a:srgbClr val="B07177"/>
                </a:solidFill>
                <a:latin typeface="Arial Rounded MT Bold"/>
              </a:rPr>
              <a:t>can navigate evacuation procedures independently</a:t>
            </a:r>
            <a:endParaRPr lang="en-US" sz="1100">
              <a:solidFill>
                <a:srgbClr val="B07177"/>
              </a:solidFill>
              <a:latin typeface="Arial Rounded MT Bold"/>
              <a:ea typeface="Calibri"/>
              <a:cs typeface="Calibri"/>
            </a:endParaRPr>
          </a:p>
        </p:txBody>
      </p:sp>
      <p:sp>
        <p:nvSpPr>
          <p:cNvPr id="8" name="Title 1">
            <a:extLst>
              <a:ext uri="{FF2B5EF4-FFF2-40B4-BE49-F238E27FC236}">
                <a16:creationId xmlns:a16="http://schemas.microsoft.com/office/drawing/2014/main" id="{F6088F31-FAF4-8287-0E7C-18B006CBAB74}"/>
              </a:ext>
            </a:extLst>
          </p:cNvPr>
          <p:cNvSpPr txBox="1">
            <a:spLocks/>
          </p:cNvSpPr>
          <p:nvPr/>
        </p:nvSpPr>
        <p:spPr>
          <a:xfrm>
            <a:off x="7903911" y="1556148"/>
            <a:ext cx="4662138"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spc="300">
                <a:solidFill>
                  <a:srgbClr val="800000"/>
                </a:solidFill>
                <a:latin typeface="Arial Rounded MT Bold"/>
                <a:cs typeface="Avenir Next Bold"/>
              </a:rPr>
              <a:t>1.3</a:t>
            </a:r>
            <a:r>
              <a:rPr lang="en-US" sz="4000" spc="300">
                <a:solidFill>
                  <a:srgbClr val="800000"/>
                </a:solidFill>
                <a:latin typeface="Arial Rounded MT Bold"/>
                <a:cs typeface="Avenir Next Bold"/>
              </a:rPr>
              <a:t> billion</a:t>
            </a:r>
          </a:p>
        </p:txBody>
      </p:sp>
      <p:sp>
        <p:nvSpPr>
          <p:cNvPr id="9" name="Title 1">
            <a:extLst>
              <a:ext uri="{FF2B5EF4-FFF2-40B4-BE49-F238E27FC236}">
                <a16:creationId xmlns:a16="http://schemas.microsoft.com/office/drawing/2014/main" id="{4B0A7E16-C807-9255-EF27-3D6BD0003223}"/>
              </a:ext>
            </a:extLst>
          </p:cNvPr>
          <p:cNvSpPr txBox="1">
            <a:spLocks/>
          </p:cNvSpPr>
          <p:nvPr/>
        </p:nvSpPr>
        <p:spPr>
          <a:xfrm>
            <a:off x="1079184" y="5037113"/>
            <a:ext cx="3267535"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spc="300">
                <a:solidFill>
                  <a:srgbClr val="800000"/>
                </a:solidFill>
                <a:latin typeface="Arial Rounded MT Bold"/>
                <a:cs typeface="Avenir Next Bold"/>
              </a:rPr>
              <a:t>80% </a:t>
            </a:r>
          </a:p>
        </p:txBody>
      </p:sp>
      <p:sp>
        <p:nvSpPr>
          <p:cNvPr id="10" name="TextBox 9">
            <a:extLst>
              <a:ext uri="{FF2B5EF4-FFF2-40B4-BE49-F238E27FC236}">
                <a16:creationId xmlns:a16="http://schemas.microsoft.com/office/drawing/2014/main" id="{593FC6B9-B61C-4570-0E64-F380A2FCFC40}"/>
              </a:ext>
            </a:extLst>
          </p:cNvPr>
          <p:cNvSpPr txBox="1"/>
          <p:nvPr/>
        </p:nvSpPr>
        <p:spPr>
          <a:xfrm>
            <a:off x="428172" y="5765015"/>
            <a:ext cx="305569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kumimoji="0" lang="en-US" altLang="LID4096" sz="1600" b="1" i="0" u="none" strike="noStrike" cap="none" normalizeH="0" baseline="0">
                <a:ln>
                  <a:noFill/>
                </a:ln>
                <a:solidFill>
                  <a:srgbClr val="7E1416"/>
                </a:solidFill>
                <a:effectLst/>
                <a:latin typeface="Arial" panose="020B0604020202020204" pitchFamily="34" charset="0"/>
              </a:rPr>
              <a:t>Se </a:t>
            </a:r>
            <a:r>
              <a:rPr lang="en-US" altLang="LID4096" sz="1600" b="1" err="1">
                <a:solidFill>
                  <a:srgbClr val="7E1416"/>
                </a:solidFill>
                <a:latin typeface="Arial" panose="020B0604020202020204" pitchFamily="34" charset="0"/>
              </a:rPr>
              <a:t>e</a:t>
            </a:r>
            <a:r>
              <a:rPr kumimoji="0" lang="en-US" altLang="LID4096" sz="1600" b="1" i="0" u="none" strike="noStrike" cap="none" normalizeH="0" baseline="0" err="1">
                <a:ln>
                  <a:noFill/>
                </a:ln>
                <a:solidFill>
                  <a:srgbClr val="7E1416"/>
                </a:solidFill>
                <a:effectLst/>
                <a:latin typeface="Arial" panose="020B0604020202020204" pitchFamily="34" charset="0"/>
              </a:rPr>
              <a:t>stima</a:t>
            </a:r>
            <a:r>
              <a:rPr kumimoji="0" lang="en-US" altLang="LID4096" sz="1600" b="1" i="0" u="none" strike="noStrike" cap="none" normalizeH="0" baseline="0">
                <a:ln>
                  <a:noFill/>
                </a:ln>
                <a:solidFill>
                  <a:srgbClr val="7E1416"/>
                </a:solidFill>
                <a:effectLst/>
                <a:latin typeface="Arial" panose="020B0604020202020204" pitchFamily="34" charset="0"/>
              </a:rPr>
              <a:t> </a:t>
            </a:r>
            <a:r>
              <a:rPr kumimoji="0" lang="LID4096" altLang="LID4096" sz="1600" b="1" i="0" u="none" strike="noStrike" cap="none" normalizeH="0" baseline="0">
                <a:ln>
                  <a:noFill/>
                </a:ln>
                <a:solidFill>
                  <a:srgbClr val="7E1416"/>
                </a:solidFill>
                <a:effectLst/>
                <a:latin typeface="Arial" panose="020B0604020202020204" pitchFamily="34" charset="0"/>
              </a:rPr>
              <a:t>vive en países de ingresos bajos y medianos</a:t>
            </a:r>
          </a:p>
          <a:p>
            <a:pPr algn="ctr"/>
            <a:r>
              <a:rPr lang="en-US" sz="1100">
                <a:solidFill>
                  <a:srgbClr val="B07177"/>
                </a:solidFill>
                <a:latin typeface="Arial Rounded MT Bold"/>
              </a:rPr>
              <a:t>estimated living in low and middle income countries</a:t>
            </a:r>
            <a:endParaRPr lang="en-US" sz="1100">
              <a:solidFill>
                <a:srgbClr val="B07177"/>
              </a:solidFill>
              <a:ea typeface="Calibri"/>
              <a:cs typeface="Calibri"/>
            </a:endParaRPr>
          </a:p>
        </p:txBody>
      </p:sp>
      <p:sp>
        <p:nvSpPr>
          <p:cNvPr id="11" name="Title 1">
            <a:extLst>
              <a:ext uri="{FF2B5EF4-FFF2-40B4-BE49-F238E27FC236}">
                <a16:creationId xmlns:a16="http://schemas.microsoft.com/office/drawing/2014/main" id="{1D2AA3AE-B3B3-D146-2E44-59C55879F3DB}"/>
              </a:ext>
            </a:extLst>
          </p:cNvPr>
          <p:cNvSpPr txBox="1">
            <a:spLocks/>
          </p:cNvSpPr>
          <p:nvPr/>
        </p:nvSpPr>
        <p:spPr>
          <a:xfrm>
            <a:off x="6521425" y="5246406"/>
            <a:ext cx="4662138" cy="14347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spc="300">
                <a:solidFill>
                  <a:srgbClr val="800000"/>
                </a:solidFill>
                <a:latin typeface="Arial Rounded MT Bold"/>
                <a:cs typeface="Avenir Next Bold"/>
              </a:rPr>
              <a:t>25%</a:t>
            </a:r>
            <a:endParaRPr lang="en-US" sz="4000" spc="300">
              <a:solidFill>
                <a:srgbClr val="800000"/>
              </a:solidFill>
              <a:latin typeface="Arial Rounded MT Bold"/>
              <a:cs typeface="Avenir Next Bold"/>
            </a:endParaRPr>
          </a:p>
        </p:txBody>
      </p:sp>
      <p:sp>
        <p:nvSpPr>
          <p:cNvPr id="12" name="TextBox 11">
            <a:extLst>
              <a:ext uri="{FF2B5EF4-FFF2-40B4-BE49-F238E27FC236}">
                <a16:creationId xmlns:a16="http://schemas.microsoft.com/office/drawing/2014/main" id="{5952EBC6-81B6-8FF1-5F51-E0B8EB40142D}"/>
              </a:ext>
            </a:extLst>
          </p:cNvPr>
          <p:cNvSpPr txBox="1"/>
          <p:nvPr/>
        </p:nvSpPr>
        <p:spPr>
          <a:xfrm>
            <a:off x="3396343" y="1872960"/>
            <a:ext cx="287382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solidFill>
                  <a:srgbClr val="7E1416"/>
                </a:solidFill>
              </a:rPr>
              <a:t>de la población mundial experimenta una discapacidad significativa </a:t>
            </a:r>
          </a:p>
          <a:p>
            <a:r>
              <a:rPr lang="en-US" sz="1100">
                <a:solidFill>
                  <a:srgbClr val="B07177"/>
                </a:solidFill>
                <a:latin typeface="Arial Rounded MT Bold"/>
                <a:ea typeface="Calibri"/>
                <a:cs typeface="Calibri"/>
              </a:rPr>
              <a:t>of global population experience significant disability</a:t>
            </a:r>
          </a:p>
        </p:txBody>
      </p:sp>
    </p:spTree>
    <p:extLst>
      <p:ext uri="{BB962C8B-B14F-4D97-AF65-F5344CB8AC3E}">
        <p14:creationId xmlns:p14="http://schemas.microsoft.com/office/powerpoint/2010/main" val="2282667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855BF-AF8D-E437-F49A-DAFE99E65A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BBF1112-2BFD-7419-F0D3-CC086D3E802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493A4A03-418E-3994-777C-8FCA45672106}"/>
              </a:ext>
            </a:extLst>
          </p:cNvPr>
          <p:cNvSpPr txBox="1">
            <a:spLocks/>
          </p:cNvSpPr>
          <p:nvPr/>
        </p:nvSpPr>
        <p:spPr>
          <a:xfrm>
            <a:off x="469900" y="465138"/>
            <a:ext cx="8457124"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de Personas con Discapacidad</a:t>
            </a:r>
            <a:r>
              <a:rPr lang="es-ES" sz="2900">
                <a:solidFill>
                  <a:srgbClr val="7E1416"/>
                </a:solidFill>
                <a:latin typeface="Arial Rounded MT Bold" panose="020F0704030504030204" pitchFamily="34" charset="0"/>
              </a:rPr>
              <a:t>  </a:t>
            </a:r>
            <a:r>
              <a:rPr lang="en-US" sz="2900" spc="300">
                <a:solidFill>
                  <a:srgbClr val="800000"/>
                </a:solidFill>
                <a:latin typeface="Arial Rounded MT Bold"/>
                <a:cs typeface="Avenir Next Bold"/>
              </a:rPr>
              <a:t>Disability Inclusion</a:t>
            </a:r>
            <a:endParaRPr lang="en-US" sz="29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A2EDD7E0-B670-8044-D1C9-6A27B990F372}"/>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Imagen 1" descr="Diagrama&#10;&#10;El contenido generado por IA puede ser incorrecto.">
            <a:extLst>
              <a:ext uri="{FF2B5EF4-FFF2-40B4-BE49-F238E27FC236}">
                <a16:creationId xmlns:a16="http://schemas.microsoft.com/office/drawing/2014/main" id="{F165812A-E1CB-293A-6F91-B51F839A5380}"/>
              </a:ext>
            </a:extLst>
          </p:cNvPr>
          <p:cNvPicPr>
            <a:picLocks noChangeAspect="1"/>
          </p:cNvPicPr>
          <p:nvPr/>
        </p:nvPicPr>
        <p:blipFill>
          <a:blip r:embed="rId3"/>
          <a:stretch>
            <a:fillRect/>
          </a:stretch>
        </p:blipFill>
        <p:spPr>
          <a:xfrm>
            <a:off x="8247221" y="1337948"/>
            <a:ext cx="3944779" cy="5520052"/>
          </a:xfrm>
          <a:prstGeom prst="rect">
            <a:avLst/>
          </a:prstGeom>
        </p:spPr>
      </p:pic>
      <p:sp>
        <p:nvSpPr>
          <p:cNvPr id="8" name="TextBox 5">
            <a:extLst>
              <a:ext uri="{FF2B5EF4-FFF2-40B4-BE49-F238E27FC236}">
                <a16:creationId xmlns:a16="http://schemas.microsoft.com/office/drawing/2014/main" id="{28A2A387-ED2E-2594-C504-AF4C81CE3CBF}"/>
              </a:ext>
            </a:extLst>
          </p:cNvPr>
          <p:cNvSpPr txBox="1"/>
          <p:nvPr/>
        </p:nvSpPr>
        <p:spPr>
          <a:xfrm>
            <a:off x="283203" y="1337948"/>
            <a:ext cx="7964017" cy="6017032"/>
          </a:xfrm>
          <a:prstGeom prst="rect">
            <a:avLst/>
          </a:prstGeom>
          <a:noFill/>
        </p:spPr>
        <p:txBody>
          <a:bodyPr wrap="square" lIns="91440" tIns="45720" rIns="91440" bIns="45720" rtlCol="0" anchor="t">
            <a:spAutoFit/>
          </a:bodyPr>
          <a:lstStyle/>
          <a:p>
            <a:endParaRPr lang="en-GB" sz="2200">
              <a:ea typeface="Calibri"/>
              <a:cs typeface="Calibri"/>
            </a:endParaRPr>
          </a:p>
          <a:p>
            <a:r>
              <a:rPr lang="es-ES" sz="2400" b="1"/>
              <a:t>Grupo de trabajo de inclusión de personas con discapacidad en alojamiento y asentamientos del GSC (2018–2024):</a:t>
            </a:r>
          </a:p>
          <a:p>
            <a:endParaRPr lang="es-ES" sz="2400" b="1"/>
          </a:p>
          <a:p>
            <a:pPr marL="342900" indent="-342900">
              <a:buFont typeface="Arial" panose="020B0604020202020204" pitchFamily="34" charset="0"/>
              <a:buChar char="•"/>
            </a:pPr>
            <a:r>
              <a:rPr lang="es-ES" sz="2400"/>
              <a:t>Realizó un mapeo de referencia del sector </a:t>
            </a:r>
            <a:endParaRPr lang="es-ES" sz="2400">
              <a:ea typeface="Calibri"/>
              <a:cs typeface="Calibri"/>
            </a:endParaRPr>
          </a:p>
          <a:p>
            <a:pPr marL="342900" indent="-342900">
              <a:buFont typeface="Arial" panose="020B0604020202020204" pitchFamily="34" charset="0"/>
              <a:buChar char="•"/>
            </a:pPr>
            <a:r>
              <a:rPr lang="es-ES" sz="2400"/>
              <a:t>Revisó y actualizó la guía y la formación </a:t>
            </a:r>
            <a:r>
              <a:rPr lang="es-ES" sz="2400" i="1"/>
              <a:t>Bajo un Mismo Techo: Alojamiento y Asentamientos Inclusivos para Personas con Discapacidad en Emergencias</a:t>
            </a:r>
            <a:endParaRPr lang="es-ES" sz="2400"/>
          </a:p>
          <a:p>
            <a:pPr marL="342900" indent="-342900">
              <a:buFont typeface="Arial" panose="020B0604020202020204" pitchFamily="34" charset="0"/>
              <a:buChar char="•"/>
            </a:pPr>
            <a:r>
              <a:rPr lang="es-ES" sz="2400"/>
              <a:t>Desarrolló el centro de recursos </a:t>
            </a:r>
            <a:r>
              <a:rPr lang="es-ES" sz="2400" i="1"/>
              <a:t>Bajo un Mismo Techo</a:t>
            </a:r>
            <a:r>
              <a:rPr lang="es-ES" sz="2400"/>
              <a:t> del GSC, con guías, estudios de caso y otros recursos</a:t>
            </a:r>
            <a:br>
              <a:rPr lang="es-ES" sz="2400"/>
            </a:br>
            <a:r>
              <a:rPr lang="es-ES" sz="1200">
                <a:hlinkClick r:id="rId4"/>
              </a:rPr>
              <a:t>https://sheltercluster.org/resource/all-under-one-roof</a:t>
            </a:r>
            <a:endParaRPr lang="es-ES" sz="1200"/>
          </a:p>
          <a:p>
            <a:pPr marL="342900" indent="-342900">
              <a:buFont typeface="Arial" panose="020B0604020202020204" pitchFamily="34" charset="0"/>
              <a:buChar char="•"/>
            </a:pPr>
            <a:endParaRPr lang="es-ES" sz="1200"/>
          </a:p>
          <a:p>
            <a:pPr>
              <a:buFont typeface="Arial" panose="020B0604020202020204" pitchFamily="34" charset="0"/>
              <a:buChar char="•"/>
            </a:pPr>
            <a:endParaRPr lang="es-ES" sz="1200"/>
          </a:p>
          <a:p>
            <a:r>
              <a:rPr lang="en-US" sz="1100" b="1">
                <a:latin typeface="Aptos"/>
                <a:ea typeface="Calibri"/>
                <a:cs typeface="Calibri"/>
              </a:rPr>
              <a:t>GSC Disability inclusion in shelter and settlements working group (2018 – 2024)</a:t>
            </a:r>
          </a:p>
          <a:p>
            <a:pPr marL="285750" indent="-285750">
              <a:buFont typeface="Arial" panose="020B0604020202020204" pitchFamily="34" charset="0"/>
              <a:buChar char="•"/>
            </a:pPr>
            <a:endParaRPr lang="en-US" sz="1100">
              <a:latin typeface="Aptos"/>
              <a:ea typeface="Calibri"/>
              <a:cs typeface="Calibri"/>
            </a:endParaRPr>
          </a:p>
          <a:p>
            <a:pPr marL="285750" indent="-285750">
              <a:buFont typeface="Arial" panose="020B0604020202020204" pitchFamily="34" charset="0"/>
              <a:buChar char="•"/>
            </a:pPr>
            <a:r>
              <a:rPr lang="en-US" sz="1100">
                <a:latin typeface="Aptos"/>
                <a:ea typeface="Calibri"/>
                <a:cs typeface="Calibri"/>
              </a:rPr>
              <a:t>Undertook baseline mapping of sector</a:t>
            </a:r>
          </a:p>
          <a:p>
            <a:pPr marL="285750" indent="-285750">
              <a:buFont typeface="Arial" panose="020B0604020202020204" pitchFamily="34" charset="0"/>
              <a:buChar char="•"/>
            </a:pPr>
            <a:r>
              <a:rPr lang="en-US" sz="1100">
                <a:latin typeface="Aptos"/>
                <a:ea typeface="Calibri"/>
                <a:cs typeface="Calibri"/>
              </a:rPr>
              <a:t>Reviewed and updated All Under One Roof: Disability inclusive shelter and settlements in emergencies guidance and training</a:t>
            </a:r>
          </a:p>
          <a:p>
            <a:pPr marL="285750" indent="-285750">
              <a:buFont typeface="Arial" panose="020B0604020202020204" pitchFamily="34" charset="0"/>
              <a:buChar char="•"/>
            </a:pPr>
            <a:r>
              <a:rPr lang="en-US" sz="1100">
                <a:latin typeface="Aptos"/>
                <a:ea typeface="Calibri"/>
                <a:cs typeface="Calibri"/>
              </a:rPr>
              <a:t>Developed GSC All Under One Roof hub, with guidance, case studies and other resources.</a:t>
            </a:r>
          </a:p>
          <a:p>
            <a:r>
              <a:rPr lang="en-US" sz="1100">
                <a:ea typeface="+mn-lt"/>
                <a:cs typeface="+mn-lt"/>
                <a:hlinkClick r:id="rId4"/>
              </a:rPr>
              <a:t>https://sheltercluster.org/resource/all-under-one-roof</a:t>
            </a:r>
            <a:endParaRPr lang="en-US" sz="1100"/>
          </a:p>
          <a:p>
            <a:pPr marL="285750" indent="-285750">
              <a:buFont typeface="Arial" panose="020B0604020202020204" pitchFamily="34" charset="0"/>
              <a:buChar char="•"/>
            </a:pPr>
            <a:endParaRPr lang="en-US" sz="1100" b="1">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35952058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9C67-D514-D6DB-7965-75295410970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9ADC63-2906-11F4-A156-1A3F2B9AD2C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cxnSp>
        <p:nvCxnSpPr>
          <p:cNvPr id="5" name="Straight Connector 4">
            <a:extLst>
              <a:ext uri="{FF2B5EF4-FFF2-40B4-BE49-F238E27FC236}">
                <a16:creationId xmlns:a16="http://schemas.microsoft.com/office/drawing/2014/main" id="{589A0888-458C-E83C-7E5D-7121E6A38A0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4" name="Picture 3" descr="A screenshot of a computer&#10;&#10;AI-generated content may be incorrect.">
            <a:extLst>
              <a:ext uri="{FF2B5EF4-FFF2-40B4-BE49-F238E27FC236}">
                <a16:creationId xmlns:a16="http://schemas.microsoft.com/office/drawing/2014/main" id="{100DF3A9-2E3E-D247-A2B9-0ED2B6EDBB01}"/>
              </a:ext>
            </a:extLst>
          </p:cNvPr>
          <p:cNvPicPr>
            <a:picLocks noChangeAspect="1"/>
          </p:cNvPicPr>
          <p:nvPr/>
        </p:nvPicPr>
        <p:blipFill>
          <a:blip r:embed="rId3"/>
          <a:srcRect t="31" b="-157"/>
          <a:stretch>
            <a:fillRect/>
          </a:stretch>
        </p:blipFill>
        <p:spPr>
          <a:xfrm>
            <a:off x="0" y="2146"/>
            <a:ext cx="12192000" cy="6866607"/>
          </a:xfrm>
          <a:prstGeom prst="rect">
            <a:avLst/>
          </a:prstGeom>
        </p:spPr>
      </p:pic>
    </p:spTree>
    <p:extLst>
      <p:ext uri="{BB962C8B-B14F-4D97-AF65-F5344CB8AC3E}">
        <p14:creationId xmlns:p14="http://schemas.microsoft.com/office/powerpoint/2010/main" val="1741252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3D7F-B629-5CE7-F03E-21B3CD0E0A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126499-28EA-BD7E-50AC-0A80154D4809}"/>
              </a:ext>
            </a:extLst>
          </p:cNvPr>
          <p:cNvSpPr txBox="1"/>
          <p:nvPr/>
        </p:nvSpPr>
        <p:spPr>
          <a:xfrm>
            <a:off x="469900" y="1530252"/>
            <a:ext cx="7988300" cy="4125425"/>
          </a:xfrm>
          <a:prstGeom prst="rect">
            <a:avLst/>
          </a:prstGeom>
          <a:noFill/>
        </p:spPr>
        <p:txBody>
          <a:bodyPr wrap="square" rtlCol="0">
            <a:spAutoFit/>
          </a:bodyPr>
          <a:lstStyle/>
          <a:p>
            <a:r>
              <a:rPr lang="es-ES" sz="3000" b="1">
                <a:solidFill>
                  <a:srgbClr val="7E1416"/>
                </a:solidFill>
              </a:rPr>
              <a:t>¿Cómo podemos apoyarte?</a:t>
            </a:r>
            <a:endParaRPr lang="es-ES" sz="3000">
              <a:solidFill>
                <a:srgbClr val="7E1416"/>
              </a:solidFill>
            </a:endParaRPr>
          </a:p>
          <a:p>
            <a:pPr marL="342900" indent="-342900">
              <a:buFont typeface="Arial" panose="020B0604020202020204" pitchFamily="34" charset="0"/>
              <a:buChar char="•"/>
            </a:pPr>
            <a:r>
              <a:rPr lang="es-ES" sz="2400"/>
              <a:t>Centro </a:t>
            </a:r>
            <a:r>
              <a:rPr lang="es-ES" sz="2400" i="1"/>
              <a:t>Bajo un Mismo Techo</a:t>
            </a:r>
            <a:r>
              <a:rPr lang="es-ES" sz="2400"/>
              <a:t> (actualización de guías, estudios de caso, formación y aprendizaje adaptado a diferentes contextos)</a:t>
            </a:r>
          </a:p>
          <a:p>
            <a:pPr marL="342900" indent="-342900">
              <a:buFont typeface="Arial" panose="020B0604020202020204" pitchFamily="34" charset="0"/>
              <a:buChar char="•"/>
            </a:pPr>
            <a:r>
              <a:rPr lang="es-ES" sz="2400"/>
              <a:t>Compartir oportunidades de fortalecimiento de capacidades</a:t>
            </a:r>
          </a:p>
          <a:p>
            <a:pPr marL="342900" indent="-342900">
              <a:buFont typeface="Arial" panose="020B0604020202020204" pitchFamily="34" charset="0"/>
              <a:buChar char="•"/>
            </a:pPr>
            <a:r>
              <a:rPr lang="es-ES" sz="2400"/>
              <a:t>Conexión con plataformas regionales</a:t>
            </a:r>
          </a:p>
          <a:p>
            <a:pPr marL="342900" indent="-342900">
              <a:buFont typeface="Arial" panose="020B0604020202020204" pitchFamily="34" charset="0"/>
              <a:buChar char="•"/>
            </a:pPr>
            <a:r>
              <a:rPr lang="es-ES" sz="2400"/>
              <a:t>Apoyo técnico de expertos en inclusión de personas con discapacidad – </a:t>
            </a:r>
            <a:r>
              <a:rPr lang="es-ES" sz="2400" err="1"/>
              <a:t>Humanity</a:t>
            </a:r>
            <a:r>
              <a:rPr lang="es-ES" sz="2400"/>
              <a:t> &amp; Inclusion y CBM</a:t>
            </a:r>
          </a:p>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6BAED23C-49C8-3C1B-0FA1-7CDFBABC447A}"/>
              </a:ext>
            </a:extLst>
          </p:cNvPr>
          <p:cNvSpPr txBox="1">
            <a:spLocks/>
          </p:cNvSpPr>
          <p:nvPr/>
        </p:nvSpPr>
        <p:spPr>
          <a:xfrm>
            <a:off x="469900" y="465138"/>
            <a:ext cx="8457124"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de Personas con Discapacidad</a:t>
            </a:r>
            <a:r>
              <a:rPr lang="es-ES" sz="2900">
                <a:solidFill>
                  <a:srgbClr val="7E1416"/>
                </a:solidFill>
                <a:latin typeface="Arial Rounded MT Bold" panose="020F0704030504030204" pitchFamily="34" charset="0"/>
              </a:rPr>
              <a:t> </a:t>
            </a:r>
            <a:r>
              <a:rPr lang="en-US" sz="2900" spc="300">
                <a:solidFill>
                  <a:srgbClr val="800000"/>
                </a:solidFill>
                <a:latin typeface="Arial Rounded MT Bold"/>
                <a:cs typeface="Avenir Next Bold"/>
              </a:rPr>
              <a:t>Disability Inclusion</a:t>
            </a:r>
            <a:endParaRPr lang="en-US" sz="29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624FE30A-2919-8246-6DA4-1FCC7CD18BAF}"/>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itle 1">
            <a:extLst>
              <a:ext uri="{FF2B5EF4-FFF2-40B4-BE49-F238E27FC236}">
                <a16:creationId xmlns:a16="http://schemas.microsoft.com/office/drawing/2014/main" id="{172B0C98-6B3F-2E8E-A83A-030F6AC239D9}"/>
              </a:ext>
            </a:extLst>
          </p:cNvPr>
          <p:cNvSpPr txBox="1">
            <a:spLocks/>
          </p:cNvSpPr>
          <p:nvPr/>
        </p:nvSpPr>
        <p:spPr>
          <a:xfrm>
            <a:off x="472262" y="5240876"/>
            <a:ext cx="6272657" cy="518989"/>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spc="300">
                <a:solidFill>
                  <a:srgbClr val="800000"/>
                </a:solidFill>
                <a:latin typeface="Arial Rounded MT Bold"/>
              </a:rPr>
              <a:t>How can we support you?</a:t>
            </a:r>
          </a:p>
        </p:txBody>
      </p:sp>
      <p:sp>
        <p:nvSpPr>
          <p:cNvPr id="8" name="TextBox 5">
            <a:extLst>
              <a:ext uri="{FF2B5EF4-FFF2-40B4-BE49-F238E27FC236}">
                <a16:creationId xmlns:a16="http://schemas.microsoft.com/office/drawing/2014/main" id="{5AB7A047-C78C-7944-14E3-2ED9C99FDB4A}"/>
              </a:ext>
            </a:extLst>
          </p:cNvPr>
          <p:cNvSpPr txBox="1"/>
          <p:nvPr/>
        </p:nvSpPr>
        <p:spPr>
          <a:xfrm>
            <a:off x="807422" y="5701148"/>
            <a:ext cx="7417044" cy="76944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1100">
                <a:latin typeface="Aptos"/>
                <a:ea typeface="Calibri"/>
                <a:cs typeface="Calibri"/>
              </a:rPr>
              <a:t>All Under One Roof hub (updating guidance, case studies, training and learning across contexts)</a:t>
            </a:r>
          </a:p>
          <a:p>
            <a:pPr marL="285750" indent="-285750">
              <a:buFont typeface="Arial" panose="020B0604020202020204" pitchFamily="34" charset="0"/>
              <a:buChar char="•"/>
            </a:pPr>
            <a:r>
              <a:rPr lang="en-US" sz="1100">
                <a:latin typeface="Aptos"/>
                <a:ea typeface="Calibri"/>
                <a:cs typeface="Calibri"/>
              </a:rPr>
              <a:t>Sharing capacity strengthening opportunities</a:t>
            </a:r>
          </a:p>
          <a:p>
            <a:pPr marL="285750" indent="-285750">
              <a:buFont typeface="Arial" panose="020B0604020202020204" pitchFamily="34" charset="0"/>
              <a:buChar char="•"/>
            </a:pPr>
            <a:r>
              <a:rPr lang="en-US" sz="1100">
                <a:latin typeface="Aptos"/>
                <a:ea typeface="Calibri"/>
                <a:cs typeface="Calibri"/>
              </a:rPr>
              <a:t>Connection to regional platforms</a:t>
            </a:r>
          </a:p>
          <a:p>
            <a:pPr marL="285750" indent="-285750">
              <a:buFont typeface="Arial" panose="020B0604020202020204" pitchFamily="34" charset="0"/>
              <a:buChar char="•"/>
            </a:pPr>
            <a:r>
              <a:rPr lang="en-US" sz="1100" b="1">
                <a:latin typeface="Aptos"/>
                <a:ea typeface="Calibri"/>
                <a:cs typeface="Calibri"/>
              </a:rPr>
              <a:t>Technical support from Disability Inclusion experts – Humanity and Inclusion and CBM</a:t>
            </a:r>
            <a:endParaRPr lang="en-US" sz="2200">
              <a:ea typeface="Calibri"/>
              <a:cs typeface="Calibri"/>
            </a:endParaRPr>
          </a:p>
        </p:txBody>
      </p:sp>
      <p:pic>
        <p:nvPicPr>
          <p:cNvPr id="9" name="Imagen 8">
            <a:extLst>
              <a:ext uri="{FF2B5EF4-FFF2-40B4-BE49-F238E27FC236}">
                <a16:creationId xmlns:a16="http://schemas.microsoft.com/office/drawing/2014/main" id="{5B228C24-8785-72CB-BE21-2283C9AFE42B}"/>
              </a:ext>
            </a:extLst>
          </p:cNvPr>
          <p:cNvPicPr>
            <a:picLocks noChangeAspect="1"/>
          </p:cNvPicPr>
          <p:nvPr/>
        </p:nvPicPr>
        <p:blipFill>
          <a:blip r:embed="rId3"/>
          <a:srcRect l="3285" t="1468" r="2190" b="4124"/>
          <a:stretch>
            <a:fillRect/>
          </a:stretch>
        </p:blipFill>
        <p:spPr>
          <a:xfrm>
            <a:off x="8352575" y="1396883"/>
            <a:ext cx="3404440" cy="2410245"/>
          </a:xfrm>
          <a:prstGeom prst="rect">
            <a:avLst/>
          </a:prstGeom>
          <a:ln>
            <a:noFill/>
          </a:ln>
        </p:spPr>
      </p:pic>
      <p:pic>
        <p:nvPicPr>
          <p:cNvPr id="10" name="Imagen 9" descr="Logotipo, nombre de la empresa&#10;&#10;El contenido generado por IA puede ser incorrecto.">
            <a:extLst>
              <a:ext uri="{FF2B5EF4-FFF2-40B4-BE49-F238E27FC236}">
                <a16:creationId xmlns:a16="http://schemas.microsoft.com/office/drawing/2014/main" id="{B0B3D889-C8EE-88AF-BC9C-7308A520C3B4}"/>
              </a:ext>
            </a:extLst>
          </p:cNvPr>
          <p:cNvPicPr>
            <a:picLocks noChangeAspect="1"/>
          </p:cNvPicPr>
          <p:nvPr/>
        </p:nvPicPr>
        <p:blipFill>
          <a:blip r:embed="rId4"/>
          <a:srcRect l="9322" r="325" b="1881"/>
          <a:stretch>
            <a:fillRect/>
          </a:stretch>
        </p:blipFill>
        <p:spPr>
          <a:xfrm>
            <a:off x="8224466" y="3810052"/>
            <a:ext cx="4203757" cy="2467540"/>
          </a:xfrm>
          <a:prstGeom prst="rect">
            <a:avLst/>
          </a:prstGeom>
          <a:ln>
            <a:noFill/>
          </a:ln>
        </p:spPr>
      </p:pic>
    </p:spTree>
    <p:extLst>
      <p:ext uri="{BB962C8B-B14F-4D97-AF65-F5344CB8AC3E}">
        <p14:creationId xmlns:p14="http://schemas.microsoft.com/office/powerpoint/2010/main" val="3762794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9900" y="465138"/>
            <a:ext cx="10515600" cy="661987"/>
          </a:xfrm>
          <a:prstGeom prst="rect">
            <a:avLst/>
          </a:prstGeom>
        </p:spPr>
        <p:txBody>
          <a:bodyPr lIns="91440" tIns="45720" rIns="91440" bIns="45720" anchor="t">
            <a:normAutofit/>
          </a:bodyPr>
          <a:lstStyle/>
          <a:p>
            <a:r>
              <a:rPr lang="en-US" sz="3600" spc="300">
                <a:solidFill>
                  <a:srgbClr val="800000"/>
                </a:solidFill>
                <a:latin typeface="Arial Rounded MT Bold"/>
                <a:cs typeface="Avenir Next Bold"/>
              </a:rPr>
              <a:t>Agenda</a:t>
            </a:r>
            <a:endParaRPr lang="en-US" sz="2800" i="1" spc="300">
              <a:solidFill>
                <a:srgbClr val="800000"/>
              </a:solidFill>
              <a:latin typeface="Arial Rounded MT Bold"/>
              <a:cs typeface="Century Gothic"/>
            </a:endParaRPr>
          </a:p>
        </p:txBody>
      </p:sp>
      <p:graphicFrame>
        <p:nvGraphicFramePr>
          <p:cNvPr id="5" name="Content Placeholder 3"/>
          <p:cNvGraphicFramePr>
            <a:graphicFrameLocks/>
          </p:cNvGraphicFramePr>
          <p:nvPr>
            <p:extLst>
              <p:ext uri="{D42A27DB-BD31-4B8C-83A1-F6EECF244321}">
                <p14:modId xmlns:p14="http://schemas.microsoft.com/office/powerpoint/2010/main" val="3484584951"/>
              </p:ext>
            </p:extLst>
          </p:nvPr>
        </p:nvGraphicFramePr>
        <p:xfrm>
          <a:off x="576072" y="1127125"/>
          <a:ext cx="11146028" cy="5250465"/>
        </p:xfrm>
        <a:graphic>
          <a:graphicData uri="http://schemas.openxmlformats.org/drawingml/2006/table">
            <a:tbl>
              <a:tblPr firstRow="1" firstCol="1" bandRow="1">
                <a:tableStyleId>{72833802-FEF1-4C79-8D5D-14CF1EAF98D9}</a:tableStyleId>
              </a:tblPr>
              <a:tblGrid>
                <a:gridCol w="933344">
                  <a:extLst>
                    <a:ext uri="{9D8B030D-6E8A-4147-A177-3AD203B41FA5}">
                      <a16:colId xmlns:a16="http://schemas.microsoft.com/office/drawing/2014/main" val="20000"/>
                    </a:ext>
                  </a:extLst>
                </a:gridCol>
                <a:gridCol w="4558200">
                  <a:extLst>
                    <a:ext uri="{9D8B030D-6E8A-4147-A177-3AD203B41FA5}">
                      <a16:colId xmlns:a16="http://schemas.microsoft.com/office/drawing/2014/main" val="20001"/>
                    </a:ext>
                  </a:extLst>
                </a:gridCol>
                <a:gridCol w="5654484">
                  <a:extLst>
                    <a:ext uri="{9D8B030D-6E8A-4147-A177-3AD203B41FA5}">
                      <a16:colId xmlns:a16="http://schemas.microsoft.com/office/drawing/2014/main" val="20002"/>
                    </a:ext>
                  </a:extLst>
                </a:gridCol>
              </a:tblGrid>
              <a:tr h="0">
                <a:tc>
                  <a:txBody>
                    <a:bodyPr/>
                    <a:lstStyle/>
                    <a:p>
                      <a:pPr marL="0" marR="0">
                        <a:lnSpc>
                          <a:spcPct val="115000"/>
                        </a:lnSpc>
                        <a:spcBef>
                          <a:spcPts val="0"/>
                        </a:spcBef>
                        <a:spcAft>
                          <a:spcPts val="0"/>
                        </a:spcAft>
                      </a:pPr>
                      <a:r>
                        <a:rPr lang="en-US" sz="1400" b="0" spc="0">
                          <a:effectLst/>
                          <a:latin typeface="Aptos"/>
                          <a:cs typeface="Avenir Next Bold"/>
                        </a:rPr>
                        <a:t>Min</a:t>
                      </a:r>
                      <a:endParaRPr lang="en-US" sz="1400" b="0" spc="0">
                        <a:effectLst/>
                        <a:latin typeface="Aptos"/>
                        <a:ea typeface="Calibri"/>
                        <a:cs typeface="Avenir Next Bold"/>
                      </a:endParaRPr>
                    </a:p>
                  </a:txBody>
                  <a:tcPr marL="72000" marR="72000" marT="32400" marB="82800" anchor="ctr">
                    <a:lnR w="6350" cap="flat" cmpd="sng" algn="ctr">
                      <a:solidFill>
                        <a:srgbClr val="FFFFFF"/>
                      </a:solidFill>
                      <a:prstDash val="solid"/>
                      <a:round/>
                      <a:headEnd type="none" w="med" len="med"/>
                      <a:tailEnd type="none" w="med" len="med"/>
                    </a:lnR>
                    <a:lnB w="12700" cap="flat" cmpd="sng" algn="ctr">
                      <a:solidFill>
                        <a:srgbClr val="800000"/>
                      </a:solidFill>
                      <a:prstDash val="solid"/>
                      <a:round/>
                      <a:headEnd type="none" w="med" len="med"/>
                      <a:tailEnd type="none" w="med" len="med"/>
                    </a:lnB>
                    <a:solidFill>
                      <a:srgbClr val="640811"/>
                    </a:solidFill>
                  </a:tcPr>
                </a:tc>
                <a:tc>
                  <a:txBody>
                    <a:bodyPr/>
                    <a:lstStyle/>
                    <a:p>
                      <a:pPr marL="0" marR="0">
                        <a:lnSpc>
                          <a:spcPct val="115000"/>
                        </a:lnSpc>
                        <a:spcBef>
                          <a:spcPts val="0"/>
                        </a:spcBef>
                        <a:spcAft>
                          <a:spcPts val="0"/>
                        </a:spcAft>
                      </a:pPr>
                      <a:r>
                        <a:rPr lang="en-US" sz="1400" b="0" spc="0">
                          <a:effectLst/>
                          <a:latin typeface="Aptos"/>
                          <a:cs typeface="Avenir Next Bold"/>
                        </a:rPr>
                        <a:t>Punto / Item</a:t>
                      </a:r>
                      <a:endParaRPr lang="en-US" sz="1400" b="0" spc="0">
                        <a:effectLst/>
                        <a:latin typeface="Aptos"/>
                        <a:ea typeface="Calibri"/>
                        <a:cs typeface="Avenir Next Bold"/>
                      </a:endParaRPr>
                    </a:p>
                  </a:txBody>
                  <a:tcPr marL="72000" marR="72000" marT="32400" marB="8280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12700" cap="flat" cmpd="sng" algn="ctr">
                      <a:solidFill>
                        <a:srgbClr val="800000"/>
                      </a:solidFill>
                      <a:prstDash val="solid"/>
                      <a:round/>
                      <a:headEnd type="none" w="med" len="med"/>
                      <a:tailEnd type="none" w="med" len="med"/>
                    </a:lnB>
                    <a:solidFill>
                      <a:srgbClr val="640811"/>
                    </a:solidFill>
                  </a:tcPr>
                </a:tc>
                <a:tc>
                  <a:txBody>
                    <a:bodyPr/>
                    <a:lstStyle/>
                    <a:p>
                      <a:pPr marL="0" marR="0">
                        <a:lnSpc>
                          <a:spcPct val="115000"/>
                        </a:lnSpc>
                        <a:spcBef>
                          <a:spcPts val="0"/>
                        </a:spcBef>
                        <a:spcAft>
                          <a:spcPts val="0"/>
                        </a:spcAft>
                      </a:pPr>
                      <a:r>
                        <a:rPr lang="en-US" sz="1400" b="0" spc="0">
                          <a:effectLst/>
                          <a:latin typeface="Aptos"/>
                          <a:ea typeface="Calibri"/>
                          <a:cs typeface="Avenir Next Bold"/>
                        </a:rPr>
                        <a:t>Ponentes / Speakers</a:t>
                      </a:r>
                    </a:p>
                  </a:txBody>
                  <a:tcPr marL="72000" marR="72000" marT="32400" marB="82800" anchor="ctr">
                    <a:lnL w="6350" cap="flat" cmpd="sng" algn="ctr">
                      <a:solidFill>
                        <a:srgbClr val="FFFFFF"/>
                      </a:solidFill>
                      <a:prstDash val="solid"/>
                      <a:round/>
                      <a:headEnd type="none" w="med" len="med"/>
                      <a:tailEnd type="none" w="med" len="med"/>
                    </a:lnL>
                    <a:lnR w="3175" cap="flat" cmpd="sng" algn="ctr">
                      <a:noFill/>
                      <a:prstDash val="solid"/>
                      <a:round/>
                      <a:headEnd type="none" w="med" len="med"/>
                      <a:tailEnd type="none" w="med" len="med"/>
                    </a:lnR>
                    <a:lnB w="12700"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solidFill>
                      <a:srgbClr val="640811"/>
                    </a:solidFill>
                  </a:tcPr>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400">
                          <a:solidFill>
                            <a:srgbClr val="640811"/>
                          </a:solidFill>
                          <a:effectLst/>
                          <a:latin typeface="Aptos"/>
                          <a:ea typeface="Calibri"/>
                          <a:cs typeface="Arial"/>
                        </a:rPr>
                        <a:t>2 min</a:t>
                      </a:r>
                      <a:endParaRPr lang="en-US" sz="1800">
                        <a:solidFill>
                          <a:srgbClr val="640811"/>
                        </a:solidFill>
                        <a:effectLst/>
                        <a:latin typeface="Aptos"/>
                        <a:ea typeface="Calibri"/>
                        <a:cs typeface="Arial"/>
                      </a:endParaRP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1">
                          <a:solidFill>
                            <a:srgbClr val="640811"/>
                          </a:solidFill>
                          <a:effectLst/>
                          <a:latin typeface="Aptos"/>
                        </a:rPr>
                        <a:t>Apertura / </a:t>
                      </a:r>
                      <a:r>
                        <a:rPr lang="en-GB" sz="1000" b="1">
                          <a:solidFill>
                            <a:srgbClr val="640811"/>
                          </a:solidFill>
                          <a:effectLst/>
                          <a:latin typeface="Aptos"/>
                        </a:rPr>
                        <a:t>Opening </a:t>
                      </a:r>
                      <a:endParaRPr lang="en-US" sz="1000" b="1">
                        <a:solidFill>
                          <a:srgbClr val="640811"/>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a:lnSpc>
                          <a:spcPct val="114999"/>
                        </a:lnSpc>
                        <a:spcBef>
                          <a:spcPts val="0"/>
                        </a:spcBef>
                        <a:spcAft>
                          <a:spcPts val="0"/>
                        </a:spcAft>
                        <a:buNone/>
                      </a:pPr>
                      <a:r>
                        <a:rPr lang="en-US" sz="1400" b="0" i="0" u="none" strike="noStrike" kern="1200" noProof="0">
                          <a:solidFill>
                            <a:srgbClr val="595959"/>
                          </a:solidFill>
                          <a:latin typeface="Aptos"/>
                        </a:rPr>
                        <a:t>Luciana </a:t>
                      </a:r>
                      <a:r>
                        <a:rPr lang="en-US" sz="1400" b="0" i="0" u="none" strike="noStrike" kern="1200" noProof="0" err="1">
                          <a:solidFill>
                            <a:srgbClr val="595959"/>
                          </a:solidFill>
                          <a:latin typeface="Aptos"/>
                        </a:rPr>
                        <a:t>Caffarelli</a:t>
                      </a:r>
                      <a:r>
                        <a:rPr lang="en-US" sz="1400" b="0" i="0" u="none" strike="noStrike" kern="1200" noProof="0">
                          <a:solidFill>
                            <a:srgbClr val="595959"/>
                          </a:solidFill>
                          <a:latin typeface="Aptos"/>
                        </a:rPr>
                        <a:t>, </a:t>
                      </a:r>
                      <a:r>
                        <a:rPr lang="en-US" sz="1400" b="0" i="1" u="none" strike="noStrike" kern="1200" noProof="0">
                          <a:solidFill>
                            <a:schemeClr val="tx1">
                              <a:lumMod val="65000"/>
                              <a:lumOff val="35000"/>
                            </a:schemeClr>
                          </a:solidFill>
                          <a:latin typeface="Aptos"/>
                        </a:rPr>
                        <a:t>Help Age International</a:t>
                      </a:r>
                      <a:endParaRPr lang="en-US"/>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12700"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400" b="1" kern="1200">
                          <a:solidFill>
                            <a:srgbClr val="640811"/>
                          </a:solidFill>
                          <a:effectLst/>
                          <a:latin typeface="Aptos"/>
                          <a:ea typeface="Calibri"/>
                          <a:cs typeface="Arial"/>
                        </a:rPr>
                        <a:t>5 min</a:t>
                      </a: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1">
                          <a:solidFill>
                            <a:srgbClr val="640811"/>
                          </a:solidFill>
                          <a:effectLst/>
                          <a:latin typeface="Aptos"/>
                        </a:rPr>
                        <a:t>Bienvenida al </a:t>
                      </a:r>
                      <a:r>
                        <a:rPr lang="en-GB" sz="1400" b="1" err="1">
                          <a:solidFill>
                            <a:srgbClr val="640811"/>
                          </a:solidFill>
                          <a:effectLst/>
                          <a:latin typeface="Aptos"/>
                        </a:rPr>
                        <a:t>lanzamiento</a:t>
                      </a:r>
                      <a:r>
                        <a:rPr lang="en-GB" sz="1400" b="1">
                          <a:solidFill>
                            <a:srgbClr val="640811"/>
                          </a:solidFill>
                          <a:effectLst/>
                          <a:latin typeface="Aptos"/>
                        </a:rPr>
                        <a:t> del GDI CoP</a:t>
                      </a:r>
                    </a:p>
                    <a:p>
                      <a:pPr marL="0" marR="0">
                        <a:lnSpc>
                          <a:spcPct val="115000"/>
                        </a:lnSpc>
                        <a:spcBef>
                          <a:spcPts val="0"/>
                        </a:spcBef>
                        <a:spcAft>
                          <a:spcPts val="0"/>
                        </a:spcAft>
                      </a:pPr>
                      <a:r>
                        <a:rPr lang="en-GB" sz="1000" b="1">
                          <a:solidFill>
                            <a:srgbClr val="640811"/>
                          </a:solidFill>
                          <a:effectLst/>
                          <a:latin typeface="Aptos"/>
                        </a:rPr>
                        <a:t>Welcome and launch of the GDI CoP</a:t>
                      </a:r>
                    </a:p>
                    <a:p>
                      <a:pPr marL="285750" marR="0" indent="-285750">
                        <a:lnSpc>
                          <a:spcPct val="115000"/>
                        </a:lnSpc>
                        <a:spcBef>
                          <a:spcPts val="0"/>
                        </a:spcBef>
                        <a:spcAft>
                          <a:spcPts val="0"/>
                        </a:spcAft>
                        <a:buFontTx/>
                        <a:buChar char="-"/>
                      </a:pPr>
                      <a:r>
                        <a:rPr lang="en-GB" sz="1400" b="0">
                          <a:solidFill>
                            <a:srgbClr val="640811"/>
                          </a:solidFill>
                          <a:effectLst/>
                          <a:latin typeface="Aptos"/>
                        </a:rPr>
                        <a:t>Por que es </a:t>
                      </a:r>
                      <a:r>
                        <a:rPr lang="en-GB" sz="1400" b="0" err="1">
                          <a:solidFill>
                            <a:srgbClr val="640811"/>
                          </a:solidFill>
                          <a:effectLst/>
                          <a:latin typeface="Aptos"/>
                        </a:rPr>
                        <a:t>importante</a:t>
                      </a:r>
                      <a:r>
                        <a:rPr lang="en-GB" sz="1400" b="0">
                          <a:solidFill>
                            <a:srgbClr val="640811"/>
                          </a:solidFill>
                          <a:effectLst/>
                          <a:latin typeface="Aptos"/>
                        </a:rPr>
                        <a:t> y </a:t>
                      </a:r>
                      <a:r>
                        <a:rPr lang="en-GB" sz="1400" b="0" err="1">
                          <a:solidFill>
                            <a:srgbClr val="640811"/>
                          </a:solidFill>
                          <a:effectLst/>
                          <a:latin typeface="Aptos"/>
                        </a:rPr>
                        <a:t>como</a:t>
                      </a:r>
                      <a:r>
                        <a:rPr lang="en-GB" sz="1400" b="0">
                          <a:solidFill>
                            <a:srgbClr val="640811"/>
                          </a:solidFill>
                          <a:effectLst/>
                          <a:latin typeface="Aptos"/>
                        </a:rPr>
                        <a:t> </a:t>
                      </a:r>
                      <a:r>
                        <a:rPr lang="en-GB" sz="1400" b="0" err="1">
                          <a:solidFill>
                            <a:srgbClr val="640811"/>
                          </a:solidFill>
                          <a:effectLst/>
                          <a:latin typeface="Aptos"/>
                        </a:rPr>
                        <a:t>empezo</a:t>
                      </a:r>
                      <a:r>
                        <a:rPr lang="en-GB" sz="1400" b="0">
                          <a:solidFill>
                            <a:srgbClr val="640811"/>
                          </a:solidFill>
                          <a:effectLst/>
                          <a:latin typeface="Aptos"/>
                        </a:rPr>
                        <a:t>                            </a:t>
                      </a:r>
                      <a:r>
                        <a:rPr lang="en-GB" sz="1000" b="0">
                          <a:solidFill>
                            <a:srgbClr val="640811"/>
                          </a:solidFill>
                          <a:effectLst/>
                          <a:latin typeface="Aptos"/>
                        </a:rPr>
                        <a:t>Why it’s important, how it started</a:t>
                      </a: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0" i="0" u="none" strike="noStrike" kern="1200" noProof="0">
                          <a:solidFill>
                            <a:schemeClr val="tx1">
                              <a:lumMod val="65000"/>
                              <a:lumOff val="35000"/>
                            </a:schemeClr>
                          </a:solidFill>
                          <a:effectLst/>
                          <a:latin typeface="Aptos"/>
                        </a:rPr>
                        <a:t>Seki Hirano, </a:t>
                      </a:r>
                      <a:r>
                        <a:rPr lang="en-US" sz="1400" b="0" i="0" u="none" strike="noStrike" kern="1200" noProof="0" err="1">
                          <a:solidFill>
                            <a:schemeClr val="tx1">
                              <a:lumMod val="65000"/>
                              <a:lumOff val="35000"/>
                            </a:schemeClr>
                          </a:solidFill>
                          <a:effectLst/>
                          <a:latin typeface="Aptos"/>
                          <a:ea typeface="+mn-ea"/>
                          <a:cs typeface="+mn-cs"/>
                        </a:rPr>
                        <a:t>Coordinador</a:t>
                      </a:r>
                      <a:r>
                        <a:rPr lang="en-US" sz="1400" b="0" i="0" u="none" strike="noStrike" kern="1200" noProof="0">
                          <a:solidFill>
                            <a:schemeClr val="tx1">
                              <a:lumMod val="65000"/>
                              <a:lumOff val="35000"/>
                            </a:schemeClr>
                          </a:solidFill>
                          <a:effectLst/>
                          <a:latin typeface="Aptos"/>
                          <a:ea typeface="+mn-ea"/>
                          <a:cs typeface="+mn-cs"/>
                        </a:rPr>
                        <a:t> del Global Shelter Cluster, </a:t>
                      </a:r>
                      <a:r>
                        <a:rPr lang="en-US" sz="1400" b="0" i="1" u="none" strike="noStrike" kern="1200" noProof="0">
                          <a:solidFill>
                            <a:schemeClr val="tx1">
                              <a:lumMod val="65000"/>
                              <a:lumOff val="35000"/>
                            </a:schemeClr>
                          </a:solidFill>
                          <a:effectLst/>
                          <a:latin typeface="Aptos"/>
                          <a:ea typeface="+mn-ea"/>
                          <a:cs typeface="+mn-cs"/>
                        </a:rPr>
                        <a:t>ACNUR/UNHCR</a:t>
                      </a:r>
                      <a:endParaRPr lang="en-US" sz="1400" i="1" kern="1200">
                        <a:solidFill>
                          <a:srgbClr val="595959"/>
                        </a:solidFill>
                        <a:effectLst/>
                        <a:latin typeface="Aptos"/>
                        <a:ea typeface="+mn-ea"/>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237012">
                <a:tc>
                  <a:txBody>
                    <a:bodyPr/>
                    <a:lstStyle/>
                    <a:p>
                      <a:pPr marL="0" marR="0">
                        <a:lnSpc>
                          <a:spcPct val="115000"/>
                        </a:lnSpc>
                        <a:spcBef>
                          <a:spcPts val="0"/>
                        </a:spcBef>
                        <a:spcAft>
                          <a:spcPts val="0"/>
                        </a:spcAft>
                      </a:pPr>
                      <a:r>
                        <a:rPr lang="en-US" sz="1400" b="1" kern="1200">
                          <a:solidFill>
                            <a:srgbClr val="640811"/>
                          </a:solidFill>
                          <a:effectLst/>
                          <a:latin typeface="Aptos"/>
                          <a:cs typeface="Arial"/>
                        </a:rPr>
                        <a:t>30 min</a:t>
                      </a:r>
                      <a:endParaRPr lang="en-US" sz="1400" b="1" kern="1200">
                        <a:solidFill>
                          <a:srgbClr val="640811"/>
                        </a:solidFill>
                        <a:effectLst/>
                        <a:latin typeface="Aptos"/>
                        <a:ea typeface="Calibri"/>
                        <a:cs typeface="Arial"/>
                      </a:endParaRP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400" b="1">
                          <a:solidFill>
                            <a:srgbClr val="640811"/>
                          </a:solidFill>
                          <a:effectLst/>
                          <a:latin typeface="Aptos"/>
                          <a:ea typeface="Calibri"/>
                          <a:cs typeface="Arial"/>
                        </a:rPr>
                        <a:t>Introduction a las lineas Tematicas</a:t>
                      </a:r>
                    </a:p>
                    <a:p>
                      <a:pPr marL="0" marR="0">
                        <a:lnSpc>
                          <a:spcPct val="115000"/>
                        </a:lnSpc>
                        <a:spcBef>
                          <a:spcPts val="0"/>
                        </a:spcBef>
                        <a:spcAft>
                          <a:spcPts val="0"/>
                        </a:spcAft>
                      </a:pPr>
                      <a:r>
                        <a:rPr lang="en-US" sz="1000" b="1">
                          <a:solidFill>
                            <a:srgbClr val="640811"/>
                          </a:solidFill>
                          <a:effectLst/>
                          <a:latin typeface="Aptos"/>
                          <a:ea typeface="Calibri"/>
                          <a:cs typeface="Arial"/>
                        </a:rPr>
                        <a:t>Introductions to thematic streams</a:t>
                      </a:r>
                    </a:p>
                    <a:p>
                      <a:pPr marL="285750" marR="0" indent="-285750">
                        <a:lnSpc>
                          <a:spcPct val="115000"/>
                        </a:lnSpc>
                        <a:spcBef>
                          <a:spcPts val="0"/>
                        </a:spcBef>
                        <a:spcAft>
                          <a:spcPts val="0"/>
                        </a:spcAft>
                        <a:buFontTx/>
                        <a:buChar char="-"/>
                      </a:pPr>
                      <a:r>
                        <a:rPr lang="en-US" sz="1400" b="0">
                          <a:solidFill>
                            <a:srgbClr val="640811"/>
                          </a:solidFill>
                          <a:effectLst/>
                          <a:latin typeface="Aptos"/>
                          <a:ea typeface="Calibri"/>
                          <a:cs typeface="Arial"/>
                        </a:rPr>
                        <a:t>Equidad e Inclusion de Genero                                       </a:t>
                      </a:r>
                      <a:r>
                        <a:rPr lang="en-US" sz="1000" b="0">
                          <a:solidFill>
                            <a:srgbClr val="640811"/>
                          </a:solidFill>
                          <a:effectLst/>
                          <a:latin typeface="Aptos"/>
                          <a:ea typeface="Calibri"/>
                          <a:cs typeface="Arial"/>
                        </a:rPr>
                        <a:t>Gender Equity and Inclusion</a:t>
                      </a:r>
                    </a:p>
                    <a:p>
                      <a:pPr marL="285750" marR="0" lvl="0" indent="-285750">
                        <a:lnSpc>
                          <a:spcPct val="114999"/>
                        </a:lnSpc>
                        <a:spcBef>
                          <a:spcPts val="0"/>
                        </a:spcBef>
                        <a:spcAft>
                          <a:spcPts val="0"/>
                        </a:spcAft>
                        <a:buFontTx/>
                        <a:buChar char="-"/>
                      </a:pPr>
                      <a:r>
                        <a:rPr lang="en-US" sz="1400" b="0" i="0" u="none" strike="noStrike" noProof="0">
                          <a:solidFill>
                            <a:srgbClr val="640811"/>
                          </a:solidFill>
                          <a:effectLst/>
                          <a:latin typeface="Aptos"/>
                        </a:rPr>
                        <a:t>Inclusion de Personas con Discapacidad              </a:t>
                      </a:r>
                      <a:endParaRPr lang="en-US" sz="1000" b="0">
                        <a:solidFill>
                          <a:srgbClr val="640811"/>
                        </a:solidFill>
                        <a:effectLst/>
                        <a:latin typeface="Aptos"/>
                        <a:ea typeface="Calibri"/>
                        <a:cs typeface="Arial"/>
                      </a:endParaRPr>
                    </a:p>
                    <a:p>
                      <a:pPr marL="0" marR="0" lvl="0" indent="0">
                        <a:lnSpc>
                          <a:spcPct val="114999"/>
                        </a:lnSpc>
                        <a:spcBef>
                          <a:spcPts val="0"/>
                        </a:spcBef>
                        <a:spcAft>
                          <a:spcPts val="0"/>
                        </a:spcAft>
                        <a:buFontTx/>
                        <a:buNone/>
                      </a:pPr>
                      <a:r>
                        <a:rPr lang="en-US" sz="1000" b="0" i="0" u="none" strike="noStrike" noProof="0">
                          <a:solidFill>
                            <a:srgbClr val="640811"/>
                          </a:solidFill>
                          <a:effectLst/>
                          <a:latin typeface="Aptos"/>
                        </a:rPr>
                        <a:t>           Disability Inclusion</a:t>
                      </a:r>
                      <a:endParaRPr lang="en-US" sz="1000" b="0">
                        <a:solidFill>
                          <a:srgbClr val="640811"/>
                        </a:solidFill>
                        <a:effectLst/>
                        <a:latin typeface="Aptos"/>
                        <a:ea typeface="Calibri"/>
                        <a:cs typeface="Arial"/>
                      </a:endParaRPr>
                    </a:p>
                    <a:p>
                      <a:pPr marL="285750" marR="0" lvl="0" indent="-285750" algn="l" rtl="0" eaLnBrk="1" fontAlgn="auto" latinLnBrk="0" hangingPunct="1">
                        <a:lnSpc>
                          <a:spcPct val="115000"/>
                        </a:lnSpc>
                        <a:spcBef>
                          <a:spcPts val="0"/>
                        </a:spcBef>
                        <a:spcAft>
                          <a:spcPts val="0"/>
                        </a:spcAft>
                        <a:buClrTx/>
                        <a:buSzTx/>
                        <a:buFontTx/>
                        <a:buChar char="-"/>
                      </a:pPr>
                      <a:r>
                        <a:rPr lang="en-US" sz="1400" b="0">
                          <a:solidFill>
                            <a:srgbClr val="640811"/>
                          </a:solidFill>
                          <a:effectLst/>
                          <a:latin typeface="Aptos"/>
                          <a:ea typeface="Calibri"/>
                          <a:cs typeface="Arial"/>
                        </a:rPr>
                        <a:t>Inclusion de Personas Mayores                                           </a:t>
                      </a:r>
                    </a:p>
                    <a:p>
                      <a:pPr marL="0" marR="0" lvl="0" indent="0" algn="l">
                        <a:lnSpc>
                          <a:spcPct val="114999"/>
                        </a:lnSpc>
                        <a:spcBef>
                          <a:spcPts val="0"/>
                        </a:spcBef>
                        <a:spcAft>
                          <a:spcPts val="0"/>
                        </a:spcAft>
                        <a:buClrTx/>
                        <a:buSzTx/>
                        <a:buFontTx/>
                        <a:buNone/>
                      </a:pPr>
                      <a:r>
                        <a:rPr lang="en-US" sz="1000" b="0">
                          <a:solidFill>
                            <a:srgbClr val="640811"/>
                          </a:solidFill>
                          <a:effectLst/>
                          <a:latin typeface="Aptos"/>
                          <a:ea typeface="Calibri"/>
                          <a:cs typeface="Arial"/>
                        </a:rPr>
                        <a:t>            Age Inclusion</a:t>
                      </a:r>
                      <a:endParaRPr lang="en-US"/>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400">
                        <a:solidFill>
                          <a:srgbClr val="595959"/>
                        </a:solidFill>
                        <a:effectLst/>
                        <a:latin typeface="Aptos"/>
                        <a:ea typeface="Calibri"/>
                        <a:cs typeface="Arial"/>
                      </a:endParaRPr>
                    </a:p>
                    <a:p>
                      <a:pPr marL="0" marR="0" lvl="0" indent="0" algn="l" rtl="0" eaLnBrk="1" fontAlgn="auto" latinLnBrk="0" hangingPunct="1">
                        <a:lnSpc>
                          <a:spcPct val="115000"/>
                        </a:lnSpc>
                        <a:spcBef>
                          <a:spcPts val="0"/>
                        </a:spcBef>
                        <a:spcAft>
                          <a:spcPts val="0"/>
                        </a:spcAft>
                        <a:buClrTx/>
                        <a:buSzTx/>
                        <a:buFontTx/>
                        <a:buNone/>
                      </a:pPr>
                      <a:r>
                        <a:rPr lang="en-US" sz="1400">
                          <a:solidFill>
                            <a:srgbClr val="595959"/>
                          </a:solidFill>
                          <a:effectLst/>
                          <a:latin typeface="Aptos"/>
                          <a:ea typeface="Calibri"/>
                          <a:cs typeface="Arial"/>
                        </a:rPr>
                        <a:t>Joud </a:t>
                      </a:r>
                      <a:r>
                        <a:rPr lang="en-US" sz="1400" err="1">
                          <a:solidFill>
                            <a:srgbClr val="595959"/>
                          </a:solidFill>
                          <a:effectLst/>
                          <a:latin typeface="Aptos"/>
                          <a:ea typeface="Calibri"/>
                          <a:cs typeface="Arial"/>
                        </a:rPr>
                        <a:t>Keyyali</a:t>
                      </a:r>
                      <a:r>
                        <a:rPr lang="en-US" sz="1400">
                          <a:solidFill>
                            <a:srgbClr val="595959"/>
                          </a:solidFill>
                          <a:effectLst/>
                          <a:latin typeface="Aptos"/>
                          <a:ea typeface="Calibri"/>
                          <a:cs typeface="Arial"/>
                        </a:rPr>
                        <a:t>  and Janina Engler – Williams, </a:t>
                      </a:r>
                      <a:r>
                        <a:rPr lang="en-US" sz="1400" b="0" i="1" u="none" strike="noStrike" noProof="0">
                          <a:solidFill>
                            <a:schemeClr val="tx1">
                              <a:lumMod val="65000"/>
                              <a:lumOff val="35000"/>
                            </a:schemeClr>
                          </a:solidFill>
                          <a:effectLst/>
                          <a:latin typeface="Aptos"/>
                        </a:rPr>
                        <a:t>CARE International</a:t>
                      </a:r>
                      <a:endParaRPr lang="en-US" sz="1400" i="1">
                        <a:solidFill>
                          <a:srgbClr val="595959"/>
                        </a:solidFill>
                        <a:effectLst/>
                        <a:latin typeface="Aptos"/>
                        <a:ea typeface="Calibri"/>
                        <a:cs typeface="Arial"/>
                      </a:endParaRPr>
                    </a:p>
                    <a:p>
                      <a:pPr marL="0" marR="0" lvl="0" indent="0" algn="l">
                        <a:lnSpc>
                          <a:spcPct val="114999"/>
                        </a:lnSpc>
                        <a:spcBef>
                          <a:spcPts val="0"/>
                        </a:spcBef>
                        <a:spcAft>
                          <a:spcPts val="0"/>
                        </a:spcAft>
                        <a:buNone/>
                      </a:pPr>
                      <a:endParaRPr lang="en-US" sz="1000" b="0" i="0" u="none" strike="noStrike" noProof="0">
                        <a:solidFill>
                          <a:srgbClr val="595959"/>
                        </a:solidFill>
                        <a:effectLst/>
                        <a:latin typeface="Aptos"/>
                      </a:endParaRPr>
                    </a:p>
                    <a:p>
                      <a:pPr marL="0" marR="0" lvl="0" indent="0" algn="l">
                        <a:lnSpc>
                          <a:spcPct val="114999"/>
                        </a:lnSpc>
                        <a:spcBef>
                          <a:spcPts val="0"/>
                        </a:spcBef>
                        <a:spcAft>
                          <a:spcPts val="0"/>
                        </a:spcAft>
                        <a:buNone/>
                      </a:pPr>
                      <a:r>
                        <a:rPr lang="en-US" sz="1400" b="0" i="0" u="none" strike="noStrike" noProof="0">
                          <a:solidFill>
                            <a:srgbClr val="595959"/>
                          </a:solidFill>
                          <a:effectLst/>
                          <a:latin typeface="Aptos"/>
                        </a:rPr>
                        <a:t>Leeanne Marshall, </a:t>
                      </a:r>
                      <a:r>
                        <a:rPr lang="en-US" sz="1400" b="0" i="1" u="none" strike="noStrike" noProof="0">
                          <a:solidFill>
                            <a:srgbClr val="595959"/>
                          </a:solidFill>
                          <a:effectLst/>
                          <a:latin typeface="Aptos"/>
                        </a:rPr>
                        <a:t>Australian Red Cross</a:t>
                      </a:r>
                      <a:r>
                        <a:rPr lang="en-US" sz="1400" b="0" i="0" u="none" strike="noStrike" noProof="0">
                          <a:solidFill>
                            <a:srgbClr val="595959"/>
                          </a:solidFill>
                          <a:effectLst/>
                          <a:latin typeface="Aptos"/>
                        </a:rPr>
                        <a:t> and Nic Winn,</a:t>
                      </a:r>
                      <a:r>
                        <a:rPr lang="en-US" sz="1400" b="0" i="1" u="none" strike="noStrike" noProof="0">
                          <a:solidFill>
                            <a:srgbClr val="595959"/>
                          </a:solidFill>
                          <a:effectLst/>
                          <a:latin typeface="Aptos"/>
                        </a:rPr>
                        <a:t> Humanity and Inclusion</a:t>
                      </a:r>
                      <a:endParaRPr lang="en-US"/>
                    </a:p>
                    <a:p>
                      <a:pPr marL="0" marR="0">
                        <a:lnSpc>
                          <a:spcPct val="115000"/>
                        </a:lnSpc>
                        <a:spcBef>
                          <a:spcPts val="0"/>
                        </a:spcBef>
                        <a:spcAft>
                          <a:spcPts val="0"/>
                        </a:spcAft>
                      </a:pPr>
                      <a:endParaRPr lang="en-US" sz="1000" b="0" i="0" u="none" strike="noStrike" kern="1200" noProof="0">
                        <a:solidFill>
                          <a:srgbClr val="595959"/>
                        </a:solidFill>
                        <a:latin typeface="Aptos"/>
                      </a:endParaRPr>
                    </a:p>
                    <a:p>
                      <a:pPr marL="0" marR="0">
                        <a:lnSpc>
                          <a:spcPct val="115000"/>
                        </a:lnSpc>
                        <a:spcBef>
                          <a:spcPts val="0"/>
                        </a:spcBef>
                        <a:spcAft>
                          <a:spcPts val="0"/>
                        </a:spcAft>
                      </a:pPr>
                      <a:r>
                        <a:rPr lang="en-US" sz="1400" b="0" i="0" u="none" strike="noStrike" kern="1200" noProof="0">
                          <a:solidFill>
                            <a:srgbClr val="595959"/>
                          </a:solidFill>
                          <a:latin typeface="Aptos"/>
                        </a:rPr>
                        <a:t>Luciana </a:t>
                      </a:r>
                      <a:r>
                        <a:rPr lang="en-US" sz="1400" b="0" i="0" u="none" strike="noStrike" kern="1200" noProof="0" err="1">
                          <a:solidFill>
                            <a:srgbClr val="595959"/>
                          </a:solidFill>
                          <a:latin typeface="Aptos"/>
                        </a:rPr>
                        <a:t>Caffarelli</a:t>
                      </a:r>
                      <a:r>
                        <a:rPr lang="en-US" sz="1400" i="0">
                          <a:solidFill>
                            <a:srgbClr val="595959"/>
                          </a:solidFill>
                          <a:effectLst/>
                          <a:latin typeface="Aptos"/>
                          <a:ea typeface="Calibri"/>
                          <a:cs typeface="Arial"/>
                        </a:rPr>
                        <a:t>, </a:t>
                      </a:r>
                      <a:r>
                        <a:rPr lang="en-US" sz="1400" b="0" i="1" u="none" strike="noStrike" kern="1200">
                          <a:solidFill>
                            <a:schemeClr val="tx1">
                              <a:lumMod val="65000"/>
                              <a:lumOff val="35000"/>
                            </a:schemeClr>
                          </a:solidFill>
                          <a:effectLst/>
                          <a:latin typeface="Aptos"/>
                          <a:ea typeface="+mn-ea"/>
                          <a:cs typeface="+mn-cs"/>
                        </a:rPr>
                        <a:t>Help Age I</a:t>
                      </a:r>
                      <a:r>
                        <a:rPr lang="en-US" sz="1400" b="0" i="1" u="none" strike="noStrike" kern="1200" noProof="0" err="1">
                          <a:solidFill>
                            <a:schemeClr val="tx1">
                              <a:lumMod val="65000"/>
                              <a:lumOff val="35000"/>
                            </a:schemeClr>
                          </a:solidFill>
                          <a:effectLst/>
                          <a:latin typeface="Aptos"/>
                          <a:ea typeface="+mn-ea"/>
                          <a:cs typeface="+mn-cs"/>
                        </a:rPr>
                        <a:t>nternational</a:t>
                      </a:r>
                      <a:endParaRPr lang="en-US" sz="1400" b="0" i="1" u="none" strike="noStrike" kern="1200" noProof="0">
                        <a:solidFill>
                          <a:schemeClr val="tx1">
                            <a:lumMod val="65000"/>
                            <a:lumOff val="35000"/>
                          </a:schemeClr>
                        </a:solidFill>
                        <a:effectLst/>
                        <a:latin typeface="Aptos"/>
                        <a:ea typeface="+mn-ea"/>
                        <a:cs typeface="+mn-cs"/>
                      </a:endParaRPr>
                    </a:p>
                    <a:p>
                      <a:pPr marL="0" marR="0">
                        <a:lnSpc>
                          <a:spcPct val="115000"/>
                        </a:lnSpc>
                        <a:spcBef>
                          <a:spcPts val="0"/>
                        </a:spcBef>
                        <a:spcAft>
                          <a:spcPts val="0"/>
                        </a:spcAft>
                      </a:pPr>
                      <a:endParaRPr lang="en-US" sz="800" i="1">
                        <a:solidFill>
                          <a:srgbClr val="595959"/>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0">
                <a:tc>
                  <a:txBody>
                    <a:bodyPr/>
                    <a:lstStyle/>
                    <a:p>
                      <a:pPr marL="0" lvl="0">
                        <a:lnSpc>
                          <a:spcPct val="114999"/>
                        </a:lnSpc>
                        <a:spcBef>
                          <a:spcPts val="0"/>
                        </a:spcBef>
                        <a:spcAft>
                          <a:spcPts val="0"/>
                        </a:spcAft>
                        <a:buNone/>
                      </a:pPr>
                      <a:r>
                        <a:rPr lang="en-US" sz="1400" b="1" kern="1200">
                          <a:solidFill>
                            <a:srgbClr val="640811"/>
                          </a:solidFill>
                          <a:effectLst/>
                          <a:latin typeface="Aptos"/>
                          <a:cs typeface="Arial"/>
                        </a:rPr>
                        <a:t>7 min</a:t>
                      </a:r>
                    </a:p>
                  </a:txBody>
                  <a:tcPr marL="72000" marR="72000" marT="32400" marB="82799" anchor="ctr">
                    <a:lnL w="0">
                      <a:noFill/>
                    </a:lnL>
                    <a:lnR w="3174">
                      <a:solidFill>
                        <a:srgbClr val="800000"/>
                      </a:solidFill>
                    </a:lnR>
                    <a:lnT w="3175" cap="flat" cmpd="sng" algn="ctr">
                      <a:solidFill>
                        <a:srgbClr val="800000"/>
                      </a:solidFill>
                      <a:prstDash val="solid"/>
                      <a:round/>
                      <a:headEnd type="none" w="med" len="med"/>
                      <a:tailEnd type="none" w="med" len="med"/>
                    </a:lnT>
                    <a:lnB w="3174">
                      <a:solidFill>
                        <a:srgbClr val="800000"/>
                      </a:solidFill>
                    </a:lnB>
                  </a:tcPr>
                </a:tc>
                <a:tc>
                  <a:txBody>
                    <a:bodyPr/>
                    <a:lstStyle/>
                    <a:p>
                      <a:pPr marL="0" lvl="0" indent="0">
                        <a:lnSpc>
                          <a:spcPct val="114999"/>
                        </a:lnSpc>
                        <a:spcBef>
                          <a:spcPts val="0"/>
                        </a:spcBef>
                        <a:spcAft>
                          <a:spcPts val="0"/>
                        </a:spcAft>
                        <a:buNone/>
                      </a:pPr>
                      <a:r>
                        <a:rPr lang="en-US" sz="1400" b="1">
                          <a:solidFill>
                            <a:srgbClr val="640811"/>
                          </a:solidFill>
                          <a:effectLst/>
                          <a:latin typeface="Aptos"/>
                          <a:ea typeface="Calibri"/>
                          <a:cs typeface="Arial"/>
                        </a:rPr>
                        <a:t>Que </a:t>
                      </a:r>
                      <a:r>
                        <a:rPr lang="en-US" sz="1400" b="1" err="1">
                          <a:solidFill>
                            <a:srgbClr val="640811"/>
                          </a:solidFill>
                          <a:effectLst/>
                          <a:latin typeface="Aptos"/>
                          <a:ea typeface="Calibri"/>
                          <a:cs typeface="Arial"/>
                        </a:rPr>
                        <a:t>hemos</a:t>
                      </a:r>
                      <a:r>
                        <a:rPr lang="en-US" sz="1400" b="1">
                          <a:solidFill>
                            <a:srgbClr val="640811"/>
                          </a:solidFill>
                          <a:effectLst/>
                          <a:latin typeface="Aptos"/>
                          <a:ea typeface="Calibri"/>
                          <a:cs typeface="Arial"/>
                        </a:rPr>
                        <a:t> </a:t>
                      </a:r>
                      <a:r>
                        <a:rPr lang="en-US" sz="1400" b="1" err="1">
                          <a:solidFill>
                            <a:srgbClr val="640811"/>
                          </a:solidFill>
                          <a:effectLst/>
                          <a:latin typeface="Aptos"/>
                          <a:ea typeface="Calibri"/>
                          <a:cs typeface="Arial"/>
                        </a:rPr>
                        <a:t>hecho</a:t>
                      </a:r>
                      <a:r>
                        <a:rPr lang="en-US" sz="1400" b="1">
                          <a:solidFill>
                            <a:srgbClr val="640811"/>
                          </a:solidFill>
                          <a:effectLst/>
                          <a:latin typeface="Aptos"/>
                          <a:ea typeface="Calibri"/>
                          <a:cs typeface="Arial"/>
                        </a:rPr>
                        <a:t> hasta </a:t>
                      </a:r>
                      <a:r>
                        <a:rPr lang="en-US" sz="1400" b="1" err="1">
                          <a:solidFill>
                            <a:srgbClr val="640811"/>
                          </a:solidFill>
                          <a:effectLst/>
                          <a:latin typeface="Aptos"/>
                          <a:ea typeface="Calibri"/>
                          <a:cs typeface="Arial"/>
                        </a:rPr>
                        <a:t>ahora</a:t>
                      </a:r>
                      <a:r>
                        <a:rPr lang="en-US" sz="1400" b="1">
                          <a:solidFill>
                            <a:srgbClr val="640811"/>
                          </a:solidFill>
                          <a:effectLst/>
                          <a:latin typeface="Aptos"/>
                          <a:ea typeface="Calibri"/>
                          <a:cs typeface="Arial"/>
                        </a:rPr>
                        <a:t>                                              </a:t>
                      </a:r>
                      <a:r>
                        <a:rPr lang="en-US" sz="1000" b="1">
                          <a:solidFill>
                            <a:srgbClr val="640811"/>
                          </a:solidFill>
                          <a:effectLst/>
                          <a:latin typeface="Aptos"/>
                          <a:ea typeface="Calibri"/>
                          <a:cs typeface="Arial"/>
                        </a:rPr>
                        <a:t>What we have done to date </a:t>
                      </a:r>
                    </a:p>
                  </a:txBody>
                  <a:tcPr marL="72000" marR="72000" marT="32400" marB="82799" anchor="ctr">
                    <a:lnL w="3174">
                      <a:solidFill>
                        <a:srgbClr val="800000"/>
                      </a:solidFill>
                    </a:lnL>
                    <a:lnR w="3174">
                      <a:solidFill>
                        <a:srgbClr val="800000"/>
                      </a:solidFill>
                    </a:lnR>
                    <a:lnT w="3175" cap="flat" cmpd="sng" algn="ctr">
                      <a:solidFill>
                        <a:srgbClr val="800000"/>
                      </a:solidFill>
                      <a:prstDash val="solid"/>
                      <a:round/>
                      <a:headEnd type="none" w="med" len="med"/>
                      <a:tailEnd type="none" w="med" len="med"/>
                    </a:lnT>
                    <a:lnB w="3174">
                      <a:solidFill>
                        <a:srgbClr val="800000"/>
                      </a:solidFill>
                    </a:lnB>
                  </a:tcPr>
                </a:tc>
                <a:tc>
                  <a:txBody>
                    <a:bodyPr/>
                    <a:lstStyle/>
                    <a:p>
                      <a:pPr marL="0" lvl="0">
                        <a:lnSpc>
                          <a:spcPct val="114999"/>
                        </a:lnSpc>
                        <a:spcBef>
                          <a:spcPts val="0"/>
                        </a:spcBef>
                        <a:spcAft>
                          <a:spcPts val="0"/>
                        </a:spcAft>
                        <a:buNone/>
                      </a:pPr>
                      <a:r>
                        <a:rPr lang="en-US" sz="1400" b="0" i="0" u="none" strike="noStrike" noProof="0">
                          <a:solidFill>
                            <a:srgbClr val="595959"/>
                          </a:solidFill>
                          <a:effectLst/>
                          <a:latin typeface="Aptos"/>
                        </a:rPr>
                        <a:t>Leeanne Marshall, </a:t>
                      </a:r>
                      <a:r>
                        <a:rPr lang="en-US" sz="1400" b="0" i="1" u="none" strike="noStrike" noProof="0">
                          <a:solidFill>
                            <a:srgbClr val="595959"/>
                          </a:solidFill>
                          <a:effectLst/>
                          <a:latin typeface="Aptos"/>
                        </a:rPr>
                        <a:t>Australian Red Cross</a:t>
                      </a:r>
                      <a:endParaRPr lang="en-US" sz="1400" i="1">
                        <a:solidFill>
                          <a:srgbClr val="595959"/>
                        </a:solidFill>
                        <a:effectLst/>
                        <a:latin typeface="Aptos"/>
                        <a:ea typeface="Calibri"/>
                        <a:cs typeface="Arial"/>
                      </a:endParaRPr>
                    </a:p>
                  </a:txBody>
                  <a:tcPr marL="72000" marR="72000" marT="32400" marB="82799" anchor="ctr">
                    <a:lnL w="3174">
                      <a:solidFill>
                        <a:srgbClr val="800000"/>
                      </a:solidFill>
                    </a:lnL>
                    <a:lnR w="0">
                      <a:noFill/>
                    </a:lnR>
                    <a:lnT w="3175" cap="flat" cmpd="sng" algn="ctr">
                      <a:solidFill>
                        <a:srgbClr val="800000"/>
                      </a:solidFill>
                      <a:prstDash val="solid"/>
                      <a:round/>
                      <a:headEnd type="none" w="med" len="med"/>
                      <a:tailEnd type="none" w="med" len="med"/>
                    </a:lnT>
                    <a:lnB w="3174">
                      <a:solidFill>
                        <a:srgbClr val="800000"/>
                      </a:solidFill>
                    </a:lnB>
                    <a:lnTlToBr w="0">
                      <a:noFill/>
                    </a:lnTlToBr>
                    <a:lnBlToTr w="0">
                      <a:noFill/>
                    </a:lnBlToTr>
                  </a:tcPr>
                </a:tc>
                <a:extLst>
                  <a:ext uri="{0D108BD9-81ED-4DB2-BD59-A6C34878D82A}">
                    <a16:rowId xmlns:a16="http://schemas.microsoft.com/office/drawing/2014/main" val="51431322"/>
                  </a:ext>
                </a:extLst>
              </a:tr>
              <a:tr h="531915">
                <a:tc>
                  <a:txBody>
                    <a:bodyPr/>
                    <a:lstStyle/>
                    <a:p>
                      <a:pPr marL="0" marR="0">
                        <a:lnSpc>
                          <a:spcPct val="115000"/>
                        </a:lnSpc>
                        <a:spcBef>
                          <a:spcPts val="0"/>
                        </a:spcBef>
                        <a:spcAft>
                          <a:spcPts val="0"/>
                        </a:spcAft>
                      </a:pPr>
                      <a:r>
                        <a:rPr lang="en-US" sz="1400" b="1" kern="1200">
                          <a:solidFill>
                            <a:srgbClr val="640811"/>
                          </a:solidFill>
                          <a:effectLst/>
                          <a:latin typeface="Aptos"/>
                          <a:cs typeface="Arial"/>
                        </a:rPr>
                        <a:t>10 min</a:t>
                      </a:r>
                      <a:endParaRPr lang="en-US" sz="1400" b="1" kern="1200">
                        <a:solidFill>
                          <a:srgbClr val="640811"/>
                        </a:solidFill>
                        <a:effectLst/>
                        <a:latin typeface="Aptos"/>
                        <a:ea typeface="Calibri"/>
                        <a:cs typeface="Arial"/>
                      </a:endParaRP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4"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a:lnSpc>
                          <a:spcPct val="115000"/>
                        </a:lnSpc>
                        <a:spcBef>
                          <a:spcPts val="0"/>
                        </a:spcBef>
                        <a:spcAft>
                          <a:spcPts val="0"/>
                        </a:spcAft>
                      </a:pPr>
                      <a:r>
                        <a:rPr lang="en-GB" sz="1400" b="1">
                          <a:solidFill>
                            <a:srgbClr val="640811"/>
                          </a:solidFill>
                          <a:effectLst/>
                          <a:latin typeface="Aptos"/>
                        </a:rPr>
                        <a:t>Online </a:t>
                      </a:r>
                      <a:r>
                        <a:rPr lang="en-GB" sz="1400" b="1" err="1">
                          <a:solidFill>
                            <a:srgbClr val="640811"/>
                          </a:solidFill>
                          <a:effectLst/>
                          <a:latin typeface="Aptos"/>
                        </a:rPr>
                        <a:t>Menti</a:t>
                      </a:r>
                      <a:r>
                        <a:rPr lang="en-GB" sz="1400" b="1">
                          <a:solidFill>
                            <a:srgbClr val="640811"/>
                          </a:solidFill>
                          <a:effectLst/>
                          <a:latin typeface="Aptos"/>
                        </a:rPr>
                        <a:t> </a:t>
                      </a:r>
                      <a:endParaRPr lang="en-GB" sz="1400" b="0">
                        <a:solidFill>
                          <a:srgbClr val="640811"/>
                        </a:solidFill>
                        <a:effectLst/>
                        <a:latin typeface="Aptos"/>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4"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rtl="0" eaLnBrk="1" fontAlgn="auto" latinLnBrk="0" hangingPunct="1">
                        <a:lnSpc>
                          <a:spcPct val="115000"/>
                        </a:lnSpc>
                        <a:spcBef>
                          <a:spcPts val="0"/>
                        </a:spcBef>
                        <a:spcAft>
                          <a:spcPts val="0"/>
                        </a:spcAft>
                        <a:buClrTx/>
                        <a:buSzTx/>
                        <a:buFontTx/>
                        <a:buNone/>
                      </a:pPr>
                      <a:r>
                        <a:rPr lang="en-US" sz="1400" kern="1200">
                          <a:solidFill>
                            <a:schemeClr val="tx1">
                              <a:lumMod val="65000"/>
                              <a:lumOff val="35000"/>
                            </a:schemeClr>
                          </a:solidFill>
                          <a:latin typeface="Aptos"/>
                          <a:ea typeface="+mn-ea"/>
                          <a:cs typeface="+mn-cs"/>
                        </a:rPr>
                        <a:t>Angel Pascual Martin, </a:t>
                      </a:r>
                      <a:r>
                        <a:rPr lang="en-US" sz="1400" b="0" i="1" u="none" strike="noStrike" kern="1200" noProof="0">
                          <a:solidFill>
                            <a:schemeClr val="tx1">
                              <a:lumMod val="65000"/>
                              <a:lumOff val="35000"/>
                            </a:schemeClr>
                          </a:solidFill>
                          <a:latin typeface="Aptos"/>
                        </a:rPr>
                        <a:t>ACNUR/UNHCR</a:t>
                      </a:r>
                      <a:endParaRPr lang="en-US" sz="1400" i="1">
                        <a:solidFill>
                          <a:schemeClr val="tx1">
                            <a:lumMod val="65000"/>
                            <a:lumOff val="35000"/>
                          </a:schemeClr>
                        </a:solidFill>
                        <a:effectLst/>
                        <a:latin typeface="Aptos"/>
                        <a:ea typeface="Calibri"/>
                        <a:cs typeface="Arial"/>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4"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720726">
                <a:tc>
                  <a:txBody>
                    <a:bodyPr/>
                    <a:lstStyle/>
                    <a:p>
                      <a:pPr marL="0" marR="0">
                        <a:lnSpc>
                          <a:spcPct val="115000"/>
                        </a:lnSpc>
                        <a:spcBef>
                          <a:spcPts val="0"/>
                        </a:spcBef>
                        <a:spcAft>
                          <a:spcPts val="0"/>
                        </a:spcAft>
                      </a:pPr>
                      <a:r>
                        <a:rPr lang="en-US" sz="1400" b="1" kern="1200">
                          <a:solidFill>
                            <a:srgbClr val="640811"/>
                          </a:solidFill>
                          <a:effectLst/>
                          <a:latin typeface="Aptos"/>
                          <a:ea typeface="Calibri"/>
                          <a:cs typeface="Arial"/>
                        </a:rPr>
                        <a:t>5 min</a:t>
                      </a:r>
                    </a:p>
                  </a:txBody>
                  <a:tcPr marL="72000" marR="72000" marT="32400" marB="82800" anchor="ctr">
                    <a:lnL w="6350" cap="flat" cmpd="sng" algn="ctr">
                      <a:no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rtl="0" eaLnBrk="1" fontAlgn="auto" latinLnBrk="0" hangingPunct="1">
                        <a:lnSpc>
                          <a:spcPct val="115000"/>
                        </a:lnSpc>
                        <a:spcBef>
                          <a:spcPts val="0"/>
                        </a:spcBef>
                        <a:spcAft>
                          <a:spcPts val="0"/>
                        </a:spcAft>
                        <a:buClrTx/>
                        <a:buSzTx/>
                        <a:buFontTx/>
                        <a:buNone/>
                      </a:pPr>
                      <a:r>
                        <a:rPr lang="en-GB" sz="1400" b="1">
                          <a:solidFill>
                            <a:srgbClr val="640811"/>
                          </a:solidFill>
                          <a:effectLst/>
                          <a:latin typeface="Aptos"/>
                        </a:rPr>
                        <a:t>Siguientes pasos para el CoP y como participar          </a:t>
                      </a:r>
                      <a:endParaRPr lang="en-GB" sz="1000" b="0">
                        <a:solidFill>
                          <a:srgbClr val="640811"/>
                        </a:solidFill>
                        <a:effectLst/>
                        <a:latin typeface="Aptos"/>
                      </a:endParaRPr>
                    </a:p>
                    <a:p>
                      <a:pPr marL="0" marR="0" lvl="0" indent="0" algn="l" defTabSz="914400">
                        <a:lnSpc>
                          <a:spcPct val="114999"/>
                        </a:lnSpc>
                        <a:spcBef>
                          <a:spcPts val="0"/>
                        </a:spcBef>
                        <a:spcAft>
                          <a:spcPts val="0"/>
                        </a:spcAft>
                        <a:buClrTx/>
                        <a:buSzTx/>
                        <a:buFontTx/>
                        <a:buNone/>
                        <a:tabLst/>
                        <a:defRPr/>
                      </a:pPr>
                      <a:r>
                        <a:rPr lang="en-GB" sz="1000" b="1">
                          <a:solidFill>
                            <a:srgbClr val="640811"/>
                          </a:solidFill>
                          <a:effectLst/>
                          <a:latin typeface="Aptos"/>
                        </a:rPr>
                        <a:t>Next Steps for CoP and how to engage</a:t>
                      </a:r>
                      <a:endParaRPr lang="en-GB" sz="1000" b="0">
                        <a:solidFill>
                          <a:srgbClr val="640811"/>
                        </a:solidFill>
                        <a:effectLst/>
                        <a:latin typeface="Aptos"/>
                      </a:endParaRPr>
                    </a:p>
                  </a:txBody>
                  <a:tcPr marL="72000" marR="72000" marT="32400" marB="82800" anchor="ctr">
                    <a:lnL w="3175" cap="flat" cmpd="sng" algn="ctr">
                      <a:solidFill>
                        <a:srgbClr val="800000"/>
                      </a:solidFill>
                      <a:prstDash val="solid"/>
                      <a:round/>
                      <a:headEnd type="none" w="med" len="med"/>
                      <a:tailEnd type="none" w="med" len="med"/>
                    </a:lnL>
                    <a:lnR w="3175" cap="flat" cmpd="sng" algn="ctr">
                      <a:solidFill>
                        <a:srgbClr val="800000"/>
                      </a:solid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tcPr>
                </a:tc>
                <a:tc>
                  <a:txBody>
                    <a:bodyPr/>
                    <a:lstStyle/>
                    <a:p>
                      <a:pPr marL="0" marR="0" lvl="0" indent="0" algn="l">
                        <a:lnSpc>
                          <a:spcPct val="114999"/>
                        </a:lnSpc>
                        <a:spcBef>
                          <a:spcPts val="0"/>
                        </a:spcBef>
                        <a:spcAft>
                          <a:spcPts val="0"/>
                        </a:spcAft>
                        <a:buNone/>
                      </a:pPr>
                      <a:r>
                        <a:rPr lang="en-US" sz="1400" b="0" i="0" u="none" strike="noStrike" noProof="0">
                          <a:solidFill>
                            <a:srgbClr val="595959"/>
                          </a:solidFill>
                          <a:effectLst/>
                          <a:latin typeface="Aptos"/>
                        </a:rPr>
                        <a:t>Janina Engler – Williams, </a:t>
                      </a:r>
                      <a:r>
                        <a:rPr lang="en-US" sz="1400" b="0" i="1" u="none" strike="noStrike" noProof="0">
                          <a:solidFill>
                            <a:schemeClr val="tx1">
                              <a:lumMod val="65000"/>
                              <a:lumOff val="35000"/>
                            </a:schemeClr>
                          </a:solidFill>
                          <a:effectLst/>
                          <a:latin typeface="Aptos"/>
                        </a:rPr>
                        <a:t>CARE International</a:t>
                      </a:r>
                      <a:endParaRPr lang="en-US"/>
                    </a:p>
                  </a:txBody>
                  <a:tcPr marL="72000" marR="72000" marT="32400" marB="82800" anchor="ctr">
                    <a:lnL w="3175" cap="flat" cmpd="sng" algn="ctr">
                      <a:solidFill>
                        <a:srgbClr val="800000"/>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rgbClr val="800000"/>
                      </a:solidFill>
                      <a:prstDash val="solid"/>
                      <a:round/>
                      <a:headEnd type="none" w="med" len="med"/>
                      <a:tailEnd type="none" w="med" len="med"/>
                    </a:lnT>
                    <a:lnB w="3175" cap="flat" cmpd="sng" algn="ctr">
                      <a:solidFill>
                        <a:srgbClr val="8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9784565"/>
                  </a:ext>
                </a:extLst>
              </a:tr>
            </a:tbl>
          </a:graphicData>
        </a:graphic>
      </p:graphicFrame>
    </p:spTree>
    <p:extLst>
      <p:ext uri="{BB962C8B-B14F-4D97-AF65-F5344CB8AC3E}">
        <p14:creationId xmlns:p14="http://schemas.microsoft.com/office/powerpoint/2010/main" val="2692953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EE1B-6D39-B2B4-A9FB-79F5D1BBDED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7DC283-304A-F10B-599A-C7787D1F1BDD}"/>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257B77D0-096F-8DD6-2327-C646353AFE2E}"/>
              </a:ext>
            </a:extLst>
          </p:cNvPr>
          <p:cNvSpPr txBox="1">
            <a:spLocks/>
          </p:cNvSpPr>
          <p:nvPr/>
        </p:nvSpPr>
        <p:spPr>
          <a:xfrm>
            <a:off x="469900" y="465138"/>
            <a:ext cx="8457124" cy="661987"/>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de Personas con Discapacidad</a:t>
            </a:r>
            <a:r>
              <a:rPr lang="es-ES" sz="2900">
                <a:solidFill>
                  <a:srgbClr val="7E1416"/>
                </a:solidFill>
                <a:latin typeface="Arial Rounded MT Bold" panose="020F0704030504030204" pitchFamily="34" charset="0"/>
              </a:rPr>
              <a:t> </a:t>
            </a:r>
          </a:p>
          <a:p>
            <a:r>
              <a:rPr lang="en-US" sz="3600" spc="300">
                <a:solidFill>
                  <a:srgbClr val="800000"/>
                </a:solidFill>
                <a:latin typeface="Avenir Next Bold"/>
                <a:cs typeface="Avenir Next Bold"/>
              </a:rPr>
              <a:t>Disability Inclusion</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C91D8618-486F-44C7-2037-599F8B5583E5}"/>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erson in a wheelchair&#10;&#10;Description automatically generated">
            <a:extLst>
              <a:ext uri="{FF2B5EF4-FFF2-40B4-BE49-F238E27FC236}">
                <a16:creationId xmlns:a16="http://schemas.microsoft.com/office/drawing/2014/main" id="{36588DE1-F1DE-1BE4-95B9-DAADD5DA7E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9753" y="1633728"/>
            <a:ext cx="1562100" cy="22142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descr="A yellow sign with black text&#10;&#10;Description automatically generated">
            <a:extLst>
              <a:ext uri="{FF2B5EF4-FFF2-40B4-BE49-F238E27FC236}">
                <a16:creationId xmlns:a16="http://schemas.microsoft.com/office/drawing/2014/main" id="{07EA5F41-4981-FD5C-BAD0-7B6A13C303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900" y="1633727"/>
            <a:ext cx="2261807" cy="224409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8" name="Picture 7" descr="A poster of a person in a wheelchair&#10;&#10;Description automatically generated">
            <a:extLst>
              <a:ext uri="{FF2B5EF4-FFF2-40B4-BE49-F238E27FC236}">
                <a16:creationId xmlns:a16="http://schemas.microsoft.com/office/drawing/2014/main" id="{411254EA-1E2E-D6DD-185A-F25790D57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126" y="4263758"/>
            <a:ext cx="1562862" cy="2224278"/>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0" name="Picture 9">
            <a:extLst>
              <a:ext uri="{FF2B5EF4-FFF2-40B4-BE49-F238E27FC236}">
                <a16:creationId xmlns:a16="http://schemas.microsoft.com/office/drawing/2014/main" id="{D671CC76-B98D-47FC-8C04-460B1B018B41}"/>
              </a:ext>
            </a:extLst>
          </p:cNvPr>
          <p:cNvPicPr>
            <a:picLocks noChangeAspect="1"/>
          </p:cNvPicPr>
          <p:nvPr/>
        </p:nvPicPr>
        <p:blipFill>
          <a:blip r:embed="rId6"/>
          <a:stretch>
            <a:fillRect/>
          </a:stretch>
        </p:blipFill>
        <p:spPr>
          <a:xfrm>
            <a:off x="649444" y="4279916"/>
            <a:ext cx="1771136" cy="220812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2" name="Picture 11">
            <a:extLst>
              <a:ext uri="{FF2B5EF4-FFF2-40B4-BE49-F238E27FC236}">
                <a16:creationId xmlns:a16="http://schemas.microsoft.com/office/drawing/2014/main" id="{878CEFBF-8346-1699-45F7-60513925F4EF}"/>
              </a:ext>
            </a:extLst>
          </p:cNvPr>
          <p:cNvPicPr>
            <a:picLocks noChangeAspect="1"/>
          </p:cNvPicPr>
          <p:nvPr/>
        </p:nvPicPr>
        <p:blipFill>
          <a:blip r:embed="rId7"/>
          <a:stretch>
            <a:fillRect/>
          </a:stretch>
        </p:blipFill>
        <p:spPr>
          <a:xfrm>
            <a:off x="3287552" y="1637224"/>
            <a:ext cx="1581752" cy="22405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4" name="Picture 13">
            <a:extLst>
              <a:ext uri="{FF2B5EF4-FFF2-40B4-BE49-F238E27FC236}">
                <a16:creationId xmlns:a16="http://schemas.microsoft.com/office/drawing/2014/main" id="{C380E7BA-27C5-5369-1544-A5AC622F0DEA}"/>
              </a:ext>
            </a:extLst>
          </p:cNvPr>
          <p:cNvPicPr>
            <a:picLocks noChangeAspect="1"/>
          </p:cNvPicPr>
          <p:nvPr/>
        </p:nvPicPr>
        <p:blipFill>
          <a:blip r:embed="rId8"/>
          <a:stretch>
            <a:fillRect/>
          </a:stretch>
        </p:blipFill>
        <p:spPr>
          <a:xfrm>
            <a:off x="3282218" y="4279916"/>
            <a:ext cx="1587086" cy="223259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6" name="Picture 15">
            <a:extLst>
              <a:ext uri="{FF2B5EF4-FFF2-40B4-BE49-F238E27FC236}">
                <a16:creationId xmlns:a16="http://schemas.microsoft.com/office/drawing/2014/main" id="{19040B9C-559D-1F4B-3EB9-2CF2F7DF5DD7}"/>
              </a:ext>
            </a:extLst>
          </p:cNvPr>
          <p:cNvPicPr>
            <a:picLocks noChangeAspect="1"/>
          </p:cNvPicPr>
          <p:nvPr/>
        </p:nvPicPr>
        <p:blipFill>
          <a:blip r:embed="rId9"/>
          <a:srcRect b="4191"/>
          <a:stretch>
            <a:fillRect/>
          </a:stretch>
        </p:blipFill>
        <p:spPr>
          <a:xfrm>
            <a:off x="7549008" y="4263758"/>
            <a:ext cx="1641006" cy="221806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1F1211B7-2FF9-1D41-3537-EB349E1908F2}"/>
              </a:ext>
            </a:extLst>
          </p:cNvPr>
          <p:cNvPicPr>
            <a:picLocks noChangeAspect="1"/>
          </p:cNvPicPr>
          <p:nvPr/>
        </p:nvPicPr>
        <p:blipFill>
          <a:blip r:embed="rId10"/>
          <a:stretch>
            <a:fillRect/>
          </a:stretch>
        </p:blipFill>
        <p:spPr>
          <a:xfrm>
            <a:off x="5425428" y="1633727"/>
            <a:ext cx="1577560" cy="22223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grpSp>
        <p:nvGrpSpPr>
          <p:cNvPr id="20" name="Group 19">
            <a:extLst>
              <a:ext uri="{FF2B5EF4-FFF2-40B4-BE49-F238E27FC236}">
                <a16:creationId xmlns:a16="http://schemas.microsoft.com/office/drawing/2014/main" id="{2EC8C04A-2BA0-9226-55FB-7806F9242CF6}"/>
              </a:ext>
            </a:extLst>
          </p:cNvPr>
          <p:cNvGrpSpPr/>
          <p:nvPr/>
        </p:nvGrpSpPr>
        <p:grpSpPr>
          <a:xfrm>
            <a:off x="9361715" y="2552293"/>
            <a:ext cx="2830285" cy="2469498"/>
            <a:chOff x="9361715" y="2552293"/>
            <a:chExt cx="2830285" cy="2469498"/>
          </a:xfrm>
        </p:grpSpPr>
        <p:pic>
          <p:nvPicPr>
            <p:cNvPr id="18" name="Picture 17">
              <a:extLst>
                <a:ext uri="{FF2B5EF4-FFF2-40B4-BE49-F238E27FC236}">
                  <a16:creationId xmlns:a16="http://schemas.microsoft.com/office/drawing/2014/main" id="{2C0322A6-00EA-C6AF-B5F6-1933419B4DD0}"/>
                </a:ext>
              </a:extLst>
            </p:cNvPr>
            <p:cNvPicPr>
              <a:picLocks noChangeAspect="1"/>
            </p:cNvPicPr>
            <p:nvPr/>
          </p:nvPicPr>
          <p:blipFill>
            <a:blip r:embed="rId11"/>
            <a:stretch>
              <a:fillRect/>
            </a:stretch>
          </p:blipFill>
          <p:spPr>
            <a:xfrm>
              <a:off x="9940892" y="2552293"/>
              <a:ext cx="2251108" cy="2469498"/>
            </a:xfrm>
            <a:prstGeom prst="rect">
              <a:avLst/>
            </a:prstGeom>
          </p:spPr>
        </p:pic>
        <p:sp>
          <p:nvSpPr>
            <p:cNvPr id="19" name="Equals 18">
              <a:extLst>
                <a:ext uri="{FF2B5EF4-FFF2-40B4-BE49-F238E27FC236}">
                  <a16:creationId xmlns:a16="http://schemas.microsoft.com/office/drawing/2014/main" id="{CFDA2318-FA81-FDBD-067F-3CEC7504575B}"/>
                </a:ext>
              </a:extLst>
            </p:cNvPr>
            <p:cNvSpPr/>
            <p:nvPr/>
          </p:nvSpPr>
          <p:spPr>
            <a:xfrm>
              <a:off x="9361715" y="3727268"/>
              <a:ext cx="792480" cy="562615"/>
            </a:xfrm>
            <a:prstGeom prst="mathEqual">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86663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FC265-034F-C4AB-DC3F-17742855F6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FF2B22-5ACE-51C2-FCA7-6B60129CC3A1}"/>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76395914-0AAF-6C06-4D88-7C7C5CC69309}"/>
              </a:ext>
            </a:extLst>
          </p:cNvPr>
          <p:cNvSpPr txBox="1">
            <a:spLocks/>
          </p:cNvSpPr>
          <p:nvPr/>
        </p:nvSpPr>
        <p:spPr>
          <a:xfrm>
            <a:off x="469900" y="465138"/>
            <a:ext cx="8457124" cy="661987"/>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de Personas con Discapacidad</a:t>
            </a:r>
            <a:r>
              <a:rPr lang="es-ES" sz="2900">
                <a:solidFill>
                  <a:srgbClr val="7E1416"/>
                </a:solidFill>
                <a:latin typeface="Arial Rounded MT Bold" panose="020F0704030504030204" pitchFamily="34" charset="0"/>
              </a:rPr>
              <a:t> </a:t>
            </a:r>
          </a:p>
          <a:p>
            <a:r>
              <a:rPr lang="en-US" sz="3600" spc="300">
                <a:solidFill>
                  <a:srgbClr val="800000"/>
                </a:solidFill>
                <a:latin typeface="Avenir Next Bold"/>
                <a:cs typeface="Avenir Next Bold"/>
              </a:rPr>
              <a:t>Disability Inclusion</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D4D4E580-01A7-E447-C546-829D33BBBF85}"/>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B0E613E0-6EF7-2000-EB1F-7088A435193F}"/>
              </a:ext>
            </a:extLst>
          </p:cNvPr>
          <p:cNvGrpSpPr/>
          <p:nvPr/>
        </p:nvGrpSpPr>
        <p:grpSpPr>
          <a:xfrm>
            <a:off x="469900" y="1328688"/>
            <a:ext cx="11486134" cy="4926706"/>
            <a:chOff x="469900" y="1328688"/>
            <a:chExt cx="11486134" cy="4926706"/>
          </a:xfrm>
        </p:grpSpPr>
        <p:pic>
          <p:nvPicPr>
            <p:cNvPr id="11" name="Picture 10" descr="Cartoon of two people with drums and a drum&#10;&#10;AI-generated content may be incorrect.">
              <a:extLst>
                <a:ext uri="{FF2B5EF4-FFF2-40B4-BE49-F238E27FC236}">
                  <a16:creationId xmlns:a16="http://schemas.microsoft.com/office/drawing/2014/main" id="{59B6C7E9-3655-1EE2-89FF-D1E545BAC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00" y="3173312"/>
              <a:ext cx="5187088" cy="2972544"/>
            </a:xfrm>
            <a:prstGeom prst="rect">
              <a:avLst/>
            </a:prstGeom>
          </p:spPr>
        </p:pic>
        <p:pic>
          <p:nvPicPr>
            <p:cNvPr id="13" name="Picture 12" descr="A cartoon of a tree with text and a bird&#10;&#10;AI-generated content may be incorrect.">
              <a:extLst>
                <a:ext uri="{FF2B5EF4-FFF2-40B4-BE49-F238E27FC236}">
                  <a16:creationId xmlns:a16="http://schemas.microsoft.com/office/drawing/2014/main" id="{F2A1FD3E-B5B9-C224-30BB-EC181F9B8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880" y="1328688"/>
              <a:ext cx="4600154" cy="4926706"/>
            </a:xfrm>
            <a:prstGeom prst="rect">
              <a:avLst/>
            </a:prstGeom>
          </p:spPr>
        </p:pic>
      </p:grpSp>
      <p:sp>
        <p:nvSpPr>
          <p:cNvPr id="6" name="Speech Bubble: Oval 5">
            <a:extLst>
              <a:ext uri="{FF2B5EF4-FFF2-40B4-BE49-F238E27FC236}">
                <a16:creationId xmlns:a16="http://schemas.microsoft.com/office/drawing/2014/main" id="{8AE80520-A11C-9032-4170-0A7E800DB8EC}"/>
              </a:ext>
            </a:extLst>
          </p:cNvPr>
          <p:cNvSpPr/>
          <p:nvPr/>
        </p:nvSpPr>
        <p:spPr>
          <a:xfrm>
            <a:off x="2377440" y="2203704"/>
            <a:ext cx="1691640" cy="713232"/>
          </a:xfrm>
          <a:prstGeom prst="wedgeEllipseCallout">
            <a:avLst/>
          </a:prstGeom>
          <a:solidFill>
            <a:schemeClr val="bg1"/>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No Gracias</a:t>
            </a:r>
            <a:endParaRPr lang="LID4096">
              <a:solidFill>
                <a:schemeClr val="tx1"/>
              </a:solidFill>
            </a:endParaRPr>
          </a:p>
        </p:txBody>
      </p:sp>
      <p:sp>
        <p:nvSpPr>
          <p:cNvPr id="7" name="Speech Bubble: Oval 6">
            <a:extLst>
              <a:ext uri="{FF2B5EF4-FFF2-40B4-BE49-F238E27FC236}">
                <a16:creationId xmlns:a16="http://schemas.microsoft.com/office/drawing/2014/main" id="{3F3FB41D-8F11-3B10-3533-C1E95F0B831A}"/>
              </a:ext>
            </a:extLst>
          </p:cNvPr>
          <p:cNvSpPr/>
          <p:nvPr/>
        </p:nvSpPr>
        <p:spPr>
          <a:xfrm>
            <a:off x="4599360" y="2457032"/>
            <a:ext cx="1691640" cy="713232"/>
          </a:xfrm>
          <a:prstGeom prst="wedgeEllipseCallout">
            <a:avLst/>
          </a:prstGeom>
          <a:solidFill>
            <a:schemeClr val="bg1"/>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Estamos </a:t>
            </a:r>
            <a:r>
              <a:rPr lang="en-US" sz="1400" b="1" err="1">
                <a:solidFill>
                  <a:schemeClr val="tx1"/>
                </a:solidFill>
              </a:rPr>
              <a:t>muy</a:t>
            </a:r>
            <a:r>
              <a:rPr lang="en-US" sz="1400" b="1">
                <a:solidFill>
                  <a:schemeClr val="tx1"/>
                </a:solidFill>
              </a:rPr>
              <a:t> </a:t>
            </a:r>
            <a:r>
              <a:rPr lang="en-US" sz="1400" b="1" err="1">
                <a:solidFill>
                  <a:schemeClr val="tx1"/>
                </a:solidFill>
              </a:rPr>
              <a:t>ocupados</a:t>
            </a:r>
            <a:endParaRPr lang="LID4096" sz="1400" b="1">
              <a:solidFill>
                <a:schemeClr val="tx1"/>
              </a:solidFill>
            </a:endParaRPr>
          </a:p>
        </p:txBody>
      </p:sp>
      <p:sp>
        <p:nvSpPr>
          <p:cNvPr id="8" name="TextBox 7">
            <a:extLst>
              <a:ext uri="{FF2B5EF4-FFF2-40B4-BE49-F238E27FC236}">
                <a16:creationId xmlns:a16="http://schemas.microsoft.com/office/drawing/2014/main" id="{E727371F-EC0A-93B1-6E35-A3EF4A89C5AD}"/>
              </a:ext>
            </a:extLst>
          </p:cNvPr>
          <p:cNvSpPr txBox="1"/>
          <p:nvPr/>
        </p:nvSpPr>
        <p:spPr>
          <a:xfrm>
            <a:off x="9544680" y="4093377"/>
            <a:ext cx="950976" cy="369332"/>
          </a:xfrm>
          <a:prstGeom prst="rect">
            <a:avLst/>
          </a:prstGeom>
          <a:noFill/>
          <a:ln>
            <a:solidFill>
              <a:schemeClr val="tx1"/>
            </a:solidFill>
            <a:prstDash val="sysDash"/>
          </a:ln>
        </p:spPr>
        <p:txBody>
          <a:bodyPr wrap="square" rtlCol="0">
            <a:spAutoFit/>
          </a:bodyPr>
          <a:lstStyle/>
          <a:p>
            <a:r>
              <a:rPr lang="en-US" err="1"/>
              <a:t>Practica</a:t>
            </a:r>
            <a:endParaRPr lang="LID4096"/>
          </a:p>
        </p:txBody>
      </p:sp>
      <p:sp>
        <p:nvSpPr>
          <p:cNvPr id="9" name="TextBox 8">
            <a:extLst>
              <a:ext uri="{FF2B5EF4-FFF2-40B4-BE49-F238E27FC236}">
                <a16:creationId xmlns:a16="http://schemas.microsoft.com/office/drawing/2014/main" id="{B68ADE57-F421-755A-0462-15EFD6D1E7F3}"/>
              </a:ext>
            </a:extLst>
          </p:cNvPr>
          <p:cNvSpPr txBox="1"/>
          <p:nvPr/>
        </p:nvSpPr>
        <p:spPr>
          <a:xfrm rot="20618346">
            <a:off x="7559040" y="4490232"/>
            <a:ext cx="950976" cy="369332"/>
          </a:xfrm>
          <a:prstGeom prst="rect">
            <a:avLst/>
          </a:prstGeom>
          <a:noFill/>
          <a:ln>
            <a:solidFill>
              <a:schemeClr val="tx1"/>
            </a:solidFill>
            <a:prstDash val="sysDash"/>
          </a:ln>
        </p:spPr>
        <p:txBody>
          <a:bodyPr wrap="square" rtlCol="0">
            <a:spAutoFit/>
          </a:bodyPr>
          <a:lstStyle/>
          <a:p>
            <a:r>
              <a:rPr lang="en-US"/>
              <a:t>Teoria</a:t>
            </a:r>
            <a:endParaRPr lang="LID4096"/>
          </a:p>
        </p:txBody>
      </p:sp>
    </p:spTree>
    <p:extLst>
      <p:ext uri="{BB962C8B-B14F-4D97-AF65-F5344CB8AC3E}">
        <p14:creationId xmlns:p14="http://schemas.microsoft.com/office/powerpoint/2010/main" val="3015123380"/>
      </p:ext>
    </p:extLst>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DF555-FDCB-49AA-A718-8B6CFAA7EFD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9940B15-BEB9-81A7-4884-3C15A8946DD3}"/>
              </a:ext>
            </a:extLst>
          </p:cNvPr>
          <p:cNvSpPr txBox="1">
            <a:spLocks/>
          </p:cNvSpPr>
          <p:nvPr/>
        </p:nvSpPr>
        <p:spPr>
          <a:xfrm>
            <a:off x="469900" y="465138"/>
            <a:ext cx="8457124" cy="661987"/>
          </a:xfrm>
          <a:prstGeom prst="rect">
            <a:avLst/>
          </a:prstGeom>
        </p:spPr>
        <p:txBody>
          <a:bodyP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de Personas con Discapacidad</a:t>
            </a:r>
            <a:r>
              <a:rPr lang="es-ES" sz="2900">
                <a:solidFill>
                  <a:srgbClr val="7E1416"/>
                </a:solidFill>
                <a:latin typeface="Arial Rounded MT Bold" panose="020F0704030504030204" pitchFamily="34" charset="0"/>
              </a:rPr>
              <a:t> </a:t>
            </a:r>
          </a:p>
          <a:p>
            <a:r>
              <a:rPr lang="en-US" sz="3600" spc="300">
                <a:solidFill>
                  <a:srgbClr val="800000"/>
                </a:solidFill>
                <a:latin typeface="Avenir Next Bold"/>
                <a:cs typeface="Avenir Next Bold"/>
              </a:rPr>
              <a:t>Disability Inclusion</a:t>
            </a:r>
            <a:endParaRPr lang="en-US" sz="2800" i="1" spc="300">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E12B8489-9053-7694-D551-979F29ADCCFF}"/>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5C7D6564-C534-95BB-660F-F697E14EDCDB}"/>
              </a:ext>
            </a:extLst>
          </p:cNvPr>
          <p:cNvGrpSpPr>
            <a:grpSpLocks noChangeAspect="1"/>
          </p:cNvGrpSpPr>
          <p:nvPr/>
        </p:nvGrpSpPr>
        <p:grpSpPr>
          <a:xfrm>
            <a:off x="3118520" y="1127125"/>
            <a:ext cx="5954959" cy="2554239"/>
            <a:chOff x="469900" y="1328688"/>
            <a:chExt cx="11486134" cy="4926706"/>
          </a:xfrm>
        </p:grpSpPr>
        <p:pic>
          <p:nvPicPr>
            <p:cNvPr id="11" name="Picture 10" descr="Cartoon of two people with drums and a drum&#10;&#10;AI-generated content may be incorrect.">
              <a:extLst>
                <a:ext uri="{FF2B5EF4-FFF2-40B4-BE49-F238E27FC236}">
                  <a16:creationId xmlns:a16="http://schemas.microsoft.com/office/drawing/2014/main" id="{2E7C44E9-4D48-8933-5F90-49B8A9613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00" y="3173312"/>
              <a:ext cx="5187088" cy="2972544"/>
            </a:xfrm>
            <a:prstGeom prst="rect">
              <a:avLst/>
            </a:prstGeom>
          </p:spPr>
        </p:pic>
        <p:pic>
          <p:nvPicPr>
            <p:cNvPr id="13" name="Picture 12" descr="A cartoon of a tree with text and a bird&#10;&#10;AI-generated content may be incorrect.">
              <a:extLst>
                <a:ext uri="{FF2B5EF4-FFF2-40B4-BE49-F238E27FC236}">
                  <a16:creationId xmlns:a16="http://schemas.microsoft.com/office/drawing/2014/main" id="{80F6277C-DC7C-A8E8-6153-23115F9930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5880" y="1328688"/>
              <a:ext cx="4600154" cy="4926706"/>
            </a:xfrm>
            <a:prstGeom prst="rect">
              <a:avLst/>
            </a:prstGeom>
          </p:spPr>
        </p:pic>
      </p:grpSp>
      <p:sp>
        <p:nvSpPr>
          <p:cNvPr id="7" name="Title 1">
            <a:extLst>
              <a:ext uri="{FF2B5EF4-FFF2-40B4-BE49-F238E27FC236}">
                <a16:creationId xmlns:a16="http://schemas.microsoft.com/office/drawing/2014/main" id="{203D93A0-8F75-21C6-7100-82F33E6060C3}"/>
              </a:ext>
            </a:extLst>
          </p:cNvPr>
          <p:cNvSpPr txBox="1">
            <a:spLocks/>
          </p:cNvSpPr>
          <p:nvPr/>
        </p:nvSpPr>
        <p:spPr>
          <a:xfrm>
            <a:off x="469900" y="4974632"/>
            <a:ext cx="1135216"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err="1"/>
              <a:t>Diseño</a:t>
            </a:r>
            <a:r>
              <a:rPr lang="en-US" sz="2200"/>
              <a:t> </a:t>
            </a:r>
            <a:r>
              <a:rPr lang="en-GB" sz="1100"/>
              <a:t>Design</a:t>
            </a:r>
            <a:endParaRPr lang="en-GB" sz="1100" spc="300">
              <a:solidFill>
                <a:srgbClr val="800000"/>
              </a:solidFill>
              <a:latin typeface="Arial Rounded MT Bold"/>
            </a:endParaRPr>
          </a:p>
        </p:txBody>
      </p:sp>
      <p:sp>
        <p:nvSpPr>
          <p:cNvPr id="8" name="Title 1">
            <a:extLst>
              <a:ext uri="{FF2B5EF4-FFF2-40B4-BE49-F238E27FC236}">
                <a16:creationId xmlns:a16="http://schemas.microsoft.com/office/drawing/2014/main" id="{FE7B5948-47E4-F5EB-7148-E85CE755733A}"/>
              </a:ext>
            </a:extLst>
          </p:cNvPr>
          <p:cNvSpPr txBox="1">
            <a:spLocks/>
          </p:cNvSpPr>
          <p:nvPr/>
        </p:nvSpPr>
        <p:spPr>
          <a:xfrm>
            <a:off x="1875081" y="4974632"/>
            <a:ext cx="2153464"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err="1"/>
              <a:t>Implementación</a:t>
            </a:r>
            <a:r>
              <a:rPr lang="en-US" sz="1050"/>
              <a:t> </a:t>
            </a:r>
            <a:r>
              <a:rPr lang="en-GB" sz="1100"/>
              <a:t>Implementation</a:t>
            </a:r>
            <a:endParaRPr lang="en-GB" sz="1100" spc="300">
              <a:solidFill>
                <a:srgbClr val="800000"/>
              </a:solidFill>
              <a:latin typeface="Arial Rounded MT Bold"/>
            </a:endParaRPr>
          </a:p>
        </p:txBody>
      </p:sp>
      <p:sp>
        <p:nvSpPr>
          <p:cNvPr id="9" name="Title 1">
            <a:extLst>
              <a:ext uri="{FF2B5EF4-FFF2-40B4-BE49-F238E27FC236}">
                <a16:creationId xmlns:a16="http://schemas.microsoft.com/office/drawing/2014/main" id="{033861AC-AD24-E82B-36CA-694E50BE0A61}"/>
              </a:ext>
            </a:extLst>
          </p:cNvPr>
          <p:cNvSpPr txBox="1">
            <a:spLocks/>
          </p:cNvSpPr>
          <p:nvPr/>
        </p:nvSpPr>
        <p:spPr>
          <a:xfrm>
            <a:off x="4028545" y="4974632"/>
            <a:ext cx="1135216"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err="1"/>
              <a:t>Revisión</a:t>
            </a:r>
            <a:r>
              <a:rPr lang="en-US" sz="1050"/>
              <a:t> </a:t>
            </a:r>
            <a:r>
              <a:rPr lang="en-GB" sz="1100"/>
              <a:t>Review</a:t>
            </a:r>
            <a:endParaRPr lang="en-GB" sz="1100" spc="300">
              <a:solidFill>
                <a:srgbClr val="800000"/>
              </a:solidFill>
              <a:latin typeface="Arial Rounded MT Bold"/>
            </a:endParaRPr>
          </a:p>
        </p:txBody>
      </p:sp>
      <p:sp>
        <p:nvSpPr>
          <p:cNvPr id="10" name="Title 1">
            <a:extLst>
              <a:ext uri="{FF2B5EF4-FFF2-40B4-BE49-F238E27FC236}">
                <a16:creationId xmlns:a16="http://schemas.microsoft.com/office/drawing/2014/main" id="{4F64DD53-37A9-7B9E-D3CF-03233C30F3C6}"/>
              </a:ext>
            </a:extLst>
          </p:cNvPr>
          <p:cNvSpPr txBox="1">
            <a:spLocks/>
          </p:cNvSpPr>
          <p:nvPr/>
        </p:nvSpPr>
        <p:spPr>
          <a:xfrm>
            <a:off x="5281327" y="4965921"/>
            <a:ext cx="1706832"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err="1"/>
              <a:t>Investigación</a:t>
            </a:r>
            <a:r>
              <a:rPr lang="en-US" sz="1050"/>
              <a:t> </a:t>
            </a:r>
            <a:r>
              <a:rPr lang="en-GB" sz="1100"/>
              <a:t>Research</a:t>
            </a:r>
            <a:endParaRPr lang="en-GB" sz="1100" spc="300">
              <a:solidFill>
                <a:srgbClr val="800000"/>
              </a:solidFill>
              <a:latin typeface="Arial Rounded MT Bold"/>
            </a:endParaRPr>
          </a:p>
        </p:txBody>
      </p:sp>
      <p:sp>
        <p:nvSpPr>
          <p:cNvPr id="14" name="Title 1">
            <a:extLst>
              <a:ext uri="{FF2B5EF4-FFF2-40B4-BE49-F238E27FC236}">
                <a16:creationId xmlns:a16="http://schemas.microsoft.com/office/drawing/2014/main" id="{04442829-69A1-3C71-344D-9DDB4712F532}"/>
              </a:ext>
            </a:extLst>
          </p:cNvPr>
          <p:cNvSpPr txBox="1">
            <a:spLocks/>
          </p:cNvSpPr>
          <p:nvPr/>
        </p:nvSpPr>
        <p:spPr>
          <a:xfrm>
            <a:off x="7489919" y="4289088"/>
            <a:ext cx="2879377"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err="1"/>
              <a:t>Apoyo</a:t>
            </a:r>
            <a:r>
              <a:rPr lang="en-US" sz="2200"/>
              <a:t> de </a:t>
            </a:r>
            <a:r>
              <a:rPr lang="en-US" sz="2200" err="1"/>
              <a:t>formación</a:t>
            </a:r>
            <a:r>
              <a:rPr lang="en-US" sz="2200"/>
              <a:t> </a:t>
            </a:r>
            <a:r>
              <a:rPr lang="en-GB" sz="1100"/>
              <a:t>Training Support</a:t>
            </a:r>
            <a:endParaRPr lang="en-GB" sz="1100" spc="300">
              <a:solidFill>
                <a:srgbClr val="800000"/>
              </a:solidFill>
              <a:latin typeface="Arial Rounded MT Bold"/>
            </a:endParaRPr>
          </a:p>
        </p:txBody>
      </p:sp>
      <p:sp>
        <p:nvSpPr>
          <p:cNvPr id="15" name="Title 1">
            <a:extLst>
              <a:ext uri="{FF2B5EF4-FFF2-40B4-BE49-F238E27FC236}">
                <a16:creationId xmlns:a16="http://schemas.microsoft.com/office/drawing/2014/main" id="{B16877CB-B1B6-1E7E-14C7-1E6C6BC5A8F9}"/>
              </a:ext>
            </a:extLst>
          </p:cNvPr>
          <p:cNvSpPr txBox="1">
            <a:spLocks/>
          </p:cNvSpPr>
          <p:nvPr/>
        </p:nvSpPr>
        <p:spPr>
          <a:xfrm>
            <a:off x="6995483" y="5552062"/>
            <a:ext cx="2879376"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200" err="1"/>
              <a:t>Provisión</a:t>
            </a:r>
            <a:r>
              <a:rPr lang="en-US" sz="2200"/>
              <a:t> de </a:t>
            </a:r>
            <a:r>
              <a:rPr lang="en-US" sz="2200" err="1"/>
              <a:t>formación</a:t>
            </a:r>
            <a:r>
              <a:rPr lang="en-US" sz="2200"/>
              <a:t> </a:t>
            </a:r>
            <a:r>
              <a:rPr lang="en-GB" sz="1100"/>
              <a:t>Training Provision</a:t>
            </a:r>
            <a:endParaRPr lang="en-GB" sz="1100" spc="300">
              <a:solidFill>
                <a:srgbClr val="800000"/>
              </a:solidFill>
              <a:latin typeface="Arial Rounded MT Bold"/>
            </a:endParaRPr>
          </a:p>
        </p:txBody>
      </p:sp>
      <p:sp>
        <p:nvSpPr>
          <p:cNvPr id="16" name="Title 1">
            <a:extLst>
              <a:ext uri="{FF2B5EF4-FFF2-40B4-BE49-F238E27FC236}">
                <a16:creationId xmlns:a16="http://schemas.microsoft.com/office/drawing/2014/main" id="{D55B176E-E3F5-E27F-83D3-C7C12AB3DD68}"/>
              </a:ext>
            </a:extLst>
          </p:cNvPr>
          <p:cNvSpPr txBox="1">
            <a:spLocks/>
          </p:cNvSpPr>
          <p:nvPr/>
        </p:nvSpPr>
        <p:spPr>
          <a:xfrm>
            <a:off x="9774936" y="4918223"/>
            <a:ext cx="2086651" cy="376586"/>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200" err="1"/>
              <a:t>Estudios</a:t>
            </a:r>
            <a:r>
              <a:rPr lang="en-GB" sz="2200"/>
              <a:t> de Caso</a:t>
            </a:r>
          </a:p>
          <a:p>
            <a:pPr algn="ctr"/>
            <a:r>
              <a:rPr lang="en-GB" sz="1100"/>
              <a:t>Case Studies</a:t>
            </a:r>
            <a:endParaRPr lang="en-GB" sz="1100" spc="300">
              <a:solidFill>
                <a:srgbClr val="800000"/>
              </a:solidFill>
              <a:latin typeface="Arial Rounded MT Bold"/>
            </a:endParaRPr>
          </a:p>
        </p:txBody>
      </p:sp>
      <p:sp>
        <p:nvSpPr>
          <p:cNvPr id="23" name="Title 1">
            <a:extLst>
              <a:ext uri="{FF2B5EF4-FFF2-40B4-BE49-F238E27FC236}">
                <a16:creationId xmlns:a16="http://schemas.microsoft.com/office/drawing/2014/main" id="{A7A865E7-9D21-8B65-0CD3-779FAB015282}"/>
              </a:ext>
            </a:extLst>
          </p:cNvPr>
          <p:cNvSpPr txBox="1">
            <a:spLocks/>
          </p:cNvSpPr>
          <p:nvPr/>
        </p:nvSpPr>
        <p:spPr>
          <a:xfrm>
            <a:off x="2652297" y="4278259"/>
            <a:ext cx="2153464"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b="1" err="1"/>
              <a:t>Programa</a:t>
            </a:r>
            <a:endParaRPr lang="en-GB" sz="2800" b="1"/>
          </a:p>
          <a:p>
            <a:pPr algn="ctr"/>
            <a:r>
              <a:rPr lang="en-GB" sz="1100" b="1"/>
              <a:t>Programme</a:t>
            </a:r>
            <a:endParaRPr lang="en-GB" sz="1100" b="1" spc="300">
              <a:solidFill>
                <a:srgbClr val="800000"/>
              </a:solidFill>
              <a:latin typeface="Arial Rounded MT Bold"/>
            </a:endParaRPr>
          </a:p>
        </p:txBody>
      </p:sp>
      <p:cxnSp>
        <p:nvCxnSpPr>
          <p:cNvPr id="28" name="Connector: Elbow 27">
            <a:extLst>
              <a:ext uri="{FF2B5EF4-FFF2-40B4-BE49-F238E27FC236}">
                <a16:creationId xmlns:a16="http://schemas.microsoft.com/office/drawing/2014/main" id="{66969DB6-C0A3-D20F-57BF-51123420C2A2}"/>
              </a:ext>
            </a:extLst>
          </p:cNvPr>
          <p:cNvCxnSpPr>
            <a:stCxn id="23" idx="1"/>
            <a:endCxn id="7" idx="1"/>
          </p:cNvCxnSpPr>
          <p:nvPr/>
        </p:nvCxnSpPr>
        <p:spPr>
          <a:xfrm rot="10800000" flipV="1">
            <a:off x="469901" y="4508931"/>
            <a:ext cx="2182397" cy="653993"/>
          </a:xfrm>
          <a:prstGeom prst="bentConnector3">
            <a:avLst>
              <a:gd name="adj1" fmla="val 105687"/>
            </a:avLst>
          </a:prstGeom>
          <a:ln>
            <a:tailEnd type="triangle"/>
          </a:ln>
        </p:spPr>
        <p:style>
          <a:lnRef idx="3">
            <a:schemeClr val="dk1"/>
          </a:lnRef>
          <a:fillRef idx="0">
            <a:schemeClr val="dk1"/>
          </a:fillRef>
          <a:effectRef idx="2">
            <a:schemeClr val="dk1"/>
          </a:effectRef>
          <a:fontRef idx="minor">
            <a:schemeClr val="tx1"/>
          </a:fontRef>
        </p:style>
      </p:cxnSp>
      <p:cxnSp>
        <p:nvCxnSpPr>
          <p:cNvPr id="30" name="Connector: Elbow 29">
            <a:extLst>
              <a:ext uri="{FF2B5EF4-FFF2-40B4-BE49-F238E27FC236}">
                <a16:creationId xmlns:a16="http://schemas.microsoft.com/office/drawing/2014/main" id="{398E286C-3B10-499A-79F1-63016F67700D}"/>
              </a:ext>
            </a:extLst>
          </p:cNvPr>
          <p:cNvCxnSpPr>
            <a:cxnSpLocks/>
            <a:stCxn id="23" idx="3"/>
            <a:endCxn id="10" idx="3"/>
          </p:cNvCxnSpPr>
          <p:nvPr/>
        </p:nvCxnSpPr>
        <p:spPr>
          <a:xfrm>
            <a:off x="4805761" y="4508932"/>
            <a:ext cx="2182398" cy="645282"/>
          </a:xfrm>
          <a:prstGeom prst="bentConnector3">
            <a:avLst>
              <a:gd name="adj1" fmla="val 110475"/>
            </a:avLst>
          </a:prstGeom>
          <a:ln>
            <a:tailEnd type="triangle"/>
          </a:ln>
        </p:spPr>
        <p:style>
          <a:lnRef idx="3">
            <a:schemeClr val="dk1"/>
          </a:lnRef>
          <a:fillRef idx="0">
            <a:schemeClr val="dk1"/>
          </a:fillRef>
          <a:effectRef idx="2">
            <a:schemeClr val="dk1"/>
          </a:effectRef>
          <a:fontRef idx="minor">
            <a:schemeClr val="tx1"/>
          </a:fontRef>
        </p:style>
      </p:cxnSp>
      <p:sp>
        <p:nvSpPr>
          <p:cNvPr id="34" name="Title 1">
            <a:extLst>
              <a:ext uri="{FF2B5EF4-FFF2-40B4-BE49-F238E27FC236}">
                <a16:creationId xmlns:a16="http://schemas.microsoft.com/office/drawing/2014/main" id="{12ED6E3D-B1D1-7081-30CE-17DCFD9A7D37}"/>
              </a:ext>
            </a:extLst>
          </p:cNvPr>
          <p:cNvSpPr txBox="1">
            <a:spLocks/>
          </p:cNvSpPr>
          <p:nvPr/>
        </p:nvSpPr>
        <p:spPr>
          <a:xfrm>
            <a:off x="144348" y="6257954"/>
            <a:ext cx="2153464"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0C0"/>
                </a:solidFill>
              </a:rPr>
              <a:t>Responsive…</a:t>
            </a:r>
            <a:endParaRPr lang="en-GB" sz="2800" b="1" spc="300">
              <a:solidFill>
                <a:srgbClr val="0070C0"/>
              </a:solidFill>
              <a:latin typeface="Arial Rounded MT Bold"/>
            </a:endParaRPr>
          </a:p>
        </p:txBody>
      </p:sp>
      <p:sp>
        <p:nvSpPr>
          <p:cNvPr id="35" name="Title 1">
            <a:extLst>
              <a:ext uri="{FF2B5EF4-FFF2-40B4-BE49-F238E27FC236}">
                <a16:creationId xmlns:a16="http://schemas.microsoft.com/office/drawing/2014/main" id="{CE060B71-8E53-F3EE-463F-0764C3B15BF4}"/>
              </a:ext>
            </a:extLst>
          </p:cNvPr>
          <p:cNvSpPr txBox="1">
            <a:spLocks/>
          </p:cNvSpPr>
          <p:nvPr/>
        </p:nvSpPr>
        <p:spPr>
          <a:xfrm>
            <a:off x="2297812" y="6257954"/>
            <a:ext cx="2153464"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0C0"/>
                </a:solidFill>
              </a:rPr>
              <a:t>Accessible…</a:t>
            </a:r>
            <a:endParaRPr lang="en-GB" sz="2800" b="1" spc="300">
              <a:solidFill>
                <a:srgbClr val="0070C0"/>
              </a:solidFill>
              <a:latin typeface="Arial Rounded MT Bold"/>
            </a:endParaRPr>
          </a:p>
        </p:txBody>
      </p:sp>
      <p:sp>
        <p:nvSpPr>
          <p:cNvPr id="36" name="Title 1">
            <a:extLst>
              <a:ext uri="{FF2B5EF4-FFF2-40B4-BE49-F238E27FC236}">
                <a16:creationId xmlns:a16="http://schemas.microsoft.com/office/drawing/2014/main" id="{EE0F99F8-7BC6-72F7-D87B-849257A1E4D3}"/>
              </a:ext>
            </a:extLst>
          </p:cNvPr>
          <p:cNvSpPr txBox="1">
            <a:spLocks/>
          </p:cNvSpPr>
          <p:nvPr/>
        </p:nvSpPr>
        <p:spPr>
          <a:xfrm>
            <a:off x="4451276" y="6257953"/>
            <a:ext cx="2907468" cy="461345"/>
          </a:xfrm>
          <a:prstGeom prst="rect">
            <a:avLst/>
          </a:prstGeom>
          <a:ln>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0070C0"/>
                </a:solidFill>
              </a:rPr>
              <a:t>Shared Learning…</a:t>
            </a:r>
            <a:endParaRPr lang="en-GB" sz="2800" b="1" spc="300">
              <a:solidFill>
                <a:srgbClr val="0070C0"/>
              </a:solidFill>
              <a:latin typeface="Arial Rounded MT Bold"/>
            </a:endParaRPr>
          </a:p>
        </p:txBody>
      </p:sp>
      <p:sp>
        <p:nvSpPr>
          <p:cNvPr id="3" name="Speech Bubble: Oval 2">
            <a:extLst>
              <a:ext uri="{FF2B5EF4-FFF2-40B4-BE49-F238E27FC236}">
                <a16:creationId xmlns:a16="http://schemas.microsoft.com/office/drawing/2014/main" id="{F631628F-2A75-B4AB-29D4-4A0EE6D00E8C}"/>
              </a:ext>
            </a:extLst>
          </p:cNvPr>
          <p:cNvSpPr/>
          <p:nvPr/>
        </p:nvSpPr>
        <p:spPr>
          <a:xfrm>
            <a:off x="3914868" y="1480441"/>
            <a:ext cx="1096538" cy="462324"/>
          </a:xfrm>
          <a:prstGeom prst="wedgeEllipseCallout">
            <a:avLst/>
          </a:prstGeom>
          <a:solidFill>
            <a:schemeClr val="bg1"/>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No Gracias</a:t>
            </a:r>
            <a:endParaRPr lang="LID4096" sz="900">
              <a:solidFill>
                <a:schemeClr val="tx1"/>
              </a:solidFill>
            </a:endParaRPr>
          </a:p>
        </p:txBody>
      </p:sp>
      <p:sp>
        <p:nvSpPr>
          <p:cNvPr id="6" name="Speech Bubble: Oval 5">
            <a:extLst>
              <a:ext uri="{FF2B5EF4-FFF2-40B4-BE49-F238E27FC236}">
                <a16:creationId xmlns:a16="http://schemas.microsoft.com/office/drawing/2014/main" id="{F9A7E5C9-ECBF-D531-1031-9BA504BD4303}"/>
              </a:ext>
            </a:extLst>
          </p:cNvPr>
          <p:cNvSpPr/>
          <p:nvPr/>
        </p:nvSpPr>
        <p:spPr>
          <a:xfrm>
            <a:off x="5233990" y="1501092"/>
            <a:ext cx="1342040" cy="565833"/>
          </a:xfrm>
          <a:prstGeom prst="wedgeEllipseCallout">
            <a:avLst/>
          </a:prstGeom>
          <a:solidFill>
            <a:schemeClr val="bg1"/>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Estamos </a:t>
            </a:r>
            <a:r>
              <a:rPr lang="en-US" sz="900" err="1">
                <a:solidFill>
                  <a:schemeClr val="tx1"/>
                </a:solidFill>
              </a:rPr>
              <a:t>muy</a:t>
            </a:r>
            <a:r>
              <a:rPr lang="en-US" sz="900">
                <a:solidFill>
                  <a:schemeClr val="tx1"/>
                </a:solidFill>
              </a:rPr>
              <a:t> </a:t>
            </a:r>
            <a:r>
              <a:rPr lang="en-US" sz="900" err="1">
                <a:solidFill>
                  <a:schemeClr val="tx1"/>
                </a:solidFill>
              </a:rPr>
              <a:t>ocupados</a:t>
            </a:r>
            <a:endParaRPr lang="LID4096" sz="900">
              <a:solidFill>
                <a:schemeClr val="tx1"/>
              </a:solidFill>
            </a:endParaRPr>
          </a:p>
        </p:txBody>
      </p:sp>
      <p:sp>
        <p:nvSpPr>
          <p:cNvPr id="12" name="TextBox 11">
            <a:extLst>
              <a:ext uri="{FF2B5EF4-FFF2-40B4-BE49-F238E27FC236}">
                <a16:creationId xmlns:a16="http://schemas.microsoft.com/office/drawing/2014/main" id="{C65FADF2-489D-0F88-593C-5C7CFAC863DE}"/>
              </a:ext>
            </a:extLst>
          </p:cNvPr>
          <p:cNvSpPr txBox="1"/>
          <p:nvPr/>
        </p:nvSpPr>
        <p:spPr>
          <a:xfrm>
            <a:off x="7834940" y="2471780"/>
            <a:ext cx="610074" cy="230832"/>
          </a:xfrm>
          <a:prstGeom prst="rect">
            <a:avLst/>
          </a:prstGeom>
          <a:noFill/>
          <a:ln>
            <a:solidFill>
              <a:schemeClr val="tx1"/>
            </a:solidFill>
            <a:prstDash val="sysDash"/>
          </a:ln>
        </p:spPr>
        <p:txBody>
          <a:bodyPr wrap="square" rtlCol="0">
            <a:spAutoFit/>
          </a:bodyPr>
          <a:lstStyle/>
          <a:p>
            <a:r>
              <a:rPr lang="en-US" sz="900" err="1"/>
              <a:t>Practica</a:t>
            </a:r>
            <a:endParaRPr lang="LID4096" sz="900"/>
          </a:p>
        </p:txBody>
      </p:sp>
      <p:sp>
        <p:nvSpPr>
          <p:cNvPr id="17" name="TextBox 16">
            <a:extLst>
              <a:ext uri="{FF2B5EF4-FFF2-40B4-BE49-F238E27FC236}">
                <a16:creationId xmlns:a16="http://schemas.microsoft.com/office/drawing/2014/main" id="{BFCB37AD-0477-FA25-0C1A-1ED3CEC4A89E}"/>
              </a:ext>
            </a:extLst>
          </p:cNvPr>
          <p:cNvSpPr txBox="1"/>
          <p:nvPr/>
        </p:nvSpPr>
        <p:spPr>
          <a:xfrm rot="20618346">
            <a:off x="6596611" y="2738604"/>
            <a:ext cx="589283" cy="230832"/>
          </a:xfrm>
          <a:prstGeom prst="rect">
            <a:avLst/>
          </a:prstGeom>
          <a:noFill/>
          <a:ln>
            <a:solidFill>
              <a:schemeClr val="tx1"/>
            </a:solidFill>
            <a:prstDash val="sysDash"/>
          </a:ln>
        </p:spPr>
        <p:txBody>
          <a:bodyPr wrap="square" rtlCol="0">
            <a:spAutoFit/>
          </a:bodyPr>
          <a:lstStyle/>
          <a:p>
            <a:r>
              <a:rPr lang="en-US" sz="900"/>
              <a:t>Teoria</a:t>
            </a:r>
            <a:endParaRPr lang="LID4096" sz="900"/>
          </a:p>
        </p:txBody>
      </p:sp>
    </p:spTree>
    <p:extLst>
      <p:ext uri="{BB962C8B-B14F-4D97-AF65-F5344CB8AC3E}">
        <p14:creationId xmlns:p14="http://schemas.microsoft.com/office/powerpoint/2010/main" val="62701477"/>
      </p:ext>
    </p:extLst>
  </p:cSld>
  <p:clrMapOvr>
    <a:masterClrMapping/>
  </p:clrMapOvr>
  <mc:AlternateContent xmlns:mc="http://schemas.openxmlformats.org/markup-compatibility/2006">
    <mc:Choice xmlns:p14="http://schemas.microsoft.com/office/powerpoint/2010/main" Requires="p14">
      <p:transition spd="slow" p14:dur="400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0D4F7-D440-6A92-0CDE-1974C87450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90A887F-6720-AD77-29B2-B0255280294B}"/>
              </a:ext>
            </a:extLst>
          </p:cNvPr>
          <p:cNvSpPr txBox="1">
            <a:spLocks/>
          </p:cNvSpPr>
          <p:nvPr/>
        </p:nvSpPr>
        <p:spPr>
          <a:xfrm>
            <a:off x="469900" y="465138"/>
            <a:ext cx="8457124" cy="661987"/>
          </a:xfrm>
          <a:prstGeom prst="rect">
            <a:avLst/>
          </a:prstGeom>
        </p:spPr>
        <p:txBody>
          <a:bodyPr lIns="91440" tIns="45720" rIns="91440" bIns="45720" anchor="t">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err="1">
                <a:solidFill>
                  <a:srgbClr val="7E1416"/>
                </a:solidFill>
                <a:latin typeface="Arial Rounded MT Bold" panose="020F0704030504030204" pitchFamily="34" charset="0"/>
              </a:rPr>
              <a:t>Inclusión</a:t>
            </a:r>
            <a:r>
              <a:rPr lang="en-US" sz="3200" b="1">
                <a:solidFill>
                  <a:srgbClr val="7E1416"/>
                </a:solidFill>
                <a:latin typeface="Arial Rounded MT Bold" panose="020F0704030504030204" pitchFamily="34" charset="0"/>
              </a:rPr>
              <a:t> de Personas </a:t>
            </a:r>
            <a:r>
              <a:rPr lang="en-US" sz="3200" b="1" err="1">
                <a:solidFill>
                  <a:srgbClr val="7E1416"/>
                </a:solidFill>
                <a:latin typeface="Arial Rounded MT Bold" panose="020F0704030504030204" pitchFamily="34" charset="0"/>
              </a:rPr>
              <a:t>Mayores</a:t>
            </a:r>
            <a:r>
              <a:rPr lang="en-US" sz="3200" b="1">
                <a:solidFill>
                  <a:srgbClr val="7E1416"/>
                </a:solidFill>
                <a:latin typeface="Arial Rounded MT Bold" panose="020F0704030504030204" pitchFamily="34" charset="0"/>
              </a:rPr>
              <a:t>  </a:t>
            </a:r>
            <a:r>
              <a:rPr lang="en-US" sz="2600" b="1">
                <a:solidFill>
                  <a:srgbClr val="7E1416"/>
                </a:solidFill>
                <a:latin typeface="Arial Rounded MT Bold" panose="020F0704030504030204" pitchFamily="34" charset="0"/>
              </a:rPr>
              <a:t>/ </a:t>
            </a:r>
            <a:r>
              <a:rPr lang="en-US" sz="2600" spc="300">
                <a:solidFill>
                  <a:srgbClr val="800000"/>
                </a:solidFill>
                <a:latin typeface="Arial Rounded MT Bold"/>
                <a:ea typeface="Verdana"/>
              </a:rPr>
              <a:t>Age Inclusion</a:t>
            </a:r>
            <a:endParaRPr lang="en-US" sz="2600" i="1" spc="300">
              <a:solidFill>
                <a:srgbClr val="800000"/>
              </a:solidFill>
              <a:latin typeface="Avenir Next Bold"/>
            </a:endParaRPr>
          </a:p>
        </p:txBody>
      </p:sp>
      <p:cxnSp>
        <p:nvCxnSpPr>
          <p:cNvPr id="5" name="Straight Connector 4">
            <a:extLst>
              <a:ext uri="{FF2B5EF4-FFF2-40B4-BE49-F238E27FC236}">
                <a16:creationId xmlns:a16="http://schemas.microsoft.com/office/drawing/2014/main" id="{B165B4E3-BA8A-4B06-CB43-2C3C52BAF6DA}"/>
              </a:ext>
            </a:extLst>
          </p:cNvPr>
          <p:cNvCxnSpPr/>
          <p:nvPr/>
        </p:nvCxnSpPr>
        <p:spPr>
          <a:xfrm>
            <a:off x="649444" y="999504"/>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7" name="Picture 6" descr="A map of the world with blue and grey colors&#10;&#10;AI-generated content may be incorrect.">
            <a:extLst>
              <a:ext uri="{FF2B5EF4-FFF2-40B4-BE49-F238E27FC236}">
                <a16:creationId xmlns:a16="http://schemas.microsoft.com/office/drawing/2014/main" id="{61D967CB-99F5-FCE6-A1F7-D9FEAEBCDEB8}"/>
              </a:ext>
            </a:extLst>
          </p:cNvPr>
          <p:cNvPicPr>
            <a:picLocks noChangeAspect="1"/>
          </p:cNvPicPr>
          <p:nvPr/>
        </p:nvPicPr>
        <p:blipFill>
          <a:blip r:embed="rId3"/>
          <a:stretch>
            <a:fillRect/>
          </a:stretch>
        </p:blipFill>
        <p:spPr>
          <a:xfrm>
            <a:off x="469624" y="1257145"/>
            <a:ext cx="4648753" cy="3732696"/>
          </a:xfrm>
          <a:prstGeom prst="rect">
            <a:avLst/>
          </a:prstGeom>
        </p:spPr>
      </p:pic>
      <p:sp>
        <p:nvSpPr>
          <p:cNvPr id="10" name="TextBox 9">
            <a:extLst>
              <a:ext uri="{FF2B5EF4-FFF2-40B4-BE49-F238E27FC236}">
                <a16:creationId xmlns:a16="http://schemas.microsoft.com/office/drawing/2014/main" id="{45199024-A86E-E041-7767-498E7C3CB89B}"/>
              </a:ext>
            </a:extLst>
          </p:cNvPr>
          <p:cNvSpPr txBox="1"/>
          <p:nvPr/>
        </p:nvSpPr>
        <p:spPr>
          <a:xfrm>
            <a:off x="462012" y="5119861"/>
            <a:ext cx="4896372"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a:t>Estadísticas globales:</a:t>
            </a:r>
          </a:p>
          <a:p>
            <a:pPr>
              <a:buFont typeface="Arial" panose="020B0604020202020204" pitchFamily="34" charset="0"/>
              <a:buChar char="•"/>
            </a:pPr>
            <a:r>
              <a:rPr lang="es-ES" sz="1600"/>
              <a:t>12,2% de la población tenía 60 años o más en 2015</a:t>
            </a:r>
          </a:p>
          <a:p>
            <a:pPr>
              <a:buFont typeface="Arial" panose="020B0604020202020204" pitchFamily="34" charset="0"/>
              <a:buChar char="•"/>
            </a:pPr>
            <a:r>
              <a:rPr lang="es-ES" sz="1600"/>
              <a:t>Se proyecta que el 22% de la población lo será en 2050</a:t>
            </a:r>
          </a:p>
          <a:p>
            <a:endParaRPr lang="en-US" sz="1100" b="1">
              <a:latin typeface="Verdana"/>
              <a:ea typeface="Verdana"/>
            </a:endParaRPr>
          </a:p>
          <a:p>
            <a:r>
              <a:rPr lang="en-US" sz="1100" b="1">
                <a:latin typeface="Verdana"/>
                <a:ea typeface="Verdana"/>
              </a:rPr>
              <a:t>Global Statistics</a:t>
            </a:r>
            <a:endParaRPr lang="en-US" sz="1100">
              <a:ea typeface="Calibri"/>
              <a:cs typeface="Calibri"/>
            </a:endParaRPr>
          </a:p>
          <a:p>
            <a:r>
              <a:rPr lang="en-US" sz="1100">
                <a:latin typeface="Arial"/>
                <a:cs typeface="Arial"/>
              </a:rPr>
              <a:t>•</a:t>
            </a:r>
            <a:r>
              <a:rPr lang="en-US" sz="1100" b="1">
                <a:latin typeface="Verdana"/>
                <a:ea typeface="Verdana"/>
              </a:rPr>
              <a:t>12.2%</a:t>
            </a:r>
            <a:r>
              <a:rPr lang="en-US" sz="1100">
                <a:latin typeface="Verdana"/>
                <a:ea typeface="Verdana"/>
              </a:rPr>
              <a:t> of population aged 60+, </a:t>
            </a:r>
            <a:r>
              <a:rPr lang="en-US" sz="1100" b="1">
                <a:latin typeface="Verdana"/>
                <a:ea typeface="Verdana"/>
              </a:rPr>
              <a:t>2015</a:t>
            </a:r>
            <a:endParaRPr lang="en-US" sz="1100">
              <a:ea typeface="Calibri"/>
              <a:cs typeface="Calibri"/>
            </a:endParaRPr>
          </a:p>
          <a:p>
            <a:r>
              <a:rPr lang="en-US" sz="1100">
                <a:latin typeface="Arial"/>
                <a:cs typeface="Arial"/>
              </a:rPr>
              <a:t>•</a:t>
            </a:r>
            <a:r>
              <a:rPr lang="en-US" sz="1100" b="1">
                <a:latin typeface="Verdana"/>
                <a:ea typeface="Verdana"/>
              </a:rPr>
              <a:t>22%</a:t>
            </a:r>
            <a:r>
              <a:rPr lang="en-US" sz="1100">
                <a:latin typeface="Verdana"/>
                <a:ea typeface="Verdana"/>
              </a:rPr>
              <a:t> of population projected </a:t>
            </a:r>
            <a:r>
              <a:rPr lang="en-US" sz="1100" b="1">
                <a:latin typeface="Verdana"/>
                <a:ea typeface="Verdana"/>
              </a:rPr>
              <a:t>by 2050</a:t>
            </a:r>
            <a:endParaRPr lang="en-US" sz="1100"/>
          </a:p>
          <a:p>
            <a:pPr algn="l"/>
            <a:endParaRPr lang="en-US">
              <a:ea typeface="Calibri"/>
              <a:cs typeface="Calibri"/>
            </a:endParaRPr>
          </a:p>
        </p:txBody>
      </p:sp>
      <p:pic>
        <p:nvPicPr>
          <p:cNvPr id="11" name="Picture 10" descr="A graph showing a number of people&#10;&#10;AI-generated content may be incorrect.">
            <a:extLst>
              <a:ext uri="{FF2B5EF4-FFF2-40B4-BE49-F238E27FC236}">
                <a16:creationId xmlns:a16="http://schemas.microsoft.com/office/drawing/2014/main" id="{3B229921-F8BD-2645-B00A-FE17450085E4}"/>
              </a:ext>
            </a:extLst>
          </p:cNvPr>
          <p:cNvPicPr>
            <a:picLocks noChangeAspect="1"/>
          </p:cNvPicPr>
          <p:nvPr/>
        </p:nvPicPr>
        <p:blipFill>
          <a:blip r:embed="rId4"/>
          <a:stretch>
            <a:fillRect/>
          </a:stretch>
        </p:blipFill>
        <p:spPr>
          <a:xfrm>
            <a:off x="5444899" y="1260892"/>
            <a:ext cx="5895975" cy="3750128"/>
          </a:xfrm>
          <a:prstGeom prst="rect">
            <a:avLst/>
          </a:prstGeom>
        </p:spPr>
      </p:pic>
      <p:sp>
        <p:nvSpPr>
          <p:cNvPr id="12" name="TextBox 11">
            <a:extLst>
              <a:ext uri="{FF2B5EF4-FFF2-40B4-BE49-F238E27FC236}">
                <a16:creationId xmlns:a16="http://schemas.microsoft.com/office/drawing/2014/main" id="{B619CDDF-5F3A-9F50-3A88-0946C85B1329}"/>
              </a:ext>
            </a:extLst>
          </p:cNvPr>
          <p:cNvSpPr txBox="1"/>
          <p:nvPr/>
        </p:nvSpPr>
        <p:spPr>
          <a:xfrm>
            <a:off x="5992476" y="5144787"/>
            <a:ext cx="5061857"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1600">
                <a:latin typeface="Verdana" panose="020B0604030504040204" pitchFamily="34" charset="0"/>
                <a:ea typeface="Verdana" panose="020B0604030504040204" pitchFamily="34" charset="0"/>
              </a:rPr>
              <a:t>Las proyecciones indican que para 2050, </a:t>
            </a:r>
            <a:r>
              <a:rPr lang="es-ES" sz="1600" b="1">
                <a:latin typeface="Verdana" panose="020B0604030504040204" pitchFamily="34" charset="0"/>
                <a:ea typeface="Verdana" panose="020B0604030504040204" pitchFamily="34" charset="0"/>
              </a:rPr>
              <a:t>más del 80% </a:t>
            </a:r>
            <a:r>
              <a:rPr lang="es-ES" sz="1600">
                <a:latin typeface="Verdana" panose="020B0604030504040204" pitchFamily="34" charset="0"/>
                <a:ea typeface="Verdana" panose="020B0604030504040204" pitchFamily="34" charset="0"/>
              </a:rPr>
              <a:t>de las personas mayores vivirán en países de ingresos bajos y medianos </a:t>
            </a:r>
          </a:p>
          <a:p>
            <a:pPr algn="ctr"/>
            <a:endParaRPr lang="es-ES" sz="1600">
              <a:latin typeface="Verdana" panose="020B0604030504040204" pitchFamily="34" charset="0"/>
              <a:ea typeface="Verdana" panose="020B0604030504040204" pitchFamily="34" charset="0"/>
            </a:endParaRPr>
          </a:p>
          <a:p>
            <a:pPr algn="ctr"/>
            <a:r>
              <a:rPr lang="en-US" sz="1100">
                <a:latin typeface="Verdana"/>
                <a:ea typeface="Verdana"/>
              </a:rPr>
              <a:t>Projections show that by 2050 </a:t>
            </a:r>
            <a:r>
              <a:rPr lang="en-US" sz="1100" b="1">
                <a:latin typeface="Verdana"/>
                <a:ea typeface="Verdana"/>
              </a:rPr>
              <a:t>more than 80% </a:t>
            </a:r>
            <a:r>
              <a:rPr lang="en-US" sz="1100">
                <a:latin typeface="Verdana"/>
                <a:ea typeface="Verdana"/>
              </a:rPr>
              <a:t>of the world’s older people will be living in low- and middle-income countries</a:t>
            </a:r>
            <a:endParaRPr lang="en-US" sz="1100"/>
          </a:p>
          <a:p>
            <a:pPr algn="l"/>
            <a:endParaRPr lang="en-US">
              <a:ea typeface="Calibri"/>
              <a:cs typeface="Calibri"/>
            </a:endParaRPr>
          </a:p>
        </p:txBody>
      </p:sp>
    </p:spTree>
    <p:extLst>
      <p:ext uri="{BB962C8B-B14F-4D97-AF65-F5344CB8AC3E}">
        <p14:creationId xmlns:p14="http://schemas.microsoft.com/office/powerpoint/2010/main" val="14659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E1115-1B9B-A0F4-8C5D-67551F2C55A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4DCC29A-3AF3-9CAA-F8B2-E2C7CB9C7029}"/>
              </a:ext>
            </a:extLst>
          </p:cNvPr>
          <p:cNvSpPr txBox="1">
            <a:spLocks/>
          </p:cNvSpPr>
          <p:nvPr/>
        </p:nvSpPr>
        <p:spPr>
          <a:xfrm>
            <a:off x="469900" y="465138"/>
            <a:ext cx="8457124" cy="661987"/>
          </a:xfrm>
          <a:prstGeom prst="rect">
            <a:avLst/>
          </a:prstGeom>
        </p:spPr>
        <p:txBody>
          <a:bodyPr lIns="91440" tIns="45720" rIns="91440" bIns="45720" anchor="t">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5100" b="1">
                <a:solidFill>
                  <a:srgbClr val="7E1416"/>
                </a:solidFill>
                <a:latin typeface="Arial Rounded MT Bold" panose="020F0704030504030204" pitchFamily="34" charset="0"/>
              </a:rPr>
              <a:t>Inclusión de Personas Mayores / Interseccionalidad </a:t>
            </a:r>
          </a:p>
          <a:p>
            <a:r>
              <a:rPr lang="en-US" sz="3600" spc="300">
                <a:solidFill>
                  <a:srgbClr val="800000"/>
                </a:solidFill>
                <a:latin typeface="Arial Rounded MT Bold"/>
                <a:cs typeface="Avenir Next Bold"/>
              </a:rPr>
              <a:t>Age Inclusion/ Intersectionality</a:t>
            </a:r>
            <a:endParaRPr lang="en-US" sz="28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738EB94D-77ED-82D4-73B4-B50B865E43A6}"/>
              </a:ext>
            </a:extLst>
          </p:cNvPr>
          <p:cNvCxnSpPr/>
          <p:nvPr/>
        </p:nvCxnSpPr>
        <p:spPr>
          <a:xfrm>
            <a:off x="658588" y="1264680"/>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diagram of different genders&#10;&#10;AI-generated content may be incorrect.">
            <a:extLst>
              <a:ext uri="{FF2B5EF4-FFF2-40B4-BE49-F238E27FC236}">
                <a16:creationId xmlns:a16="http://schemas.microsoft.com/office/drawing/2014/main" id="{65472063-0210-343D-1D3F-D223988B9648}"/>
              </a:ext>
            </a:extLst>
          </p:cNvPr>
          <p:cNvPicPr>
            <a:picLocks noChangeAspect="1"/>
          </p:cNvPicPr>
          <p:nvPr/>
        </p:nvPicPr>
        <p:blipFill>
          <a:blip r:embed="rId3"/>
          <a:srcRect t="-1346"/>
          <a:stretch/>
        </p:blipFill>
        <p:spPr>
          <a:xfrm>
            <a:off x="460973" y="1323584"/>
            <a:ext cx="4705969" cy="4434960"/>
          </a:xfrm>
          <a:prstGeom prst="rect">
            <a:avLst/>
          </a:prstGeom>
        </p:spPr>
      </p:pic>
      <p:grpSp>
        <p:nvGrpSpPr>
          <p:cNvPr id="2" name="Group 1">
            <a:extLst>
              <a:ext uri="{FF2B5EF4-FFF2-40B4-BE49-F238E27FC236}">
                <a16:creationId xmlns:a16="http://schemas.microsoft.com/office/drawing/2014/main" id="{4AFFAA22-74FD-F917-CB6C-5A231F8A591E}"/>
              </a:ext>
            </a:extLst>
          </p:cNvPr>
          <p:cNvGrpSpPr/>
          <p:nvPr/>
        </p:nvGrpSpPr>
        <p:grpSpPr>
          <a:xfrm>
            <a:off x="6652556" y="1820359"/>
            <a:ext cx="5045836" cy="1513751"/>
            <a:chOff x="3291979" y="2630360"/>
            <a:chExt cx="5045836" cy="3027502"/>
          </a:xfrm>
        </p:grpSpPr>
        <p:sp>
          <p:nvSpPr>
            <p:cNvPr id="3" name="Rectangle 2">
              <a:extLst>
                <a:ext uri="{FF2B5EF4-FFF2-40B4-BE49-F238E27FC236}">
                  <a16:creationId xmlns:a16="http://schemas.microsoft.com/office/drawing/2014/main" id="{76F78526-2654-A157-3DBF-77D7DC670F50}"/>
                </a:ext>
              </a:extLst>
            </p:cNvPr>
            <p:cNvSpPr/>
            <p:nvPr/>
          </p:nvSpPr>
          <p:spPr>
            <a:xfrm>
              <a:off x="3291979" y="2630360"/>
              <a:ext cx="5045836" cy="3027502"/>
            </a:xfrm>
            <a:prstGeom prst="rect">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TextBox 5">
              <a:extLst>
                <a:ext uri="{FF2B5EF4-FFF2-40B4-BE49-F238E27FC236}">
                  <a16:creationId xmlns:a16="http://schemas.microsoft.com/office/drawing/2014/main" id="{BED9F83E-C07A-A224-274B-A525F9CFEDE1}"/>
                </a:ext>
              </a:extLst>
            </p:cNvPr>
            <p:cNvSpPr txBox="1"/>
            <p:nvPr/>
          </p:nvSpPr>
          <p:spPr>
            <a:xfrm>
              <a:off x="3761014" y="3193450"/>
              <a:ext cx="4024833" cy="166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000"/>
                <a:t>Se estima que el </a:t>
              </a:r>
              <a:r>
                <a:rPr lang="es-ES" sz="2000" b="1"/>
                <a:t>46 % </a:t>
              </a:r>
              <a:r>
                <a:rPr lang="es-ES" sz="2000"/>
                <a:t>de las personas mayores tienen una o más discapacidades.</a:t>
              </a:r>
            </a:p>
            <a:p>
              <a:pPr marL="0" lvl="0" indent="0" algn="ctr" defTabSz="977900">
                <a:lnSpc>
                  <a:spcPct val="90000"/>
                </a:lnSpc>
                <a:spcBef>
                  <a:spcPct val="0"/>
                </a:spcBef>
                <a:spcAft>
                  <a:spcPct val="35000"/>
                </a:spcAft>
                <a:buNone/>
              </a:pPr>
              <a:r>
                <a:rPr lang="en-US" sz="1100" b="0" kern="1200"/>
                <a:t>It is estimated that </a:t>
              </a:r>
              <a:r>
                <a:rPr lang="en-US" sz="1100" b="1" kern="1200"/>
                <a:t>46%</a:t>
              </a:r>
              <a:r>
                <a:rPr lang="en-US" sz="1100" b="0" kern="1200"/>
                <a:t> of older persons have one or more disabilities.</a:t>
              </a:r>
            </a:p>
          </p:txBody>
        </p:sp>
      </p:grpSp>
      <p:grpSp>
        <p:nvGrpSpPr>
          <p:cNvPr id="10" name="Group 9">
            <a:extLst>
              <a:ext uri="{FF2B5EF4-FFF2-40B4-BE49-F238E27FC236}">
                <a16:creationId xmlns:a16="http://schemas.microsoft.com/office/drawing/2014/main" id="{77F8A7CA-FF7D-0FA3-12F6-DF536555CA97}"/>
              </a:ext>
            </a:extLst>
          </p:cNvPr>
          <p:cNvGrpSpPr/>
          <p:nvPr/>
        </p:nvGrpSpPr>
        <p:grpSpPr>
          <a:xfrm>
            <a:off x="7121590" y="4626873"/>
            <a:ext cx="4024834" cy="1207450"/>
            <a:chOff x="3751567" y="2820140"/>
            <a:chExt cx="4024834" cy="2414900"/>
          </a:xfrm>
        </p:grpSpPr>
        <p:sp>
          <p:nvSpPr>
            <p:cNvPr id="11" name="Rectangle 10">
              <a:extLst>
                <a:ext uri="{FF2B5EF4-FFF2-40B4-BE49-F238E27FC236}">
                  <a16:creationId xmlns:a16="http://schemas.microsoft.com/office/drawing/2014/main" id="{6DB10B91-F516-6915-57FE-9906E196BF33}"/>
                </a:ext>
              </a:extLst>
            </p:cNvPr>
            <p:cNvSpPr/>
            <p:nvPr/>
          </p:nvSpPr>
          <p:spPr>
            <a:xfrm>
              <a:off x="3751567" y="2820140"/>
              <a:ext cx="4024833" cy="2414900"/>
            </a:xfrm>
            <a:prstGeom prst="rect">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TextBox 11">
              <a:extLst>
                <a:ext uri="{FF2B5EF4-FFF2-40B4-BE49-F238E27FC236}">
                  <a16:creationId xmlns:a16="http://schemas.microsoft.com/office/drawing/2014/main" id="{6A1495C8-1A1F-9C6B-9AE0-467C72A2C6A1}"/>
                </a:ext>
              </a:extLst>
            </p:cNvPr>
            <p:cNvSpPr txBox="1"/>
            <p:nvPr/>
          </p:nvSpPr>
          <p:spPr>
            <a:xfrm>
              <a:off x="3751568" y="3193450"/>
              <a:ext cx="4024833" cy="1668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S" sz="2000"/>
                <a:t>Más del </a:t>
              </a:r>
              <a:r>
                <a:rPr lang="es-ES" sz="2000" b="1"/>
                <a:t>25 % </a:t>
              </a:r>
              <a:r>
                <a:rPr lang="es-ES" sz="2000"/>
                <a:t>de las mujeres del mundo tienen más de 50 años.</a:t>
              </a:r>
            </a:p>
            <a:p>
              <a:pPr marL="0" lvl="0" indent="0" algn="ctr" defTabSz="977900">
                <a:lnSpc>
                  <a:spcPct val="90000"/>
                </a:lnSpc>
                <a:spcBef>
                  <a:spcPct val="0"/>
                </a:spcBef>
                <a:spcAft>
                  <a:spcPct val="35000"/>
                </a:spcAft>
                <a:buNone/>
              </a:pPr>
              <a:r>
                <a:rPr lang="en-US" sz="1100" b="0" kern="1200"/>
                <a:t>More than </a:t>
              </a:r>
              <a:r>
                <a:rPr lang="en-US" sz="1100" b="1" kern="1200"/>
                <a:t>25% </a:t>
              </a:r>
              <a:r>
                <a:rPr lang="en-US" sz="1100" b="0" kern="1200"/>
                <a:t>of the world’s women are over 50 years old</a:t>
              </a:r>
            </a:p>
          </p:txBody>
        </p:sp>
      </p:grpSp>
      <p:sp>
        <p:nvSpPr>
          <p:cNvPr id="7" name="TextBox 6">
            <a:extLst>
              <a:ext uri="{FF2B5EF4-FFF2-40B4-BE49-F238E27FC236}">
                <a16:creationId xmlns:a16="http://schemas.microsoft.com/office/drawing/2014/main" id="{7C2D3863-681C-1F47-5EE9-13A83B4AE76C}"/>
              </a:ext>
            </a:extLst>
          </p:cNvPr>
          <p:cNvSpPr txBox="1"/>
          <p:nvPr/>
        </p:nvSpPr>
        <p:spPr>
          <a:xfrm>
            <a:off x="201388" y="5758544"/>
            <a:ext cx="5632484" cy="954107"/>
          </a:xfrm>
          <a:prstGeom prst="rect">
            <a:avLst/>
          </a:prstGeom>
          <a:noFill/>
          <a:ln>
            <a:solidFill>
              <a:srgbClr val="FFFF00"/>
            </a:solidFill>
          </a:ln>
        </p:spPr>
        <p:txBody>
          <a:bodyPr wrap="square" rtlCol="0">
            <a:spAutoFit/>
          </a:bodyPr>
          <a:lstStyle/>
          <a:p>
            <a:pPr algn="ctr"/>
            <a:r>
              <a:rPr lang="es-ES" sz="2000"/>
              <a:t>La edad, el género y la discapacidad son datos mínimos para comenzar a identificar riesgos.</a:t>
            </a:r>
          </a:p>
          <a:p>
            <a:pPr algn="ctr"/>
            <a:endParaRPr lang="es-ES" sz="500"/>
          </a:p>
          <a:p>
            <a:pPr algn="ctr"/>
            <a:r>
              <a:rPr lang="en-US" sz="1100"/>
              <a:t>Age, gender and disability are minimum data to start to identify risks</a:t>
            </a:r>
            <a:endParaRPr lang="LID4096" sz="1100"/>
          </a:p>
        </p:txBody>
      </p:sp>
    </p:spTree>
    <p:extLst>
      <p:ext uri="{BB962C8B-B14F-4D97-AF65-F5344CB8AC3E}">
        <p14:creationId xmlns:p14="http://schemas.microsoft.com/office/powerpoint/2010/main" val="3070393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40D3B-53D1-046C-CF12-21619B90673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C7F3F1B-0D66-4E65-ED85-F0CE6C903BA1}"/>
              </a:ext>
            </a:extLst>
          </p:cNvPr>
          <p:cNvSpPr txBox="1"/>
          <p:nvPr/>
        </p:nvSpPr>
        <p:spPr>
          <a:xfrm>
            <a:off x="3434080" y="789469"/>
            <a:ext cx="510750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51D3EFCD-CD7E-CB36-06DF-68480155E0A9}"/>
              </a:ext>
            </a:extLst>
          </p:cNvPr>
          <p:cNvSpPr txBox="1">
            <a:spLocks/>
          </p:cNvSpPr>
          <p:nvPr/>
        </p:nvSpPr>
        <p:spPr>
          <a:xfrm>
            <a:off x="407906" y="425696"/>
            <a:ext cx="8877825" cy="90299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800">
                <a:solidFill>
                  <a:srgbClr val="640811"/>
                </a:solidFill>
                <a:latin typeface="Arial Rounded MT Bold" panose="020F0704030504030204" pitchFamily="34" charset="0"/>
              </a:rPr>
              <a:t>Especialistas en Inclusión de Personas Mayores </a:t>
            </a:r>
            <a:r>
              <a:rPr lang="es-ES" sz="2200">
                <a:solidFill>
                  <a:srgbClr val="640811"/>
                </a:solidFill>
                <a:latin typeface="Arial Rounded MT Bold" panose="020F0704030504030204" pitchFamily="34" charset="0"/>
              </a:rPr>
              <a:t> </a:t>
            </a:r>
            <a:r>
              <a:rPr lang="en-US" sz="2200">
                <a:solidFill>
                  <a:srgbClr val="640811"/>
                </a:solidFill>
                <a:latin typeface="Arial Rounded MT Bold"/>
                <a:cs typeface="Avenir Next Bold"/>
              </a:rPr>
              <a:t>Age Inclusion Specialists</a:t>
            </a:r>
          </a:p>
        </p:txBody>
      </p:sp>
      <p:cxnSp>
        <p:nvCxnSpPr>
          <p:cNvPr id="5" name="Straight Connector 4">
            <a:extLst>
              <a:ext uri="{FF2B5EF4-FFF2-40B4-BE49-F238E27FC236}">
                <a16:creationId xmlns:a16="http://schemas.microsoft.com/office/drawing/2014/main" id="{C3D3EB1F-BB50-2726-F975-DE024BF90DF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Content Placeholder 2">
            <a:extLst>
              <a:ext uri="{FF2B5EF4-FFF2-40B4-BE49-F238E27FC236}">
                <a16:creationId xmlns:a16="http://schemas.microsoft.com/office/drawing/2014/main" id="{3E6DDC1D-B7B3-3920-9F6F-C45A61948C08}"/>
              </a:ext>
            </a:extLst>
          </p:cNvPr>
          <p:cNvSpPr txBox="1">
            <a:spLocks/>
          </p:cNvSpPr>
          <p:nvPr/>
        </p:nvSpPr>
        <p:spPr>
          <a:xfrm>
            <a:off x="6983842" y="3215145"/>
            <a:ext cx="5389238" cy="3505244"/>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600"/>
              </a:spcBef>
              <a:buFont typeface="Arial" panose="020B0604020202020204" pitchFamily="34" charset="0"/>
              <a:buNone/>
            </a:pPr>
            <a:r>
              <a:rPr lang="en-US" sz="2300" b="1">
                <a:solidFill>
                  <a:srgbClr val="640811"/>
                </a:solidFill>
                <a:latin typeface="Verdana"/>
                <a:ea typeface="Verdana"/>
              </a:rPr>
              <a:t>1 Global </a:t>
            </a:r>
            <a:r>
              <a:rPr lang="en-US" sz="2300">
                <a:latin typeface="Verdana"/>
                <a:ea typeface="Verdana"/>
              </a:rPr>
              <a:t>Age Inclusion Specialist (GPC)</a:t>
            </a:r>
          </a:p>
          <a:p>
            <a:pPr marL="0" indent="0">
              <a:lnSpc>
                <a:spcPct val="110000"/>
              </a:lnSpc>
              <a:spcBef>
                <a:spcPts val="600"/>
              </a:spcBef>
              <a:buFont typeface="Arial" panose="020B0604020202020204" pitchFamily="34" charset="0"/>
              <a:buNone/>
            </a:pPr>
            <a:r>
              <a:rPr lang="en-US" sz="2300" b="1">
                <a:solidFill>
                  <a:srgbClr val="640811"/>
                </a:solidFill>
                <a:latin typeface="Verdana"/>
                <a:ea typeface="Verdana"/>
              </a:rPr>
              <a:t>3</a:t>
            </a:r>
            <a:r>
              <a:rPr lang="en-US" sz="2300">
                <a:latin typeface="Verdana"/>
                <a:ea typeface="Verdana"/>
              </a:rPr>
              <a:t> Age Inclusion Specialists in the Middle East</a:t>
            </a:r>
          </a:p>
          <a:p>
            <a:pPr lvl="1">
              <a:lnSpc>
                <a:spcPct val="110000"/>
              </a:lnSpc>
              <a:spcBef>
                <a:spcPts val="600"/>
              </a:spcBef>
            </a:pPr>
            <a:r>
              <a:rPr lang="en-US" sz="2300" b="1">
                <a:solidFill>
                  <a:srgbClr val="640811"/>
                </a:solidFill>
                <a:latin typeface="Verdana"/>
                <a:ea typeface="Verdana"/>
              </a:rPr>
              <a:t>Syria</a:t>
            </a:r>
            <a:r>
              <a:rPr lang="en-US" sz="2300">
                <a:latin typeface="Verdana"/>
                <a:ea typeface="Verdana"/>
              </a:rPr>
              <a:t> (Inclusion Technical Working Group) </a:t>
            </a:r>
          </a:p>
          <a:p>
            <a:pPr lvl="1">
              <a:lnSpc>
                <a:spcPct val="100000"/>
              </a:lnSpc>
            </a:pPr>
            <a:r>
              <a:rPr lang="en-US" sz="2300" b="1">
                <a:solidFill>
                  <a:srgbClr val="640811"/>
                </a:solidFill>
                <a:latin typeface="Verdana"/>
                <a:ea typeface="Verdana"/>
              </a:rPr>
              <a:t>Lebanon</a:t>
            </a:r>
            <a:r>
              <a:rPr lang="en-US" sz="2300">
                <a:latin typeface="Verdana"/>
                <a:ea typeface="Verdana"/>
              </a:rPr>
              <a:t> (Protection sector/working group)</a:t>
            </a:r>
          </a:p>
          <a:p>
            <a:pPr lvl="1">
              <a:lnSpc>
                <a:spcPct val="100000"/>
              </a:lnSpc>
            </a:pPr>
            <a:r>
              <a:rPr lang="en-US" sz="2300" b="1">
                <a:solidFill>
                  <a:srgbClr val="640811"/>
                </a:solidFill>
                <a:latin typeface="Verdana"/>
                <a:ea typeface="Verdana"/>
              </a:rPr>
              <a:t>Turkey</a:t>
            </a:r>
            <a:r>
              <a:rPr lang="en-US" sz="2300">
                <a:solidFill>
                  <a:schemeClr val="accent2"/>
                </a:solidFill>
                <a:latin typeface="Verdana"/>
                <a:ea typeface="Verdana"/>
              </a:rPr>
              <a:t> </a:t>
            </a:r>
            <a:r>
              <a:rPr lang="en-US" sz="2300">
                <a:latin typeface="Verdana"/>
                <a:ea typeface="Verdana"/>
              </a:rPr>
              <a:t>(Age and Disability Inclusion Task Team) </a:t>
            </a:r>
          </a:p>
          <a:p>
            <a:pPr marL="0" indent="0">
              <a:lnSpc>
                <a:spcPct val="120000"/>
              </a:lnSpc>
              <a:spcBef>
                <a:spcPts val="600"/>
              </a:spcBef>
              <a:buFont typeface="Arial" panose="020B0604020202020204" pitchFamily="34" charset="0"/>
              <a:buNone/>
            </a:pPr>
            <a:r>
              <a:rPr lang="en-US" sz="2300" b="1">
                <a:solidFill>
                  <a:srgbClr val="640811"/>
                </a:solidFill>
                <a:latin typeface="Verdana"/>
                <a:ea typeface="Verdana"/>
              </a:rPr>
              <a:t>2</a:t>
            </a:r>
            <a:r>
              <a:rPr lang="en-US" sz="2300">
                <a:latin typeface="Verdana"/>
                <a:ea typeface="Verdana"/>
              </a:rPr>
              <a:t> Age Inclusion Specialists in Africa</a:t>
            </a:r>
          </a:p>
          <a:p>
            <a:pPr lvl="1">
              <a:lnSpc>
                <a:spcPct val="120000"/>
              </a:lnSpc>
              <a:spcBef>
                <a:spcPts val="600"/>
              </a:spcBef>
            </a:pPr>
            <a:r>
              <a:rPr lang="en-US" sz="2300" b="1">
                <a:solidFill>
                  <a:srgbClr val="640811"/>
                </a:solidFill>
                <a:latin typeface="Verdana"/>
                <a:ea typeface="Verdana"/>
              </a:rPr>
              <a:t>Ethiopia</a:t>
            </a:r>
            <a:r>
              <a:rPr lang="en-US" sz="2300" b="1">
                <a:solidFill>
                  <a:schemeClr val="accent2"/>
                </a:solidFill>
                <a:latin typeface="Verdana"/>
                <a:ea typeface="Verdana"/>
              </a:rPr>
              <a:t> </a:t>
            </a:r>
            <a:r>
              <a:rPr lang="en-US" sz="2300">
                <a:latin typeface="Verdana"/>
                <a:ea typeface="Verdana"/>
              </a:rPr>
              <a:t>(Protection cluster) </a:t>
            </a:r>
          </a:p>
          <a:p>
            <a:pPr lvl="1">
              <a:lnSpc>
                <a:spcPct val="100000"/>
              </a:lnSpc>
            </a:pPr>
            <a:r>
              <a:rPr lang="en-US" sz="2300" b="1">
                <a:solidFill>
                  <a:srgbClr val="640811"/>
                </a:solidFill>
                <a:latin typeface="Verdana"/>
                <a:ea typeface="Verdana"/>
              </a:rPr>
              <a:t>Sudan</a:t>
            </a:r>
            <a:r>
              <a:rPr lang="en-US" sz="2300">
                <a:solidFill>
                  <a:srgbClr val="C00000"/>
                </a:solidFill>
                <a:latin typeface="Verdana"/>
                <a:ea typeface="Verdana"/>
              </a:rPr>
              <a:t> </a:t>
            </a:r>
            <a:r>
              <a:rPr lang="en-US" sz="2300">
                <a:latin typeface="Verdana"/>
                <a:ea typeface="Verdana"/>
              </a:rPr>
              <a:t>(protection cluster) </a:t>
            </a:r>
          </a:p>
          <a:p>
            <a:pPr marL="0" indent="0">
              <a:lnSpc>
                <a:spcPct val="100000"/>
              </a:lnSpc>
              <a:buFont typeface="Arial" panose="020B0604020202020204" pitchFamily="34" charset="0"/>
              <a:buNone/>
            </a:pPr>
            <a:r>
              <a:rPr lang="en-US" sz="2300" b="1">
                <a:solidFill>
                  <a:srgbClr val="640811"/>
                </a:solidFill>
                <a:latin typeface="Verdana"/>
                <a:ea typeface="Verdana"/>
              </a:rPr>
              <a:t>2</a:t>
            </a:r>
            <a:r>
              <a:rPr lang="en-US" sz="2300">
                <a:latin typeface="Verdana"/>
                <a:ea typeface="Verdana"/>
              </a:rPr>
              <a:t> in Europe</a:t>
            </a:r>
          </a:p>
          <a:p>
            <a:pPr lvl="1">
              <a:lnSpc>
                <a:spcPct val="100000"/>
              </a:lnSpc>
            </a:pPr>
            <a:r>
              <a:rPr lang="en-US" sz="2300" b="1">
                <a:solidFill>
                  <a:srgbClr val="640811"/>
                </a:solidFill>
                <a:latin typeface="Verdana"/>
                <a:ea typeface="Verdana"/>
              </a:rPr>
              <a:t>Ukraine</a:t>
            </a:r>
            <a:r>
              <a:rPr lang="en-US" sz="2300">
                <a:latin typeface="Verdana"/>
                <a:ea typeface="Verdana"/>
              </a:rPr>
              <a:t> (Age and Disability TWG)</a:t>
            </a:r>
          </a:p>
          <a:p>
            <a:pPr lvl="1">
              <a:lnSpc>
                <a:spcPct val="100000"/>
              </a:lnSpc>
            </a:pPr>
            <a:r>
              <a:rPr lang="en-US" sz="2300" b="1">
                <a:solidFill>
                  <a:srgbClr val="640811"/>
                </a:solidFill>
                <a:latin typeface="Verdana"/>
                <a:ea typeface="Verdana"/>
              </a:rPr>
              <a:t>Moldova</a:t>
            </a:r>
            <a:r>
              <a:rPr lang="en-US" sz="2300">
                <a:latin typeface="Verdana"/>
                <a:ea typeface="Verdana"/>
              </a:rPr>
              <a:t> (Disability and Age Task Force) </a:t>
            </a:r>
          </a:p>
          <a:p>
            <a:pPr marL="0" indent="0">
              <a:lnSpc>
                <a:spcPct val="100000"/>
              </a:lnSpc>
              <a:buFont typeface="Arial" panose="020B0604020202020204" pitchFamily="34" charset="0"/>
              <a:buNone/>
            </a:pPr>
            <a:r>
              <a:rPr lang="en-US" sz="2300" b="1">
                <a:solidFill>
                  <a:srgbClr val="640811"/>
                </a:solidFill>
                <a:latin typeface="Verdana"/>
                <a:ea typeface="Verdana"/>
              </a:rPr>
              <a:t>1</a:t>
            </a:r>
            <a:r>
              <a:rPr lang="en-US" sz="2300">
                <a:latin typeface="Verdana"/>
                <a:ea typeface="Verdana"/>
              </a:rPr>
              <a:t> in Latin America</a:t>
            </a:r>
          </a:p>
          <a:p>
            <a:pPr lvl="1">
              <a:lnSpc>
                <a:spcPct val="100000"/>
              </a:lnSpc>
            </a:pPr>
            <a:r>
              <a:rPr lang="en-US" sz="2300" b="1">
                <a:solidFill>
                  <a:srgbClr val="640811"/>
                </a:solidFill>
                <a:latin typeface="Verdana"/>
                <a:ea typeface="Verdana"/>
              </a:rPr>
              <a:t>Venezuela</a:t>
            </a:r>
            <a:r>
              <a:rPr lang="en-US" sz="2300">
                <a:latin typeface="Verdana"/>
                <a:ea typeface="Verdana"/>
              </a:rPr>
              <a:t> (Protection Cluster)</a:t>
            </a:r>
            <a:endParaRPr lang="en-US" sz="2300">
              <a:latin typeface="Verdana" panose="020B0604030504040204" pitchFamily="34" charset="0"/>
              <a:ea typeface="Verdana" panose="020B0604030504040204" pitchFamily="34" charset="0"/>
            </a:endParaRPr>
          </a:p>
          <a:p>
            <a:pPr marL="0" indent="0">
              <a:lnSpc>
                <a:spcPct val="150000"/>
              </a:lnSpc>
              <a:buFont typeface="Arial" panose="020B0604020202020204" pitchFamily="34" charset="0"/>
              <a:buNone/>
            </a:pPr>
            <a:endParaRPr lang="en-US" sz="4000">
              <a:latin typeface="Verdana" panose="020B0604030504040204" pitchFamily="34" charset="0"/>
              <a:ea typeface="Verdana" panose="020B0604030504040204" pitchFamily="34" charset="0"/>
            </a:endParaRPr>
          </a:p>
          <a:p>
            <a:pPr marL="0" indent="0">
              <a:lnSpc>
                <a:spcPct val="150000"/>
              </a:lnSpc>
              <a:buFont typeface="Arial" panose="020B0604020202020204" pitchFamily="34" charset="0"/>
              <a:buNone/>
            </a:pPr>
            <a:endParaRPr lang="en-US"/>
          </a:p>
          <a:p>
            <a:pPr marL="0" indent="0">
              <a:lnSpc>
                <a:spcPct val="150000"/>
              </a:lnSpc>
              <a:buFont typeface="Arial" panose="020B0604020202020204" pitchFamily="34" charset="0"/>
              <a:buNone/>
            </a:pPr>
            <a:endParaRPr lang="en-US">
              <a:ea typeface="Verdana"/>
            </a:endParaRPr>
          </a:p>
        </p:txBody>
      </p:sp>
      <p:sp>
        <p:nvSpPr>
          <p:cNvPr id="2" name="TextBox 1">
            <a:extLst>
              <a:ext uri="{FF2B5EF4-FFF2-40B4-BE49-F238E27FC236}">
                <a16:creationId xmlns:a16="http://schemas.microsoft.com/office/drawing/2014/main" id="{6E684B51-DC0D-FE95-152B-52BD4EBF3498}"/>
              </a:ext>
            </a:extLst>
          </p:cNvPr>
          <p:cNvSpPr txBox="1"/>
          <p:nvPr/>
        </p:nvSpPr>
        <p:spPr>
          <a:xfrm>
            <a:off x="7212094" y="702736"/>
            <a:ext cx="4572000"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br>
              <a:rPr lang="en-US" sz="2200" b="1">
                <a:latin typeface="Arial Rounded MT Bold"/>
                <a:ea typeface="Calibri"/>
                <a:cs typeface="Calibri"/>
              </a:rPr>
            </a:br>
            <a:r>
              <a:rPr lang="es-ES" sz="2200" b="1">
                <a:solidFill>
                  <a:srgbClr val="640811"/>
                </a:solidFill>
                <a:latin typeface="Arial Rounded MT Bold" panose="020F0704030504030204" pitchFamily="34" charset="0"/>
              </a:rPr>
              <a:t>Incidiendo en el sistema humanitario para que sea más inclusivo con las personas mayores en toda su diversidad </a:t>
            </a:r>
          </a:p>
          <a:p>
            <a:pPr algn="ctr"/>
            <a:endParaRPr lang="es-ES" sz="500" b="1">
              <a:solidFill>
                <a:srgbClr val="640811"/>
              </a:solidFill>
              <a:latin typeface="Arial Rounded MT Bold" panose="020F0704030504030204" pitchFamily="34" charset="0"/>
            </a:endParaRPr>
          </a:p>
          <a:p>
            <a:pPr algn="ctr"/>
            <a:r>
              <a:rPr lang="en-GB" sz="1400" b="1">
                <a:solidFill>
                  <a:srgbClr val="640811"/>
                </a:solidFill>
                <a:latin typeface="Arial Rounded MT Bold"/>
                <a:ea typeface="Calibri"/>
                <a:cs typeface="Calibri"/>
              </a:rPr>
              <a:t>Influencing the Humanitarian System to be more inclusive of Older People in all their diversities</a:t>
            </a:r>
            <a:endParaRPr lang="en-US" sz="1400" b="1">
              <a:solidFill>
                <a:srgbClr val="640811"/>
              </a:solidFill>
              <a:latin typeface="Arial Rounded MT Bold"/>
              <a:ea typeface="Calibri"/>
              <a:cs typeface="Calibri"/>
            </a:endParaRPr>
          </a:p>
          <a:p>
            <a:pPr algn="l"/>
            <a:endParaRPr lang="en-US">
              <a:latin typeface="Arial Rounded MT Bold"/>
              <a:ea typeface="Calibri"/>
              <a:cs typeface="Calibri"/>
            </a:endParaRPr>
          </a:p>
        </p:txBody>
      </p:sp>
      <p:sp>
        <p:nvSpPr>
          <p:cNvPr id="11" name="Rectangle 10">
            <a:extLst>
              <a:ext uri="{FF2B5EF4-FFF2-40B4-BE49-F238E27FC236}">
                <a16:creationId xmlns:a16="http://schemas.microsoft.com/office/drawing/2014/main" id="{5D0CBFC2-BD6F-63C3-D83D-69561001415B}"/>
              </a:ext>
            </a:extLst>
          </p:cNvPr>
          <p:cNvSpPr/>
          <p:nvPr/>
        </p:nvSpPr>
        <p:spPr>
          <a:xfrm>
            <a:off x="184088" y="3051480"/>
            <a:ext cx="7168772" cy="181740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0" fontAlgn="base" latinLnBrk="0" hangingPunct="0">
              <a:lnSpc>
                <a:spcPct val="100000"/>
              </a:lnSpc>
              <a:spcBef>
                <a:spcPct val="0"/>
              </a:spcBef>
              <a:spcAft>
                <a:spcPct val="0"/>
              </a:spcAft>
              <a:buClrTx/>
              <a:buSzTx/>
              <a:tabLst/>
            </a:pPr>
            <a:r>
              <a:rPr kumimoji="0" lang="LID4096" altLang="LID4096" sz="1800" b="1" i="0" u="none" strike="noStrike" cap="none" normalizeH="0" baseline="0">
                <a:ln>
                  <a:noFill/>
                </a:ln>
                <a:solidFill>
                  <a:srgbClr val="640811"/>
                </a:solidFill>
                <a:effectLst/>
                <a:latin typeface="Arial" panose="020B0604020202020204" pitchFamily="34" charset="0"/>
              </a:rPr>
              <a:t>1 Especialista Global </a:t>
            </a:r>
            <a:r>
              <a:rPr kumimoji="0" lang="LID4096" altLang="LID4096" sz="1800" b="0" i="0" u="none" strike="noStrike" cap="none" normalizeH="0" baseline="0">
                <a:ln>
                  <a:noFill/>
                </a:ln>
                <a:solidFill>
                  <a:schemeClr val="tx1"/>
                </a:solidFill>
                <a:effectLst/>
                <a:latin typeface="Arial" panose="020B0604020202020204" pitchFamily="34" charset="0"/>
              </a:rPr>
              <a:t>en Inclusión de Personas Mayores (</a:t>
            </a:r>
            <a:r>
              <a:rPr kumimoji="0" lang="en-US" altLang="LID4096" sz="1800" b="0" i="0" u="none" strike="noStrike" cap="none" normalizeH="0" baseline="0">
                <a:ln>
                  <a:noFill/>
                </a:ln>
                <a:solidFill>
                  <a:schemeClr val="tx1"/>
                </a:solidFill>
                <a:effectLst/>
                <a:latin typeface="Arial" panose="020B0604020202020204" pitchFamily="34" charset="0"/>
              </a:rPr>
              <a:t>GPC)</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LID4096" altLang="LID4096" sz="1800" b="0" i="0" u="none" strike="noStrike" cap="none" normalizeH="0" baseline="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LID4096" altLang="LID4096" sz="1800" b="1" i="0" u="none" strike="noStrike" cap="none" normalizeH="0" baseline="0">
                <a:ln>
                  <a:noFill/>
                </a:ln>
                <a:solidFill>
                  <a:srgbClr val="640811"/>
                </a:solidFill>
                <a:effectLst/>
                <a:latin typeface="Arial" panose="020B0604020202020204" pitchFamily="34" charset="0"/>
              </a:rPr>
              <a:t>3</a:t>
            </a:r>
            <a:r>
              <a:rPr kumimoji="0" lang="LID4096" altLang="LID4096" sz="1800" b="0" i="0" u="none" strike="noStrike" cap="none" normalizeH="0" baseline="0">
                <a:ln>
                  <a:noFill/>
                </a:ln>
                <a:solidFill>
                  <a:schemeClr val="tx1"/>
                </a:solidFill>
                <a:effectLst/>
                <a:latin typeface="Arial" panose="020B0604020202020204" pitchFamily="34" charset="0"/>
              </a:rPr>
              <a:t> en Medio Oriente:</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Siria</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(Grupo Técnico de Inclusión)</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Líbano</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(sector/grupo de trabajo de Protección)</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Turquía</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(Equipo de Tareas de Inclusión por Edad y Discapacidad)</a:t>
            </a:r>
            <a:endParaRPr kumimoji="0" lang="en-US" altLang="LID4096" sz="1500" b="0" i="0" u="none" strike="noStrike" cap="none" normalizeH="0" baseline="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endParaRPr kumimoji="0" lang="LID4096" altLang="LID4096" b="0" i="0" u="none" strike="noStrike" cap="none" normalizeH="0" baseline="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LID4096" altLang="LID4096" sz="1800" b="1" i="0" u="none" strike="noStrike" cap="none" normalizeH="0" baseline="0">
                <a:ln>
                  <a:noFill/>
                </a:ln>
                <a:solidFill>
                  <a:srgbClr val="640811"/>
                </a:solidFill>
                <a:effectLst/>
                <a:latin typeface="Arial" panose="020B0604020202020204" pitchFamily="34" charset="0"/>
              </a:rPr>
              <a:t>2</a:t>
            </a:r>
            <a:r>
              <a:rPr kumimoji="0" lang="LID4096" altLang="LID4096" sz="1800" b="0" i="0" u="none" strike="noStrike" cap="none" normalizeH="0" baseline="0">
                <a:ln>
                  <a:noFill/>
                </a:ln>
                <a:solidFill>
                  <a:schemeClr val="tx1"/>
                </a:solidFill>
                <a:effectLst/>
                <a:latin typeface="Arial" panose="020B0604020202020204" pitchFamily="34" charset="0"/>
              </a:rPr>
              <a:t> en África:</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Etiopía</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(Clúster de Protección)</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Sudán</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(Clúster de Protección)</a:t>
            </a:r>
            <a:endParaRPr kumimoji="0" lang="en-US" altLang="LID4096" sz="1500" b="0" i="0" u="none" strike="noStrike" cap="none" normalizeH="0" baseline="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endParaRPr kumimoji="0" lang="LID4096" altLang="LID4096" b="0" i="0" u="none" strike="noStrike" cap="none" normalizeH="0" baseline="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LID4096" altLang="LID4096" sz="1800" b="1" i="0" u="none" strike="noStrike" cap="none" normalizeH="0" baseline="0">
                <a:ln>
                  <a:noFill/>
                </a:ln>
                <a:solidFill>
                  <a:srgbClr val="640811"/>
                </a:solidFill>
                <a:effectLst/>
                <a:latin typeface="Arial" panose="020B0604020202020204" pitchFamily="34" charset="0"/>
              </a:rPr>
              <a:t>2</a:t>
            </a:r>
            <a:r>
              <a:rPr kumimoji="0" lang="LID4096" altLang="LID4096" sz="1800" b="0" i="0" u="none" strike="noStrike" cap="none" normalizeH="0" baseline="0">
                <a:ln>
                  <a:noFill/>
                </a:ln>
                <a:solidFill>
                  <a:schemeClr val="tx1"/>
                </a:solidFill>
                <a:effectLst/>
                <a:latin typeface="Arial" panose="020B0604020202020204" pitchFamily="34" charset="0"/>
              </a:rPr>
              <a:t> en Europa:</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Ucrania</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(Grupo Técnico de Edad y Discapacidad)</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Moldavia</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(Fuerza de Tarea sobre Discapacidad y Edad)</a:t>
            </a:r>
            <a:endParaRPr kumimoji="0" lang="en-US" altLang="LID4096" sz="1500" b="0" i="0" u="none" strike="noStrike" cap="none" normalizeH="0" baseline="0">
              <a:ln>
                <a:noFill/>
              </a:ln>
              <a:solidFill>
                <a:schemeClr val="tx1"/>
              </a:solidFill>
              <a:effectLst/>
              <a:latin typeface="Arial" panose="020B0604020202020204" pitchFamily="34" charset="0"/>
            </a:endParaRPr>
          </a:p>
          <a:p>
            <a:pPr marL="742950" lvl="1" indent="-285750" eaLnBrk="0" fontAlgn="base" hangingPunct="0">
              <a:spcBef>
                <a:spcPct val="0"/>
              </a:spcBef>
              <a:spcAft>
                <a:spcPct val="0"/>
              </a:spcAft>
              <a:buFont typeface="Arial" panose="020B0604020202020204" pitchFamily="34" charset="0"/>
              <a:buChar char="•"/>
            </a:pPr>
            <a:endParaRPr kumimoji="0" lang="LID4096" altLang="LID4096" b="0" i="0" u="none" strike="noStrike" cap="none" normalizeH="0" baseline="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r>
              <a:rPr kumimoji="0" lang="LID4096" altLang="LID4096" sz="1800" b="1" i="0" u="none" strike="noStrike" cap="none" normalizeH="0" baseline="0">
                <a:ln>
                  <a:noFill/>
                </a:ln>
                <a:solidFill>
                  <a:srgbClr val="640811"/>
                </a:solidFill>
                <a:effectLst/>
                <a:latin typeface="Arial" panose="020B0604020202020204" pitchFamily="34" charset="0"/>
              </a:rPr>
              <a:t>1</a:t>
            </a:r>
            <a:r>
              <a:rPr kumimoji="0" lang="LID4096" altLang="LID4096" sz="1800" b="0" i="0" u="none" strike="noStrike" cap="none" normalizeH="0" baseline="0">
                <a:ln>
                  <a:noFill/>
                </a:ln>
                <a:solidFill>
                  <a:schemeClr val="tx1"/>
                </a:solidFill>
                <a:effectLst/>
                <a:latin typeface="Arial" panose="020B0604020202020204" pitchFamily="34" charset="0"/>
              </a:rPr>
              <a:t> en América Latina:</a:t>
            </a:r>
          </a:p>
          <a:p>
            <a:pPr marL="742950" lvl="1" indent="-285750" eaLnBrk="0" fontAlgn="base" hangingPunct="0">
              <a:spcBef>
                <a:spcPct val="0"/>
              </a:spcBef>
              <a:spcAft>
                <a:spcPct val="0"/>
              </a:spcAft>
              <a:buFont typeface="Arial" panose="020B0604020202020204" pitchFamily="34" charset="0"/>
              <a:buChar char="•"/>
            </a:pPr>
            <a:r>
              <a:rPr kumimoji="0" lang="LID4096" altLang="LID4096" b="1" i="0" u="none" strike="noStrike" cap="none" normalizeH="0" baseline="0">
                <a:ln>
                  <a:noFill/>
                </a:ln>
                <a:solidFill>
                  <a:srgbClr val="640811"/>
                </a:solidFill>
                <a:effectLst/>
                <a:latin typeface="Arial" panose="020B0604020202020204" pitchFamily="34" charset="0"/>
              </a:rPr>
              <a:t>Venezuela</a:t>
            </a:r>
            <a:r>
              <a:rPr kumimoji="0" lang="LID4096" altLang="LID4096" b="0" i="0" u="none" strike="noStrike" cap="none" normalizeH="0" baseline="0">
                <a:ln>
                  <a:noFill/>
                </a:ln>
                <a:solidFill>
                  <a:schemeClr val="tx1"/>
                </a:solidFill>
                <a:effectLst/>
                <a:latin typeface="Arial" panose="020B0604020202020204" pitchFamily="34" charset="0"/>
              </a:rPr>
              <a:t> </a:t>
            </a:r>
            <a:r>
              <a:rPr kumimoji="0" lang="LID4096" altLang="LID4096" sz="1500" b="0" i="0" u="none" strike="noStrike" cap="none" normalizeH="0" baseline="0">
                <a:ln>
                  <a:noFill/>
                </a:ln>
                <a:solidFill>
                  <a:schemeClr val="tx1"/>
                </a:solidFill>
                <a:effectLst/>
                <a:latin typeface="Arial" panose="020B0604020202020204" pitchFamily="34" charset="0"/>
              </a:rPr>
              <a:t>(Clúster de Protección)</a:t>
            </a:r>
          </a:p>
          <a:p>
            <a:pPr algn="ctr"/>
            <a:endParaRPr lang="LID4096"/>
          </a:p>
        </p:txBody>
      </p:sp>
      <p:cxnSp>
        <p:nvCxnSpPr>
          <p:cNvPr id="14" name="Straight Connector 13">
            <a:extLst>
              <a:ext uri="{FF2B5EF4-FFF2-40B4-BE49-F238E27FC236}">
                <a16:creationId xmlns:a16="http://schemas.microsoft.com/office/drawing/2014/main" id="{27EE9139-C935-EAC3-E9E9-9E03D7B970AC}"/>
              </a:ext>
            </a:extLst>
          </p:cNvPr>
          <p:cNvCxnSpPr>
            <a:cxnSpLocks/>
          </p:cNvCxnSpPr>
          <p:nvPr/>
        </p:nvCxnSpPr>
        <p:spPr>
          <a:xfrm>
            <a:off x="6846416" y="3272670"/>
            <a:ext cx="0" cy="3151909"/>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9069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FE59-1ABF-A31F-3DFE-9E418923FE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0F2286-F0F8-3744-4204-BA2FE043560F}"/>
              </a:ext>
            </a:extLst>
          </p:cNvPr>
          <p:cNvSpPr txBox="1">
            <a:spLocks/>
          </p:cNvSpPr>
          <p:nvPr/>
        </p:nvSpPr>
        <p:spPr>
          <a:xfrm>
            <a:off x="469900" y="465138"/>
            <a:ext cx="8457124" cy="661987"/>
          </a:xfrm>
          <a:prstGeom prst="rect">
            <a:avLst/>
          </a:prstGeom>
        </p:spPr>
        <p:txBody>
          <a:bodyPr lIns="91440" tIns="45720" rIns="91440" bIns="4572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500" b="1" err="1">
                <a:solidFill>
                  <a:srgbClr val="640811"/>
                </a:solidFill>
                <a:latin typeface="Arial Rounded MT Bold" panose="020F0704030504030204" pitchFamily="34" charset="0"/>
              </a:rPr>
              <a:t>Inclusión</a:t>
            </a:r>
            <a:r>
              <a:rPr lang="en-US" sz="3500" b="1">
                <a:solidFill>
                  <a:srgbClr val="640811"/>
                </a:solidFill>
                <a:latin typeface="Arial Rounded MT Bold" panose="020F0704030504030204" pitchFamily="34" charset="0"/>
              </a:rPr>
              <a:t> de Personas </a:t>
            </a:r>
            <a:r>
              <a:rPr lang="en-US" sz="3500" b="1" err="1">
                <a:solidFill>
                  <a:srgbClr val="640811"/>
                </a:solidFill>
                <a:latin typeface="Arial Rounded MT Bold" panose="020F0704030504030204" pitchFamily="34" charset="0"/>
              </a:rPr>
              <a:t>Mayores</a:t>
            </a:r>
            <a:r>
              <a:rPr lang="en-US" sz="3500" b="1">
                <a:solidFill>
                  <a:srgbClr val="640811"/>
                </a:solidFill>
                <a:latin typeface="Arial Rounded MT Bold" panose="020F0704030504030204" pitchFamily="34" charset="0"/>
              </a:rPr>
              <a:t> </a:t>
            </a:r>
          </a:p>
          <a:p>
            <a:r>
              <a:rPr lang="en-US" sz="2600" spc="300">
                <a:solidFill>
                  <a:srgbClr val="640811"/>
                </a:solidFill>
                <a:latin typeface="Arial Rounded MT Bold"/>
                <a:cs typeface="Avenir Next Bold"/>
              </a:rPr>
              <a:t>Age Inclusion</a:t>
            </a:r>
            <a:endParaRPr lang="en-US" sz="2600" i="1" spc="300">
              <a:solidFill>
                <a:srgbClr val="640811"/>
              </a:solidFill>
              <a:latin typeface="Arial Rounded MT Bold"/>
              <a:cs typeface="Avenir Next Bold"/>
            </a:endParaRPr>
          </a:p>
        </p:txBody>
      </p:sp>
      <p:cxnSp>
        <p:nvCxnSpPr>
          <p:cNvPr id="5" name="Straight Connector 4">
            <a:extLst>
              <a:ext uri="{FF2B5EF4-FFF2-40B4-BE49-F238E27FC236}">
                <a16:creationId xmlns:a16="http://schemas.microsoft.com/office/drawing/2014/main" id="{86FD0743-5247-53C6-FD5F-F833C2F1F0A3}"/>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36E6CBC0-E026-1AF1-E41E-2D45369F56F5}"/>
              </a:ext>
            </a:extLst>
          </p:cNvPr>
          <p:cNvSpPr txBox="1">
            <a:spLocks/>
          </p:cNvSpPr>
          <p:nvPr/>
        </p:nvSpPr>
        <p:spPr>
          <a:xfrm>
            <a:off x="206231" y="2439825"/>
            <a:ext cx="3156858" cy="259442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200">
                <a:solidFill>
                  <a:srgbClr val="640811"/>
                </a:solidFill>
                <a:latin typeface="Arial Rounded MT Bold" panose="020F0704030504030204" pitchFamily="34" charset="0"/>
              </a:rPr>
              <a:t>Especialistas en Inclusión por Edad (AIS)</a:t>
            </a:r>
          </a:p>
          <a:p>
            <a:pPr algn="ctr"/>
            <a:r>
              <a:rPr lang="en-US" sz="2000" b="1">
                <a:solidFill>
                  <a:srgbClr val="640811"/>
                </a:solidFill>
                <a:latin typeface="Arial Rounded MT Bold"/>
                <a:ea typeface="Verdana"/>
              </a:rPr>
              <a:t>Age Inclusion Specialists</a:t>
            </a:r>
            <a:br>
              <a:rPr lang="en-US" sz="2000" b="1">
                <a:latin typeface="Arial Rounded MT Bold"/>
                <a:ea typeface="Verdana" panose="020B0604030504040204" pitchFamily="34" charset="0"/>
              </a:rPr>
            </a:br>
            <a:r>
              <a:rPr lang="en-US" sz="2000" b="1">
                <a:solidFill>
                  <a:srgbClr val="640811"/>
                </a:solidFill>
                <a:latin typeface="Arial Rounded MT Bold"/>
                <a:ea typeface="Verdana"/>
              </a:rPr>
              <a:t>(AIS)</a:t>
            </a:r>
            <a:br>
              <a:rPr lang="en-US" sz="3200" b="1">
                <a:latin typeface="Arial Rounded MT Bold"/>
              </a:rPr>
            </a:br>
            <a:endParaRPr lang="en-US" sz="3200" b="1">
              <a:solidFill>
                <a:srgbClr val="640811"/>
              </a:solidFill>
              <a:latin typeface="Arial Rounded MT Bold"/>
            </a:endParaRPr>
          </a:p>
        </p:txBody>
      </p:sp>
      <p:sp>
        <p:nvSpPr>
          <p:cNvPr id="7" name="TextBox 6">
            <a:extLst>
              <a:ext uri="{FF2B5EF4-FFF2-40B4-BE49-F238E27FC236}">
                <a16:creationId xmlns:a16="http://schemas.microsoft.com/office/drawing/2014/main" id="{79BD6010-BEAD-CA74-FFE3-9D250CC6518B}"/>
              </a:ext>
            </a:extLst>
          </p:cNvPr>
          <p:cNvSpPr txBox="1"/>
          <p:nvPr/>
        </p:nvSpPr>
        <p:spPr>
          <a:xfrm>
            <a:off x="3528645" y="1606296"/>
            <a:ext cx="8457124" cy="5201424"/>
          </a:xfrm>
          <a:prstGeom prst="rect">
            <a:avLst/>
          </a:prstGeom>
          <a:noFill/>
        </p:spPr>
        <p:txBody>
          <a:bodyPr wrap="square" rtlCol="0">
            <a:spAutoFit/>
          </a:bodyPr>
          <a:lstStyle/>
          <a:p>
            <a:r>
              <a:rPr lang="en-US" err="1">
                <a:latin typeface="Arial  "/>
              </a:rPr>
              <a:t>Actuar</a:t>
            </a:r>
            <a:r>
              <a:rPr lang="en-US">
                <a:latin typeface="Arial  "/>
              </a:rPr>
              <a:t> </a:t>
            </a:r>
            <a:r>
              <a:rPr lang="en-US" err="1">
                <a:latin typeface="Arial  "/>
              </a:rPr>
              <a:t>como</a:t>
            </a:r>
            <a:r>
              <a:rPr lang="en-US">
                <a:latin typeface="Arial  "/>
              </a:rPr>
              <a:t> </a:t>
            </a:r>
            <a:r>
              <a:rPr lang="en-US" err="1">
                <a:latin typeface="Arial  "/>
              </a:rPr>
              <a:t>recursos</a:t>
            </a:r>
            <a:r>
              <a:rPr lang="en-US">
                <a:latin typeface="Arial  "/>
              </a:rPr>
              <a:t> clave </a:t>
            </a:r>
            <a:r>
              <a:rPr lang="en-US" err="1">
                <a:latin typeface="Arial  "/>
              </a:rPr>
              <a:t>en</a:t>
            </a:r>
            <a:r>
              <a:rPr lang="en-US">
                <a:latin typeface="Arial  "/>
              </a:rPr>
              <a:t> </a:t>
            </a:r>
            <a:r>
              <a:rPr lang="en-US" err="1">
                <a:latin typeface="Arial  "/>
              </a:rPr>
              <a:t>conocimientos</a:t>
            </a:r>
            <a:r>
              <a:rPr lang="en-US">
                <a:latin typeface="Arial  "/>
              </a:rPr>
              <a:t> y </a:t>
            </a:r>
            <a:r>
              <a:rPr lang="en-US" err="1">
                <a:latin typeface="Arial  "/>
              </a:rPr>
              <a:t>experiencia</a:t>
            </a:r>
            <a:r>
              <a:rPr lang="en-US">
                <a:latin typeface="Arial  "/>
              </a:rPr>
              <a:t> </a:t>
            </a:r>
            <a:r>
              <a:rPr lang="en-US" err="1">
                <a:latin typeface="Arial  "/>
              </a:rPr>
              <a:t>sobre</a:t>
            </a:r>
            <a:r>
              <a:rPr lang="en-US">
                <a:latin typeface="Arial  "/>
              </a:rPr>
              <a:t> la </a:t>
            </a:r>
            <a:r>
              <a:rPr lang="en-US" err="1">
                <a:latin typeface="Arial  "/>
              </a:rPr>
              <a:t>inclusión</a:t>
            </a:r>
            <a:r>
              <a:rPr lang="en-US">
                <a:latin typeface="Arial  "/>
              </a:rPr>
              <a:t> de personas </a:t>
            </a:r>
            <a:r>
              <a:rPr lang="en-US" err="1">
                <a:latin typeface="Arial  "/>
              </a:rPr>
              <a:t>mayores</a:t>
            </a:r>
            <a:endParaRPr lang="en-US">
              <a:latin typeface="Arial  "/>
            </a:endParaRPr>
          </a:p>
          <a:p>
            <a:r>
              <a:rPr lang="en-US" sz="1100">
                <a:latin typeface="Arial  "/>
              </a:rPr>
              <a:t>Act as vital resources for older age inclusion knowledge and expertise</a:t>
            </a:r>
          </a:p>
          <a:p>
            <a:endParaRPr lang="en-US" sz="1000">
              <a:latin typeface="Arial  "/>
            </a:endParaRPr>
          </a:p>
          <a:p>
            <a:r>
              <a:rPr lang="en-US" err="1">
                <a:latin typeface="Arial  "/>
              </a:rPr>
              <a:t>Proporcionar</a:t>
            </a:r>
            <a:r>
              <a:rPr lang="en-US">
                <a:latin typeface="Arial  "/>
              </a:rPr>
              <a:t> </a:t>
            </a:r>
            <a:r>
              <a:rPr lang="en-US" err="1">
                <a:latin typeface="Arial  "/>
              </a:rPr>
              <a:t>formación</a:t>
            </a:r>
            <a:r>
              <a:rPr lang="en-US">
                <a:latin typeface="Arial  "/>
              </a:rPr>
              <a:t>, </a:t>
            </a:r>
            <a:r>
              <a:rPr lang="en-US" err="1">
                <a:latin typeface="Arial  "/>
              </a:rPr>
              <a:t>asesoramiento</a:t>
            </a:r>
            <a:r>
              <a:rPr lang="en-US">
                <a:latin typeface="Arial  "/>
              </a:rPr>
              <a:t> </a:t>
            </a:r>
            <a:r>
              <a:rPr lang="en-US" err="1">
                <a:latin typeface="Arial  "/>
              </a:rPr>
              <a:t>técnico</a:t>
            </a:r>
            <a:r>
              <a:rPr lang="en-US">
                <a:latin typeface="Arial  "/>
              </a:rPr>
              <a:t> y </a:t>
            </a:r>
            <a:r>
              <a:rPr lang="en-US" err="1">
                <a:latin typeface="Arial  "/>
              </a:rPr>
              <a:t>temático</a:t>
            </a:r>
            <a:r>
              <a:rPr lang="en-US">
                <a:latin typeface="Arial  "/>
              </a:rPr>
              <a:t> </a:t>
            </a:r>
            <a:r>
              <a:rPr lang="en-US" err="1">
                <a:latin typeface="Arial  "/>
              </a:rPr>
              <a:t>sobre</a:t>
            </a:r>
            <a:r>
              <a:rPr lang="en-US">
                <a:latin typeface="Arial  "/>
              </a:rPr>
              <a:t> </a:t>
            </a:r>
            <a:r>
              <a:rPr lang="en-US" err="1">
                <a:latin typeface="Arial  "/>
              </a:rPr>
              <a:t>envejecimiento</a:t>
            </a:r>
            <a:r>
              <a:rPr lang="en-US">
                <a:latin typeface="Arial  "/>
              </a:rPr>
              <a:t>, </a:t>
            </a:r>
            <a:r>
              <a:rPr lang="en-US" err="1">
                <a:latin typeface="Arial  "/>
              </a:rPr>
              <a:t>protección</a:t>
            </a:r>
            <a:r>
              <a:rPr lang="en-US">
                <a:latin typeface="Arial  "/>
              </a:rPr>
              <a:t> e </a:t>
            </a:r>
            <a:r>
              <a:rPr lang="en-US" err="1">
                <a:latin typeface="Arial  "/>
              </a:rPr>
              <a:t>inclusión</a:t>
            </a:r>
            <a:endParaRPr lang="en-US">
              <a:latin typeface="Arial  "/>
            </a:endParaRPr>
          </a:p>
          <a:p>
            <a:r>
              <a:rPr lang="en-US" sz="1100">
                <a:latin typeface="Arial  "/>
              </a:rPr>
              <a:t>Provide training, technical and thematic advice on ageing, protection, and inclusion</a:t>
            </a:r>
          </a:p>
          <a:p>
            <a:endParaRPr lang="en-US" sz="1000">
              <a:latin typeface="Arial  "/>
            </a:endParaRPr>
          </a:p>
          <a:p>
            <a:r>
              <a:rPr lang="en-US" err="1">
                <a:latin typeface="Arial  "/>
              </a:rPr>
              <a:t>Apoyar</a:t>
            </a:r>
            <a:r>
              <a:rPr lang="en-US">
                <a:latin typeface="Arial  "/>
              </a:rPr>
              <a:t> la </a:t>
            </a:r>
            <a:r>
              <a:rPr lang="en-US" err="1">
                <a:latin typeface="Arial  "/>
              </a:rPr>
              <a:t>participación</a:t>
            </a:r>
            <a:r>
              <a:rPr lang="en-US">
                <a:latin typeface="Arial  "/>
              </a:rPr>
              <a:t> </a:t>
            </a:r>
            <a:r>
              <a:rPr lang="en-US" err="1">
                <a:latin typeface="Arial  "/>
              </a:rPr>
              <a:t>significativa</a:t>
            </a:r>
            <a:r>
              <a:rPr lang="en-US">
                <a:latin typeface="Arial  "/>
              </a:rPr>
              <a:t> de las personas </a:t>
            </a:r>
            <a:r>
              <a:rPr lang="en-US" err="1">
                <a:latin typeface="Arial  "/>
              </a:rPr>
              <a:t>mayores</a:t>
            </a:r>
            <a:r>
              <a:rPr lang="en-US">
                <a:latin typeface="Arial  "/>
              </a:rPr>
              <a:t> y las OPAs </a:t>
            </a:r>
          </a:p>
          <a:p>
            <a:r>
              <a:rPr lang="en-US" sz="1100">
                <a:latin typeface="Arial  "/>
              </a:rPr>
              <a:t>Support the meaningful participation of older people/OPAs</a:t>
            </a:r>
          </a:p>
          <a:p>
            <a:endParaRPr lang="en-US" sz="1000">
              <a:latin typeface="Arial  "/>
            </a:endParaRPr>
          </a:p>
          <a:p>
            <a:r>
              <a:rPr lang="en-US" err="1">
                <a:latin typeface="Arial  "/>
              </a:rPr>
              <a:t>Promover</a:t>
            </a:r>
            <a:r>
              <a:rPr lang="en-US">
                <a:latin typeface="Arial  "/>
              </a:rPr>
              <a:t> </a:t>
            </a:r>
            <a:r>
              <a:rPr lang="en-US" err="1">
                <a:latin typeface="Arial  "/>
              </a:rPr>
              <a:t>el</a:t>
            </a:r>
            <a:r>
              <a:rPr lang="en-US">
                <a:latin typeface="Arial  "/>
              </a:rPr>
              <a:t> </a:t>
            </a:r>
            <a:r>
              <a:rPr lang="en-US" err="1">
                <a:latin typeface="Arial  "/>
              </a:rPr>
              <a:t>uso</a:t>
            </a:r>
            <a:r>
              <a:rPr lang="en-US">
                <a:latin typeface="Arial  "/>
              </a:rPr>
              <a:t> de </a:t>
            </a:r>
            <a:r>
              <a:rPr lang="en-US" err="1">
                <a:latin typeface="Arial  "/>
              </a:rPr>
              <a:t>datos</a:t>
            </a:r>
            <a:r>
              <a:rPr lang="en-US">
                <a:latin typeface="Arial  "/>
              </a:rPr>
              <a:t> </a:t>
            </a:r>
            <a:r>
              <a:rPr lang="en-US" err="1">
                <a:latin typeface="Arial  "/>
              </a:rPr>
              <a:t>desglosados</a:t>
            </a:r>
            <a:r>
              <a:rPr lang="en-US">
                <a:latin typeface="Arial  "/>
              </a:rPr>
              <a:t> </a:t>
            </a:r>
            <a:r>
              <a:rPr lang="en-US" err="1">
                <a:latin typeface="Arial  "/>
              </a:rPr>
              <a:t>por</a:t>
            </a:r>
            <a:r>
              <a:rPr lang="en-US">
                <a:latin typeface="Arial  "/>
              </a:rPr>
              <a:t> </a:t>
            </a:r>
            <a:r>
              <a:rPr lang="en-US" err="1">
                <a:latin typeface="Arial  "/>
              </a:rPr>
              <a:t>sexo</a:t>
            </a:r>
            <a:r>
              <a:rPr lang="en-US">
                <a:latin typeface="Arial  "/>
              </a:rPr>
              <a:t>, </a:t>
            </a:r>
            <a:r>
              <a:rPr lang="en-US" err="1">
                <a:latin typeface="Arial  "/>
              </a:rPr>
              <a:t>edad</a:t>
            </a:r>
            <a:r>
              <a:rPr lang="en-US">
                <a:latin typeface="Arial  "/>
              </a:rPr>
              <a:t> y </a:t>
            </a:r>
            <a:r>
              <a:rPr lang="en-US" err="1">
                <a:latin typeface="Arial  "/>
              </a:rPr>
              <a:t>discapacidad</a:t>
            </a:r>
            <a:r>
              <a:rPr lang="en-US">
                <a:latin typeface="Arial  "/>
              </a:rPr>
              <a:t> (SADD) </a:t>
            </a:r>
            <a:r>
              <a:rPr lang="en-US" err="1">
                <a:latin typeface="Arial  "/>
              </a:rPr>
              <a:t>en</a:t>
            </a:r>
            <a:r>
              <a:rPr lang="en-US">
                <a:latin typeface="Arial  "/>
              </a:rPr>
              <a:t> </a:t>
            </a:r>
            <a:r>
              <a:rPr lang="en-US" err="1">
                <a:latin typeface="Arial  "/>
              </a:rPr>
              <a:t>todos</a:t>
            </a:r>
            <a:r>
              <a:rPr lang="en-US">
                <a:latin typeface="Arial  "/>
              </a:rPr>
              <a:t> </a:t>
            </a:r>
            <a:r>
              <a:rPr lang="en-US" err="1">
                <a:latin typeface="Arial  "/>
              </a:rPr>
              <a:t>los</a:t>
            </a:r>
            <a:r>
              <a:rPr lang="en-US">
                <a:latin typeface="Arial  "/>
              </a:rPr>
              <a:t> </a:t>
            </a:r>
            <a:r>
              <a:rPr lang="en-US" err="1">
                <a:latin typeface="Arial  "/>
              </a:rPr>
              <a:t>niveles</a:t>
            </a:r>
            <a:r>
              <a:rPr lang="en-US">
                <a:latin typeface="Arial  "/>
              </a:rPr>
              <a:t> del </a:t>
            </a:r>
            <a:r>
              <a:rPr lang="en-US" err="1">
                <a:latin typeface="Arial  "/>
              </a:rPr>
              <a:t>sistema</a:t>
            </a:r>
            <a:r>
              <a:rPr lang="en-US">
                <a:latin typeface="Arial  "/>
              </a:rPr>
              <a:t> de </a:t>
            </a:r>
            <a:r>
              <a:rPr lang="en-US" err="1">
                <a:latin typeface="Arial  "/>
              </a:rPr>
              <a:t>clústeres</a:t>
            </a:r>
            <a:endParaRPr lang="en-US">
              <a:latin typeface="Arial  "/>
            </a:endParaRPr>
          </a:p>
          <a:p>
            <a:r>
              <a:rPr lang="en-US" sz="1100">
                <a:latin typeface="Arial  "/>
              </a:rPr>
              <a:t>Promote the use of SADD data at all levels within the cluster system</a:t>
            </a:r>
          </a:p>
          <a:p>
            <a:br>
              <a:rPr lang="en-US" sz="1000">
                <a:latin typeface="Arial  "/>
              </a:rPr>
            </a:br>
            <a:r>
              <a:rPr lang="en-US" err="1">
                <a:latin typeface="Arial  "/>
              </a:rPr>
              <a:t>Trabajar</a:t>
            </a:r>
            <a:r>
              <a:rPr lang="en-US">
                <a:latin typeface="Arial  "/>
              </a:rPr>
              <a:t> con </a:t>
            </a:r>
            <a:r>
              <a:rPr lang="en-US" err="1">
                <a:latin typeface="Arial  "/>
              </a:rPr>
              <a:t>otros</a:t>
            </a:r>
            <a:r>
              <a:rPr lang="en-US">
                <a:latin typeface="Arial  "/>
              </a:rPr>
              <a:t> </a:t>
            </a:r>
            <a:r>
              <a:rPr lang="en-US" err="1">
                <a:latin typeface="Arial  "/>
              </a:rPr>
              <a:t>clústeres</a:t>
            </a:r>
            <a:r>
              <a:rPr lang="en-US">
                <a:latin typeface="Arial  "/>
              </a:rPr>
              <a:t> (</a:t>
            </a:r>
            <a:r>
              <a:rPr lang="en-US" err="1">
                <a:latin typeface="Arial  "/>
              </a:rPr>
              <a:t>Alojamiento</a:t>
            </a:r>
            <a:r>
              <a:rPr lang="en-US">
                <a:latin typeface="Arial  "/>
              </a:rPr>
              <a:t>, WASH, </a:t>
            </a:r>
            <a:r>
              <a:rPr lang="en-US" err="1">
                <a:latin typeface="Arial  "/>
              </a:rPr>
              <a:t>Salud</a:t>
            </a:r>
            <a:r>
              <a:rPr lang="en-US">
                <a:latin typeface="Arial  "/>
              </a:rPr>
              <a:t>, Seguridad Alimentaria) para </a:t>
            </a:r>
            <a:r>
              <a:rPr lang="en-US" err="1">
                <a:latin typeface="Arial  "/>
              </a:rPr>
              <a:t>promover</a:t>
            </a:r>
            <a:r>
              <a:rPr lang="en-US">
                <a:latin typeface="Arial  "/>
              </a:rPr>
              <a:t> </a:t>
            </a:r>
            <a:r>
              <a:rPr lang="en-US" err="1">
                <a:latin typeface="Arial  "/>
              </a:rPr>
              <a:t>buenas</a:t>
            </a:r>
            <a:r>
              <a:rPr lang="en-US">
                <a:latin typeface="Arial  "/>
              </a:rPr>
              <a:t> </a:t>
            </a:r>
            <a:r>
              <a:rPr lang="en-US" err="1">
                <a:latin typeface="Arial  "/>
              </a:rPr>
              <a:t>prácticas</a:t>
            </a:r>
            <a:r>
              <a:rPr lang="en-US">
                <a:latin typeface="Arial  "/>
              </a:rPr>
              <a:t> </a:t>
            </a:r>
            <a:r>
              <a:rPr lang="en-US" err="1">
                <a:latin typeface="Arial  "/>
              </a:rPr>
              <a:t>inclusivas</a:t>
            </a:r>
            <a:r>
              <a:rPr lang="en-US">
                <a:latin typeface="Arial  "/>
              </a:rPr>
              <a:t> </a:t>
            </a:r>
            <a:r>
              <a:rPr lang="en-US" err="1">
                <a:latin typeface="Arial  "/>
              </a:rPr>
              <a:t>por</a:t>
            </a:r>
            <a:r>
              <a:rPr lang="en-US">
                <a:latin typeface="Arial  "/>
              </a:rPr>
              <a:t> </a:t>
            </a:r>
            <a:r>
              <a:rPr lang="en-US" err="1">
                <a:latin typeface="Arial  "/>
              </a:rPr>
              <a:t>edad</a:t>
            </a:r>
            <a:endParaRPr lang="en-US">
              <a:latin typeface="Arial  "/>
            </a:endParaRPr>
          </a:p>
          <a:p>
            <a:r>
              <a:rPr lang="en-US" sz="1100">
                <a:latin typeface="Arial  "/>
              </a:rPr>
              <a:t>Work with other clusters (Shelter, WASH, Health, food security) to promote age inclusive best practices</a:t>
            </a:r>
          </a:p>
          <a:p>
            <a:br>
              <a:rPr lang="en-US" sz="1000">
                <a:latin typeface="Arial  "/>
              </a:rPr>
            </a:br>
            <a:r>
              <a:rPr lang="en-US" err="1">
                <a:latin typeface="Arial  "/>
              </a:rPr>
              <a:t>Apoyar</a:t>
            </a:r>
            <a:r>
              <a:rPr lang="en-US">
                <a:latin typeface="Arial  "/>
              </a:rPr>
              <a:t> a las </a:t>
            </a:r>
            <a:r>
              <a:rPr lang="en-US" err="1">
                <a:latin typeface="Arial  "/>
              </a:rPr>
              <a:t>organizaciones</a:t>
            </a:r>
            <a:r>
              <a:rPr lang="en-US">
                <a:latin typeface="Arial  "/>
              </a:rPr>
              <a:t> </a:t>
            </a:r>
            <a:r>
              <a:rPr lang="en-US" err="1">
                <a:latin typeface="Arial  "/>
              </a:rPr>
              <a:t>humanitarias</a:t>
            </a:r>
            <a:r>
              <a:rPr lang="en-US">
                <a:latin typeface="Arial  "/>
              </a:rPr>
              <a:t> para </a:t>
            </a:r>
            <a:r>
              <a:rPr lang="en-US" err="1">
                <a:latin typeface="Arial  "/>
              </a:rPr>
              <a:t>mejorar</a:t>
            </a:r>
            <a:r>
              <a:rPr lang="en-US">
                <a:latin typeface="Arial  "/>
              </a:rPr>
              <a:t> la </a:t>
            </a:r>
            <a:r>
              <a:rPr lang="en-US" err="1">
                <a:latin typeface="Arial  "/>
              </a:rPr>
              <a:t>inclusión</a:t>
            </a:r>
            <a:r>
              <a:rPr lang="en-US">
                <a:latin typeface="Arial  "/>
              </a:rPr>
              <a:t> </a:t>
            </a:r>
            <a:r>
              <a:rPr lang="en-US" err="1">
                <a:latin typeface="Arial  "/>
              </a:rPr>
              <a:t>en</a:t>
            </a:r>
            <a:r>
              <a:rPr lang="en-US">
                <a:latin typeface="Arial  "/>
              </a:rPr>
              <a:t> </a:t>
            </a:r>
            <a:r>
              <a:rPr lang="en-US" err="1">
                <a:latin typeface="Arial  "/>
              </a:rPr>
              <a:t>su</a:t>
            </a:r>
            <a:r>
              <a:rPr lang="en-US">
                <a:latin typeface="Arial  "/>
              </a:rPr>
              <a:t> </a:t>
            </a:r>
            <a:r>
              <a:rPr lang="en-US" err="1">
                <a:latin typeface="Arial  "/>
              </a:rPr>
              <a:t>programación</a:t>
            </a:r>
            <a:r>
              <a:rPr lang="en-US">
                <a:latin typeface="Arial  "/>
              </a:rPr>
              <a:t> </a:t>
            </a:r>
            <a:r>
              <a:rPr lang="en-US" err="1">
                <a:latin typeface="Arial  "/>
              </a:rPr>
              <a:t>organizacional</a:t>
            </a:r>
            <a:endParaRPr lang="en-US">
              <a:latin typeface="Arial  "/>
            </a:endParaRPr>
          </a:p>
          <a:p>
            <a:r>
              <a:rPr lang="en-US" sz="1100">
                <a:latin typeface="Arial  "/>
              </a:rPr>
              <a:t>Support humanitarian organizations to improve inclusion within organizational programming</a:t>
            </a:r>
            <a:br>
              <a:rPr lang="en-US">
                <a:latin typeface="Arial  "/>
              </a:rPr>
            </a:br>
            <a:endParaRPr lang="LID4096">
              <a:latin typeface="Arial  "/>
            </a:endParaRPr>
          </a:p>
        </p:txBody>
      </p:sp>
    </p:spTree>
    <p:extLst>
      <p:ext uri="{BB962C8B-B14F-4D97-AF65-F5344CB8AC3E}">
        <p14:creationId xmlns:p14="http://schemas.microsoft.com/office/powerpoint/2010/main" val="1904083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A7AD1-D501-A229-1394-DC53C1622B0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6688BC-AB99-AA12-F272-5FDBE0CD0FEC}"/>
              </a:ext>
            </a:extLst>
          </p:cNvPr>
          <p:cNvSpPr txBox="1"/>
          <p:nvPr/>
        </p:nvSpPr>
        <p:spPr>
          <a:xfrm>
            <a:off x="549409" y="973610"/>
            <a:ext cx="6039025" cy="4033092"/>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r>
              <a:rPr lang="es-ES" sz="3000" b="1">
                <a:solidFill>
                  <a:srgbClr val="640811"/>
                </a:solidFill>
              </a:rPr>
              <a:t>¿Cómo podemos apoyarte?</a:t>
            </a:r>
          </a:p>
          <a:p>
            <a:endParaRPr lang="es-ES" sz="2200">
              <a:solidFill>
                <a:srgbClr val="640811"/>
              </a:solidFill>
            </a:endParaRPr>
          </a:p>
          <a:p>
            <a:pPr marL="285750" indent="-285750">
              <a:buFont typeface="Arial" panose="020B0604020202020204" pitchFamily="34" charset="0"/>
              <a:buChar char="•"/>
            </a:pPr>
            <a:r>
              <a:rPr lang="es-ES" sz="2200"/>
              <a:t>Iniciativas de fortalecimiento de capacidades</a:t>
            </a:r>
          </a:p>
          <a:p>
            <a:pPr marL="285750" indent="-285750">
              <a:buFont typeface="Arial" panose="020B0604020202020204" pitchFamily="34" charset="0"/>
              <a:buChar char="•"/>
            </a:pPr>
            <a:r>
              <a:rPr lang="es-ES" sz="2200"/>
              <a:t>Apoyo técnico y asesoramiento</a:t>
            </a:r>
          </a:p>
          <a:p>
            <a:pPr marL="285750" indent="-285750">
              <a:buFont typeface="Arial" panose="020B0604020202020204" pitchFamily="34" charset="0"/>
              <a:buChar char="•"/>
            </a:pPr>
            <a:r>
              <a:rPr lang="es-ES" sz="2200"/>
              <a:t>Compartir investigaciones, evaluaciones, documentos y aprendizajes entre contextos</a:t>
            </a:r>
          </a:p>
          <a:p>
            <a:pPr marL="285750" indent="-285750">
              <a:buFont typeface="Arial" panose="020B0604020202020204" pitchFamily="34" charset="0"/>
              <a:buChar char="•"/>
            </a:pPr>
            <a:r>
              <a:rPr lang="es-ES" sz="2200"/>
              <a:t>Promover la recopilación y el análisis de datos desglosados por edad</a:t>
            </a: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77E6422-AA5C-3DFF-428C-48A23CB8A8AF}"/>
              </a:ext>
            </a:extLst>
          </p:cNvPr>
          <p:cNvSpPr txBox="1">
            <a:spLocks/>
          </p:cNvSpPr>
          <p:nvPr/>
        </p:nvSpPr>
        <p:spPr>
          <a:xfrm>
            <a:off x="469900" y="465138"/>
            <a:ext cx="8457124" cy="661987"/>
          </a:xfrm>
          <a:prstGeom prst="rect">
            <a:avLst/>
          </a:prstGeom>
        </p:spPr>
        <p:txBody>
          <a:bodyPr lIns="91440" tIns="45720" rIns="91440" bIns="45720" anchor="t">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err="1">
                <a:solidFill>
                  <a:srgbClr val="640811"/>
                </a:solidFill>
                <a:latin typeface="Arial Rounded MT Bold" panose="020F0704030504030204" pitchFamily="34" charset="0"/>
              </a:rPr>
              <a:t>Inclusión</a:t>
            </a:r>
            <a:r>
              <a:rPr lang="en-US" sz="3600" b="1">
                <a:solidFill>
                  <a:srgbClr val="640811"/>
                </a:solidFill>
                <a:latin typeface="Arial Rounded MT Bold" panose="020F0704030504030204" pitchFamily="34" charset="0"/>
              </a:rPr>
              <a:t> de Personas </a:t>
            </a:r>
            <a:r>
              <a:rPr lang="en-US" sz="3600" b="1" err="1">
                <a:solidFill>
                  <a:srgbClr val="640811"/>
                </a:solidFill>
                <a:latin typeface="Arial Rounded MT Bold" panose="020F0704030504030204" pitchFamily="34" charset="0"/>
              </a:rPr>
              <a:t>Mayores</a:t>
            </a:r>
            <a:r>
              <a:rPr lang="en-US" sz="3600" b="1">
                <a:solidFill>
                  <a:srgbClr val="640811"/>
                </a:solidFill>
                <a:latin typeface="Arial Rounded MT Bold" panose="020F0704030504030204" pitchFamily="34" charset="0"/>
              </a:rPr>
              <a:t> </a:t>
            </a:r>
          </a:p>
          <a:p>
            <a:r>
              <a:rPr lang="en-US" sz="3600" spc="300">
                <a:solidFill>
                  <a:srgbClr val="640811"/>
                </a:solidFill>
                <a:latin typeface="Arial Rounded MT Bold"/>
                <a:cs typeface="Avenir Next Bold"/>
              </a:rPr>
              <a:t>Age Inclusion</a:t>
            </a:r>
            <a:endParaRPr lang="en-US" sz="2800" i="1" spc="300">
              <a:solidFill>
                <a:srgbClr val="640811"/>
              </a:solidFill>
              <a:latin typeface="Arial Rounded MT Bold"/>
              <a:cs typeface="Avenir Next Bold"/>
            </a:endParaRPr>
          </a:p>
        </p:txBody>
      </p:sp>
      <p:cxnSp>
        <p:nvCxnSpPr>
          <p:cNvPr id="5" name="Straight Connector 4">
            <a:extLst>
              <a:ext uri="{FF2B5EF4-FFF2-40B4-BE49-F238E27FC236}">
                <a16:creationId xmlns:a16="http://schemas.microsoft.com/office/drawing/2014/main" id="{83CDE9F3-A5C3-F054-6517-7FD371D453B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2BF2697B-7F10-468C-CB0C-685314ABBD4A}"/>
              </a:ext>
            </a:extLst>
          </p:cNvPr>
          <p:cNvSpPr txBox="1">
            <a:spLocks/>
          </p:cNvSpPr>
          <p:nvPr/>
        </p:nvSpPr>
        <p:spPr>
          <a:xfrm>
            <a:off x="342908" y="5269817"/>
            <a:ext cx="6272657" cy="51898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rgbClr val="640811"/>
                </a:solidFill>
                <a:latin typeface="Verdana" panose="020B0604030504040204" pitchFamily="34" charset="0"/>
                <a:ea typeface="Verdana" panose="020B0604030504040204" pitchFamily="34" charset="0"/>
              </a:rPr>
              <a:t>How can we support you?</a:t>
            </a:r>
          </a:p>
        </p:txBody>
      </p:sp>
      <p:sp>
        <p:nvSpPr>
          <p:cNvPr id="6" name="TextBox 5">
            <a:extLst>
              <a:ext uri="{FF2B5EF4-FFF2-40B4-BE49-F238E27FC236}">
                <a16:creationId xmlns:a16="http://schemas.microsoft.com/office/drawing/2014/main" id="{035D1E12-F719-51AF-76B2-562BB6D99BCB}"/>
              </a:ext>
            </a:extLst>
          </p:cNvPr>
          <p:cNvSpPr txBox="1"/>
          <p:nvPr/>
        </p:nvSpPr>
        <p:spPr>
          <a:xfrm>
            <a:off x="424180" y="5587242"/>
            <a:ext cx="4276118" cy="938719"/>
          </a:xfrm>
          <a:prstGeom prst="rect">
            <a:avLst/>
          </a:prstGeom>
          <a:noFill/>
        </p:spPr>
        <p:txBody>
          <a:bodyPr wrap="square" rtlCol="0">
            <a:spAutoFit/>
          </a:bodyPr>
          <a:lstStyle/>
          <a:p>
            <a:pPr marL="285750" indent="-285750">
              <a:buFont typeface="Arial" panose="020B0604020202020204" pitchFamily="34" charset="0"/>
              <a:buChar char="•"/>
            </a:pPr>
            <a:r>
              <a:rPr lang="en-GB" sz="1100"/>
              <a:t>Capacity strengthening initiatives </a:t>
            </a:r>
          </a:p>
          <a:p>
            <a:pPr marL="285750" indent="-285750">
              <a:buFont typeface="Arial" panose="020B0604020202020204" pitchFamily="34" charset="0"/>
              <a:buChar char="•"/>
            </a:pPr>
            <a:r>
              <a:rPr lang="en-GB" sz="1100"/>
              <a:t>Technical and advisory support </a:t>
            </a:r>
          </a:p>
          <a:p>
            <a:pPr marL="285750" indent="-285750">
              <a:buFont typeface="Arial" panose="020B0604020202020204" pitchFamily="34" charset="0"/>
              <a:buChar char="•"/>
            </a:pPr>
            <a:r>
              <a:rPr lang="en-US" sz="1100"/>
              <a:t>Sharing research, assessments, documents, and learnings across contexts</a:t>
            </a:r>
          </a:p>
          <a:p>
            <a:pPr marL="285750" indent="-285750">
              <a:buFont typeface="Arial" panose="020B0604020202020204" pitchFamily="34" charset="0"/>
              <a:buChar char="•"/>
            </a:pPr>
            <a:r>
              <a:rPr lang="en-US" sz="1100"/>
              <a:t>Advocate for age disaggregated data collection and analysis</a:t>
            </a:r>
          </a:p>
        </p:txBody>
      </p:sp>
      <p:pic>
        <p:nvPicPr>
          <p:cNvPr id="7" name="Picture 2">
            <a:extLst>
              <a:ext uri="{FF2B5EF4-FFF2-40B4-BE49-F238E27FC236}">
                <a16:creationId xmlns:a16="http://schemas.microsoft.com/office/drawing/2014/main" id="{A683CBB5-549C-5ECA-B80D-A4A99A9E5B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7340" y="4461404"/>
            <a:ext cx="1597905" cy="2261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umanitarian Inclusion Standards for ...">
            <a:extLst>
              <a:ext uri="{FF2B5EF4-FFF2-40B4-BE49-F238E27FC236}">
                <a16:creationId xmlns:a16="http://schemas.microsoft.com/office/drawing/2014/main" id="{5DB954D9-5F97-CC9D-76EA-68385F4968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01740" y="1127125"/>
            <a:ext cx="2249523" cy="3177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E41760A-C4B1-FF4D-EC4C-D0F831D5DD31}"/>
              </a:ext>
            </a:extLst>
          </p:cNvPr>
          <p:cNvPicPr>
            <a:picLocks noChangeAspect="1"/>
          </p:cNvPicPr>
          <p:nvPr/>
        </p:nvPicPr>
        <p:blipFill rotWithShape="1">
          <a:blip r:embed="rId5"/>
          <a:srcRect l="60128" t="32593" r="12821" b="5414"/>
          <a:stretch>
            <a:fillRect/>
          </a:stretch>
        </p:blipFill>
        <p:spPr bwMode="auto">
          <a:xfrm>
            <a:off x="6912484" y="1140533"/>
            <a:ext cx="2465207" cy="31778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488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AA841-EA9A-2663-42A5-36A2265DAC1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4FC8496-CE7B-30F6-27A3-6702C27C2FFE}"/>
              </a:ext>
            </a:extLst>
          </p:cNvPr>
          <p:cNvSpPr txBox="1"/>
          <p:nvPr/>
        </p:nvSpPr>
        <p:spPr>
          <a:xfrm>
            <a:off x="1317978" y="2422408"/>
            <a:ext cx="9556043" cy="1200329"/>
          </a:xfrm>
          <a:prstGeom prst="rect">
            <a:avLst/>
          </a:prstGeom>
          <a:noFill/>
        </p:spPr>
        <p:txBody>
          <a:bodyPr wrap="square" lIns="91440" tIns="45720" rIns="91440" bIns="45720" rtlCol="0" anchor="t">
            <a:spAutoFit/>
          </a:bodyPr>
          <a:lstStyle/>
          <a:p>
            <a:pPr algn="ctr"/>
            <a:r>
              <a:rPr lang="es-ES" sz="3200" b="1">
                <a:solidFill>
                  <a:schemeClr val="bg1"/>
                </a:solidFill>
                <a:latin typeface="Arial Rounded MT Bold"/>
              </a:rPr>
              <a:t>¿Alguna pregunta sobre las </a:t>
            </a:r>
            <a:r>
              <a:rPr lang="es-ES" sz="3200" b="1" err="1">
                <a:solidFill>
                  <a:schemeClr val="bg1"/>
                </a:solidFill>
                <a:latin typeface="Arial Rounded MT Bold"/>
              </a:rPr>
              <a:t>lineas</a:t>
            </a:r>
            <a:r>
              <a:rPr lang="es-ES" sz="3200" b="1">
                <a:solidFill>
                  <a:schemeClr val="bg1"/>
                </a:solidFill>
                <a:latin typeface="Arial Rounded MT Bold"/>
              </a:rPr>
              <a:t> </a:t>
            </a:r>
            <a:r>
              <a:rPr lang="es-ES" sz="3200" b="1" err="1">
                <a:solidFill>
                  <a:schemeClr val="bg1"/>
                </a:solidFill>
                <a:latin typeface="Arial Rounded MT Bold"/>
              </a:rPr>
              <a:t>tematicas</a:t>
            </a:r>
            <a:r>
              <a:rPr lang="es-ES" sz="3200" b="1">
                <a:solidFill>
                  <a:schemeClr val="bg1"/>
                </a:solidFill>
                <a:latin typeface="Arial Rounded MT Bold"/>
              </a:rPr>
              <a:t>?</a:t>
            </a:r>
            <a:endParaRPr lang="en-US">
              <a:solidFill>
                <a:schemeClr val="bg1"/>
              </a:solidFill>
              <a:ea typeface="Calibri"/>
              <a:cs typeface="Calibri"/>
            </a:endParaRPr>
          </a:p>
          <a:p>
            <a:pPr algn="ctr"/>
            <a:r>
              <a:rPr lang="en-US" sz="2000">
                <a:solidFill>
                  <a:schemeClr val="bg1"/>
                </a:solidFill>
                <a:latin typeface="Arial Rounded MT Bold"/>
              </a:rPr>
              <a:t>Any questions on the streams?</a:t>
            </a:r>
            <a:endParaRPr lang="en-US">
              <a:solidFill>
                <a:schemeClr val="bg1"/>
              </a:solidFill>
            </a:endParaRPr>
          </a:p>
          <a:p>
            <a:pPr algn="ctr"/>
            <a:endParaRPr lang="en-US" sz="200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5236758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D35ED-DDB8-8EE4-3271-09FA594D6C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5479207-8D89-314A-34F5-1B1054CBB642}"/>
              </a:ext>
            </a:extLst>
          </p:cNvPr>
          <p:cNvSpPr txBox="1"/>
          <p:nvPr/>
        </p:nvSpPr>
        <p:spPr>
          <a:xfrm>
            <a:off x="1317978" y="2422408"/>
            <a:ext cx="9556043" cy="2492990"/>
          </a:xfrm>
          <a:prstGeom prst="rect">
            <a:avLst/>
          </a:prstGeom>
          <a:noFill/>
        </p:spPr>
        <p:txBody>
          <a:bodyPr wrap="square" lIns="91440" tIns="45720" rIns="91440" bIns="45720" rtlCol="0" anchor="t">
            <a:spAutoFit/>
          </a:bodyPr>
          <a:lstStyle/>
          <a:p>
            <a:pPr algn="ctr"/>
            <a:r>
              <a:rPr lang="es-ES" sz="3200" b="1">
                <a:solidFill>
                  <a:schemeClr val="bg1"/>
                </a:solidFill>
                <a:latin typeface="Arial Rounded MT Bold" panose="020F0704030504030204" pitchFamily="34" charset="0"/>
              </a:rPr>
              <a:t>Comunidad de Práctica sobre Género, Diversidad e Inclusión </a:t>
            </a:r>
          </a:p>
          <a:p>
            <a:pPr algn="ctr"/>
            <a:r>
              <a:rPr lang="es-ES" sz="3200" b="1">
                <a:solidFill>
                  <a:schemeClr val="bg1"/>
                </a:solidFill>
                <a:latin typeface="Arial Rounded MT Bold" panose="020F0704030504030204" pitchFamily="34" charset="0"/>
              </a:rPr>
              <a:t>Lo que hemos hecho hasta ahora</a:t>
            </a:r>
          </a:p>
          <a:p>
            <a:pPr algn="ctr"/>
            <a:endParaRPr lang="en-US" sz="2000">
              <a:solidFill>
                <a:schemeClr val="bg1"/>
              </a:solidFill>
              <a:latin typeface="Arial Rounded MT Bold"/>
            </a:endParaRPr>
          </a:p>
          <a:p>
            <a:pPr algn="ctr"/>
            <a:r>
              <a:rPr lang="en-US" sz="2000">
                <a:solidFill>
                  <a:schemeClr val="bg1"/>
                </a:solidFill>
                <a:latin typeface="Arial Rounded MT Bold"/>
              </a:rPr>
              <a:t>Gender, Diversity and Inclusion CoP -</a:t>
            </a:r>
            <a:endParaRPr lang="en-US" sz="2000">
              <a:solidFill>
                <a:schemeClr val="bg1"/>
              </a:solidFill>
              <a:latin typeface="Arial Rounded MT Bold" panose="020F0704030504030204" pitchFamily="34" charset="0"/>
            </a:endParaRPr>
          </a:p>
          <a:p>
            <a:pPr algn="ctr"/>
            <a:r>
              <a:rPr lang="en-US" sz="2000">
                <a:solidFill>
                  <a:schemeClr val="bg1"/>
                </a:solidFill>
                <a:latin typeface="Arial Rounded MT Bold"/>
              </a:rPr>
              <a:t>what we have done to date</a:t>
            </a:r>
            <a:endParaRPr lang="en-US" sz="200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3977485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74260-B722-FE13-D80D-89C9BD80F6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31707F-3BD2-423E-543D-570E01A9A55A}"/>
              </a:ext>
            </a:extLst>
          </p:cNvPr>
          <p:cNvSpPr txBox="1"/>
          <p:nvPr/>
        </p:nvSpPr>
        <p:spPr>
          <a:xfrm>
            <a:off x="558800" y="1739900"/>
            <a:ext cx="11374120" cy="5002588"/>
          </a:xfrm>
          <a:prstGeom prst="rect">
            <a:avLst/>
          </a:prstGeom>
          <a:noFill/>
        </p:spPr>
        <p:txBody>
          <a:bodyPr wrap="square" rtlCol="0">
            <a:spAutoFit/>
          </a:bodyPr>
          <a:lstStyle/>
          <a:p>
            <a:r>
              <a:rPr kumimoji="0" lang="en-GB" sz="2800" b="1" i="0" u="none" strike="noStrike" kern="1200" cap="none" spc="0" normalizeH="0" baseline="0" noProof="0" err="1">
                <a:ln>
                  <a:noFill/>
                </a:ln>
                <a:solidFill>
                  <a:srgbClr val="595959"/>
                </a:solidFill>
                <a:effectLst/>
                <a:uLnTx/>
                <a:uFillTx/>
                <a:latin typeface="Calibri"/>
                <a:ea typeface="+mn-ea"/>
                <a:cs typeface="+mn-cs"/>
              </a:rPr>
              <a:t>Piensate</a:t>
            </a:r>
            <a:r>
              <a:rPr kumimoji="0" lang="en-GB" sz="2800" b="1" i="0" u="none" strike="noStrike" kern="1200" cap="none" spc="0" normalizeH="0" baseline="0" noProof="0">
                <a:ln>
                  <a:noFill/>
                </a:ln>
                <a:solidFill>
                  <a:srgbClr val="595959"/>
                </a:solidFill>
                <a:effectLst/>
                <a:uLnTx/>
                <a:uFillTx/>
                <a:latin typeface="Calibri"/>
                <a:ea typeface="+mn-ea"/>
                <a:cs typeface="+mn-cs"/>
              </a:rPr>
              <a:t> las </a:t>
            </a:r>
            <a:r>
              <a:rPr kumimoji="0" lang="en-GB" sz="2800" b="1" i="0" u="none" strike="noStrike" kern="1200" cap="none" spc="0" normalizeH="0" baseline="0" noProof="0" err="1">
                <a:ln>
                  <a:noFill/>
                </a:ln>
                <a:solidFill>
                  <a:srgbClr val="595959"/>
                </a:solidFill>
                <a:effectLst/>
                <a:uLnTx/>
                <a:uFillTx/>
                <a:latin typeface="Calibri"/>
                <a:ea typeface="+mn-ea"/>
                <a:cs typeface="+mn-cs"/>
              </a:rPr>
              <a:t>siguientes</a:t>
            </a:r>
            <a:r>
              <a:rPr kumimoji="0" lang="en-GB" sz="2800" b="1" i="0" u="none" strike="noStrike" kern="1200" cap="none" spc="0" normalizeH="0" baseline="0" noProof="0">
                <a:ln>
                  <a:noFill/>
                </a:ln>
                <a:solidFill>
                  <a:srgbClr val="595959"/>
                </a:solidFill>
                <a:effectLst/>
                <a:uLnTx/>
                <a:uFillTx/>
                <a:latin typeface="Calibri"/>
                <a:ea typeface="+mn-ea"/>
                <a:cs typeface="+mn-cs"/>
              </a:rPr>
              <a:t> </a:t>
            </a:r>
            <a:r>
              <a:rPr kumimoji="0" lang="en-GB" sz="2800" b="1" i="0" u="none" strike="noStrike" kern="1200" cap="none" spc="0" normalizeH="0" baseline="0" noProof="0" err="1">
                <a:ln>
                  <a:noFill/>
                </a:ln>
                <a:solidFill>
                  <a:srgbClr val="595959"/>
                </a:solidFill>
                <a:effectLst/>
                <a:uLnTx/>
                <a:uFillTx/>
                <a:latin typeface="Calibri"/>
                <a:ea typeface="+mn-ea"/>
                <a:cs typeface="+mn-cs"/>
              </a:rPr>
              <a:t>preguntas</a:t>
            </a:r>
            <a:r>
              <a:rPr kumimoji="0" lang="en-GB" sz="2800" b="1" i="0" u="none" strike="noStrike" kern="1200" cap="none" spc="0" normalizeH="0" baseline="0" noProof="0">
                <a:ln>
                  <a:noFill/>
                </a:ln>
                <a:solidFill>
                  <a:srgbClr val="595959"/>
                </a:solidFill>
                <a:effectLst/>
                <a:uLnTx/>
                <a:uFillTx/>
                <a:latin typeface="Calibri"/>
                <a:ea typeface="+mn-ea"/>
                <a:cs typeface="+mn-cs"/>
              </a:rPr>
              <a:t> para responder mas </a:t>
            </a:r>
            <a:r>
              <a:rPr kumimoji="0" lang="en-GB" sz="2800" b="1" i="0" u="none" strike="noStrike" kern="1200" cap="none" spc="0" normalizeH="0" baseline="0" noProof="0" err="1">
                <a:ln>
                  <a:noFill/>
                </a:ln>
                <a:solidFill>
                  <a:srgbClr val="595959"/>
                </a:solidFill>
                <a:effectLst/>
                <a:uLnTx/>
                <a:uFillTx/>
                <a:latin typeface="Calibri"/>
                <a:ea typeface="+mn-ea"/>
                <a:cs typeface="+mn-cs"/>
              </a:rPr>
              <a:t>tarde</a:t>
            </a:r>
            <a:r>
              <a:rPr kumimoji="0" lang="en-GB" sz="2800" b="1" i="0" u="none" strike="noStrike" kern="1200" cap="none" spc="0" normalizeH="0" baseline="0" noProof="0">
                <a:ln>
                  <a:noFill/>
                </a:ln>
                <a:solidFill>
                  <a:srgbClr val="595959"/>
                </a:solidFill>
                <a:effectLst/>
                <a:uLnTx/>
                <a:uFillTx/>
                <a:latin typeface="Calibri"/>
                <a:ea typeface="+mn-ea"/>
                <a:cs typeface="+mn-cs"/>
              </a:rPr>
              <a:t> </a:t>
            </a:r>
            <a:r>
              <a:rPr kumimoji="0" lang="en-GB" sz="2800" b="1" i="0" u="none" strike="noStrike" kern="1200" cap="none" spc="0" normalizeH="0" baseline="0" noProof="0" err="1">
                <a:ln>
                  <a:noFill/>
                </a:ln>
                <a:solidFill>
                  <a:srgbClr val="595959"/>
                </a:solidFill>
                <a:effectLst/>
                <a:uLnTx/>
                <a:uFillTx/>
                <a:latin typeface="Calibri"/>
                <a:ea typeface="+mn-ea"/>
                <a:cs typeface="+mn-cs"/>
              </a:rPr>
              <a:t>en</a:t>
            </a:r>
            <a:r>
              <a:rPr kumimoji="0" lang="en-GB" sz="2800" b="1" i="0" u="none" strike="noStrike" kern="1200" cap="none" spc="0" normalizeH="0" baseline="0" noProof="0">
                <a:ln>
                  <a:noFill/>
                </a:ln>
                <a:solidFill>
                  <a:srgbClr val="595959"/>
                </a:solidFill>
                <a:effectLst/>
                <a:uLnTx/>
                <a:uFillTx/>
                <a:latin typeface="Calibri"/>
                <a:ea typeface="+mn-ea"/>
                <a:cs typeface="+mn-cs"/>
              </a:rPr>
              <a:t> la session</a:t>
            </a:r>
          </a:p>
          <a:p>
            <a:r>
              <a:rPr lang="en-GB" sz="2800">
                <a:solidFill>
                  <a:srgbClr val="595959"/>
                </a:solidFill>
                <a:latin typeface="Calibri"/>
              </a:rPr>
              <a:t>Think about the following questions to respond later in the session</a:t>
            </a:r>
          </a:p>
          <a:p>
            <a:endParaRPr lang="en-GB" sz="1600">
              <a:solidFill>
                <a:srgbClr val="595959"/>
              </a:solidFill>
              <a:latin typeface="Calibri"/>
            </a:endParaRPr>
          </a:p>
          <a:p>
            <a:r>
              <a:rPr lang="en-GB" b="1" err="1">
                <a:solidFill>
                  <a:srgbClr val="595959"/>
                </a:solidFill>
                <a:latin typeface="Calibri"/>
              </a:rPr>
              <a:t>Puedes</a:t>
            </a:r>
            <a:r>
              <a:rPr lang="en-GB" b="1">
                <a:solidFill>
                  <a:srgbClr val="595959"/>
                </a:solidFill>
                <a:latin typeface="Calibri"/>
              </a:rPr>
              <a:t> acceder al </a:t>
            </a:r>
            <a:r>
              <a:rPr lang="en-GB" b="1" err="1">
                <a:solidFill>
                  <a:srgbClr val="595959"/>
                </a:solidFill>
                <a:latin typeface="Calibri"/>
              </a:rPr>
              <a:t>menti</a:t>
            </a:r>
            <a:r>
              <a:rPr lang="en-GB" b="1">
                <a:solidFill>
                  <a:srgbClr val="595959"/>
                </a:solidFill>
                <a:latin typeface="Calibri"/>
              </a:rPr>
              <a:t> a traves del </a:t>
            </a:r>
            <a:r>
              <a:rPr lang="en-GB" b="1" err="1">
                <a:solidFill>
                  <a:srgbClr val="595959"/>
                </a:solidFill>
                <a:latin typeface="Calibri"/>
              </a:rPr>
              <a:t>Codigo</a:t>
            </a:r>
            <a:r>
              <a:rPr lang="en-GB" b="1">
                <a:solidFill>
                  <a:srgbClr val="595959"/>
                </a:solidFill>
                <a:latin typeface="Calibri"/>
              </a:rPr>
              <a:t> QR o </a:t>
            </a:r>
            <a:r>
              <a:rPr lang="en-GB" b="1" err="1">
                <a:solidFill>
                  <a:srgbClr val="595959"/>
                </a:solidFill>
                <a:latin typeface="Calibri"/>
              </a:rPr>
              <a:t>los</a:t>
            </a:r>
            <a:r>
              <a:rPr lang="en-GB" b="1">
                <a:solidFill>
                  <a:srgbClr val="595959"/>
                </a:solidFill>
                <a:latin typeface="Calibri"/>
              </a:rPr>
              <a:t> </a:t>
            </a:r>
            <a:r>
              <a:rPr lang="en-GB" b="1" err="1">
                <a:solidFill>
                  <a:srgbClr val="595959"/>
                </a:solidFill>
                <a:latin typeface="Calibri"/>
              </a:rPr>
              <a:t>detalles</a:t>
            </a:r>
            <a:r>
              <a:rPr lang="en-GB" b="1">
                <a:solidFill>
                  <a:srgbClr val="595959"/>
                </a:solidFill>
                <a:latin typeface="Calibri"/>
              </a:rPr>
              <a:t> mas bajo. </a:t>
            </a:r>
          </a:p>
          <a:p>
            <a:r>
              <a:rPr lang="en-GB" sz="1600">
                <a:solidFill>
                  <a:srgbClr val="595959"/>
                </a:solidFill>
                <a:latin typeface="Calibri"/>
              </a:rPr>
              <a:t>You can access the </a:t>
            </a:r>
            <a:r>
              <a:rPr lang="en-GB" sz="1600" err="1">
                <a:solidFill>
                  <a:srgbClr val="595959"/>
                </a:solidFill>
                <a:latin typeface="Calibri"/>
              </a:rPr>
              <a:t>menti</a:t>
            </a:r>
            <a:r>
              <a:rPr lang="en-GB" sz="1600">
                <a:solidFill>
                  <a:srgbClr val="595959"/>
                </a:solidFill>
                <a:latin typeface="Calibri"/>
              </a:rPr>
              <a:t> through the QR code or the details below. </a:t>
            </a:r>
            <a:r>
              <a:rPr kumimoji="0" lang="en-GB" sz="1600" i="0" u="none" strike="noStrike" kern="1200" cap="none" spc="0" normalizeH="0" baseline="0" noProof="0">
                <a:ln>
                  <a:noFill/>
                </a:ln>
                <a:solidFill>
                  <a:srgbClr val="595959"/>
                </a:solidFill>
                <a:effectLst/>
                <a:uLnTx/>
                <a:uFillTx/>
                <a:latin typeface="Calibri"/>
                <a:ea typeface="+mn-ea"/>
                <a:cs typeface="+mn-cs"/>
              </a:rPr>
              <a:t> </a:t>
            </a:r>
          </a:p>
          <a:p>
            <a:endParaRPr kumimoji="0" lang="en-GB" i="0" u="none" strike="noStrike" kern="1200" cap="none" spc="0" normalizeH="0" baseline="0" noProof="0">
              <a:ln>
                <a:noFill/>
              </a:ln>
              <a:solidFill>
                <a:srgbClr val="595959"/>
              </a:solidFill>
              <a:effectLst/>
              <a:uLnTx/>
              <a:uFillTx/>
              <a:latin typeface="Calibri"/>
              <a:ea typeface="+mn-ea"/>
              <a:cs typeface="+mn-cs"/>
            </a:endParaRPr>
          </a:p>
          <a:p>
            <a:pPr marL="342900" indent="-342900">
              <a:spcAft>
                <a:spcPts val="1800"/>
              </a:spcAft>
              <a:buFont typeface="Arial" panose="020B0604020202020204" pitchFamily="34" charset="0"/>
              <a:buChar char="•"/>
            </a:pPr>
            <a:r>
              <a:rPr kumimoji="0" lang="en-GB" b="0" i="0" u="none" strike="noStrike" kern="1200" cap="none" spc="0" normalizeH="0" baseline="0" noProof="0">
                <a:ln>
                  <a:noFill/>
                </a:ln>
                <a:solidFill>
                  <a:srgbClr val="595959"/>
                </a:solidFill>
                <a:effectLst/>
                <a:uLnTx/>
                <a:uFillTx/>
                <a:latin typeface="Calibri"/>
                <a:ea typeface="+mn-ea"/>
                <a:cs typeface="+mn-cs"/>
              </a:rPr>
              <a:t>1 - </a:t>
            </a:r>
            <a:r>
              <a:rPr lang="en-US" b="1"/>
              <a:t>¿</a:t>
            </a:r>
            <a:r>
              <a:rPr lang="en-US" b="1" err="1"/>
              <a:t>Qué</a:t>
            </a:r>
            <a:r>
              <a:rPr lang="en-US" b="1"/>
              <a:t> </a:t>
            </a:r>
            <a:r>
              <a:rPr lang="en-US" b="1" err="1"/>
              <a:t>tipo</a:t>
            </a:r>
            <a:r>
              <a:rPr lang="en-US" b="1"/>
              <a:t> de </a:t>
            </a:r>
            <a:r>
              <a:rPr lang="en-US" b="1" err="1"/>
              <a:t>apoyo</a:t>
            </a:r>
            <a:r>
              <a:rPr lang="en-US" b="1"/>
              <a:t> </a:t>
            </a:r>
            <a:r>
              <a:rPr lang="en-US" b="1" err="1"/>
              <a:t>sería</a:t>
            </a:r>
            <a:r>
              <a:rPr lang="en-US" b="1"/>
              <a:t> </a:t>
            </a:r>
            <a:r>
              <a:rPr lang="en-US" b="1" err="1"/>
              <a:t>más</a:t>
            </a:r>
            <a:r>
              <a:rPr lang="en-US" b="1"/>
              <a:t> </a:t>
            </a:r>
            <a:r>
              <a:rPr lang="en-US" b="1" err="1"/>
              <a:t>útil</a:t>
            </a:r>
            <a:r>
              <a:rPr lang="en-US" b="1"/>
              <a:t> para </a:t>
            </a:r>
            <a:r>
              <a:rPr lang="en-US" b="1" err="1"/>
              <a:t>ti</a:t>
            </a:r>
            <a:r>
              <a:rPr lang="en-US" b="1"/>
              <a:t> de </a:t>
            </a:r>
            <a:r>
              <a:rPr lang="en-US" b="1" err="1"/>
              <a:t>parte</a:t>
            </a:r>
            <a:r>
              <a:rPr lang="en-US" b="1"/>
              <a:t> de </a:t>
            </a:r>
            <a:r>
              <a:rPr lang="en-US" b="1" err="1"/>
              <a:t>esta</a:t>
            </a:r>
            <a:r>
              <a:rPr lang="en-US" b="1"/>
              <a:t> (CoP)?                                                                             </a:t>
            </a:r>
            <a:r>
              <a:rPr lang="en-US" sz="1600"/>
              <a:t>What kind of support would be most useful for you from this CoP?</a:t>
            </a:r>
          </a:p>
          <a:p>
            <a:pPr marL="342900" indent="-342900">
              <a:spcAft>
                <a:spcPts val="1800"/>
              </a:spcAft>
              <a:buFont typeface="Arial" panose="020B0604020202020204" pitchFamily="34" charset="0"/>
              <a:buChar char="•"/>
            </a:pPr>
            <a:r>
              <a:rPr kumimoji="0" lang="en-GB" b="0" i="0" u="none" strike="noStrike" kern="1200" cap="none" spc="0" normalizeH="0" baseline="0" noProof="0">
                <a:ln>
                  <a:noFill/>
                </a:ln>
                <a:solidFill>
                  <a:srgbClr val="595959"/>
                </a:solidFill>
                <a:effectLst/>
                <a:uLnTx/>
                <a:uFillTx/>
                <a:latin typeface="Calibri"/>
                <a:ea typeface="+mn-ea"/>
                <a:cs typeface="+mn-cs"/>
              </a:rPr>
              <a:t>2 - </a:t>
            </a:r>
            <a:r>
              <a:rPr lang="en-US" b="1"/>
              <a:t>(Si </a:t>
            </a:r>
            <a:r>
              <a:rPr lang="en-US" b="1" err="1"/>
              <a:t>seleccionaste</a:t>
            </a:r>
            <a:r>
              <a:rPr lang="en-US" b="1"/>
              <a:t> "</a:t>
            </a:r>
            <a:r>
              <a:rPr lang="en-US" b="1" err="1"/>
              <a:t>otro</a:t>
            </a:r>
            <a:r>
              <a:rPr lang="en-US" b="1"/>
              <a:t>", </a:t>
            </a:r>
            <a:r>
              <a:rPr lang="en-US" b="1" err="1"/>
              <a:t>por</a:t>
            </a:r>
            <a:r>
              <a:rPr lang="en-US" b="1"/>
              <a:t> favor </a:t>
            </a:r>
            <a:r>
              <a:rPr lang="en-US" b="1" err="1"/>
              <a:t>explícalo</a:t>
            </a:r>
            <a:r>
              <a:rPr lang="en-US" b="1"/>
              <a:t>) -</a:t>
            </a:r>
            <a:r>
              <a:rPr lang="en-US"/>
              <a:t> </a:t>
            </a:r>
            <a:r>
              <a:rPr lang="en-US" sz="1600"/>
              <a:t>(If you selected other, please explain)</a:t>
            </a:r>
          </a:p>
          <a:p>
            <a:pPr marL="342900" indent="-342900">
              <a:spcAft>
                <a:spcPts val="1800"/>
              </a:spcAft>
              <a:buFont typeface="Arial" panose="020B0604020202020204" pitchFamily="34" charset="0"/>
              <a:buChar char="•"/>
            </a:pPr>
            <a:r>
              <a:rPr lang="en-US" b="1"/>
              <a:t>3 - Temas o </a:t>
            </a:r>
            <a:r>
              <a:rPr lang="en-US" b="1" err="1"/>
              <a:t>enfoques</a:t>
            </a:r>
            <a:r>
              <a:rPr lang="en-US" b="1"/>
              <a:t> </a:t>
            </a:r>
            <a:r>
              <a:rPr lang="en-US" b="1" err="1"/>
              <a:t>en</a:t>
            </a:r>
            <a:r>
              <a:rPr lang="en-US" b="1"/>
              <a:t> </a:t>
            </a:r>
            <a:r>
              <a:rPr lang="en-US" b="1" err="1"/>
              <a:t>los</a:t>
            </a:r>
            <a:r>
              <a:rPr lang="en-US" b="1"/>
              <a:t> que te </a:t>
            </a:r>
            <a:r>
              <a:rPr lang="en-US" b="1" err="1"/>
              <a:t>gustaria</a:t>
            </a:r>
            <a:r>
              <a:rPr lang="en-US" b="1"/>
              <a:t> </a:t>
            </a:r>
            <a:r>
              <a:rPr lang="en-US" b="1" err="1"/>
              <a:t>enfocarte</a:t>
            </a:r>
            <a:r>
              <a:rPr lang="en-US" b="1"/>
              <a:t> </a:t>
            </a:r>
            <a:r>
              <a:rPr lang="en-US" b="1" err="1"/>
              <a:t>en</a:t>
            </a:r>
            <a:r>
              <a:rPr lang="en-US" b="1"/>
              <a:t> </a:t>
            </a:r>
            <a:r>
              <a:rPr lang="en-US" b="1" err="1"/>
              <a:t>los</a:t>
            </a:r>
            <a:r>
              <a:rPr lang="en-US" b="1"/>
              <a:t> </a:t>
            </a:r>
            <a:r>
              <a:rPr lang="en-US" b="1" err="1"/>
              <a:t>proximos</a:t>
            </a:r>
            <a:r>
              <a:rPr lang="en-US" b="1"/>
              <a:t> 6-12 meses</a:t>
            </a:r>
            <a:r>
              <a:rPr lang="en-US"/>
              <a:t>                                                   </a:t>
            </a:r>
            <a:r>
              <a:rPr lang="en-US" sz="1600"/>
              <a:t>Topics or themes you would like to focus on in the next 6–12 months</a:t>
            </a:r>
          </a:p>
          <a:p>
            <a:pPr marL="342900" marR="0" lvl="0" indent="-34290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595959"/>
              </a:solidFill>
              <a:effectLst/>
              <a:uLnTx/>
              <a:uFillTx/>
              <a:latin typeface="Calibri"/>
              <a:ea typeface="+mn-ea"/>
              <a:cs typeface="+mn-cs"/>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95959"/>
              </a:solidFill>
              <a:effectLst/>
              <a:uLnTx/>
              <a:uFillTx/>
              <a:latin typeface="Calibri"/>
              <a:ea typeface="+mn-ea"/>
              <a:cs typeface="+mn-cs"/>
            </a:endParaRPr>
          </a:p>
        </p:txBody>
      </p:sp>
      <p:sp>
        <p:nvSpPr>
          <p:cNvPr id="4" name="Title 1">
            <a:extLst>
              <a:ext uri="{FF2B5EF4-FFF2-40B4-BE49-F238E27FC236}">
                <a16:creationId xmlns:a16="http://schemas.microsoft.com/office/drawing/2014/main" id="{09C7842C-CF01-92AC-E0BD-C3424A610818}"/>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300" normalizeH="0" baseline="0" noProof="0" err="1">
                <a:ln>
                  <a:noFill/>
                </a:ln>
                <a:solidFill>
                  <a:srgbClr val="800000"/>
                </a:solidFill>
                <a:effectLst/>
                <a:uLnTx/>
                <a:uFillTx/>
                <a:latin typeface="Arial Rounded MT Bold"/>
                <a:ea typeface="+mj-ea"/>
                <a:cs typeface="Avenir Next Bold"/>
              </a:rPr>
              <a:t>Menti</a:t>
            </a:r>
            <a:endParaRPr kumimoji="0" lang="en-US" sz="2800" b="0" i="1" u="none" strike="noStrike" kern="1200" cap="none" spc="300" normalizeH="0" baseline="0" noProof="0" err="1">
              <a:ln>
                <a:noFill/>
              </a:ln>
              <a:solidFill>
                <a:srgbClr val="800000"/>
              </a:solidFill>
              <a:effectLst/>
              <a:uLnTx/>
              <a:uFillTx/>
              <a:latin typeface="Avenir Next Bold"/>
              <a:ea typeface="+mj-ea"/>
              <a:cs typeface="Avenir Next Bold"/>
            </a:endParaRPr>
          </a:p>
        </p:txBody>
      </p:sp>
      <p:cxnSp>
        <p:nvCxnSpPr>
          <p:cNvPr id="5" name="Straight Connector 4">
            <a:extLst>
              <a:ext uri="{FF2B5EF4-FFF2-40B4-BE49-F238E27FC236}">
                <a16:creationId xmlns:a16="http://schemas.microsoft.com/office/drawing/2014/main" id="{152518B7-EEA3-3968-186E-7D7C904C4EA4}"/>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790EB1F-5263-5974-510A-733C7E036F69}"/>
              </a:ext>
            </a:extLst>
          </p:cNvPr>
          <p:cNvPicPr>
            <a:picLocks noChangeAspect="1"/>
          </p:cNvPicPr>
          <p:nvPr/>
        </p:nvPicPr>
        <p:blipFill>
          <a:blip r:embed="rId3"/>
          <a:stretch>
            <a:fillRect/>
          </a:stretch>
        </p:blipFill>
        <p:spPr>
          <a:xfrm>
            <a:off x="9554943" y="4285309"/>
            <a:ext cx="2214070" cy="2144368"/>
          </a:xfrm>
          <a:prstGeom prst="rect">
            <a:avLst/>
          </a:prstGeom>
        </p:spPr>
      </p:pic>
      <p:sp>
        <p:nvSpPr>
          <p:cNvPr id="8" name="TextBox 7">
            <a:extLst>
              <a:ext uri="{FF2B5EF4-FFF2-40B4-BE49-F238E27FC236}">
                <a16:creationId xmlns:a16="http://schemas.microsoft.com/office/drawing/2014/main" id="{ED3B0ED7-A8E9-B9A0-0B7B-028ECD031A1D}"/>
              </a:ext>
            </a:extLst>
          </p:cNvPr>
          <p:cNvSpPr txBox="1"/>
          <p:nvPr/>
        </p:nvSpPr>
        <p:spPr>
          <a:xfrm>
            <a:off x="1286330" y="5746531"/>
            <a:ext cx="9247632"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Ve a (Go to) </a:t>
            </a:r>
            <a:r>
              <a:rPr kumimoji="0" lang="en-US" sz="2200" b="0" i="0" u="none" strike="noStrike" kern="1200" cap="none" spc="0" normalizeH="0" baseline="0" noProof="0">
                <a:ln>
                  <a:noFill/>
                </a:ln>
                <a:solidFill>
                  <a:prstClr val="black"/>
                </a:solidFill>
                <a:effectLst/>
                <a:uLnTx/>
                <a:uFillTx/>
                <a:latin typeface="Calibri"/>
                <a:ea typeface="+mn-ea"/>
                <a:cs typeface="+mn-cs"/>
                <a:hlinkClick r:id="rId4"/>
              </a:rPr>
              <a:t>www.menti.com</a:t>
            </a:r>
            <a:r>
              <a:rPr kumimoji="0" lang="en-US" sz="2200" b="0" i="0" u="none" strike="noStrike" kern="1200" cap="none" spc="0" normalizeH="0" baseline="0" noProof="0">
                <a:ln>
                  <a:noFill/>
                </a:ln>
                <a:solidFill>
                  <a:prstClr val="black"/>
                </a:solidFill>
                <a:effectLst/>
                <a:uLnTx/>
                <a:uFillTx/>
                <a:latin typeface="Calibri"/>
                <a:ea typeface="+mn-ea"/>
                <a:cs typeface="+mn-cs"/>
              </a:rPr>
              <a:t> – </a:t>
            </a:r>
            <a:r>
              <a:rPr kumimoji="0" lang="en-US" sz="2200" b="0" i="0" u="none" strike="noStrike" kern="1200" cap="none" spc="0" normalizeH="0" baseline="0" noProof="0" err="1">
                <a:ln>
                  <a:noFill/>
                </a:ln>
                <a:solidFill>
                  <a:prstClr val="black"/>
                </a:solidFill>
                <a:effectLst/>
                <a:uLnTx/>
                <a:uFillTx/>
                <a:latin typeface="Calibri"/>
                <a:ea typeface="+mn-ea"/>
                <a:cs typeface="+mn-cs"/>
              </a:rPr>
              <a:t>Codigo</a:t>
            </a:r>
            <a:r>
              <a:rPr kumimoji="0" lang="en-US" sz="2200" b="0" i="0" u="none" strike="noStrike" kern="1200" cap="none" spc="0" normalizeH="0" baseline="0" noProof="0">
                <a:ln>
                  <a:noFill/>
                </a:ln>
                <a:solidFill>
                  <a:prstClr val="black"/>
                </a:solidFill>
                <a:effectLst/>
                <a:uLnTx/>
                <a:uFillTx/>
                <a:latin typeface="Calibri"/>
                <a:ea typeface="+mn-ea"/>
                <a:cs typeface="+mn-cs"/>
              </a:rPr>
              <a:t>/Code: </a:t>
            </a:r>
            <a:r>
              <a:rPr kumimoji="0" lang="en-CH" sz="2200" b="1" i="0" u="none" strike="noStrike" kern="1200" cap="none" spc="0" normalizeH="0" baseline="0" noProof="0">
                <a:ln>
                  <a:noFill/>
                </a:ln>
                <a:solidFill>
                  <a:prstClr val="black"/>
                </a:solidFill>
                <a:effectLst/>
                <a:uLnTx/>
                <a:uFillTx/>
                <a:latin typeface="MentiText"/>
                <a:ea typeface="+mn-ea"/>
                <a:cs typeface="+mn-cs"/>
              </a:rPr>
              <a:t>2875 0546</a:t>
            </a:r>
            <a:endParaRPr kumimoji="0" lang="en-US" sz="2200" b="1" i="0" u="none" strike="noStrike" kern="1200" cap="none" spc="0" normalizeH="0" baseline="0" noProof="0">
              <a:ln>
                <a:noFill/>
              </a:ln>
              <a:solidFill>
                <a:prstClr val="black"/>
              </a:solidFill>
              <a:effectLst/>
              <a:uLnTx/>
              <a:uFillTx/>
              <a:latin typeface="MentiTex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a:ea typeface="+mn-ea"/>
                <a:cs typeface="+mn-cs"/>
              </a:rPr>
              <a:t>https://www.menti.com/alm7vqt3bmxy</a:t>
            </a:r>
            <a:endParaRPr kumimoji="0" lang="LID4096" sz="2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7461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3D940-3B99-8E3E-54FE-69234C4A9A1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5C6849F-C374-DB41-5CC1-4998A17C48E3}"/>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a:solidFill>
                  <a:srgbClr val="800000"/>
                </a:solidFill>
                <a:latin typeface="Arial Rounded MT Bold"/>
                <a:cs typeface="Avenir Next Bold"/>
              </a:rPr>
              <a:t>What we have done to date</a:t>
            </a:r>
            <a:endParaRPr lang="en-US" sz="2800"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BC38667C-0272-471C-2C14-A59371ED2F7F}"/>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screenshot of a computer&#10;&#10;AI-generated content may be incorrect.">
            <a:extLst>
              <a:ext uri="{FF2B5EF4-FFF2-40B4-BE49-F238E27FC236}">
                <a16:creationId xmlns:a16="http://schemas.microsoft.com/office/drawing/2014/main" id="{39EFFBAC-C13D-59B5-305B-1B52AF5B987B}"/>
              </a:ext>
            </a:extLst>
          </p:cNvPr>
          <p:cNvPicPr>
            <a:picLocks noChangeAspect="1"/>
          </p:cNvPicPr>
          <p:nvPr/>
        </p:nvPicPr>
        <p:blipFill>
          <a:blip r:embed="rId3"/>
          <a:srcRect l="2983" t="4964" r="5039" b="13102"/>
          <a:stretch>
            <a:fillRect/>
          </a:stretch>
        </p:blipFill>
        <p:spPr>
          <a:xfrm>
            <a:off x="2208" y="555"/>
            <a:ext cx="12214446" cy="6861268"/>
          </a:xfrm>
          <a:prstGeom prst="rect">
            <a:avLst/>
          </a:prstGeom>
        </p:spPr>
      </p:pic>
    </p:spTree>
    <p:extLst>
      <p:ext uri="{BB962C8B-B14F-4D97-AF65-F5344CB8AC3E}">
        <p14:creationId xmlns:p14="http://schemas.microsoft.com/office/powerpoint/2010/main" val="1884883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CA2D-1925-0001-D533-8607A8D0658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8B24BE-3CB2-33EF-E7B8-7AEE62235A2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92943DD1-204C-1D28-3585-7598F960101E}"/>
              </a:ext>
            </a:extLst>
          </p:cNvPr>
          <p:cNvSpPr txBox="1">
            <a:spLocks/>
          </p:cNvSpPr>
          <p:nvPr/>
        </p:nvSpPr>
        <p:spPr>
          <a:xfrm>
            <a:off x="469900" y="465138"/>
            <a:ext cx="10515600"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900" b="1">
                <a:solidFill>
                  <a:srgbClr val="640811"/>
                </a:solidFill>
                <a:latin typeface="Arial Rounded MT Bold" panose="020F0704030504030204" pitchFamily="34" charset="0"/>
              </a:rPr>
              <a:t>Lo que hemos hecho hasta ahora</a:t>
            </a:r>
          </a:p>
          <a:p>
            <a:r>
              <a:rPr lang="en-US" sz="2900" spc="300">
                <a:solidFill>
                  <a:srgbClr val="640811"/>
                </a:solidFill>
                <a:latin typeface="Arial Rounded MT Bold"/>
                <a:cs typeface="Avenir Next Bold"/>
              </a:rPr>
              <a:t>What we have done to date</a:t>
            </a:r>
          </a:p>
        </p:txBody>
      </p:sp>
      <p:cxnSp>
        <p:nvCxnSpPr>
          <p:cNvPr id="5" name="Straight Connector 4">
            <a:extLst>
              <a:ext uri="{FF2B5EF4-FFF2-40B4-BE49-F238E27FC236}">
                <a16:creationId xmlns:a16="http://schemas.microsoft.com/office/drawing/2014/main" id="{20E46BFE-67A0-2E69-17FC-03A8D8287C4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D2E5680A-DDCF-E592-1CB4-855D6DDD2431}"/>
              </a:ext>
            </a:extLst>
          </p:cNvPr>
          <p:cNvSpPr txBox="1"/>
          <p:nvPr/>
        </p:nvSpPr>
        <p:spPr>
          <a:xfrm>
            <a:off x="345221" y="1739900"/>
            <a:ext cx="7546051" cy="5863144"/>
          </a:xfrm>
          <a:prstGeom prst="rect">
            <a:avLst/>
          </a:prstGeom>
          <a:noFill/>
        </p:spPr>
        <p:txBody>
          <a:bodyPr wrap="square" lIns="91440" tIns="45720" rIns="91440" bIns="45720" rtlCol="0" anchor="t">
            <a:spAutoFit/>
          </a:bodyPr>
          <a:lstStyle/>
          <a:p>
            <a:pPr marL="0" marR="0" lvl="0" indent="0" algn="l" defTabSz="914400" rtl="0" eaLnBrk="0" fontAlgn="base" latinLnBrk="0" hangingPunct="0">
              <a:lnSpc>
                <a:spcPct val="100000"/>
              </a:lnSpc>
              <a:spcBef>
                <a:spcPct val="0"/>
              </a:spcBef>
              <a:spcAft>
                <a:spcPct val="0"/>
              </a:spcAft>
              <a:buClrTx/>
              <a:buSzTx/>
              <a:tabLst/>
            </a:pPr>
            <a:r>
              <a:rPr kumimoji="0" lang="LID4096" altLang="LID4096" sz="2200" b="0" i="0" u="none" strike="noStrike" cap="none" normalizeH="0" baseline="0">
                <a:ln>
                  <a:noFill/>
                </a:ln>
                <a:solidFill>
                  <a:schemeClr val="tx1"/>
                </a:solidFill>
                <a:effectLst/>
                <a:latin typeface="Aptos" panose="020B0004020202020204" pitchFamily="34" charset="0"/>
              </a:rPr>
              <a:t>Encuesta para</a:t>
            </a:r>
            <a:r>
              <a:rPr kumimoji="0" lang="en-US" altLang="LID4096" sz="2200" b="0" i="0" u="none" strike="noStrike" cap="none" normalizeH="0" baseline="0">
                <a:ln>
                  <a:noFill/>
                </a:ln>
                <a:solidFill>
                  <a:schemeClr val="tx1"/>
                </a:solidFill>
                <a:effectLst/>
                <a:latin typeface="Aptos" panose="020B0004020202020204" pitchFamily="34" charset="0"/>
              </a:rPr>
              <a:t>: </a:t>
            </a:r>
          </a:p>
          <a:p>
            <a:pPr marL="0" marR="0" lvl="0" indent="0" algn="l" defTabSz="914400" rtl="0" eaLnBrk="0" fontAlgn="base" latinLnBrk="0" hangingPunct="0">
              <a:lnSpc>
                <a:spcPct val="100000"/>
              </a:lnSpc>
              <a:spcBef>
                <a:spcPct val="0"/>
              </a:spcBef>
              <a:spcAft>
                <a:spcPct val="0"/>
              </a:spcAft>
              <a:buClrTx/>
              <a:buSzTx/>
              <a:tabLst/>
            </a:pPr>
            <a:endParaRPr kumimoji="0" lang="en-US" altLang="LID4096" sz="2200" b="0" i="0" u="none" strike="noStrike" cap="none" normalizeH="0" baseline="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LID4096" sz="2000">
                <a:latin typeface="Aptos" panose="020B0004020202020204" pitchFamily="34" charset="0"/>
              </a:rPr>
              <a:t>E</a:t>
            </a:r>
            <a:r>
              <a:rPr kumimoji="0" lang="LID4096" altLang="LID4096" sz="2000" b="0" i="0" u="none" strike="noStrike" cap="none" normalizeH="0" baseline="0">
                <a:ln>
                  <a:noFill/>
                </a:ln>
                <a:solidFill>
                  <a:schemeClr val="tx1"/>
                </a:solidFill>
                <a:effectLst/>
                <a:latin typeface="Aptos" panose="020B0004020202020204" pitchFamily="34" charset="0"/>
              </a:rPr>
              <a:t>valuar la representación de mujeres y personas con discapacidad en la coordinación del Clúster de Alojamiento</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2000" b="0" i="0" u="none" strike="noStrike" cap="none" normalizeH="0" baseline="0">
                <a:ln>
                  <a:noFill/>
                </a:ln>
                <a:solidFill>
                  <a:schemeClr val="tx1"/>
                </a:solidFill>
                <a:effectLst/>
                <a:latin typeface="Aptos" panose="020B0004020202020204" pitchFamily="34" charset="0"/>
              </a:rPr>
              <a:t>Alianzas con organizaciones relevantes (OWM, ODM, OPD)</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2000" b="0" i="0" u="none" strike="noStrike" cap="none" normalizeH="0" baseline="0">
                <a:ln>
                  <a:noFill/>
                </a:ln>
                <a:solidFill>
                  <a:schemeClr val="tx1"/>
                </a:solidFill>
                <a:effectLst/>
                <a:latin typeface="Aptos" panose="020B0004020202020204" pitchFamily="34" charset="0"/>
              </a:rPr>
              <a:t>Retos y necesidades de apoyo para la inclusión de género y discapacidad</a:t>
            </a:r>
            <a:endParaRPr kumimoji="0" lang="en-US" altLang="LID4096" sz="2000" b="0" i="0" u="none" strike="noStrike" cap="none" normalizeH="0" baseline="0">
              <a:ln>
                <a:noFill/>
              </a:ln>
              <a:solidFill>
                <a:schemeClr val="tx1"/>
              </a:solidFill>
              <a:effectLst/>
              <a:latin typeface="Aptos" panose="020B000402020202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LID4096" altLang="LID4096" sz="2000" b="0" i="0" u="none" strike="noStrike" cap="none" normalizeH="0" baseline="0">
              <a:ln>
                <a:noFill/>
              </a:ln>
              <a:solidFill>
                <a:schemeClr val="tx1"/>
              </a:solidFill>
              <a:effectLst/>
              <a:latin typeface="Aptos" panose="020B00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LID4096" altLang="LID4096" sz="2200" b="0" i="0" u="none" strike="noStrike" cap="none" normalizeH="0" baseline="0">
                <a:ln>
                  <a:noFill/>
                </a:ln>
                <a:solidFill>
                  <a:schemeClr val="tx1"/>
                </a:solidFill>
                <a:effectLst/>
                <a:latin typeface="Aptos" panose="020B0004020202020204" pitchFamily="34" charset="0"/>
              </a:rPr>
              <a:t>Participaron 15 clústeres</a:t>
            </a:r>
          </a:p>
          <a:p>
            <a:endParaRPr lang="en-GB" sz="1100" b="1">
              <a:latin typeface="Aptos"/>
              <a:ea typeface="Calibri"/>
              <a:cs typeface="Calibri"/>
            </a:endParaRPr>
          </a:p>
          <a:p>
            <a:endParaRPr lang="en-GB" sz="1100" b="1">
              <a:latin typeface="Aptos"/>
              <a:ea typeface="Calibri"/>
              <a:cs typeface="Calibri"/>
            </a:endParaRPr>
          </a:p>
          <a:p>
            <a:endParaRPr lang="en-GB" sz="1100" b="1">
              <a:latin typeface="Aptos"/>
              <a:ea typeface="Calibri"/>
              <a:cs typeface="Calibri"/>
            </a:endParaRPr>
          </a:p>
          <a:p>
            <a:endParaRPr lang="en-GB" sz="1100" b="1">
              <a:latin typeface="Aptos"/>
              <a:ea typeface="Calibri"/>
              <a:cs typeface="Calibri"/>
            </a:endParaRPr>
          </a:p>
          <a:p>
            <a:r>
              <a:rPr lang="en-GB" sz="1100" b="1">
                <a:latin typeface="Aptos"/>
                <a:ea typeface="Calibri"/>
                <a:cs typeface="Calibri"/>
              </a:rPr>
              <a:t>Survey to assess:</a:t>
            </a:r>
            <a:endParaRPr lang="en-US" sz="1100" b="1"/>
          </a:p>
          <a:p>
            <a:endParaRPr lang="en-GB" sz="1100">
              <a:latin typeface="Aptos"/>
              <a:ea typeface="Calibri"/>
              <a:cs typeface="Calibri"/>
            </a:endParaRPr>
          </a:p>
          <a:p>
            <a:pPr marL="457200" indent="-457200">
              <a:buFont typeface="Arial"/>
              <a:buChar char="•"/>
            </a:pPr>
            <a:r>
              <a:rPr lang="en-GB" sz="1100">
                <a:latin typeface="Aptos"/>
                <a:ea typeface="Calibri"/>
                <a:cs typeface="Calibri"/>
              </a:rPr>
              <a:t>Representation of women and persons with disabilities in Shelter Cluster coordination</a:t>
            </a:r>
          </a:p>
          <a:p>
            <a:pPr marL="457200" indent="-457200">
              <a:buFont typeface="Arial"/>
              <a:buChar char="•"/>
            </a:pPr>
            <a:r>
              <a:rPr lang="en-GB" sz="1100">
                <a:latin typeface="Aptos"/>
                <a:ea typeface="Calibri"/>
                <a:cs typeface="Calibri"/>
              </a:rPr>
              <a:t>Partnerships with relevant organisations (WLOs, WROs, OPDs)</a:t>
            </a:r>
          </a:p>
          <a:p>
            <a:pPr marL="457200" indent="-457200">
              <a:buFont typeface="Arial"/>
              <a:buChar char="•"/>
            </a:pPr>
            <a:r>
              <a:rPr lang="en-GB" sz="1100">
                <a:latin typeface="Aptos"/>
                <a:ea typeface="Calibri"/>
                <a:cs typeface="Calibri"/>
              </a:rPr>
              <a:t>Challenges and support needs for gender and disability inclusion</a:t>
            </a:r>
          </a:p>
          <a:p>
            <a:pPr marL="285750" indent="-285750">
              <a:buFont typeface="Arial" panose="020B0604020202020204" pitchFamily="34" charset="0"/>
              <a:buChar char="•"/>
            </a:pPr>
            <a:endParaRPr lang="en-GB" sz="1100">
              <a:latin typeface="Aptos"/>
              <a:ea typeface="Calibri"/>
              <a:cs typeface="Calibri"/>
            </a:endParaRPr>
          </a:p>
          <a:p>
            <a:r>
              <a:rPr lang="en-GB" sz="1100">
                <a:latin typeface="Aptos"/>
                <a:ea typeface="Calibri"/>
                <a:cs typeface="Calibri"/>
              </a:rPr>
              <a:t>15 clusters participated</a:t>
            </a:r>
          </a:p>
          <a:p>
            <a:pPr marL="742950" lvl="1" indent="-285750">
              <a:buFont typeface="Courier New" panose="020B0604020202020204" pitchFamily="34" charset="0"/>
              <a:buChar char="o"/>
            </a:pPr>
            <a:endParaRPr lang="en-US" sz="2400">
              <a:latin typeface="Aptos"/>
              <a:ea typeface="Calibri"/>
              <a:cs typeface="Calibri"/>
            </a:endParaRPr>
          </a:p>
          <a:p>
            <a:pPr marL="285750" indent="-285750">
              <a:buFont typeface="Arial" panose="020B0604020202020204" pitchFamily="34" charset="0"/>
              <a:buChar char="•"/>
            </a:pPr>
            <a:endParaRPr lang="en-US" sz="2200" b="1">
              <a:ea typeface="Calibri"/>
              <a:cs typeface="Calibri"/>
            </a:endParaRPr>
          </a:p>
          <a:p>
            <a:pPr marL="285750" indent="-285750">
              <a:buFont typeface="Arial" panose="020B0604020202020204" pitchFamily="34" charset="0"/>
              <a:buChar char="•"/>
            </a:pPr>
            <a:endParaRPr lang="en-US" sz="2200">
              <a:ea typeface="Calibri"/>
              <a:cs typeface="Calibri"/>
            </a:endParaRPr>
          </a:p>
        </p:txBody>
      </p:sp>
      <p:pic>
        <p:nvPicPr>
          <p:cNvPr id="2" name="Picture 1">
            <a:extLst>
              <a:ext uri="{FF2B5EF4-FFF2-40B4-BE49-F238E27FC236}">
                <a16:creationId xmlns:a16="http://schemas.microsoft.com/office/drawing/2014/main" id="{95450D50-AEDD-8DA9-D3BD-992AD8473111}"/>
              </a:ext>
            </a:extLst>
          </p:cNvPr>
          <p:cNvPicPr>
            <a:picLocks noChangeAspect="1"/>
          </p:cNvPicPr>
          <p:nvPr/>
        </p:nvPicPr>
        <p:blipFill>
          <a:blip r:embed="rId3"/>
          <a:stretch>
            <a:fillRect/>
          </a:stretch>
        </p:blipFill>
        <p:spPr>
          <a:xfrm>
            <a:off x="7997480" y="1710906"/>
            <a:ext cx="4190851" cy="5175849"/>
          </a:xfrm>
          <a:prstGeom prst="rect">
            <a:avLst/>
          </a:prstGeom>
        </p:spPr>
      </p:pic>
    </p:spTree>
    <p:extLst>
      <p:ext uri="{BB962C8B-B14F-4D97-AF65-F5344CB8AC3E}">
        <p14:creationId xmlns:p14="http://schemas.microsoft.com/office/powerpoint/2010/main" val="37591601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2672B-ACCD-7EEB-A7D5-28AA26F27D9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204348-B981-04A6-71BE-797E6F332164}"/>
              </a:ext>
            </a:extLst>
          </p:cNvPr>
          <p:cNvSpPr txBox="1"/>
          <p:nvPr/>
        </p:nvSpPr>
        <p:spPr>
          <a:xfrm>
            <a:off x="471839" y="1506475"/>
            <a:ext cx="8973887" cy="6264472"/>
          </a:xfrm>
          <a:prstGeom prst="rect">
            <a:avLst/>
          </a:prstGeom>
          <a:noFill/>
        </p:spPr>
        <p:txBody>
          <a:bodyPr wrap="square" lIns="91440" tIns="45720" rIns="91440" bIns="45720" rtlCol="0" anchor="t">
            <a:spAutoFit/>
          </a:bodyPr>
          <a:lstStyle/>
          <a:p>
            <a:r>
              <a:rPr lang="es-ES" sz="2200" b="1">
                <a:solidFill>
                  <a:srgbClr val="640811"/>
                </a:solidFill>
              </a:rPr>
              <a:t>Alianzas con Organizaciones de Mujeres o de Derechos de las Mujeres</a:t>
            </a:r>
            <a:endParaRPr lang="es-ES" sz="2200">
              <a:solidFill>
                <a:srgbClr val="640811"/>
              </a:solidFill>
            </a:endParaRPr>
          </a:p>
          <a:p>
            <a:pPr marL="171450" indent="-171450">
              <a:buFont typeface="Arial" panose="020B0604020202020204" pitchFamily="34" charset="0"/>
              <a:buChar char="•"/>
            </a:pPr>
            <a:r>
              <a:rPr lang="es-ES"/>
              <a:t>9 clústeres tienen alianzas con OLM y/o ODM (5 representadas en el SAG y en los GT)</a:t>
            </a:r>
          </a:p>
          <a:p>
            <a:pPr marL="171450" indent="-171450">
              <a:buFont typeface="Arial" panose="020B0604020202020204" pitchFamily="34" charset="0"/>
              <a:buChar char="•"/>
            </a:pPr>
            <a:r>
              <a:rPr lang="es-ES"/>
              <a:t>Las OLM y ODM participan en evaluaciones de necesidades, fortalecimiento de capacidades y comités de revisión de proyectos</a:t>
            </a:r>
          </a:p>
          <a:p>
            <a:pPr marL="171450" indent="-171450">
              <a:buFont typeface="Arial" panose="020B0604020202020204" pitchFamily="34" charset="0"/>
              <a:buChar char="•"/>
            </a:pPr>
            <a:r>
              <a:rPr lang="es-ES"/>
              <a:t>9 clústeres tienen un punto focal de género, VBG, PSEA o transversalización de protección (u otros similares), y 8 tienen un punto focal que representa al clúster en el foro </a:t>
            </a:r>
            <a:r>
              <a:rPr lang="es-ES" err="1"/>
              <a:t>GiHA</a:t>
            </a:r>
            <a:r>
              <a:rPr lang="es-ES"/>
              <a:t> o equivalente</a:t>
            </a:r>
          </a:p>
          <a:p>
            <a:pPr marL="171450" indent="-171450">
              <a:buFont typeface="Arial" panose="020B0604020202020204" pitchFamily="34" charset="0"/>
              <a:buChar char="•"/>
            </a:pPr>
            <a:endParaRPr lang="es-ES" sz="1100"/>
          </a:p>
          <a:p>
            <a:r>
              <a:rPr lang="es-ES" b="1">
                <a:solidFill>
                  <a:srgbClr val="640811"/>
                </a:solidFill>
              </a:rPr>
              <a:t>La participación es práctica y visible en la mayoría de los clústeres</a:t>
            </a:r>
          </a:p>
          <a:p>
            <a:pPr>
              <a:spcAft>
                <a:spcPts val="1800"/>
              </a:spcAft>
            </a:pPr>
            <a:endParaRPr lang="en-GB" sz="1100" b="1">
              <a:solidFill>
                <a:srgbClr val="000000"/>
              </a:solidFill>
              <a:latin typeface="Aptos"/>
            </a:endParaRPr>
          </a:p>
          <a:p>
            <a:pPr>
              <a:spcAft>
                <a:spcPts val="1800"/>
              </a:spcAft>
            </a:pPr>
            <a:endParaRPr lang="en-GB" sz="1100" b="1">
              <a:solidFill>
                <a:srgbClr val="000000"/>
              </a:solidFill>
              <a:latin typeface="Aptos"/>
            </a:endParaRPr>
          </a:p>
          <a:p>
            <a:pPr>
              <a:spcAft>
                <a:spcPts val="1800"/>
              </a:spcAft>
            </a:pPr>
            <a:r>
              <a:rPr lang="en-GB" sz="1100" b="1">
                <a:solidFill>
                  <a:srgbClr val="000000"/>
                </a:solidFill>
                <a:latin typeface="Aptos"/>
              </a:rPr>
              <a:t>Partnerships with Women Led or Women's Rights Organisations </a:t>
            </a:r>
            <a:endParaRPr lang="en-GB" sz="1100" b="1">
              <a:solidFill>
                <a:srgbClr val="595959"/>
              </a:solidFill>
              <a:ea typeface="Calibri"/>
              <a:cs typeface="Calibri"/>
            </a:endParaRPr>
          </a:p>
          <a:p>
            <a:pPr marL="171450" indent="-171450">
              <a:spcAft>
                <a:spcPts val="1800"/>
              </a:spcAft>
              <a:buFont typeface="Arial" panose="020B0604020202020204" pitchFamily="34" charset="0"/>
              <a:buChar char="•"/>
            </a:pPr>
            <a:r>
              <a:rPr lang="en-GB" sz="1100">
                <a:solidFill>
                  <a:srgbClr val="000000"/>
                </a:solidFill>
                <a:latin typeface="Aptos"/>
                <a:ea typeface="Calibri"/>
                <a:cs typeface="Calibri"/>
              </a:rPr>
              <a:t>9 clusters have partnerships with WLOs and or WROs (with</a:t>
            </a:r>
            <a:r>
              <a:rPr lang="en-US" sz="1100">
                <a:solidFill>
                  <a:srgbClr val="000000"/>
                </a:solidFill>
                <a:latin typeface="Aptos"/>
                <a:ea typeface="Calibri"/>
                <a:cs typeface="Calibri"/>
              </a:rPr>
              <a:t> 5  represented in SAG and in TWGs)</a:t>
            </a:r>
          </a:p>
          <a:p>
            <a:pPr marL="171450" indent="-171450">
              <a:spcAft>
                <a:spcPts val="1800"/>
              </a:spcAft>
              <a:buFont typeface="Arial" panose="020B0604020202020204" pitchFamily="34" charset="0"/>
              <a:buChar char="•"/>
            </a:pPr>
            <a:r>
              <a:rPr lang="en-GB" sz="1100">
                <a:solidFill>
                  <a:srgbClr val="000000"/>
                </a:solidFill>
                <a:latin typeface="Aptos"/>
                <a:ea typeface="Calibri"/>
                <a:cs typeface="Calibri"/>
              </a:rPr>
              <a:t>WLOs and WROs engage in needs assessments, capacity strengthening, and project review committees. </a:t>
            </a:r>
            <a:r>
              <a:rPr lang="en-US" sz="1100">
                <a:solidFill>
                  <a:srgbClr val="000000"/>
                </a:solidFill>
                <a:latin typeface="Aptos"/>
                <a:ea typeface="Calibri"/>
                <a:cs typeface="Calibri"/>
              </a:rPr>
              <a:t> </a:t>
            </a:r>
          </a:p>
          <a:p>
            <a:pPr marL="171450" indent="-171450">
              <a:spcAft>
                <a:spcPts val="1800"/>
              </a:spcAft>
              <a:buFont typeface="Arial" panose="020B0604020202020204" pitchFamily="34" charset="0"/>
              <a:buChar char="•"/>
            </a:pPr>
            <a:r>
              <a:rPr lang="en-GB" sz="1100">
                <a:solidFill>
                  <a:srgbClr val="000000"/>
                </a:solidFill>
                <a:latin typeface="Aptos"/>
                <a:ea typeface="Calibri"/>
                <a:cs typeface="Calibri"/>
              </a:rPr>
              <a:t>9 clusters have a focal point for gender, GBV, PSEA, or protection mainstreaming (or similar) and 8 have focal point that represents the cluster at the </a:t>
            </a:r>
            <a:r>
              <a:rPr lang="en-GB" sz="1100" err="1">
                <a:solidFill>
                  <a:srgbClr val="000000"/>
                </a:solidFill>
                <a:latin typeface="Aptos"/>
                <a:ea typeface="Calibri"/>
                <a:cs typeface="Calibri"/>
              </a:rPr>
              <a:t>GiHa</a:t>
            </a:r>
            <a:r>
              <a:rPr lang="en-GB" sz="1100">
                <a:solidFill>
                  <a:srgbClr val="000000"/>
                </a:solidFill>
                <a:latin typeface="Aptos"/>
                <a:ea typeface="Calibri"/>
                <a:cs typeface="Calibri"/>
              </a:rPr>
              <a:t> or equivalent forum</a:t>
            </a:r>
            <a:endParaRPr lang="en-US" sz="1100">
              <a:solidFill>
                <a:srgbClr val="000000"/>
              </a:solidFill>
              <a:latin typeface="Aptos"/>
              <a:ea typeface="Calibri"/>
              <a:cs typeface="Calibri"/>
            </a:endParaRPr>
          </a:p>
          <a:p>
            <a:r>
              <a:rPr lang="en-US" sz="1100" b="1">
                <a:solidFill>
                  <a:srgbClr val="640811"/>
                </a:solidFill>
                <a:latin typeface="Aptos"/>
                <a:ea typeface="Calibri"/>
                <a:cs typeface="Calibri"/>
              </a:rPr>
              <a:t>Engagement is practical and visible in most of the clusters</a:t>
            </a:r>
          </a:p>
          <a:p>
            <a:pPr>
              <a:spcAft>
                <a:spcPts val="1800"/>
              </a:spcAft>
            </a:pPr>
            <a:endParaRPr lang="en-GB" sz="2400" b="1">
              <a:solidFill>
                <a:srgbClr val="000000"/>
              </a:solidFill>
              <a:latin typeface="Aptos"/>
              <a:ea typeface="Calibri"/>
              <a:cs typeface="Calibri"/>
            </a:endParaRPr>
          </a:p>
          <a:p>
            <a:pPr>
              <a:lnSpc>
                <a:spcPct val="110000"/>
              </a:lnSpc>
            </a:pPr>
            <a:endParaRPr lang="en-US" sz="2400">
              <a:solidFill>
                <a:srgbClr val="595959"/>
              </a:solidFill>
              <a:ea typeface="Calibri"/>
              <a:cs typeface="Calibri"/>
            </a:endParaRPr>
          </a:p>
        </p:txBody>
      </p:sp>
      <p:sp>
        <p:nvSpPr>
          <p:cNvPr id="4" name="Title 1">
            <a:extLst>
              <a:ext uri="{FF2B5EF4-FFF2-40B4-BE49-F238E27FC236}">
                <a16:creationId xmlns:a16="http://schemas.microsoft.com/office/drawing/2014/main" id="{EDC6047E-7BC0-7E65-F301-E5A454D41F48}"/>
              </a:ext>
            </a:extLst>
          </p:cNvPr>
          <p:cNvSpPr txBox="1">
            <a:spLocks/>
          </p:cNvSpPr>
          <p:nvPr/>
        </p:nvSpPr>
        <p:spPr>
          <a:xfrm>
            <a:off x="469900" y="465138"/>
            <a:ext cx="10515600" cy="661987"/>
          </a:xfrm>
          <a:prstGeom prst="rect">
            <a:avLst/>
          </a:prstGeom>
        </p:spPr>
        <p:txBody>
          <a:bodyPr lIns="91440" tIns="45720" rIns="91440" bIns="4572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b="1" err="1">
                <a:solidFill>
                  <a:srgbClr val="640811"/>
                </a:solidFill>
                <a:latin typeface="Arial Rounded MT Bold" panose="020F0704030504030204" pitchFamily="34" charset="0"/>
              </a:rPr>
              <a:t>Resultados</a:t>
            </a:r>
            <a:r>
              <a:rPr lang="en-US" sz="3300" b="1">
                <a:solidFill>
                  <a:srgbClr val="640811"/>
                </a:solidFill>
                <a:latin typeface="Arial Rounded MT Bold" panose="020F0704030504030204" pitchFamily="34" charset="0"/>
              </a:rPr>
              <a:t> de la </a:t>
            </a:r>
            <a:r>
              <a:rPr lang="en-US" sz="3300" b="1" err="1">
                <a:solidFill>
                  <a:srgbClr val="640811"/>
                </a:solidFill>
                <a:latin typeface="Arial Rounded MT Bold" panose="020F0704030504030204" pitchFamily="34" charset="0"/>
              </a:rPr>
              <a:t>encuesta</a:t>
            </a:r>
            <a:endParaRPr lang="en-US" sz="3300" b="1">
              <a:solidFill>
                <a:srgbClr val="640811"/>
              </a:solidFill>
              <a:latin typeface="Arial Rounded MT Bold" panose="020F0704030504030204" pitchFamily="34" charset="0"/>
            </a:endParaRPr>
          </a:p>
          <a:p>
            <a:r>
              <a:rPr lang="en-US" sz="2600" b="1" spc="300">
                <a:solidFill>
                  <a:srgbClr val="640811"/>
                </a:solidFill>
                <a:latin typeface="Arial Rounded MT Bold" panose="020F0704030504030204" pitchFamily="34" charset="0"/>
                <a:cs typeface="Avenir Next Bold"/>
              </a:rPr>
              <a:t>Survey results</a:t>
            </a:r>
          </a:p>
        </p:txBody>
      </p:sp>
      <p:cxnSp>
        <p:nvCxnSpPr>
          <p:cNvPr id="5" name="Straight Connector 4">
            <a:extLst>
              <a:ext uri="{FF2B5EF4-FFF2-40B4-BE49-F238E27FC236}">
                <a16:creationId xmlns:a16="http://schemas.microsoft.com/office/drawing/2014/main" id="{6C52DBA2-1C8B-BBC8-F4E9-FD6ECF13C835}"/>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8" name="Picture 7" descr="A pie chart with numbers and a black background&#10;&#10;AI-generated content may be incorrect.">
            <a:extLst>
              <a:ext uri="{FF2B5EF4-FFF2-40B4-BE49-F238E27FC236}">
                <a16:creationId xmlns:a16="http://schemas.microsoft.com/office/drawing/2014/main" id="{EC73724D-6623-3409-0F9D-9C91A3C8A166}"/>
              </a:ext>
            </a:extLst>
          </p:cNvPr>
          <p:cNvPicPr>
            <a:picLocks noChangeAspect="1"/>
          </p:cNvPicPr>
          <p:nvPr/>
        </p:nvPicPr>
        <p:blipFill>
          <a:blip r:embed="rId3"/>
          <a:stretch>
            <a:fillRect/>
          </a:stretch>
        </p:blipFill>
        <p:spPr>
          <a:xfrm>
            <a:off x="8943847" y="1490443"/>
            <a:ext cx="3521427" cy="3322437"/>
          </a:xfrm>
          <a:prstGeom prst="rect">
            <a:avLst/>
          </a:prstGeom>
        </p:spPr>
      </p:pic>
      <p:sp>
        <p:nvSpPr>
          <p:cNvPr id="6" name="TextBox 5">
            <a:extLst>
              <a:ext uri="{FF2B5EF4-FFF2-40B4-BE49-F238E27FC236}">
                <a16:creationId xmlns:a16="http://schemas.microsoft.com/office/drawing/2014/main" id="{7A06D0CC-50C1-E55D-8B94-B96EF5854182}"/>
              </a:ext>
            </a:extLst>
          </p:cNvPr>
          <p:cNvSpPr txBox="1"/>
          <p:nvPr/>
        </p:nvSpPr>
        <p:spPr>
          <a:xfrm>
            <a:off x="9405770" y="4812880"/>
            <a:ext cx="2786230"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a:t>Proporción de clústeres de alojamiento que tienen a organizaciones lideradas por mujeres y/o organizaciones de mujeres como socias.</a:t>
            </a:r>
          </a:p>
          <a:p>
            <a:endParaRPr lang="es-ES" sz="1600"/>
          </a:p>
          <a:p>
            <a:r>
              <a:rPr lang="en-US" sz="1100">
                <a:latin typeface="Aptos"/>
                <a:ea typeface="Calibri"/>
                <a:cs typeface="Calibri"/>
              </a:rPr>
              <a:t>Proportion of shelter clusters WLOs and/or WROs as partners</a:t>
            </a:r>
          </a:p>
          <a:p>
            <a:pPr marL="228600" indent="-228600">
              <a:buFont typeface="Symbol"/>
              <a:buChar char="•"/>
            </a:pPr>
            <a:endParaRPr lang="en-GB" sz="2000">
              <a:latin typeface="Aptos"/>
            </a:endParaRPr>
          </a:p>
        </p:txBody>
      </p:sp>
    </p:spTree>
    <p:extLst>
      <p:ext uri="{BB962C8B-B14F-4D97-AF65-F5344CB8AC3E}">
        <p14:creationId xmlns:p14="http://schemas.microsoft.com/office/powerpoint/2010/main" val="1302023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02CDA-E496-8DBE-B0B4-A57440621E9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FCC8BC0-6905-9163-00CB-C48C1D43C0EF}"/>
              </a:ext>
            </a:extLst>
          </p:cNvPr>
          <p:cNvSpPr txBox="1"/>
          <p:nvPr/>
        </p:nvSpPr>
        <p:spPr>
          <a:xfrm>
            <a:off x="464205" y="4884757"/>
            <a:ext cx="8801359" cy="1508105"/>
          </a:xfrm>
          <a:prstGeom prst="rect">
            <a:avLst/>
          </a:prstGeom>
          <a:noFill/>
        </p:spPr>
        <p:txBody>
          <a:bodyPr wrap="square" lIns="91440" tIns="45720" rIns="91440" bIns="45720" rtlCol="0" anchor="t">
            <a:spAutoFit/>
          </a:bodyPr>
          <a:lstStyle/>
          <a:p>
            <a:pPr>
              <a:spcAft>
                <a:spcPts val="1800"/>
              </a:spcAft>
            </a:pPr>
            <a:r>
              <a:rPr lang="en-GB" sz="1100" b="1">
                <a:solidFill>
                  <a:srgbClr val="640811"/>
                </a:solidFill>
                <a:latin typeface="Aptos"/>
              </a:rPr>
              <a:t>Partnerships with  Organisations of Persons with Disabilities</a:t>
            </a:r>
            <a:endParaRPr lang="en-GB" sz="1100">
              <a:solidFill>
                <a:srgbClr val="640811"/>
              </a:solidFill>
              <a:ea typeface="Calibri"/>
              <a:cs typeface="Calibri"/>
            </a:endParaRPr>
          </a:p>
          <a:p>
            <a:pPr marL="171450" indent="-171450">
              <a:buFont typeface="Arial" panose="020B0604020202020204" pitchFamily="34" charset="0"/>
              <a:buChar char="•"/>
            </a:pPr>
            <a:r>
              <a:rPr lang="en-GB" sz="1100">
                <a:solidFill>
                  <a:srgbClr val="000000"/>
                </a:solidFill>
                <a:latin typeface="Aptos"/>
                <a:ea typeface="Calibri"/>
                <a:cs typeface="Calibri"/>
              </a:rPr>
              <a:t>Only 3 clusters had partnerships with OPDs, few of those included strategic roles (1 in a SAG)</a:t>
            </a:r>
          </a:p>
          <a:p>
            <a:pPr marL="228600" indent="-228600">
              <a:buFont typeface="Symbol,Sans-Serif"/>
              <a:buChar char="•"/>
            </a:pPr>
            <a:endParaRPr lang="en-GB" sz="1100">
              <a:solidFill>
                <a:srgbClr val="000000"/>
              </a:solidFill>
              <a:latin typeface="Aptos"/>
              <a:ea typeface="Calibri"/>
              <a:cs typeface="Calibri"/>
            </a:endParaRPr>
          </a:p>
          <a:p>
            <a:pPr marL="171450" indent="-171450">
              <a:buFont typeface="Arial" panose="020B0604020202020204" pitchFamily="34" charset="0"/>
              <a:buChar char="•"/>
            </a:pPr>
            <a:r>
              <a:rPr lang="en-GB" sz="1100">
                <a:solidFill>
                  <a:srgbClr val="000000"/>
                </a:solidFill>
                <a:latin typeface="Aptos"/>
                <a:ea typeface="Calibri"/>
                <a:cs typeface="Calibri"/>
              </a:rPr>
              <a:t>Some engagement with OPDs (</a:t>
            </a:r>
            <a:r>
              <a:rPr lang="en-GB" sz="1100" err="1">
                <a:solidFill>
                  <a:srgbClr val="000000"/>
                </a:solidFill>
                <a:latin typeface="Aptos"/>
                <a:ea typeface="Calibri"/>
                <a:cs typeface="Calibri"/>
              </a:rPr>
              <a:t>e.g</a:t>
            </a:r>
            <a:r>
              <a:rPr lang="en-GB" sz="1100">
                <a:solidFill>
                  <a:srgbClr val="000000"/>
                </a:solidFill>
                <a:latin typeface="Aptos"/>
                <a:ea typeface="Calibri"/>
                <a:cs typeface="Calibri"/>
              </a:rPr>
              <a:t> Ukraine) but in many cases engagement was indirect (via separate WG or protection cluster)</a:t>
            </a:r>
          </a:p>
          <a:p>
            <a:pPr marL="228600" indent="-228600">
              <a:buFont typeface="Symbol,Sans-Serif"/>
              <a:buChar char="•"/>
            </a:pPr>
            <a:endParaRPr lang="en-GB" sz="1100">
              <a:solidFill>
                <a:srgbClr val="000000"/>
              </a:solidFill>
              <a:latin typeface="Aptos"/>
              <a:ea typeface="Calibri"/>
              <a:cs typeface="Calibri"/>
            </a:endParaRPr>
          </a:p>
          <a:p>
            <a:pPr marL="171450" indent="-171450">
              <a:buFont typeface="Arial" panose="020B0604020202020204" pitchFamily="34" charset="0"/>
              <a:buChar char="•"/>
            </a:pPr>
            <a:r>
              <a:rPr lang="en-GB" sz="1100">
                <a:solidFill>
                  <a:srgbClr val="000000"/>
                </a:solidFill>
                <a:ea typeface="+mn-lt"/>
                <a:cs typeface="+mn-lt"/>
              </a:rPr>
              <a:t>Common challenges included difficulty identifying relevant OPDs, lack of funding and staff, and limited interest from OPDs in engaging with the shelter sector directly</a:t>
            </a:r>
            <a:endParaRPr lang="en-US" sz="2400">
              <a:solidFill>
                <a:srgbClr val="595959"/>
              </a:solidFill>
              <a:latin typeface="Calibri"/>
              <a:ea typeface="Calibri"/>
              <a:cs typeface="Calibri"/>
            </a:endParaRPr>
          </a:p>
        </p:txBody>
      </p:sp>
      <p:sp>
        <p:nvSpPr>
          <p:cNvPr id="4" name="Title 1">
            <a:extLst>
              <a:ext uri="{FF2B5EF4-FFF2-40B4-BE49-F238E27FC236}">
                <a16:creationId xmlns:a16="http://schemas.microsoft.com/office/drawing/2014/main" id="{315EFE78-B827-2FC8-438E-BB9E7FC9A5D6}"/>
              </a:ext>
            </a:extLst>
          </p:cNvPr>
          <p:cNvSpPr txBox="1">
            <a:spLocks/>
          </p:cNvSpPr>
          <p:nvPr/>
        </p:nvSpPr>
        <p:spPr>
          <a:xfrm>
            <a:off x="469900" y="465138"/>
            <a:ext cx="10515600"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err="1">
                <a:solidFill>
                  <a:srgbClr val="640811"/>
                </a:solidFill>
                <a:latin typeface="Arial Rounded MT Bold" panose="020F0704030504030204" pitchFamily="34" charset="0"/>
              </a:rPr>
              <a:t>Resultados</a:t>
            </a:r>
            <a:r>
              <a:rPr lang="en-US" sz="3600" b="1">
                <a:solidFill>
                  <a:srgbClr val="640811"/>
                </a:solidFill>
                <a:latin typeface="Arial Rounded MT Bold" panose="020F0704030504030204" pitchFamily="34" charset="0"/>
              </a:rPr>
              <a:t> de la </a:t>
            </a:r>
            <a:r>
              <a:rPr lang="en-US" sz="3600" b="1" err="1">
                <a:solidFill>
                  <a:srgbClr val="640811"/>
                </a:solidFill>
                <a:latin typeface="Arial Rounded MT Bold" panose="020F0704030504030204" pitchFamily="34" charset="0"/>
              </a:rPr>
              <a:t>encuesta</a:t>
            </a:r>
            <a:endParaRPr lang="en-US" sz="3600" b="1">
              <a:solidFill>
                <a:srgbClr val="640811"/>
              </a:solidFill>
              <a:latin typeface="Arial Rounded MT Bold" panose="020F0704030504030204" pitchFamily="34" charset="0"/>
            </a:endParaRPr>
          </a:p>
          <a:p>
            <a:r>
              <a:rPr lang="en-US" sz="2800" b="1" spc="300">
                <a:solidFill>
                  <a:srgbClr val="640811"/>
                </a:solidFill>
                <a:latin typeface="Arial Rounded MT Bold" panose="020F0704030504030204" pitchFamily="34" charset="0"/>
                <a:cs typeface="Avenir Next Bold"/>
              </a:rPr>
              <a:t>Survey results</a:t>
            </a:r>
          </a:p>
        </p:txBody>
      </p:sp>
      <p:cxnSp>
        <p:nvCxnSpPr>
          <p:cNvPr id="5" name="Straight Connector 4">
            <a:extLst>
              <a:ext uri="{FF2B5EF4-FFF2-40B4-BE49-F238E27FC236}">
                <a16:creationId xmlns:a16="http://schemas.microsoft.com/office/drawing/2014/main" id="{58586A0D-8D3B-8E22-B8B0-9DB1E49401F9}"/>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6" name="Picture 5" descr="A screenshot of a graph&#10;&#10;AI-generated content may be incorrect.">
            <a:extLst>
              <a:ext uri="{FF2B5EF4-FFF2-40B4-BE49-F238E27FC236}">
                <a16:creationId xmlns:a16="http://schemas.microsoft.com/office/drawing/2014/main" id="{41A17A7C-106A-93D5-D250-D89589989B9F}"/>
              </a:ext>
            </a:extLst>
          </p:cNvPr>
          <p:cNvPicPr>
            <a:picLocks noChangeAspect="1"/>
          </p:cNvPicPr>
          <p:nvPr/>
        </p:nvPicPr>
        <p:blipFill>
          <a:blip r:embed="rId3"/>
          <a:stretch>
            <a:fillRect/>
          </a:stretch>
        </p:blipFill>
        <p:spPr>
          <a:xfrm>
            <a:off x="8698800" y="1127125"/>
            <a:ext cx="3588175" cy="3243448"/>
          </a:xfrm>
          <a:prstGeom prst="rect">
            <a:avLst/>
          </a:prstGeom>
        </p:spPr>
      </p:pic>
      <p:sp>
        <p:nvSpPr>
          <p:cNvPr id="2" name="TextBox 1">
            <a:extLst>
              <a:ext uri="{FF2B5EF4-FFF2-40B4-BE49-F238E27FC236}">
                <a16:creationId xmlns:a16="http://schemas.microsoft.com/office/drawing/2014/main" id="{415F1B27-19DF-664B-D590-8F9F65B07130}"/>
              </a:ext>
            </a:extLst>
          </p:cNvPr>
          <p:cNvSpPr txBox="1"/>
          <p:nvPr/>
        </p:nvSpPr>
        <p:spPr>
          <a:xfrm>
            <a:off x="9265564" y="4370573"/>
            <a:ext cx="2702393"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b="1"/>
              <a:t>Proporción de Clústeres de Alojamiento con socios que son OPD (Organizaciones de Personas con Discapacidad)</a:t>
            </a:r>
            <a:r>
              <a:rPr lang="es-ES"/>
              <a:t>.</a:t>
            </a:r>
          </a:p>
          <a:p>
            <a:r>
              <a:rPr lang="en-US" sz="1100">
                <a:ea typeface="Calibri"/>
                <a:cs typeface="Calibri"/>
              </a:rPr>
              <a:t>Proportion of shelter clusters with partners that are OPDs</a:t>
            </a:r>
          </a:p>
          <a:p>
            <a:pPr marL="228600" indent="-228600">
              <a:buFont typeface="Symbol"/>
              <a:buChar char="•"/>
            </a:pPr>
            <a:endParaRPr lang="en-GB" sz="2000">
              <a:latin typeface="Aptos"/>
            </a:endParaRPr>
          </a:p>
        </p:txBody>
      </p:sp>
      <p:sp>
        <p:nvSpPr>
          <p:cNvPr id="8" name="TextBox 7">
            <a:extLst>
              <a:ext uri="{FF2B5EF4-FFF2-40B4-BE49-F238E27FC236}">
                <a16:creationId xmlns:a16="http://schemas.microsoft.com/office/drawing/2014/main" id="{BC77919A-4220-3DCE-7D81-9F30DCF396A5}"/>
              </a:ext>
            </a:extLst>
          </p:cNvPr>
          <p:cNvSpPr txBox="1"/>
          <p:nvPr/>
        </p:nvSpPr>
        <p:spPr>
          <a:xfrm>
            <a:off x="469294" y="6448714"/>
            <a:ext cx="879627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b="1">
                <a:solidFill>
                  <a:srgbClr val="640811"/>
                </a:solidFill>
                <a:latin typeface="Aptos"/>
              </a:rPr>
              <a:t>Engagement is limited, despite growing awareness of importance of disability inclusion</a:t>
            </a:r>
            <a:endParaRPr lang="en-US" sz="1100">
              <a:latin typeface="Aptos"/>
            </a:endParaRPr>
          </a:p>
        </p:txBody>
      </p:sp>
      <p:sp>
        <p:nvSpPr>
          <p:cNvPr id="7" name="TextBox 6">
            <a:extLst>
              <a:ext uri="{FF2B5EF4-FFF2-40B4-BE49-F238E27FC236}">
                <a16:creationId xmlns:a16="http://schemas.microsoft.com/office/drawing/2014/main" id="{C39AD4B8-F178-76B0-D491-FE08643A2086}"/>
              </a:ext>
            </a:extLst>
          </p:cNvPr>
          <p:cNvSpPr txBox="1"/>
          <p:nvPr/>
        </p:nvSpPr>
        <p:spPr>
          <a:xfrm>
            <a:off x="464205" y="1527140"/>
            <a:ext cx="7207611" cy="3262432"/>
          </a:xfrm>
          <a:prstGeom prst="rect">
            <a:avLst/>
          </a:prstGeom>
          <a:noFill/>
        </p:spPr>
        <p:txBody>
          <a:bodyPr wrap="square" rtlCol="0">
            <a:spAutoFit/>
          </a:bodyPr>
          <a:lstStyle/>
          <a:p>
            <a:r>
              <a:rPr lang="es-ES" sz="2200" b="1">
                <a:solidFill>
                  <a:srgbClr val="640811"/>
                </a:solidFill>
              </a:rPr>
              <a:t>Alianzas con Organizaciones de Personas con Discapacidad</a:t>
            </a:r>
          </a:p>
          <a:p>
            <a:endParaRPr lang="es-ES" sz="2200">
              <a:solidFill>
                <a:srgbClr val="640811"/>
              </a:solidFill>
            </a:endParaRPr>
          </a:p>
          <a:p>
            <a:pPr marL="285750" indent="-285750">
              <a:buFont typeface="Arial" panose="020B0604020202020204" pitchFamily="34" charset="0"/>
              <a:buChar char="•"/>
            </a:pPr>
            <a:r>
              <a:rPr lang="es-ES"/>
              <a:t>Solo 3 clústeres tenían alianzas con OPD, y pocas incluían roles estratégicos (1 en un SAG)</a:t>
            </a:r>
          </a:p>
          <a:p>
            <a:pPr marL="285750" indent="-285750">
              <a:buFont typeface="Arial" panose="020B0604020202020204" pitchFamily="34" charset="0"/>
              <a:buChar char="•"/>
            </a:pPr>
            <a:r>
              <a:rPr lang="es-ES"/>
              <a:t>Cierta participación con OPD (por ejemplo, Ucrania), pero en muchos casos fue indirecta (a través de GT independientes o del clúster de protección)</a:t>
            </a:r>
          </a:p>
          <a:p>
            <a:pPr marL="285750" indent="-285750">
              <a:buFont typeface="Arial" panose="020B0604020202020204" pitchFamily="34" charset="0"/>
              <a:buChar char="•"/>
            </a:pPr>
            <a:r>
              <a:rPr lang="es-ES"/>
              <a:t>Los desafíos comunes incluyeron dificultad para identificar OPD relevantes, falta de financiación y personal, y poco interés de las OPD en participar directamente en el sector de alojamiento</a:t>
            </a:r>
          </a:p>
          <a:p>
            <a:endParaRPr lang="LID4096"/>
          </a:p>
        </p:txBody>
      </p:sp>
    </p:spTree>
    <p:extLst>
      <p:ext uri="{BB962C8B-B14F-4D97-AF65-F5344CB8AC3E}">
        <p14:creationId xmlns:p14="http://schemas.microsoft.com/office/powerpoint/2010/main" val="488469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62008-DC44-BC12-7466-61157A7CC0D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D425289-A700-D677-B10C-C16149CA47E0}"/>
              </a:ext>
            </a:extLst>
          </p:cNvPr>
          <p:cNvSpPr txBox="1"/>
          <p:nvPr/>
        </p:nvSpPr>
        <p:spPr>
          <a:xfrm>
            <a:off x="305741" y="4703634"/>
            <a:ext cx="8326906" cy="1969770"/>
          </a:xfrm>
          <a:prstGeom prst="rect">
            <a:avLst/>
          </a:prstGeom>
          <a:noFill/>
        </p:spPr>
        <p:txBody>
          <a:bodyPr wrap="square" lIns="91440" tIns="45720" rIns="91440" bIns="45720" rtlCol="0" anchor="t">
            <a:spAutoFit/>
          </a:bodyPr>
          <a:lstStyle/>
          <a:p>
            <a:pPr>
              <a:spcAft>
                <a:spcPts val="1800"/>
              </a:spcAft>
            </a:pPr>
            <a:r>
              <a:rPr lang="en-GB" sz="1100" b="1">
                <a:solidFill>
                  <a:srgbClr val="640811"/>
                </a:solidFill>
                <a:latin typeface="Aptos"/>
              </a:rPr>
              <a:t>Data collection and monitoring frameworks</a:t>
            </a:r>
            <a:endParaRPr lang="en-GB" sz="1100" b="1">
              <a:solidFill>
                <a:srgbClr val="640811"/>
              </a:solidFill>
              <a:ea typeface="Calibri"/>
              <a:cs typeface="Calibri"/>
            </a:endParaRPr>
          </a:p>
          <a:p>
            <a:pPr marL="171450" indent="-171450">
              <a:spcAft>
                <a:spcPts val="1800"/>
              </a:spcAft>
              <a:buFont typeface="Arial" panose="020B0604020202020204" pitchFamily="34" charset="0"/>
              <a:buChar char="•"/>
            </a:pPr>
            <a:r>
              <a:rPr lang="en-GB" sz="1100">
                <a:solidFill>
                  <a:srgbClr val="000000"/>
                </a:solidFill>
                <a:latin typeface="Aptos"/>
                <a:ea typeface="Calibri"/>
                <a:cs typeface="Calibri"/>
              </a:rPr>
              <a:t>12 out of 15 clusters reported disaggregating needs assessment data by sex, age, and disability. (Gender and disability questions commonly included, GBV risks less).</a:t>
            </a:r>
          </a:p>
          <a:p>
            <a:pPr marL="171450" indent="-171450">
              <a:spcAft>
                <a:spcPts val="1800"/>
              </a:spcAft>
              <a:buFont typeface="Arial" panose="020B0604020202020204" pitchFamily="34" charset="0"/>
              <a:buChar char="•"/>
            </a:pPr>
            <a:r>
              <a:rPr lang="en-GB" sz="1100">
                <a:solidFill>
                  <a:srgbClr val="000000"/>
                </a:solidFill>
                <a:latin typeface="Aptos"/>
                <a:ea typeface="Calibri"/>
                <a:cs typeface="Calibri"/>
              </a:rPr>
              <a:t>11 clusters continue this disaggregation in monitoring.</a:t>
            </a:r>
            <a:endParaRPr lang="en-US" sz="1100">
              <a:solidFill>
                <a:srgbClr val="000000"/>
              </a:solidFill>
              <a:latin typeface="Aptos"/>
              <a:ea typeface="Calibri"/>
              <a:cs typeface="Calibri"/>
            </a:endParaRPr>
          </a:p>
          <a:p>
            <a:pPr marL="171450" indent="-171450">
              <a:buFont typeface="Arial" panose="020B0604020202020204" pitchFamily="34" charset="0"/>
              <a:buChar char="•"/>
            </a:pPr>
            <a:r>
              <a:rPr lang="en-GB" sz="1100">
                <a:solidFill>
                  <a:srgbClr val="000000"/>
                </a:solidFill>
                <a:latin typeface="Aptos"/>
                <a:ea typeface="Calibri"/>
                <a:cs typeface="Calibri"/>
              </a:rPr>
              <a:t>Most clusters reported engaging with various groups (women, girls, children, persons with disabilities)</a:t>
            </a:r>
          </a:p>
          <a:p>
            <a:pPr marL="228600" indent="-228600">
              <a:buFont typeface="Symbol,Sans-Serif"/>
              <a:buChar char="•"/>
            </a:pPr>
            <a:endParaRPr lang="en-GB" sz="1100">
              <a:solidFill>
                <a:srgbClr val="000000"/>
              </a:solidFill>
              <a:latin typeface="Aptos"/>
              <a:ea typeface="Calibri"/>
              <a:cs typeface="Calibri"/>
            </a:endParaRPr>
          </a:p>
          <a:p>
            <a:r>
              <a:rPr lang="en-GB" sz="1100" b="1">
                <a:solidFill>
                  <a:srgbClr val="640811"/>
                </a:solidFill>
                <a:latin typeface="Aptos"/>
                <a:ea typeface="+mn-lt"/>
                <a:cs typeface="+mn-lt"/>
              </a:rPr>
              <a:t>Most clusters collecting and using disaggregated data and consulting affected groups, but gaps in consistency and depth</a:t>
            </a:r>
            <a:endParaRPr lang="en-US" sz="2400">
              <a:solidFill>
                <a:srgbClr val="595959"/>
              </a:solidFill>
              <a:ea typeface="Calibri"/>
              <a:cs typeface="Calibri"/>
            </a:endParaRPr>
          </a:p>
        </p:txBody>
      </p:sp>
      <p:sp>
        <p:nvSpPr>
          <p:cNvPr id="4" name="Title 1">
            <a:extLst>
              <a:ext uri="{FF2B5EF4-FFF2-40B4-BE49-F238E27FC236}">
                <a16:creationId xmlns:a16="http://schemas.microsoft.com/office/drawing/2014/main" id="{D7D0FA97-C93D-98A2-507A-71DCF5F6930A}"/>
              </a:ext>
            </a:extLst>
          </p:cNvPr>
          <p:cNvSpPr txBox="1">
            <a:spLocks/>
          </p:cNvSpPr>
          <p:nvPr/>
        </p:nvSpPr>
        <p:spPr>
          <a:xfrm>
            <a:off x="469900" y="465138"/>
            <a:ext cx="10515600"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err="1">
                <a:solidFill>
                  <a:srgbClr val="640811"/>
                </a:solidFill>
                <a:latin typeface="Arial Rounded MT Bold" panose="020F0704030504030204" pitchFamily="34" charset="0"/>
              </a:rPr>
              <a:t>Resultados</a:t>
            </a:r>
            <a:r>
              <a:rPr lang="en-US" sz="3600" b="1">
                <a:solidFill>
                  <a:srgbClr val="640811"/>
                </a:solidFill>
                <a:latin typeface="Arial Rounded MT Bold" panose="020F0704030504030204" pitchFamily="34" charset="0"/>
              </a:rPr>
              <a:t> de la </a:t>
            </a:r>
            <a:r>
              <a:rPr lang="en-US" sz="3600" b="1" err="1">
                <a:solidFill>
                  <a:srgbClr val="640811"/>
                </a:solidFill>
                <a:latin typeface="Arial Rounded MT Bold" panose="020F0704030504030204" pitchFamily="34" charset="0"/>
              </a:rPr>
              <a:t>encuesta</a:t>
            </a:r>
            <a:endParaRPr lang="en-US" sz="3600" b="1">
              <a:solidFill>
                <a:srgbClr val="640811"/>
              </a:solidFill>
              <a:latin typeface="Arial Rounded MT Bold" panose="020F0704030504030204" pitchFamily="34" charset="0"/>
            </a:endParaRPr>
          </a:p>
          <a:p>
            <a:r>
              <a:rPr lang="en-US" sz="2800" b="1" spc="300">
                <a:solidFill>
                  <a:srgbClr val="640811"/>
                </a:solidFill>
                <a:latin typeface="Arial Rounded MT Bold" panose="020F0704030504030204" pitchFamily="34" charset="0"/>
                <a:cs typeface="Avenir Next Bold"/>
              </a:rPr>
              <a:t>Survey results</a:t>
            </a:r>
          </a:p>
        </p:txBody>
      </p:sp>
      <p:cxnSp>
        <p:nvCxnSpPr>
          <p:cNvPr id="5" name="Straight Connector 4">
            <a:extLst>
              <a:ext uri="{FF2B5EF4-FFF2-40B4-BE49-F238E27FC236}">
                <a16:creationId xmlns:a16="http://schemas.microsoft.com/office/drawing/2014/main" id="{9C94CD86-53AC-C992-4C54-9020B7925503}"/>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2" name="Picture 1" descr="A person and person looking at a piece of paper&#10;&#10;AI-generated content may be incorrect.">
            <a:extLst>
              <a:ext uri="{FF2B5EF4-FFF2-40B4-BE49-F238E27FC236}">
                <a16:creationId xmlns:a16="http://schemas.microsoft.com/office/drawing/2014/main" id="{790B5EE8-FECC-546C-444F-94523A0A17FE}"/>
              </a:ext>
            </a:extLst>
          </p:cNvPr>
          <p:cNvPicPr>
            <a:picLocks noChangeAspect="1"/>
          </p:cNvPicPr>
          <p:nvPr/>
        </p:nvPicPr>
        <p:blipFill>
          <a:blip r:embed="rId3"/>
          <a:srcRect l="20578" t="-11" r="31842" b="254"/>
          <a:stretch>
            <a:fillRect/>
          </a:stretch>
        </p:blipFill>
        <p:spPr>
          <a:xfrm>
            <a:off x="8800103" y="1716249"/>
            <a:ext cx="3086156" cy="4318508"/>
          </a:xfrm>
          <a:prstGeom prst="rect">
            <a:avLst/>
          </a:prstGeom>
        </p:spPr>
      </p:pic>
      <p:sp>
        <p:nvSpPr>
          <p:cNvPr id="6" name="TextBox 5">
            <a:extLst>
              <a:ext uri="{FF2B5EF4-FFF2-40B4-BE49-F238E27FC236}">
                <a16:creationId xmlns:a16="http://schemas.microsoft.com/office/drawing/2014/main" id="{44317FD4-0E9A-3777-6132-D9D0E06B4EF3}"/>
              </a:ext>
            </a:extLst>
          </p:cNvPr>
          <p:cNvSpPr txBox="1"/>
          <p:nvPr/>
        </p:nvSpPr>
        <p:spPr>
          <a:xfrm>
            <a:off x="469900" y="1530252"/>
            <a:ext cx="7787132" cy="3247043"/>
          </a:xfrm>
          <a:prstGeom prst="rect">
            <a:avLst/>
          </a:prstGeom>
          <a:noFill/>
        </p:spPr>
        <p:txBody>
          <a:bodyPr wrap="square" rtlCol="0">
            <a:spAutoFit/>
          </a:bodyPr>
          <a:lstStyle/>
          <a:p>
            <a:r>
              <a:rPr lang="es-ES" sz="2500" b="1">
                <a:solidFill>
                  <a:srgbClr val="640811"/>
                </a:solidFill>
              </a:rPr>
              <a:t>Recolección de datos y marcos de monitoreo</a:t>
            </a:r>
            <a:endParaRPr lang="es-ES" sz="2500">
              <a:solidFill>
                <a:srgbClr val="640811"/>
              </a:solidFill>
            </a:endParaRPr>
          </a:p>
          <a:p>
            <a:pPr marL="285750" indent="-285750">
              <a:buFont typeface="Arial" panose="020B0604020202020204" pitchFamily="34" charset="0"/>
              <a:buChar char="•"/>
            </a:pPr>
            <a:r>
              <a:rPr lang="es-ES"/>
              <a:t>12 de 15 clústeres reportaron desglosar los datos de evaluación de necesidades por sexo, edad y discapacidad (las preguntas sobre género y discapacidad son comunes, las de VBG menos)</a:t>
            </a:r>
          </a:p>
          <a:p>
            <a:pPr marL="285750" indent="-285750">
              <a:buFont typeface="Arial" panose="020B0604020202020204" pitchFamily="34" charset="0"/>
              <a:buChar char="•"/>
            </a:pPr>
            <a:r>
              <a:rPr lang="es-ES"/>
              <a:t>11 clústeres continúan este desglose en el monitoreo</a:t>
            </a:r>
          </a:p>
          <a:p>
            <a:pPr marL="285750" indent="-285750">
              <a:buFont typeface="Arial" panose="020B0604020202020204" pitchFamily="34" charset="0"/>
              <a:buChar char="•"/>
            </a:pPr>
            <a:r>
              <a:rPr lang="es-ES"/>
              <a:t>La mayoría de los clústeres informaron de la participación de diversos grupos (mujeres, niñas, niños, personas con discapacidad)</a:t>
            </a:r>
          </a:p>
          <a:p>
            <a:endParaRPr lang="es-ES" b="1">
              <a:solidFill>
                <a:srgbClr val="640811"/>
              </a:solidFill>
            </a:endParaRPr>
          </a:p>
          <a:p>
            <a:r>
              <a:rPr lang="es-ES" b="1">
                <a:solidFill>
                  <a:srgbClr val="640811"/>
                </a:solidFill>
              </a:rPr>
              <a:t>La mayoría recoge y utiliza datos desglosados y consulta a grupos afectados, pero hay brechas en la coherencia y profundidad</a:t>
            </a:r>
          </a:p>
          <a:p>
            <a:endParaRPr lang="LID4096"/>
          </a:p>
        </p:txBody>
      </p:sp>
    </p:spTree>
    <p:extLst>
      <p:ext uri="{BB962C8B-B14F-4D97-AF65-F5344CB8AC3E}">
        <p14:creationId xmlns:p14="http://schemas.microsoft.com/office/powerpoint/2010/main" val="17681919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5661FD-F4C7-8D95-4489-3F52C1730A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C0BDE8A-F0CE-F255-D69C-13519B889851}"/>
              </a:ext>
            </a:extLst>
          </p:cNvPr>
          <p:cNvSpPr txBox="1"/>
          <p:nvPr/>
        </p:nvSpPr>
        <p:spPr>
          <a:xfrm>
            <a:off x="527578" y="4772336"/>
            <a:ext cx="9894038" cy="878382"/>
          </a:xfrm>
          <a:prstGeom prst="rect">
            <a:avLst/>
          </a:prstGeom>
          <a:noFill/>
        </p:spPr>
        <p:txBody>
          <a:bodyPr wrap="square" lIns="91440" tIns="45720" rIns="91440" bIns="45720" rtlCol="0" anchor="t">
            <a:spAutoFit/>
          </a:bodyPr>
          <a:lstStyle/>
          <a:p>
            <a:pPr>
              <a:spcAft>
                <a:spcPts val="1800"/>
              </a:spcAft>
            </a:pPr>
            <a:r>
              <a:rPr lang="en-GB" sz="1100" b="1">
                <a:solidFill>
                  <a:srgbClr val="640811"/>
                </a:solidFill>
                <a:latin typeface="Aptos"/>
              </a:rPr>
              <a:t>Challenges in trying to incorporate cross-cutting issues in cluster work</a:t>
            </a:r>
            <a:endParaRPr lang="en-GB" sz="1100">
              <a:solidFill>
                <a:srgbClr val="640811"/>
              </a:solidFill>
              <a:ea typeface="Calibri"/>
              <a:cs typeface="Calibri"/>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F8CB44B3-3162-29BA-6321-76AF5E5DE749}"/>
              </a:ext>
            </a:extLst>
          </p:cNvPr>
          <p:cNvSpPr txBox="1">
            <a:spLocks/>
          </p:cNvSpPr>
          <p:nvPr/>
        </p:nvSpPr>
        <p:spPr>
          <a:xfrm>
            <a:off x="469900" y="465138"/>
            <a:ext cx="10515600"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err="1">
                <a:solidFill>
                  <a:srgbClr val="640811"/>
                </a:solidFill>
                <a:latin typeface="Arial Rounded MT Bold" panose="020F0704030504030204" pitchFamily="34" charset="0"/>
              </a:rPr>
              <a:t>Resultados</a:t>
            </a:r>
            <a:r>
              <a:rPr lang="en-US" sz="3600" b="1">
                <a:solidFill>
                  <a:srgbClr val="640811"/>
                </a:solidFill>
                <a:latin typeface="Arial Rounded MT Bold" panose="020F0704030504030204" pitchFamily="34" charset="0"/>
              </a:rPr>
              <a:t> de la </a:t>
            </a:r>
            <a:r>
              <a:rPr lang="en-US" sz="3600" b="1" err="1">
                <a:solidFill>
                  <a:srgbClr val="640811"/>
                </a:solidFill>
                <a:latin typeface="Arial Rounded MT Bold" panose="020F0704030504030204" pitchFamily="34" charset="0"/>
              </a:rPr>
              <a:t>encuesta</a:t>
            </a:r>
            <a:endParaRPr lang="en-US" sz="3600" b="1">
              <a:solidFill>
                <a:srgbClr val="640811"/>
              </a:solidFill>
              <a:latin typeface="Arial Rounded MT Bold" panose="020F0704030504030204" pitchFamily="34" charset="0"/>
            </a:endParaRPr>
          </a:p>
          <a:p>
            <a:r>
              <a:rPr lang="en-US" sz="2800" b="1" spc="300">
                <a:solidFill>
                  <a:srgbClr val="640811"/>
                </a:solidFill>
                <a:latin typeface="Arial Rounded MT Bold" panose="020F0704030504030204" pitchFamily="34" charset="0"/>
                <a:cs typeface="Avenir Next Bold"/>
              </a:rPr>
              <a:t>Survey results</a:t>
            </a:r>
          </a:p>
        </p:txBody>
      </p:sp>
      <p:cxnSp>
        <p:nvCxnSpPr>
          <p:cNvPr id="5" name="Straight Connector 4">
            <a:extLst>
              <a:ext uri="{FF2B5EF4-FFF2-40B4-BE49-F238E27FC236}">
                <a16:creationId xmlns:a16="http://schemas.microsoft.com/office/drawing/2014/main" id="{4E5DB95C-0B4E-DDA5-F3E5-C3F729551948}"/>
              </a:ext>
            </a:extLst>
          </p:cNvPr>
          <p:cNvCxnSpPr/>
          <p:nvPr/>
        </p:nvCxnSpPr>
        <p:spPr>
          <a:xfrm>
            <a:off x="649444" y="119152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1CBB7799-5AE1-F9BC-25CF-31EE313E8224}"/>
              </a:ext>
            </a:extLst>
          </p:cNvPr>
          <p:cNvSpPr txBox="1"/>
          <p:nvPr/>
        </p:nvSpPr>
        <p:spPr>
          <a:xfrm>
            <a:off x="527578" y="4947503"/>
            <a:ext cx="11594044"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b="1">
                <a:solidFill>
                  <a:srgbClr val="7F1416"/>
                </a:solidFill>
                <a:latin typeface="Aptos"/>
              </a:rPr>
              <a:t>Lack of resources</a:t>
            </a:r>
            <a:endParaRPr lang="en-GB" sz="1100">
              <a:solidFill>
                <a:srgbClr val="000000"/>
              </a:solidFill>
              <a:latin typeface="Aptos"/>
              <a:ea typeface="Calibri"/>
              <a:cs typeface="Calibri"/>
            </a:endParaRPr>
          </a:p>
          <a:p>
            <a:pPr marL="342900" indent="-342900">
              <a:buFont typeface="Arial"/>
              <a:buChar char="•"/>
            </a:pPr>
            <a:r>
              <a:rPr lang="en-GB" sz="1100" b="1">
                <a:solidFill>
                  <a:srgbClr val="000000"/>
                </a:solidFill>
                <a:latin typeface="Aptos"/>
              </a:rPr>
              <a:t>Insufficient</a:t>
            </a:r>
            <a:r>
              <a:rPr lang="en-GB" sz="1100" b="1">
                <a:latin typeface="Aptos"/>
              </a:rPr>
              <a:t> funding, resources and time </a:t>
            </a:r>
            <a:endParaRPr lang="en-GB" sz="1100">
              <a:latin typeface="Aptos"/>
              <a:ea typeface="Calibri"/>
              <a:cs typeface="Calibri"/>
            </a:endParaRPr>
          </a:p>
          <a:p>
            <a:pPr marL="342900" indent="-342900">
              <a:buFont typeface="Arial"/>
              <a:buChar char="•"/>
            </a:pPr>
            <a:r>
              <a:rPr lang="en-GB" sz="1100">
                <a:latin typeface="Aptos"/>
              </a:rPr>
              <a:t>Lack of accountability mechanisms lead to </a:t>
            </a:r>
            <a:r>
              <a:rPr lang="en-GB" sz="1100" b="1" err="1">
                <a:latin typeface="Aptos"/>
              </a:rPr>
              <a:t>deprioritisation</a:t>
            </a:r>
            <a:endParaRPr lang="en-GB" sz="1100" b="1">
              <a:latin typeface="Aptos"/>
              <a:ea typeface="Calibri"/>
              <a:cs typeface="Calibri"/>
            </a:endParaRPr>
          </a:p>
          <a:p>
            <a:pPr marL="342900" indent="-342900">
              <a:buFont typeface="Arial,Sans-Serif"/>
              <a:buChar char="•"/>
            </a:pPr>
            <a:r>
              <a:rPr lang="en-GB" sz="1100" b="1">
                <a:solidFill>
                  <a:srgbClr val="000000"/>
                </a:solidFill>
                <a:latin typeface="Aptos"/>
              </a:rPr>
              <a:t>Competing priorities</a:t>
            </a:r>
            <a:r>
              <a:rPr lang="en-GB" sz="1100">
                <a:solidFill>
                  <a:srgbClr val="000000"/>
                </a:solidFill>
                <a:latin typeface="Aptos"/>
              </a:rPr>
              <a:t> and decreased engagement outside of emergencies </a:t>
            </a:r>
          </a:p>
          <a:p>
            <a:pPr marL="342900" indent="-342900">
              <a:buFont typeface="Arial,Sans-Serif"/>
              <a:buChar char="•"/>
            </a:pPr>
            <a:r>
              <a:rPr lang="en-GB" sz="1100" b="1">
                <a:solidFill>
                  <a:srgbClr val="000000"/>
                </a:solidFill>
                <a:latin typeface="Aptos"/>
              </a:rPr>
              <a:t>Operational challenges </a:t>
            </a:r>
            <a:r>
              <a:rPr lang="en-GB" sz="1100">
                <a:solidFill>
                  <a:srgbClr val="000000"/>
                </a:solidFill>
                <a:latin typeface="Aptos"/>
              </a:rPr>
              <a:t>(sensitivity  and customary barriers in GBV risk mitigation)</a:t>
            </a:r>
            <a:endParaRPr lang="en-GB" sz="1100">
              <a:latin typeface="Aptos"/>
            </a:endParaRPr>
          </a:p>
          <a:p>
            <a:r>
              <a:rPr lang="en-GB" sz="1100" b="1">
                <a:solidFill>
                  <a:srgbClr val="7F1416"/>
                </a:solidFill>
                <a:latin typeface="Aptos"/>
              </a:rPr>
              <a:t>Lack of expertise and information</a:t>
            </a:r>
            <a:endParaRPr lang="en-GB" sz="1100">
              <a:latin typeface="Aptos"/>
            </a:endParaRPr>
          </a:p>
          <a:p>
            <a:pPr marL="342900" indent="-342900">
              <a:buFont typeface="Arial"/>
              <a:buChar char="•"/>
            </a:pPr>
            <a:r>
              <a:rPr lang="en-GB" sz="1100">
                <a:latin typeface="Aptos"/>
              </a:rPr>
              <a:t>The </a:t>
            </a:r>
            <a:r>
              <a:rPr lang="en-GB" sz="1100" b="1">
                <a:latin typeface="Aptos"/>
              </a:rPr>
              <a:t>complexity</a:t>
            </a:r>
            <a:r>
              <a:rPr lang="en-GB" sz="1100">
                <a:latin typeface="Aptos"/>
              </a:rPr>
              <a:t> of addressing multiple cross-cutting issues at once</a:t>
            </a:r>
            <a:endParaRPr lang="en-GB" sz="1100">
              <a:latin typeface="Aptos"/>
              <a:ea typeface="Calibri"/>
              <a:cs typeface="Calibri"/>
            </a:endParaRPr>
          </a:p>
          <a:p>
            <a:pPr marL="342900" indent="-342900">
              <a:buFont typeface="Arial"/>
              <a:buChar char="•"/>
            </a:pPr>
            <a:r>
              <a:rPr lang="en-GB" sz="1100" b="1">
                <a:latin typeface="Aptos"/>
              </a:rPr>
              <a:t>Insufficient capacity or technical expertise</a:t>
            </a:r>
            <a:r>
              <a:rPr lang="en-GB" sz="1100">
                <a:latin typeface="Aptos"/>
              </a:rPr>
              <a:t> to effectively integrate issues, lack of technical guidance and practical tools; limited targeted support</a:t>
            </a:r>
            <a:endParaRPr lang="en-GB" sz="1100">
              <a:latin typeface="Aptos"/>
              <a:ea typeface="Calibri"/>
              <a:cs typeface="Calibri"/>
            </a:endParaRPr>
          </a:p>
          <a:p>
            <a:pPr marL="342900" indent="-342900">
              <a:buFont typeface="Arial"/>
              <a:buChar char="•"/>
            </a:pPr>
            <a:r>
              <a:rPr lang="en-GB" sz="1100" b="1">
                <a:latin typeface="Aptos"/>
              </a:rPr>
              <a:t>Limited data and information</a:t>
            </a:r>
            <a:r>
              <a:rPr lang="en-GB" sz="1100">
                <a:latin typeface="Aptos"/>
              </a:rPr>
              <a:t> </a:t>
            </a:r>
            <a:endParaRPr lang="en-GB" sz="1100">
              <a:latin typeface="Calibri"/>
              <a:ea typeface="Calibri"/>
              <a:cs typeface="Calibri"/>
            </a:endParaRPr>
          </a:p>
          <a:p>
            <a:r>
              <a:rPr lang="en-GB" sz="1100" b="1">
                <a:solidFill>
                  <a:srgbClr val="640811"/>
                </a:solidFill>
                <a:latin typeface="Aptos"/>
                <a:ea typeface="Calibri"/>
                <a:cs typeface="Calibri"/>
              </a:rPr>
              <a:t>Focal points can however be an enabler</a:t>
            </a:r>
          </a:p>
          <a:p>
            <a:endParaRPr lang="en-GB" sz="1100">
              <a:latin typeface="Calibri"/>
              <a:ea typeface="Calibri"/>
              <a:cs typeface="Calibri"/>
            </a:endParaRPr>
          </a:p>
          <a:p>
            <a:pPr marL="228600" indent="-228600">
              <a:buFont typeface="Arial"/>
              <a:buChar char="•"/>
            </a:pPr>
            <a:endParaRPr lang="en-GB" sz="1100">
              <a:latin typeface="Aptos"/>
              <a:ea typeface="Calibri"/>
              <a:cs typeface="Calibri"/>
            </a:endParaRPr>
          </a:p>
          <a:p>
            <a:endParaRPr lang="en-GB" sz="1100">
              <a:latin typeface="Calibri"/>
              <a:ea typeface="Calibri"/>
              <a:cs typeface="Calibri"/>
            </a:endParaRPr>
          </a:p>
          <a:p>
            <a:pPr marL="228600" indent="-228600">
              <a:buFont typeface="Arial"/>
              <a:buChar char="•"/>
            </a:pPr>
            <a:endParaRPr lang="en-GB" sz="1100">
              <a:latin typeface="Aptos"/>
            </a:endParaRPr>
          </a:p>
        </p:txBody>
      </p:sp>
      <p:sp>
        <p:nvSpPr>
          <p:cNvPr id="2" name="TextBox 1">
            <a:extLst>
              <a:ext uri="{FF2B5EF4-FFF2-40B4-BE49-F238E27FC236}">
                <a16:creationId xmlns:a16="http://schemas.microsoft.com/office/drawing/2014/main" id="{AA34BED3-62E8-C29A-B764-68290C5C89A3}"/>
              </a:ext>
            </a:extLst>
          </p:cNvPr>
          <p:cNvSpPr txBox="1"/>
          <p:nvPr/>
        </p:nvSpPr>
        <p:spPr>
          <a:xfrm>
            <a:off x="469900" y="1273216"/>
            <a:ext cx="10762268" cy="3216265"/>
          </a:xfrm>
          <a:prstGeom prst="rect">
            <a:avLst/>
          </a:prstGeom>
          <a:noFill/>
        </p:spPr>
        <p:txBody>
          <a:bodyPr wrap="square" rtlCol="0">
            <a:spAutoFit/>
          </a:bodyPr>
          <a:lstStyle/>
          <a:p>
            <a:r>
              <a:rPr lang="es-ES" b="1">
                <a:solidFill>
                  <a:srgbClr val="640811"/>
                </a:solidFill>
              </a:rPr>
              <a:t>Desafíos al intentar incorporar temas transversales en el trabajo del clúster</a:t>
            </a:r>
            <a:endParaRPr lang="es-ES">
              <a:solidFill>
                <a:srgbClr val="640811"/>
              </a:solidFill>
            </a:endParaRPr>
          </a:p>
          <a:p>
            <a:r>
              <a:rPr lang="es-ES" b="1">
                <a:solidFill>
                  <a:srgbClr val="640811"/>
                </a:solidFill>
              </a:rPr>
              <a:t>Falta de recursos: </a:t>
            </a:r>
          </a:p>
          <a:p>
            <a:pPr marL="285750" indent="-285750">
              <a:buFont typeface="Arial" panose="020B0604020202020204" pitchFamily="34" charset="0"/>
              <a:buChar char="•"/>
            </a:pPr>
            <a:r>
              <a:rPr lang="es-ES"/>
              <a:t>Financiamiento, personal y tiempo insuficientes</a:t>
            </a:r>
          </a:p>
          <a:p>
            <a:pPr marL="285750" indent="-285750">
              <a:buFont typeface="Arial" panose="020B0604020202020204" pitchFamily="34" charset="0"/>
              <a:buChar char="•"/>
            </a:pPr>
            <a:r>
              <a:rPr lang="es-ES"/>
              <a:t>Falta de mecanismos de rendición de cuentas, lo que lleva a la </a:t>
            </a:r>
            <a:r>
              <a:rPr lang="es-ES" err="1"/>
              <a:t>despriorización</a:t>
            </a:r>
            <a:endParaRPr lang="es-ES"/>
          </a:p>
          <a:p>
            <a:pPr marL="285750" indent="-285750">
              <a:buFont typeface="Arial" panose="020B0604020202020204" pitchFamily="34" charset="0"/>
              <a:buChar char="•"/>
            </a:pPr>
            <a:r>
              <a:rPr lang="es-ES"/>
              <a:t>Prioridades en competencia y disminución del compromiso fuera de emergencias</a:t>
            </a:r>
          </a:p>
          <a:p>
            <a:pPr marL="285750" indent="-285750">
              <a:buFont typeface="Arial" panose="020B0604020202020204" pitchFamily="34" charset="0"/>
              <a:buChar char="•"/>
            </a:pPr>
            <a:r>
              <a:rPr lang="es-ES"/>
              <a:t>Desafíos operacionales (barreras culturales y sensibilidad en mitigación del riesgo de VBG)</a:t>
            </a:r>
          </a:p>
          <a:p>
            <a:endParaRPr lang="es-ES" sz="500"/>
          </a:p>
          <a:p>
            <a:r>
              <a:rPr lang="es-ES" b="1">
                <a:solidFill>
                  <a:srgbClr val="640811"/>
                </a:solidFill>
              </a:rPr>
              <a:t>Falta de experiencia e información</a:t>
            </a:r>
          </a:p>
          <a:p>
            <a:pPr marL="285750" indent="-285750">
              <a:buFont typeface="Arial" panose="020B0604020202020204" pitchFamily="34" charset="0"/>
              <a:buChar char="•"/>
            </a:pPr>
            <a:r>
              <a:rPr lang="es-ES"/>
              <a:t>Complejidad de abordar múltiples temas transversales simultáneamente</a:t>
            </a:r>
          </a:p>
          <a:p>
            <a:pPr marL="285750" indent="-285750">
              <a:buFont typeface="Arial" panose="020B0604020202020204" pitchFamily="34" charset="0"/>
              <a:buChar char="•"/>
            </a:pPr>
            <a:r>
              <a:rPr lang="es-ES"/>
              <a:t>Capacidad o conocimientos técnicos insuficientes, falta de guías y herramientas, apoyo limitado</a:t>
            </a:r>
          </a:p>
          <a:p>
            <a:pPr marL="285750" indent="-285750">
              <a:buFont typeface="Arial" panose="020B0604020202020204" pitchFamily="34" charset="0"/>
              <a:buChar char="•"/>
            </a:pPr>
            <a:r>
              <a:rPr lang="es-ES"/>
              <a:t>Datos e información limitados</a:t>
            </a:r>
          </a:p>
          <a:p>
            <a:r>
              <a:rPr lang="es-ES" b="1"/>
              <a:t>No obstante, los puntos focales pueden ser un facilitador</a:t>
            </a:r>
          </a:p>
        </p:txBody>
      </p:sp>
    </p:spTree>
    <p:extLst>
      <p:ext uri="{BB962C8B-B14F-4D97-AF65-F5344CB8AC3E}">
        <p14:creationId xmlns:p14="http://schemas.microsoft.com/office/powerpoint/2010/main" val="38063646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C352EC8-8732-8684-04A2-221BF37AC0B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E1190A7-9091-77B2-B537-450F4CD554B3}"/>
              </a:ext>
            </a:extLst>
          </p:cNvPr>
          <p:cNvSpPr txBox="1"/>
          <p:nvPr/>
        </p:nvSpPr>
        <p:spPr>
          <a:xfrm>
            <a:off x="461107" y="5157880"/>
            <a:ext cx="9894038" cy="669350"/>
          </a:xfrm>
          <a:prstGeom prst="rect">
            <a:avLst/>
          </a:prstGeom>
          <a:noFill/>
        </p:spPr>
        <p:txBody>
          <a:bodyPr wrap="square" lIns="91440" tIns="45720" rIns="91440" bIns="45720" rtlCol="0" anchor="t">
            <a:spAutoFit/>
          </a:bodyPr>
          <a:lstStyle/>
          <a:p>
            <a:pPr>
              <a:spcAft>
                <a:spcPts val="1800"/>
              </a:spcAft>
            </a:pPr>
            <a:r>
              <a:rPr lang="en-GB" sz="1100" b="1">
                <a:solidFill>
                  <a:srgbClr val="640811"/>
                </a:solidFill>
                <a:latin typeface="Aptos"/>
              </a:rPr>
              <a:t>Why focal points help</a:t>
            </a:r>
            <a:endParaRPr lang="en-GB" sz="1100" b="1">
              <a:solidFill>
                <a:srgbClr val="640811"/>
              </a:solidFill>
              <a:latin typeface="Aptos"/>
              <a:ea typeface="Calibri"/>
              <a:cs typeface="Calibri"/>
            </a:endParaRPr>
          </a:p>
          <a:p>
            <a:pPr>
              <a:lnSpc>
                <a:spcPct val="110000"/>
              </a:lnSpc>
            </a:pPr>
            <a:endParaRPr lang="en-US" sz="1100">
              <a:solidFill>
                <a:srgbClr val="595959"/>
              </a:solidFill>
            </a:endParaRPr>
          </a:p>
        </p:txBody>
      </p:sp>
      <p:sp>
        <p:nvSpPr>
          <p:cNvPr id="4" name="Title 1">
            <a:extLst>
              <a:ext uri="{FF2B5EF4-FFF2-40B4-BE49-F238E27FC236}">
                <a16:creationId xmlns:a16="http://schemas.microsoft.com/office/drawing/2014/main" id="{02C3D3A4-0FF4-B458-5436-FF05DD9A7E8D}"/>
              </a:ext>
            </a:extLst>
          </p:cNvPr>
          <p:cNvSpPr txBox="1">
            <a:spLocks/>
          </p:cNvSpPr>
          <p:nvPr/>
        </p:nvSpPr>
        <p:spPr>
          <a:xfrm>
            <a:off x="469900" y="465138"/>
            <a:ext cx="10515600"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err="1">
                <a:solidFill>
                  <a:srgbClr val="640811"/>
                </a:solidFill>
                <a:latin typeface="Arial Rounded MT Bold" panose="020F0704030504030204" pitchFamily="34" charset="0"/>
              </a:rPr>
              <a:t>Resultados</a:t>
            </a:r>
            <a:r>
              <a:rPr lang="en-US" sz="3600" b="1">
                <a:solidFill>
                  <a:srgbClr val="640811"/>
                </a:solidFill>
                <a:latin typeface="Arial Rounded MT Bold" panose="020F0704030504030204" pitchFamily="34" charset="0"/>
              </a:rPr>
              <a:t> de la </a:t>
            </a:r>
            <a:r>
              <a:rPr lang="en-US" sz="3600" b="1" err="1">
                <a:solidFill>
                  <a:srgbClr val="640811"/>
                </a:solidFill>
                <a:latin typeface="Arial Rounded MT Bold" panose="020F0704030504030204" pitchFamily="34" charset="0"/>
              </a:rPr>
              <a:t>encuesta</a:t>
            </a:r>
            <a:endParaRPr lang="en-US" sz="3600" b="1">
              <a:solidFill>
                <a:srgbClr val="640811"/>
              </a:solidFill>
              <a:latin typeface="Arial Rounded MT Bold" panose="020F0704030504030204" pitchFamily="34" charset="0"/>
            </a:endParaRPr>
          </a:p>
          <a:p>
            <a:r>
              <a:rPr lang="en-US" sz="2800" b="1" spc="300">
                <a:solidFill>
                  <a:srgbClr val="640811"/>
                </a:solidFill>
                <a:latin typeface="Arial Rounded MT Bold" panose="020F0704030504030204" pitchFamily="34" charset="0"/>
                <a:cs typeface="Avenir Next Bold"/>
              </a:rPr>
              <a:t>Survey results</a:t>
            </a:r>
          </a:p>
        </p:txBody>
      </p:sp>
      <p:cxnSp>
        <p:nvCxnSpPr>
          <p:cNvPr id="5" name="Straight Connector 4">
            <a:extLst>
              <a:ext uri="{FF2B5EF4-FFF2-40B4-BE49-F238E27FC236}">
                <a16:creationId xmlns:a16="http://schemas.microsoft.com/office/drawing/2014/main" id="{E45D80C9-8210-08C7-9221-2B73DF376DE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F25542BA-4ACD-2010-347D-331BA7291044}"/>
              </a:ext>
            </a:extLst>
          </p:cNvPr>
          <p:cNvSpPr txBox="1"/>
          <p:nvPr/>
        </p:nvSpPr>
        <p:spPr>
          <a:xfrm>
            <a:off x="471802" y="5446079"/>
            <a:ext cx="7301919"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solidFill>
                  <a:srgbClr val="000000"/>
                </a:solidFill>
                <a:latin typeface="Aptos"/>
                <a:cs typeface="Arial"/>
              </a:rPr>
              <a:t>All clusters found it beneficial to have focal points for cross-cutting issues, as they: </a:t>
            </a:r>
            <a:endParaRPr lang="en-US" sz="1100">
              <a:latin typeface="Aptos"/>
            </a:endParaRPr>
          </a:p>
          <a:p>
            <a:endParaRPr lang="en-GB" sz="1100">
              <a:latin typeface="Aptos"/>
              <a:ea typeface="Calibri"/>
              <a:cs typeface="Arial"/>
            </a:endParaRPr>
          </a:p>
          <a:p>
            <a:pPr marL="342900" indent="-342900">
              <a:buFont typeface="Arial"/>
              <a:buChar char="•"/>
            </a:pPr>
            <a:r>
              <a:rPr lang="en-GB" sz="1100" b="1">
                <a:latin typeface="Aptos"/>
                <a:ea typeface="Calibri"/>
                <a:cs typeface="Arial"/>
              </a:rPr>
              <a:t>Improve coordination</a:t>
            </a:r>
            <a:endParaRPr lang="en-GB" sz="1100">
              <a:latin typeface="Aptos"/>
              <a:ea typeface="Calibri"/>
              <a:cs typeface="Arial"/>
            </a:endParaRPr>
          </a:p>
          <a:p>
            <a:pPr marL="342900" indent="-342900">
              <a:buFont typeface="Arial"/>
              <a:buChar char="•"/>
            </a:pPr>
            <a:r>
              <a:rPr lang="en-GB" sz="1100" b="1">
                <a:latin typeface="Aptos"/>
                <a:ea typeface="Calibri"/>
                <a:cs typeface="Arial"/>
              </a:rPr>
              <a:t>Enhance accountability</a:t>
            </a:r>
          </a:p>
          <a:p>
            <a:pPr marL="342900" indent="-342900">
              <a:buFont typeface="Arial"/>
              <a:buChar char="•"/>
            </a:pPr>
            <a:r>
              <a:rPr lang="en-GB" sz="1100" b="1">
                <a:latin typeface="Aptos"/>
                <a:ea typeface="Calibri"/>
                <a:cs typeface="Arial"/>
              </a:rPr>
              <a:t>Support capacity building</a:t>
            </a:r>
          </a:p>
          <a:p>
            <a:pPr marL="342900" indent="-342900">
              <a:buFont typeface="Arial"/>
              <a:buChar char="•"/>
            </a:pPr>
            <a:r>
              <a:rPr lang="en-GB" sz="1100" b="1">
                <a:latin typeface="Aptos"/>
                <a:ea typeface="Calibri"/>
                <a:cs typeface="Arial"/>
              </a:rPr>
              <a:t>Help mainstream cross cutting issues</a:t>
            </a:r>
          </a:p>
          <a:p>
            <a:pPr marL="342900" indent="-342900">
              <a:buFont typeface="Arial"/>
              <a:buChar char="•"/>
            </a:pPr>
            <a:r>
              <a:rPr lang="en-GB" sz="1100" b="1">
                <a:latin typeface="Aptos"/>
                <a:ea typeface="Calibri"/>
                <a:cs typeface="Arial"/>
              </a:rPr>
              <a:t>Monitor inclusion</a:t>
            </a:r>
          </a:p>
          <a:p>
            <a:pPr marL="342900" indent="-342900">
              <a:buFont typeface="Arial"/>
              <a:buChar char="•"/>
            </a:pPr>
            <a:endParaRPr lang="en-GB" sz="1100">
              <a:solidFill>
                <a:srgbClr val="000000"/>
              </a:solidFill>
              <a:latin typeface="Aptos"/>
              <a:ea typeface="Calibri"/>
              <a:cs typeface="Arial"/>
            </a:endParaRPr>
          </a:p>
          <a:p>
            <a:endParaRPr lang="en-GB" sz="1100">
              <a:solidFill>
                <a:srgbClr val="7F1416"/>
              </a:solidFill>
              <a:latin typeface="Aptos"/>
              <a:ea typeface="Calibri"/>
              <a:cs typeface="Calibri"/>
            </a:endParaRPr>
          </a:p>
          <a:p>
            <a:pPr marL="342900" indent="-342900">
              <a:buFont typeface="Arial"/>
              <a:buChar char="•"/>
            </a:pPr>
            <a:endParaRPr lang="en-GB" sz="1100">
              <a:solidFill>
                <a:srgbClr val="000000"/>
              </a:solidFill>
              <a:latin typeface="Aptos"/>
              <a:ea typeface="Calibri"/>
              <a:cs typeface="Calibri"/>
            </a:endParaRPr>
          </a:p>
          <a:p>
            <a:endParaRPr lang="en-GB" sz="1100">
              <a:latin typeface="Calibri"/>
              <a:ea typeface="Calibri"/>
              <a:cs typeface="Calibri"/>
            </a:endParaRPr>
          </a:p>
          <a:p>
            <a:pPr marL="228600" indent="-228600">
              <a:buFont typeface="Arial"/>
              <a:buChar char="•"/>
            </a:pPr>
            <a:endParaRPr lang="en-GB" sz="1100">
              <a:latin typeface="Aptos"/>
              <a:ea typeface="Calibri"/>
              <a:cs typeface="Calibri"/>
            </a:endParaRPr>
          </a:p>
          <a:p>
            <a:endParaRPr lang="en-GB" sz="1100">
              <a:latin typeface="Calibri"/>
              <a:ea typeface="Calibri"/>
              <a:cs typeface="Calibri"/>
            </a:endParaRPr>
          </a:p>
          <a:p>
            <a:pPr marL="228600" indent="-228600">
              <a:buFont typeface="Arial"/>
              <a:buChar char="•"/>
            </a:pPr>
            <a:endParaRPr lang="en-GB" sz="1100">
              <a:latin typeface="Aptos"/>
              <a:ea typeface="Calibri"/>
              <a:cs typeface="Calibri"/>
            </a:endParaRPr>
          </a:p>
        </p:txBody>
      </p:sp>
      <p:pic>
        <p:nvPicPr>
          <p:cNvPr id="2" name="Picture 1" descr="A person in a wheelchair on a wheelchair&#10;&#10;AI-generated content may be incorrect.">
            <a:extLst>
              <a:ext uri="{FF2B5EF4-FFF2-40B4-BE49-F238E27FC236}">
                <a16:creationId xmlns:a16="http://schemas.microsoft.com/office/drawing/2014/main" id="{4412EA4D-427D-9E43-D823-22A111B532FD}"/>
              </a:ext>
            </a:extLst>
          </p:cNvPr>
          <p:cNvPicPr>
            <a:picLocks noChangeAspect="1"/>
          </p:cNvPicPr>
          <p:nvPr/>
        </p:nvPicPr>
        <p:blipFill>
          <a:blip r:embed="rId3"/>
          <a:srcRect l="10738" t="-59" r="-151"/>
          <a:stretch>
            <a:fillRect/>
          </a:stretch>
        </p:blipFill>
        <p:spPr>
          <a:xfrm>
            <a:off x="7790138" y="2790572"/>
            <a:ext cx="4007041" cy="2970835"/>
          </a:xfrm>
          <a:prstGeom prst="rect">
            <a:avLst/>
          </a:prstGeom>
        </p:spPr>
      </p:pic>
      <p:sp>
        <p:nvSpPr>
          <p:cNvPr id="6" name="TextBox 5">
            <a:extLst>
              <a:ext uri="{FF2B5EF4-FFF2-40B4-BE49-F238E27FC236}">
                <a16:creationId xmlns:a16="http://schemas.microsoft.com/office/drawing/2014/main" id="{E894317A-EFB4-85CB-8E76-C554B72CD894}"/>
              </a:ext>
            </a:extLst>
          </p:cNvPr>
          <p:cNvSpPr txBox="1"/>
          <p:nvPr/>
        </p:nvSpPr>
        <p:spPr>
          <a:xfrm>
            <a:off x="11339444" y="5861878"/>
            <a:ext cx="274320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900">
                <a:latin typeface="Aptos"/>
              </a:rPr>
              <a:t>© CBM</a:t>
            </a:r>
          </a:p>
        </p:txBody>
      </p:sp>
      <p:sp>
        <p:nvSpPr>
          <p:cNvPr id="8" name="TextBox 7">
            <a:extLst>
              <a:ext uri="{FF2B5EF4-FFF2-40B4-BE49-F238E27FC236}">
                <a16:creationId xmlns:a16="http://schemas.microsoft.com/office/drawing/2014/main" id="{95C73685-E6C4-B5FD-2AE3-30693C65809A}"/>
              </a:ext>
            </a:extLst>
          </p:cNvPr>
          <p:cNvSpPr txBox="1"/>
          <p:nvPr/>
        </p:nvSpPr>
        <p:spPr>
          <a:xfrm>
            <a:off x="611180" y="1868795"/>
            <a:ext cx="6374836" cy="2985433"/>
          </a:xfrm>
          <a:prstGeom prst="rect">
            <a:avLst/>
          </a:prstGeom>
          <a:noFill/>
        </p:spPr>
        <p:txBody>
          <a:bodyPr wrap="square" rtlCol="0">
            <a:spAutoFit/>
          </a:bodyPr>
          <a:lstStyle/>
          <a:p>
            <a:r>
              <a:rPr lang="es-ES" sz="2800" b="1">
                <a:solidFill>
                  <a:srgbClr val="640811"/>
                </a:solidFill>
              </a:rPr>
              <a:t>Por qué ayudan los puntos focales</a:t>
            </a:r>
            <a:br>
              <a:rPr lang="es-ES"/>
            </a:br>
            <a:r>
              <a:rPr lang="es-ES" sz="2000"/>
              <a:t>Todos los clústeres encontraron útil contar con puntos focales para temas transversales, ya que:</a:t>
            </a:r>
          </a:p>
          <a:p>
            <a:endParaRPr lang="es-ES" sz="2000"/>
          </a:p>
          <a:p>
            <a:pPr marL="285750" indent="-285750">
              <a:buFont typeface="Arial" panose="020B0604020202020204" pitchFamily="34" charset="0"/>
              <a:buChar char="•"/>
            </a:pPr>
            <a:r>
              <a:rPr lang="es-ES" sz="2000" b="1"/>
              <a:t>Mejoran la coordinación</a:t>
            </a:r>
          </a:p>
          <a:p>
            <a:pPr marL="285750" indent="-285750">
              <a:buFont typeface="Arial" panose="020B0604020202020204" pitchFamily="34" charset="0"/>
              <a:buChar char="•"/>
            </a:pPr>
            <a:r>
              <a:rPr lang="es-ES" sz="2000" b="1"/>
              <a:t>Refuerzan la rendición de cuentas</a:t>
            </a:r>
          </a:p>
          <a:p>
            <a:pPr marL="285750" indent="-285750">
              <a:buFont typeface="Arial" panose="020B0604020202020204" pitchFamily="34" charset="0"/>
              <a:buChar char="•"/>
            </a:pPr>
            <a:r>
              <a:rPr lang="es-ES" sz="2000" b="1"/>
              <a:t>Apoyan el fortalecimiento de capacidades</a:t>
            </a:r>
          </a:p>
          <a:p>
            <a:pPr marL="285750" indent="-285750">
              <a:buFont typeface="Arial" panose="020B0604020202020204" pitchFamily="34" charset="0"/>
              <a:buChar char="•"/>
            </a:pPr>
            <a:r>
              <a:rPr lang="es-ES" sz="2000" b="1"/>
              <a:t>Ayudan a integrar temas transversales</a:t>
            </a:r>
          </a:p>
          <a:p>
            <a:pPr marL="285750" indent="-285750">
              <a:buFont typeface="Arial" panose="020B0604020202020204" pitchFamily="34" charset="0"/>
              <a:buChar char="•"/>
            </a:pPr>
            <a:r>
              <a:rPr lang="es-ES" sz="2000" b="1"/>
              <a:t>Monitorean la inclusión</a:t>
            </a:r>
          </a:p>
        </p:txBody>
      </p:sp>
    </p:spTree>
    <p:extLst>
      <p:ext uri="{BB962C8B-B14F-4D97-AF65-F5344CB8AC3E}">
        <p14:creationId xmlns:p14="http://schemas.microsoft.com/office/powerpoint/2010/main" val="99904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2BAEA-5ED7-AA8F-038B-367E67DDD0D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747C1CB-2AE6-D580-EAE8-C6019AEEB4E4}"/>
              </a:ext>
            </a:extLst>
          </p:cNvPr>
          <p:cNvSpPr txBox="1">
            <a:spLocks/>
          </p:cNvSpPr>
          <p:nvPr/>
        </p:nvSpPr>
        <p:spPr>
          <a:xfrm>
            <a:off x="475452" y="246870"/>
            <a:ext cx="10515600" cy="66198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300" b="1">
                <a:solidFill>
                  <a:srgbClr val="640811"/>
                </a:solidFill>
                <a:latin typeface="Arial Rounded MT Bold" panose="020F0704030504030204" pitchFamily="34" charset="0"/>
              </a:rPr>
              <a:t>Iniciativas positivas en los clústeres</a:t>
            </a:r>
          </a:p>
          <a:p>
            <a:r>
              <a:rPr lang="en-US" sz="2000" b="1" spc="300">
                <a:solidFill>
                  <a:srgbClr val="640811"/>
                </a:solidFill>
                <a:latin typeface="Arial Rounded MT Bold" panose="020F0704030504030204" pitchFamily="34" charset="0"/>
                <a:cs typeface="Avenir Next Bold"/>
              </a:rPr>
              <a:t>Positive cluster initiatives</a:t>
            </a:r>
          </a:p>
        </p:txBody>
      </p:sp>
      <p:cxnSp>
        <p:nvCxnSpPr>
          <p:cNvPr id="5" name="Straight Connector 4">
            <a:extLst>
              <a:ext uri="{FF2B5EF4-FFF2-40B4-BE49-F238E27FC236}">
                <a16:creationId xmlns:a16="http://schemas.microsoft.com/office/drawing/2014/main" id="{72D28880-4F3C-7890-B6DA-E2EB121372A6}"/>
              </a:ext>
            </a:extLst>
          </p:cNvPr>
          <p:cNvCxnSpPr/>
          <p:nvPr/>
        </p:nvCxnSpPr>
        <p:spPr>
          <a:xfrm>
            <a:off x="658588" y="1109232"/>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20F08C5C-1621-B9F3-8831-D34AD1C41A15}"/>
              </a:ext>
            </a:extLst>
          </p:cNvPr>
          <p:cNvSpPr txBox="1"/>
          <p:nvPr/>
        </p:nvSpPr>
        <p:spPr>
          <a:xfrm>
            <a:off x="633796" y="4467949"/>
            <a:ext cx="11533936"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b="1">
                <a:solidFill>
                  <a:srgbClr val="000000"/>
                </a:solidFill>
                <a:latin typeface="Aptos"/>
                <a:cs typeface="Arial"/>
              </a:rPr>
              <a:t>Mozambique:</a:t>
            </a:r>
            <a:r>
              <a:rPr lang="en-GB" sz="1100">
                <a:solidFill>
                  <a:srgbClr val="000000"/>
                </a:solidFill>
                <a:latin typeface="Aptos"/>
                <a:cs typeface="Arial"/>
              </a:rPr>
              <a:t> Conducted protection mainstreaming workshop, creating a checklist for key issues and coordinating referrals through a nationwide hotline.</a:t>
            </a:r>
            <a:endParaRPr lang="en-GB" sz="1100">
              <a:latin typeface="Aptos"/>
              <a:ea typeface="Calibri"/>
              <a:cs typeface="Calibri"/>
            </a:endParaRPr>
          </a:p>
          <a:p>
            <a:endParaRPr lang="en-GB" sz="1100">
              <a:solidFill>
                <a:srgbClr val="000000"/>
              </a:solidFill>
              <a:latin typeface="Aptos"/>
              <a:ea typeface="Calibri"/>
              <a:cs typeface="Arial"/>
            </a:endParaRPr>
          </a:p>
          <a:p>
            <a:r>
              <a:rPr lang="en-GB" sz="1100" b="1">
                <a:solidFill>
                  <a:srgbClr val="000000"/>
                </a:solidFill>
                <a:latin typeface="Aptos"/>
                <a:ea typeface="Calibri"/>
                <a:cs typeface="Arial"/>
              </a:rPr>
              <a:t>Yemen:</a:t>
            </a:r>
            <a:r>
              <a:rPr lang="en-GB" sz="1100">
                <a:solidFill>
                  <a:srgbClr val="000000"/>
                </a:solidFill>
                <a:latin typeface="Aptos"/>
                <a:ea typeface="Calibri"/>
                <a:cs typeface="Arial"/>
              </a:rPr>
              <a:t> Integrated sex, age, gender, and diversity in data collection and established a Protection Mainstreaming Working Group.</a:t>
            </a:r>
          </a:p>
          <a:p>
            <a:endParaRPr lang="en-GB" sz="1100">
              <a:solidFill>
                <a:srgbClr val="000000"/>
              </a:solidFill>
              <a:latin typeface="Aptos"/>
              <a:ea typeface="Calibri"/>
              <a:cs typeface="Arial"/>
            </a:endParaRPr>
          </a:p>
          <a:p>
            <a:r>
              <a:rPr lang="en-GB" sz="1100" b="1">
                <a:solidFill>
                  <a:srgbClr val="000000"/>
                </a:solidFill>
                <a:latin typeface="Aptos"/>
                <a:ea typeface="Calibri"/>
                <a:cs typeface="Arial"/>
              </a:rPr>
              <a:t>Mali:</a:t>
            </a:r>
            <a:r>
              <a:rPr lang="en-GB" sz="1100">
                <a:solidFill>
                  <a:srgbClr val="000000"/>
                </a:solidFill>
                <a:latin typeface="Aptos"/>
                <a:ea typeface="Calibri"/>
                <a:cs typeface="Arial"/>
              </a:rPr>
              <a:t> Implemented minimum commitments for gender and protection, including an auto-evaluation questionnaire and an implementation plan.</a:t>
            </a:r>
          </a:p>
          <a:p>
            <a:endParaRPr lang="en-GB" sz="1100">
              <a:solidFill>
                <a:srgbClr val="000000"/>
              </a:solidFill>
              <a:latin typeface="Aptos"/>
              <a:ea typeface="Calibri"/>
              <a:cs typeface="Arial"/>
            </a:endParaRPr>
          </a:p>
          <a:p>
            <a:r>
              <a:rPr lang="en-GB" sz="1100" b="1">
                <a:solidFill>
                  <a:srgbClr val="000000"/>
                </a:solidFill>
                <a:latin typeface="Aptos"/>
                <a:ea typeface="Calibri"/>
                <a:cs typeface="Arial"/>
              </a:rPr>
              <a:t>Ukraine:</a:t>
            </a:r>
            <a:r>
              <a:rPr lang="en-GB" sz="1100">
                <a:solidFill>
                  <a:srgbClr val="000000"/>
                </a:solidFill>
                <a:latin typeface="Aptos"/>
                <a:ea typeface="Calibri"/>
                <a:cs typeface="Arial"/>
              </a:rPr>
              <a:t> Collaborated with the gender focal point for rapid gender analysis (RGA).</a:t>
            </a:r>
          </a:p>
          <a:p>
            <a:endParaRPr lang="en-GB" sz="1100">
              <a:solidFill>
                <a:srgbClr val="000000"/>
              </a:solidFill>
              <a:latin typeface="Aptos"/>
              <a:ea typeface="Calibri"/>
              <a:cs typeface="Arial"/>
            </a:endParaRPr>
          </a:p>
          <a:p>
            <a:r>
              <a:rPr lang="en-GB" sz="1100" b="1">
                <a:solidFill>
                  <a:srgbClr val="000000"/>
                </a:solidFill>
                <a:latin typeface="Aptos"/>
                <a:ea typeface="Calibri"/>
                <a:cs typeface="Arial"/>
              </a:rPr>
              <a:t>Chad:</a:t>
            </a:r>
            <a:r>
              <a:rPr lang="en-GB" sz="1100">
                <a:solidFill>
                  <a:srgbClr val="000000"/>
                </a:solidFill>
                <a:latin typeface="Aptos"/>
                <a:ea typeface="Calibri"/>
                <a:cs typeface="Arial"/>
              </a:rPr>
              <a:t> Incorporated gender, GBV, and disability inclusion in HNO/HRP strategies; projects must align with these cross-cutting issues to be approved.</a:t>
            </a:r>
          </a:p>
          <a:p>
            <a:endParaRPr lang="en-GB" sz="1100">
              <a:solidFill>
                <a:srgbClr val="000000"/>
              </a:solidFill>
              <a:latin typeface="Aptos"/>
              <a:ea typeface="Calibri"/>
              <a:cs typeface="Arial"/>
            </a:endParaRPr>
          </a:p>
          <a:p>
            <a:r>
              <a:rPr lang="en-GB" sz="1100" b="1">
                <a:solidFill>
                  <a:srgbClr val="000000"/>
                </a:solidFill>
                <a:latin typeface="Aptos"/>
                <a:ea typeface="Calibri"/>
                <a:cs typeface="Calibri"/>
              </a:rPr>
              <a:t>Ethiopia:</a:t>
            </a:r>
            <a:r>
              <a:rPr lang="en-GB" sz="1100">
                <a:solidFill>
                  <a:srgbClr val="000000"/>
                </a:solidFill>
                <a:latin typeface="Aptos"/>
                <a:ea typeface="Calibri"/>
                <a:cs typeface="Calibri"/>
              </a:rPr>
              <a:t> Published Guidelines for Disability Inclusion and scheduled training for late 2024; offered GBV risk mitigation training during distributions.</a:t>
            </a:r>
          </a:p>
          <a:p>
            <a:endParaRPr lang="en-GB" sz="1100">
              <a:solidFill>
                <a:srgbClr val="000000"/>
              </a:solidFill>
              <a:latin typeface="Aptos"/>
              <a:ea typeface="Calibri"/>
              <a:cs typeface="Calibri"/>
            </a:endParaRPr>
          </a:p>
          <a:p>
            <a:r>
              <a:rPr lang="en-GB" sz="1100" b="1">
                <a:solidFill>
                  <a:srgbClr val="000000"/>
                </a:solidFill>
                <a:latin typeface="Aptos"/>
                <a:ea typeface="Calibri"/>
                <a:cs typeface="Calibri"/>
              </a:rPr>
              <a:t>REDLAC:</a:t>
            </a:r>
            <a:r>
              <a:rPr lang="en-GB" sz="1100">
                <a:solidFill>
                  <a:srgbClr val="000000"/>
                </a:solidFill>
                <a:latin typeface="Aptos"/>
                <a:ea typeface="Calibri"/>
                <a:cs typeface="Calibri"/>
              </a:rPr>
              <a:t> Organised a session on gender mainstreaming in the Shelter Sector.</a:t>
            </a:r>
          </a:p>
        </p:txBody>
      </p:sp>
      <p:sp>
        <p:nvSpPr>
          <p:cNvPr id="2" name="TextBox 1">
            <a:extLst>
              <a:ext uri="{FF2B5EF4-FFF2-40B4-BE49-F238E27FC236}">
                <a16:creationId xmlns:a16="http://schemas.microsoft.com/office/drawing/2014/main" id="{EB2844B7-F58E-0CBF-FA6F-A4081A2B3645}"/>
              </a:ext>
            </a:extLst>
          </p:cNvPr>
          <p:cNvSpPr txBox="1"/>
          <p:nvPr/>
        </p:nvSpPr>
        <p:spPr>
          <a:xfrm>
            <a:off x="475452" y="1497584"/>
            <a:ext cx="11533936" cy="2523768"/>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800" b="1" i="0" u="none" strike="noStrike" cap="none" normalizeH="0" baseline="0">
                <a:ln>
                  <a:noFill/>
                </a:ln>
                <a:solidFill>
                  <a:schemeClr val="tx1"/>
                </a:solidFill>
                <a:effectLst/>
                <a:latin typeface="Arial" panose="020B0604020202020204" pitchFamily="34" charset="0"/>
              </a:rPr>
              <a:t>Mozambique: </a:t>
            </a:r>
            <a:r>
              <a:rPr kumimoji="0" lang="LID4096" altLang="LID4096" sz="1600" b="0" i="0" u="none" strike="noStrike" cap="none" normalizeH="0" baseline="0">
                <a:ln>
                  <a:noFill/>
                </a:ln>
                <a:solidFill>
                  <a:schemeClr val="tx1"/>
                </a:solidFill>
                <a:effectLst/>
                <a:latin typeface="Arial" panose="020B0604020202020204" pitchFamily="34" charset="0"/>
              </a:rPr>
              <a:t>Taller de transversalización de protección, lista de verificación y línea directa nacional para derivaciones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800" b="1" i="0" u="none" strike="noStrike" cap="none" normalizeH="0" baseline="0">
                <a:ln>
                  <a:noFill/>
                </a:ln>
                <a:solidFill>
                  <a:schemeClr val="tx1"/>
                </a:solidFill>
                <a:effectLst/>
                <a:latin typeface="Arial" panose="020B0604020202020204" pitchFamily="34" charset="0"/>
              </a:rPr>
              <a:t>Yemen: </a:t>
            </a:r>
            <a:r>
              <a:rPr kumimoji="0" lang="LID4096" altLang="LID4096" sz="1600" b="0" i="0" u="none" strike="noStrike" cap="none" normalizeH="0" baseline="0">
                <a:ln>
                  <a:noFill/>
                </a:ln>
                <a:solidFill>
                  <a:schemeClr val="tx1"/>
                </a:solidFill>
                <a:effectLst/>
                <a:latin typeface="Arial" panose="020B0604020202020204" pitchFamily="34" charset="0"/>
              </a:rPr>
              <a:t>Integración de sexo, edad, género y diversidad en recolección de datos; creación de Grupo de Trabajo en Protección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800" b="1" i="0" u="none" strike="noStrike" cap="none" normalizeH="0" baseline="0">
                <a:ln>
                  <a:noFill/>
                </a:ln>
                <a:solidFill>
                  <a:schemeClr val="tx1"/>
                </a:solidFill>
                <a:effectLst/>
                <a:latin typeface="Arial" panose="020B0604020202020204" pitchFamily="34" charset="0"/>
              </a:rPr>
              <a:t>Malí: </a:t>
            </a:r>
            <a:r>
              <a:rPr kumimoji="0" lang="LID4096" altLang="LID4096" sz="1600" b="0" i="0" u="none" strike="noStrike" cap="none" normalizeH="0" baseline="0">
                <a:ln>
                  <a:noFill/>
                </a:ln>
                <a:solidFill>
                  <a:schemeClr val="tx1"/>
                </a:solidFill>
                <a:effectLst/>
                <a:latin typeface="Arial" panose="020B0604020202020204" pitchFamily="34" charset="0"/>
              </a:rPr>
              <a:t>Compromisos mínimos de género y protección, autoevaluación y plan de implementación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600" b="0" i="0" u="none" strike="noStrike" cap="none" normalizeH="0" baseline="0">
                <a:ln>
                  <a:noFill/>
                </a:ln>
                <a:solidFill>
                  <a:schemeClr val="tx1"/>
                </a:solidFill>
                <a:effectLst/>
                <a:latin typeface="Arial" panose="020B0604020202020204" pitchFamily="34" charset="0"/>
              </a:rPr>
              <a:t>Ucrania: Análisis Rápido de Género con apoyo del punto focal de género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800" b="1" i="0" u="none" strike="noStrike" cap="none" normalizeH="0" baseline="0">
                <a:ln>
                  <a:noFill/>
                </a:ln>
                <a:solidFill>
                  <a:schemeClr val="tx1"/>
                </a:solidFill>
                <a:effectLst/>
                <a:latin typeface="Arial" panose="020B0604020202020204" pitchFamily="34" charset="0"/>
              </a:rPr>
              <a:t>Chad: </a:t>
            </a:r>
            <a:r>
              <a:rPr kumimoji="0" lang="LID4096" altLang="LID4096" sz="1600" b="0" i="0" u="none" strike="noStrike" cap="none" normalizeH="0" baseline="0">
                <a:ln>
                  <a:noFill/>
                </a:ln>
                <a:solidFill>
                  <a:schemeClr val="tx1"/>
                </a:solidFill>
                <a:effectLst/>
                <a:latin typeface="Arial" panose="020B0604020202020204" pitchFamily="34" charset="0"/>
              </a:rPr>
              <a:t>Inclusión de género, VBG y discapacidad en HNO/HRP; los proyectos deben alinearse con temas transversales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800" b="1" i="0" u="none" strike="noStrike" cap="none" normalizeH="0" baseline="0">
                <a:ln>
                  <a:noFill/>
                </a:ln>
                <a:solidFill>
                  <a:schemeClr val="tx1"/>
                </a:solidFill>
                <a:effectLst/>
                <a:latin typeface="Arial" panose="020B0604020202020204" pitchFamily="34" charset="0"/>
              </a:rPr>
              <a:t>Etiopía: </a:t>
            </a:r>
            <a:r>
              <a:rPr kumimoji="0" lang="LID4096" altLang="LID4096" sz="1600" b="0" i="0" u="none" strike="noStrike" cap="none" normalizeH="0" baseline="0">
                <a:ln>
                  <a:noFill/>
                </a:ln>
                <a:solidFill>
                  <a:schemeClr val="tx1"/>
                </a:solidFill>
                <a:effectLst/>
                <a:latin typeface="Arial" panose="020B0604020202020204" pitchFamily="34" charset="0"/>
              </a:rPr>
              <a:t>Guías sobre inclusión de discapacidad y formación programada; formación en mitigación de riesgos de VBG</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LID4096" altLang="LID4096" sz="1800" b="1" i="0" u="none" strike="noStrike" cap="none" normalizeH="0" baseline="0">
                <a:ln>
                  <a:noFill/>
                </a:ln>
                <a:solidFill>
                  <a:schemeClr val="tx1"/>
                </a:solidFill>
                <a:effectLst/>
                <a:latin typeface="Arial" panose="020B0604020202020204" pitchFamily="34" charset="0"/>
              </a:rPr>
              <a:t>REDLAC: </a:t>
            </a:r>
            <a:r>
              <a:rPr kumimoji="0" lang="LID4096" altLang="LID4096" sz="1600" b="0" i="0" u="none" strike="noStrike" cap="none" normalizeH="0" baseline="0">
                <a:ln>
                  <a:noFill/>
                </a:ln>
                <a:solidFill>
                  <a:schemeClr val="tx1"/>
                </a:solidFill>
                <a:effectLst/>
                <a:latin typeface="Arial" panose="020B0604020202020204" pitchFamily="34" charset="0"/>
              </a:rPr>
              <a:t>Sesión sobre transversalización de género en el sector de alojamiento</a:t>
            </a:r>
          </a:p>
          <a:p>
            <a:endParaRPr lang="LID4096"/>
          </a:p>
        </p:txBody>
      </p:sp>
    </p:spTree>
    <p:extLst>
      <p:ext uri="{BB962C8B-B14F-4D97-AF65-F5344CB8AC3E}">
        <p14:creationId xmlns:p14="http://schemas.microsoft.com/office/powerpoint/2010/main" val="7708992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EA45E0D-54CB-6B50-8C22-D24A78C96E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3E3959F-D1C2-E00C-89EB-CB33D949DEC3}"/>
              </a:ext>
            </a:extLst>
          </p:cNvPr>
          <p:cNvSpPr txBox="1"/>
          <p:nvPr/>
        </p:nvSpPr>
        <p:spPr>
          <a:xfrm>
            <a:off x="469900" y="5091244"/>
            <a:ext cx="9894038" cy="261610"/>
          </a:xfrm>
          <a:prstGeom prst="rect">
            <a:avLst/>
          </a:prstGeom>
          <a:noFill/>
        </p:spPr>
        <p:txBody>
          <a:bodyPr wrap="square" lIns="91440" tIns="45720" rIns="91440" bIns="45720" rtlCol="0" anchor="t">
            <a:spAutoFit/>
          </a:bodyPr>
          <a:lstStyle/>
          <a:p>
            <a:pPr>
              <a:spcAft>
                <a:spcPts val="1800"/>
              </a:spcAft>
            </a:pPr>
            <a:r>
              <a:rPr lang="en-GB" sz="1100" b="1">
                <a:solidFill>
                  <a:srgbClr val="640811"/>
                </a:solidFill>
                <a:latin typeface="Aptos"/>
              </a:rPr>
              <a:t>Recommendations for incorporating cross cutting issues</a:t>
            </a:r>
            <a:endParaRPr lang="en-US" sz="1100">
              <a:solidFill>
                <a:srgbClr val="640811"/>
              </a:solidFill>
            </a:endParaRPr>
          </a:p>
        </p:txBody>
      </p:sp>
      <p:sp>
        <p:nvSpPr>
          <p:cNvPr id="4" name="Title 1">
            <a:extLst>
              <a:ext uri="{FF2B5EF4-FFF2-40B4-BE49-F238E27FC236}">
                <a16:creationId xmlns:a16="http://schemas.microsoft.com/office/drawing/2014/main" id="{37F9757C-B4F2-0792-96F9-7497D0FAED07}"/>
              </a:ext>
            </a:extLst>
          </p:cNvPr>
          <p:cNvSpPr txBox="1">
            <a:spLocks/>
          </p:cNvSpPr>
          <p:nvPr/>
        </p:nvSpPr>
        <p:spPr>
          <a:xfrm>
            <a:off x="469900" y="465138"/>
            <a:ext cx="10515600" cy="661987"/>
          </a:xfrm>
          <a:prstGeom prst="rect">
            <a:avLst/>
          </a:prstGeom>
        </p:spPr>
        <p:txBody>
          <a:bodyPr lIns="91440" tIns="45720" rIns="91440" bIns="45720" anchor="t">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err="1">
                <a:solidFill>
                  <a:srgbClr val="640811"/>
                </a:solidFill>
                <a:latin typeface="Arial Rounded MT Bold" panose="020F0704030504030204" pitchFamily="34" charset="0"/>
              </a:rPr>
              <a:t>Resultados</a:t>
            </a:r>
            <a:r>
              <a:rPr lang="en-US" sz="3600" b="1">
                <a:solidFill>
                  <a:srgbClr val="640811"/>
                </a:solidFill>
                <a:latin typeface="Arial Rounded MT Bold" panose="020F0704030504030204" pitchFamily="34" charset="0"/>
              </a:rPr>
              <a:t> de la </a:t>
            </a:r>
            <a:r>
              <a:rPr lang="en-US" sz="3600" b="1" err="1">
                <a:solidFill>
                  <a:srgbClr val="640811"/>
                </a:solidFill>
                <a:latin typeface="Arial Rounded MT Bold" panose="020F0704030504030204" pitchFamily="34" charset="0"/>
              </a:rPr>
              <a:t>encuesta</a:t>
            </a:r>
            <a:endParaRPr lang="en-US" sz="3600" b="1">
              <a:solidFill>
                <a:srgbClr val="640811"/>
              </a:solidFill>
              <a:latin typeface="Arial Rounded MT Bold" panose="020F0704030504030204" pitchFamily="34" charset="0"/>
            </a:endParaRPr>
          </a:p>
          <a:p>
            <a:r>
              <a:rPr lang="en-US" sz="2800" b="1" spc="300">
                <a:solidFill>
                  <a:srgbClr val="640811"/>
                </a:solidFill>
                <a:latin typeface="Arial Rounded MT Bold" panose="020F0704030504030204" pitchFamily="34" charset="0"/>
                <a:cs typeface="Avenir Next Bold"/>
              </a:rPr>
              <a:t>Survey results</a:t>
            </a:r>
          </a:p>
        </p:txBody>
      </p:sp>
      <p:cxnSp>
        <p:nvCxnSpPr>
          <p:cNvPr id="5" name="Straight Connector 4">
            <a:extLst>
              <a:ext uri="{FF2B5EF4-FFF2-40B4-BE49-F238E27FC236}">
                <a16:creationId xmlns:a16="http://schemas.microsoft.com/office/drawing/2014/main" id="{7AA88684-8ACB-FCE4-B46C-9E68066FABE6}"/>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7333AD8A-520F-53EE-9068-91088F0E9F5F}"/>
              </a:ext>
            </a:extLst>
          </p:cNvPr>
          <p:cNvSpPr txBox="1"/>
          <p:nvPr/>
        </p:nvSpPr>
        <p:spPr>
          <a:xfrm>
            <a:off x="471960" y="5292808"/>
            <a:ext cx="11196480" cy="19543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1100">
                <a:solidFill>
                  <a:srgbClr val="000000"/>
                </a:solidFill>
                <a:latin typeface="Aptos"/>
                <a:cs typeface="Arial"/>
              </a:rPr>
              <a:t>Sharing experiences</a:t>
            </a:r>
            <a:endParaRPr lang="en-US" sz="1100">
              <a:latin typeface="Aptos"/>
              <a:ea typeface="Calibri"/>
              <a:cs typeface="Calibri"/>
            </a:endParaRPr>
          </a:p>
          <a:p>
            <a:pPr marL="342900" indent="-342900">
              <a:buFont typeface="Arial"/>
              <a:buChar char="•"/>
            </a:pPr>
            <a:r>
              <a:rPr lang="en-GB" sz="1100">
                <a:solidFill>
                  <a:srgbClr val="000000"/>
                </a:solidFill>
                <a:latin typeface="Aptos"/>
                <a:ea typeface="Calibri"/>
                <a:cs typeface="Arial"/>
              </a:rPr>
              <a:t>Developing guidelines</a:t>
            </a:r>
          </a:p>
          <a:p>
            <a:pPr marL="342900" indent="-342900">
              <a:buFont typeface="Arial"/>
              <a:buChar char="•"/>
            </a:pPr>
            <a:r>
              <a:rPr lang="en-GB" sz="1100">
                <a:solidFill>
                  <a:srgbClr val="000000"/>
                </a:solidFill>
                <a:latin typeface="Aptos"/>
                <a:ea typeface="Calibri"/>
                <a:cs typeface="Arial"/>
              </a:rPr>
              <a:t>Enhancing integration and mainstreaming</a:t>
            </a:r>
          </a:p>
          <a:p>
            <a:pPr marL="342900" indent="-342900">
              <a:buFont typeface="Arial"/>
              <a:buChar char="•"/>
            </a:pPr>
            <a:r>
              <a:rPr lang="en-GB" sz="1100">
                <a:solidFill>
                  <a:srgbClr val="000000"/>
                </a:solidFill>
                <a:latin typeface="Aptos"/>
                <a:ea typeface="Calibri"/>
                <a:cs typeface="Arial"/>
              </a:rPr>
              <a:t>Establishing dedicated focal points</a:t>
            </a:r>
          </a:p>
          <a:p>
            <a:pPr marL="342900" indent="-342900">
              <a:buFont typeface="Arial"/>
              <a:buChar char="•"/>
            </a:pPr>
            <a:r>
              <a:rPr lang="en-GB" sz="1100">
                <a:solidFill>
                  <a:srgbClr val="000000"/>
                </a:solidFill>
                <a:latin typeface="Aptos"/>
                <a:ea typeface="Calibri"/>
                <a:cs typeface="Arial"/>
              </a:rPr>
              <a:t>Capacity building and expertise. </a:t>
            </a:r>
          </a:p>
          <a:p>
            <a:endParaRPr lang="en-GB" sz="1100">
              <a:solidFill>
                <a:srgbClr val="7F1416"/>
              </a:solidFill>
              <a:latin typeface="Aptos"/>
              <a:ea typeface="Calibri"/>
              <a:cs typeface="Calibri"/>
            </a:endParaRPr>
          </a:p>
          <a:p>
            <a:r>
              <a:rPr lang="en-GB" sz="1100">
                <a:solidFill>
                  <a:srgbClr val="640811"/>
                </a:solidFill>
                <a:latin typeface="Aptos"/>
                <a:ea typeface="Calibri"/>
                <a:cs typeface="Calibri"/>
              </a:rPr>
              <a:t>The CoP will focus on supporting these recommendations and on understanding what else you would like support on.</a:t>
            </a:r>
          </a:p>
          <a:p>
            <a:endParaRPr lang="en-GB" sz="1100">
              <a:latin typeface="Calibri"/>
              <a:ea typeface="Calibri"/>
              <a:cs typeface="Calibri"/>
            </a:endParaRPr>
          </a:p>
          <a:p>
            <a:pPr marL="228600" indent="-228600">
              <a:buFont typeface="Arial"/>
              <a:buChar char="•"/>
            </a:pPr>
            <a:endParaRPr lang="en-GB" sz="1100">
              <a:latin typeface="Aptos"/>
              <a:ea typeface="Calibri"/>
              <a:cs typeface="Calibri"/>
            </a:endParaRPr>
          </a:p>
          <a:p>
            <a:endParaRPr lang="en-GB" sz="1100">
              <a:latin typeface="Calibri"/>
              <a:ea typeface="Calibri"/>
              <a:cs typeface="Calibri"/>
            </a:endParaRPr>
          </a:p>
          <a:p>
            <a:pPr marL="228600" indent="-228600">
              <a:buFont typeface="Arial"/>
              <a:buChar char="•"/>
            </a:pPr>
            <a:endParaRPr lang="en-GB" sz="1100">
              <a:latin typeface="Aptos"/>
              <a:ea typeface="Calibri"/>
              <a:cs typeface="Calibri"/>
            </a:endParaRPr>
          </a:p>
        </p:txBody>
      </p:sp>
      <p:pic>
        <p:nvPicPr>
          <p:cNvPr id="6" name="Picture 5" descr="A group of people with different shapes&#10;&#10;AI-generated content may be incorrect.">
            <a:extLst>
              <a:ext uri="{FF2B5EF4-FFF2-40B4-BE49-F238E27FC236}">
                <a16:creationId xmlns:a16="http://schemas.microsoft.com/office/drawing/2014/main" id="{55DC8AB8-D00B-BC37-F344-2B07A1B5F454}"/>
              </a:ext>
            </a:extLst>
          </p:cNvPr>
          <p:cNvPicPr>
            <a:picLocks noChangeAspect="1"/>
          </p:cNvPicPr>
          <p:nvPr/>
        </p:nvPicPr>
        <p:blipFill>
          <a:blip r:embed="rId3"/>
          <a:stretch>
            <a:fillRect/>
          </a:stretch>
        </p:blipFill>
        <p:spPr>
          <a:xfrm>
            <a:off x="8505825" y="2791308"/>
            <a:ext cx="2943915" cy="1717122"/>
          </a:xfrm>
          <a:prstGeom prst="rect">
            <a:avLst/>
          </a:prstGeom>
          <a:ln>
            <a:noFill/>
          </a:ln>
        </p:spPr>
      </p:pic>
      <p:sp>
        <p:nvSpPr>
          <p:cNvPr id="2" name="TextBox 1">
            <a:extLst>
              <a:ext uri="{FF2B5EF4-FFF2-40B4-BE49-F238E27FC236}">
                <a16:creationId xmlns:a16="http://schemas.microsoft.com/office/drawing/2014/main" id="{55735644-7C3C-F678-15CB-19692C31F58D}"/>
              </a:ext>
            </a:extLst>
          </p:cNvPr>
          <p:cNvSpPr txBox="1"/>
          <p:nvPr/>
        </p:nvSpPr>
        <p:spPr>
          <a:xfrm>
            <a:off x="469900" y="1517904"/>
            <a:ext cx="7695692" cy="3154710"/>
          </a:xfrm>
          <a:prstGeom prst="rect">
            <a:avLst/>
          </a:prstGeom>
          <a:noFill/>
        </p:spPr>
        <p:txBody>
          <a:bodyPr wrap="square" rtlCol="0">
            <a:spAutoFit/>
          </a:bodyPr>
          <a:lstStyle/>
          <a:p>
            <a:pPr>
              <a:spcAft>
                <a:spcPts val="1800"/>
              </a:spcAft>
            </a:pPr>
            <a:r>
              <a:rPr lang="es-ES" sz="2200" b="1">
                <a:solidFill>
                  <a:srgbClr val="640811"/>
                </a:solidFill>
              </a:rPr>
              <a:t>Recomendaciones para incorporar cuestiones transversales</a:t>
            </a:r>
          </a:p>
          <a:p>
            <a:pPr marL="285750" indent="-285750">
              <a:buFont typeface="Arial" panose="020B0604020202020204" pitchFamily="34" charset="0"/>
              <a:buChar char="•"/>
            </a:pPr>
            <a:r>
              <a:rPr lang="es-ES"/>
              <a:t>Compartir experiencias</a:t>
            </a:r>
          </a:p>
          <a:p>
            <a:pPr marL="285750" indent="-285750">
              <a:buFont typeface="Arial" panose="020B0604020202020204" pitchFamily="34" charset="0"/>
              <a:buChar char="•"/>
            </a:pPr>
            <a:r>
              <a:rPr lang="es-ES"/>
              <a:t>Elaborar directrices</a:t>
            </a:r>
          </a:p>
          <a:p>
            <a:pPr marL="285750" indent="-285750">
              <a:buFont typeface="Arial" panose="020B0604020202020204" pitchFamily="34" charset="0"/>
              <a:buChar char="•"/>
            </a:pPr>
            <a:r>
              <a:rPr lang="es-ES"/>
              <a:t>Mejorar la integración y la transversalización</a:t>
            </a:r>
          </a:p>
          <a:p>
            <a:pPr marL="285750" indent="-285750">
              <a:buFont typeface="Arial" panose="020B0604020202020204" pitchFamily="34" charset="0"/>
              <a:buChar char="•"/>
            </a:pPr>
            <a:r>
              <a:rPr lang="es-ES"/>
              <a:t>Establecer puntos focales dedicados</a:t>
            </a:r>
          </a:p>
          <a:p>
            <a:pPr marL="285750" indent="-285750">
              <a:buFont typeface="Arial" panose="020B0604020202020204" pitchFamily="34" charset="0"/>
              <a:buChar char="•"/>
            </a:pPr>
            <a:r>
              <a:rPr lang="es-ES"/>
              <a:t>Desarrollar capacidades y conocimientos especializados</a:t>
            </a:r>
          </a:p>
          <a:p>
            <a:endParaRPr lang="es-ES"/>
          </a:p>
          <a:p>
            <a:r>
              <a:rPr lang="es-ES">
                <a:solidFill>
                  <a:srgbClr val="640811"/>
                </a:solidFill>
              </a:rPr>
              <a:t>La Comunidad de Práctica (</a:t>
            </a:r>
            <a:r>
              <a:rPr lang="es-ES" err="1">
                <a:solidFill>
                  <a:srgbClr val="640811"/>
                </a:solidFill>
              </a:rPr>
              <a:t>CoP</a:t>
            </a:r>
            <a:r>
              <a:rPr lang="es-ES">
                <a:solidFill>
                  <a:srgbClr val="640811"/>
                </a:solidFill>
              </a:rPr>
              <a:t>) se centrará en apoyar estas recomendaciones y en comprender en qué más te gustaría recibir apoyo.</a:t>
            </a:r>
          </a:p>
          <a:p>
            <a:pPr>
              <a:spcAft>
                <a:spcPts val="1800"/>
              </a:spcAft>
            </a:pPr>
            <a:endParaRPr lang="en-US" sz="1800" b="1">
              <a:solidFill>
                <a:srgbClr val="640811"/>
              </a:solidFill>
            </a:endParaRPr>
          </a:p>
        </p:txBody>
      </p:sp>
    </p:spTree>
    <p:extLst>
      <p:ext uri="{BB962C8B-B14F-4D97-AF65-F5344CB8AC3E}">
        <p14:creationId xmlns:p14="http://schemas.microsoft.com/office/powerpoint/2010/main" val="3929164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2747-B387-3B91-9E51-96C5D0C88F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02832AE-E342-A369-0FFD-BE12FA6CE2C6}"/>
              </a:ext>
            </a:extLst>
          </p:cNvPr>
          <p:cNvSpPr txBox="1"/>
          <p:nvPr/>
        </p:nvSpPr>
        <p:spPr>
          <a:xfrm>
            <a:off x="1446508" y="3429000"/>
            <a:ext cx="9298983" cy="1384995"/>
          </a:xfrm>
          <a:prstGeom prst="rect">
            <a:avLst/>
          </a:prstGeom>
          <a:noFill/>
        </p:spPr>
        <p:txBody>
          <a:bodyPr wrap="square" rtlCol="0">
            <a:spAutoFit/>
          </a:bodyPr>
          <a:lstStyle/>
          <a:p>
            <a:r>
              <a:rPr lang="es-ES" sz="3200" b="1" err="1">
                <a:solidFill>
                  <a:schemeClr val="bg1"/>
                </a:solidFill>
                <a:latin typeface="Arial Rounded MT Bold" panose="020F0704030504030204" pitchFamily="34" charset="0"/>
              </a:rPr>
              <a:t>Menti</a:t>
            </a:r>
            <a:r>
              <a:rPr lang="es-ES" sz="3200" b="1">
                <a:solidFill>
                  <a:schemeClr val="bg1"/>
                </a:solidFill>
                <a:latin typeface="Arial Rounded MT Bold" panose="020F0704030504030204" pitchFamily="34" charset="0"/>
              </a:rPr>
              <a:t> – ¿Qué apoyo deseas o necesitas de la Comunidad de Práctica (</a:t>
            </a:r>
            <a:r>
              <a:rPr lang="es-ES" sz="3200" b="1" err="1">
                <a:solidFill>
                  <a:schemeClr val="bg1"/>
                </a:solidFill>
                <a:latin typeface="Arial Rounded MT Bold" panose="020F0704030504030204" pitchFamily="34" charset="0"/>
              </a:rPr>
              <a:t>CoP</a:t>
            </a:r>
            <a:r>
              <a:rPr lang="es-ES" sz="3200" b="1">
                <a:solidFill>
                  <a:schemeClr val="bg1"/>
                </a:solidFill>
                <a:latin typeface="Arial Rounded MT Bold" panose="020F0704030504030204" pitchFamily="34" charset="0"/>
              </a:rPr>
              <a:t>)?</a:t>
            </a:r>
          </a:p>
          <a:p>
            <a:r>
              <a:rPr lang="en-US" sz="2000" err="1">
                <a:solidFill>
                  <a:schemeClr val="bg1"/>
                </a:solidFill>
                <a:latin typeface="Arial Rounded MT Bold" panose="020F0704030504030204" pitchFamily="34" charset="0"/>
              </a:rPr>
              <a:t>Menti</a:t>
            </a:r>
            <a:r>
              <a:rPr lang="en-US" sz="2000">
                <a:solidFill>
                  <a:schemeClr val="bg1"/>
                </a:solidFill>
                <a:latin typeface="Arial Rounded MT Bold" panose="020F0704030504030204" pitchFamily="34" charset="0"/>
              </a:rPr>
              <a:t> – what support do you want/ need from the CoP?</a:t>
            </a:r>
          </a:p>
        </p:txBody>
      </p:sp>
    </p:spTree>
    <p:extLst>
      <p:ext uri="{BB962C8B-B14F-4D97-AF65-F5344CB8AC3E}">
        <p14:creationId xmlns:p14="http://schemas.microsoft.com/office/powerpoint/2010/main" val="1648418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BBE695-1DB7-3942-C123-B1E9E1754E55}"/>
              </a:ext>
            </a:extLst>
          </p:cNvPr>
          <p:cNvSpPr txBox="1"/>
          <p:nvPr/>
        </p:nvSpPr>
        <p:spPr>
          <a:xfrm>
            <a:off x="1088459" y="2694542"/>
            <a:ext cx="10008430" cy="2462213"/>
          </a:xfrm>
          <a:prstGeom prst="rect">
            <a:avLst/>
          </a:prstGeom>
          <a:noFill/>
        </p:spPr>
        <p:txBody>
          <a:bodyPr wrap="square" lIns="91440" tIns="45720" rIns="91440" bIns="45720" rtlCol="0" anchor="t">
            <a:spAutoFit/>
          </a:bodyPr>
          <a:lstStyle/>
          <a:p>
            <a:pPr algn="ctr"/>
            <a:r>
              <a:rPr lang="es-ES" sz="3200">
                <a:solidFill>
                  <a:schemeClr val="bg1"/>
                </a:solidFill>
                <a:latin typeface="Arial Rounded MT Bold" panose="020F0704030504030204" pitchFamily="34" charset="0"/>
              </a:rPr>
              <a:t>Bienvenida y lanzamiento de la Comunidad de Práctica sobre Género, Diversidad e Inclusión</a:t>
            </a:r>
            <a:endParaRPr lang="en-US" sz="3200">
              <a:solidFill>
                <a:schemeClr val="bg1"/>
              </a:solidFill>
              <a:latin typeface="Arial Rounded MT Bold" panose="020F0704030504030204" pitchFamily="34" charset="0"/>
              <a:ea typeface="Calibri"/>
              <a:cs typeface="Calibri"/>
            </a:endParaRPr>
          </a:p>
          <a:p>
            <a:pPr algn="ctr"/>
            <a:r>
              <a:rPr lang="en-US">
                <a:solidFill>
                  <a:schemeClr val="bg1"/>
                </a:solidFill>
                <a:latin typeface="Arial Rounded MT Bold"/>
              </a:rPr>
              <a:t>Welcome and Launch of the Gender, Diversity and Inclusion CoP</a:t>
            </a:r>
            <a:endParaRPr lang="en-US">
              <a:solidFill>
                <a:schemeClr val="bg1"/>
              </a:solidFill>
              <a:latin typeface="Arial Rounded MT Bold"/>
              <a:ea typeface="Calibri"/>
              <a:cs typeface="Calibri"/>
            </a:endParaRPr>
          </a:p>
          <a:p>
            <a:pPr algn="ctr"/>
            <a:endParaRPr lang="en-US" sz="2400" b="1">
              <a:solidFill>
                <a:schemeClr val="bg1"/>
              </a:solidFill>
              <a:latin typeface="Arial Rounded MT Bold"/>
              <a:ea typeface="Calibri"/>
              <a:cs typeface="Calibri"/>
            </a:endParaRPr>
          </a:p>
          <a:p>
            <a:pPr algn="ctr"/>
            <a:r>
              <a:rPr lang="en-US" sz="2400" b="1">
                <a:solidFill>
                  <a:schemeClr val="bg1"/>
                </a:solidFill>
                <a:latin typeface="Arial Rounded MT Bold"/>
                <a:ea typeface="Calibri"/>
                <a:cs typeface="Calibri"/>
              </a:rPr>
              <a:t>Seki Hirano, </a:t>
            </a:r>
          </a:p>
          <a:p>
            <a:pPr algn="ctr"/>
            <a:r>
              <a:rPr lang="en-US" sz="2400" b="1">
                <a:solidFill>
                  <a:schemeClr val="bg1"/>
                </a:solidFill>
                <a:latin typeface="Arial Rounded MT Bold"/>
                <a:ea typeface="Calibri"/>
                <a:cs typeface="Calibri"/>
              </a:rPr>
              <a:t>Global Coordinator, Global Shelter Cluster, ACNUR</a:t>
            </a:r>
          </a:p>
        </p:txBody>
      </p:sp>
    </p:spTree>
    <p:extLst>
      <p:ext uri="{BB962C8B-B14F-4D97-AF65-F5344CB8AC3E}">
        <p14:creationId xmlns:p14="http://schemas.microsoft.com/office/powerpoint/2010/main" val="12860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74260-B722-FE13-D80D-89C9BD80F6B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D31707F-3BD2-423E-543D-570E01A9A55A}"/>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09C7842C-CF01-92AC-E0BD-C3424A610818}"/>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err="1">
                <a:solidFill>
                  <a:srgbClr val="800000"/>
                </a:solidFill>
                <a:latin typeface="Arial Rounded MT Bold"/>
                <a:cs typeface="Avenir Next Bold"/>
              </a:rPr>
              <a:t>Menti</a:t>
            </a:r>
            <a:endParaRPr lang="en-US" sz="2800" i="1" spc="300" err="1">
              <a:solidFill>
                <a:srgbClr val="800000"/>
              </a:solidFill>
              <a:latin typeface="Avenir Next Bold"/>
              <a:cs typeface="Avenir Next Bold"/>
            </a:endParaRPr>
          </a:p>
        </p:txBody>
      </p:sp>
      <p:cxnSp>
        <p:nvCxnSpPr>
          <p:cNvPr id="5" name="Straight Connector 4">
            <a:extLst>
              <a:ext uri="{FF2B5EF4-FFF2-40B4-BE49-F238E27FC236}">
                <a16:creationId xmlns:a16="http://schemas.microsoft.com/office/drawing/2014/main" id="{152518B7-EEA3-3968-186E-7D7C904C4EA4}"/>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2790EB1F-5263-5974-510A-733C7E036F69}"/>
              </a:ext>
            </a:extLst>
          </p:cNvPr>
          <p:cNvPicPr>
            <a:picLocks noChangeAspect="1"/>
          </p:cNvPicPr>
          <p:nvPr/>
        </p:nvPicPr>
        <p:blipFill>
          <a:blip r:embed="rId3"/>
          <a:stretch>
            <a:fillRect/>
          </a:stretch>
        </p:blipFill>
        <p:spPr>
          <a:xfrm>
            <a:off x="4142231" y="1739900"/>
            <a:ext cx="3776069" cy="3657192"/>
          </a:xfrm>
          <a:prstGeom prst="rect">
            <a:avLst/>
          </a:prstGeom>
        </p:spPr>
      </p:pic>
      <p:sp>
        <p:nvSpPr>
          <p:cNvPr id="8" name="TextBox 7">
            <a:extLst>
              <a:ext uri="{FF2B5EF4-FFF2-40B4-BE49-F238E27FC236}">
                <a16:creationId xmlns:a16="http://schemas.microsoft.com/office/drawing/2014/main" id="{ED3B0ED7-A8E9-B9A0-0B7B-028ECD031A1D}"/>
              </a:ext>
            </a:extLst>
          </p:cNvPr>
          <p:cNvSpPr txBox="1"/>
          <p:nvPr/>
        </p:nvSpPr>
        <p:spPr>
          <a:xfrm>
            <a:off x="1286330" y="5746531"/>
            <a:ext cx="9247632" cy="769441"/>
          </a:xfrm>
          <a:prstGeom prst="rect">
            <a:avLst/>
          </a:prstGeom>
          <a:noFill/>
        </p:spPr>
        <p:txBody>
          <a:bodyPr wrap="square" rtlCol="0">
            <a:spAutoFit/>
          </a:bodyPr>
          <a:lstStyle/>
          <a:p>
            <a:pPr algn="ctr"/>
            <a:r>
              <a:rPr lang="en-US" sz="2200"/>
              <a:t>Ve a (Go to) </a:t>
            </a:r>
            <a:r>
              <a:rPr lang="en-US" sz="2200">
                <a:hlinkClick r:id="rId4"/>
              </a:rPr>
              <a:t>www.menti.com</a:t>
            </a:r>
            <a:r>
              <a:rPr lang="en-US" sz="2200"/>
              <a:t> – </a:t>
            </a:r>
            <a:r>
              <a:rPr lang="en-US" sz="2200" err="1"/>
              <a:t>Codigo</a:t>
            </a:r>
            <a:r>
              <a:rPr lang="en-US" sz="2200"/>
              <a:t>/Code: </a:t>
            </a:r>
            <a:r>
              <a:rPr lang="en-CH" sz="2200" b="1" i="0">
                <a:effectLst/>
                <a:latin typeface="MentiText"/>
              </a:rPr>
              <a:t>2875 0546</a:t>
            </a:r>
            <a:endParaRPr lang="en-US" sz="2200" b="1" i="0">
              <a:effectLst/>
              <a:latin typeface="MentiText"/>
            </a:endParaRPr>
          </a:p>
          <a:p>
            <a:pPr algn="ctr"/>
            <a:r>
              <a:rPr lang="en-US" sz="2200"/>
              <a:t>https://www.menti.com/alm7vqt3bmxy</a:t>
            </a:r>
            <a:endParaRPr lang="LID4096" sz="2200"/>
          </a:p>
        </p:txBody>
      </p:sp>
    </p:spTree>
    <p:extLst>
      <p:ext uri="{BB962C8B-B14F-4D97-AF65-F5344CB8AC3E}">
        <p14:creationId xmlns:p14="http://schemas.microsoft.com/office/powerpoint/2010/main" val="22589034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B3C2-0AC8-FC36-231C-EFFD9A8D37E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F7338A-A9CB-E929-3CD1-3D3F762D2FBB}"/>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E6998270-C26B-2D94-842B-B65E18621186}"/>
              </a:ext>
            </a:extLst>
          </p:cNvPr>
          <p:cNvSpPr txBox="1">
            <a:spLocks/>
          </p:cNvSpPr>
          <p:nvPr/>
        </p:nvSpPr>
        <p:spPr>
          <a:xfrm>
            <a:off x="469900" y="465138"/>
            <a:ext cx="10515600" cy="661987"/>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300">
                <a:solidFill>
                  <a:srgbClr val="640811"/>
                </a:solidFill>
                <a:latin typeface="Arial Rounded MT Bold" panose="020F0704030504030204" pitchFamily="34" charset="0"/>
              </a:rPr>
              <a:t>Próximos pasos y cómo participar </a:t>
            </a:r>
          </a:p>
          <a:p>
            <a:r>
              <a:rPr lang="en-US" sz="2000" spc="300">
                <a:solidFill>
                  <a:srgbClr val="640811"/>
                </a:solidFill>
                <a:latin typeface="Arial Rounded MT Bold" panose="020F0704030504030204" pitchFamily="34" charset="0"/>
                <a:cs typeface="Avenir Next Bold"/>
              </a:rPr>
              <a:t>Next steps and how to engage</a:t>
            </a:r>
            <a:endParaRPr lang="en-US" sz="2000" i="1" spc="300">
              <a:solidFill>
                <a:srgbClr val="640811"/>
              </a:solidFill>
              <a:latin typeface="Arial Rounded MT Bold" panose="020F0704030504030204" pitchFamily="34" charset="0"/>
              <a:cs typeface="Avenir Next Bold"/>
            </a:endParaRPr>
          </a:p>
        </p:txBody>
      </p:sp>
      <p:cxnSp>
        <p:nvCxnSpPr>
          <p:cNvPr id="5" name="Straight Connector 4">
            <a:extLst>
              <a:ext uri="{FF2B5EF4-FFF2-40B4-BE49-F238E27FC236}">
                <a16:creationId xmlns:a16="http://schemas.microsoft.com/office/drawing/2014/main" id="{BC8AF31D-E5FB-0FA7-F156-90BB7BA8FCA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C34E71D3-C6AF-2F02-F868-10693A6C1B3C}"/>
              </a:ext>
            </a:extLst>
          </p:cNvPr>
          <p:cNvSpPr txBox="1"/>
          <p:nvPr/>
        </p:nvSpPr>
        <p:spPr>
          <a:xfrm>
            <a:off x="646461" y="1914185"/>
            <a:ext cx="10717609" cy="5416868"/>
          </a:xfrm>
          <a:prstGeom prst="rect">
            <a:avLst/>
          </a:prstGeom>
          <a:noFill/>
        </p:spPr>
        <p:txBody>
          <a:bodyPr wrap="square" lIns="91440" tIns="45720" rIns="91440" bIns="45720" rtlCol="0" anchor="t">
            <a:spAutoFit/>
          </a:bodyPr>
          <a:lstStyle/>
          <a:p>
            <a:endParaRPr lang="en-GB" sz="2200">
              <a:ea typeface="Calibri"/>
              <a:cs typeface="Calibri"/>
            </a:endParaRPr>
          </a:p>
          <a:p>
            <a:pPr marL="285750" indent="-285750">
              <a:buFont typeface="Arial" panose="020B0604020202020204" pitchFamily="34" charset="0"/>
              <a:buChar char="•"/>
            </a:pPr>
            <a:endParaRPr lang="en-US" sz="2200">
              <a:ea typeface="Calibri"/>
              <a:cs typeface="Calibri"/>
            </a:endParaRPr>
          </a:p>
          <a:p>
            <a:pPr marL="342900" indent="-342900">
              <a:buFont typeface="Arial" panose="020B0604020202020204" pitchFamily="34" charset="0"/>
              <a:buChar char="•"/>
            </a:pPr>
            <a:r>
              <a:rPr lang="es-ES" sz="2400"/>
              <a:t>Próximo seminario web en 4 meses</a:t>
            </a:r>
          </a:p>
          <a:p>
            <a:pPr marL="342900" indent="-342900">
              <a:buFont typeface="Arial" panose="020B0604020202020204" pitchFamily="34" charset="0"/>
              <a:buChar char="•"/>
            </a:pPr>
            <a:r>
              <a:rPr lang="es-ES" sz="2400" b="1"/>
              <a:t>El tema será la Inclusión por Edad</a:t>
            </a:r>
          </a:p>
          <a:p>
            <a:pPr marL="342900" indent="-342900">
              <a:buFont typeface="Arial" panose="020B0604020202020204" pitchFamily="34" charset="0"/>
              <a:buChar char="•"/>
            </a:pPr>
            <a:r>
              <a:rPr lang="es-ES" sz="2400"/>
              <a:t>Por favor, comparte cualquier desafío o área en la que te gustaría que nos enfocáramos para este y futuros seminarios web.</a:t>
            </a:r>
          </a:p>
          <a:p>
            <a:pPr marL="342900" indent="-342900">
              <a:buFont typeface="Arial" panose="020B0604020202020204" pitchFamily="34" charset="0"/>
              <a:buChar char="•"/>
            </a:pPr>
            <a:r>
              <a:rPr lang="es-ES" sz="2400"/>
              <a:t>También revisaremos los resultados de </a:t>
            </a:r>
            <a:r>
              <a:rPr lang="es-ES" sz="2400" err="1"/>
              <a:t>Menti</a:t>
            </a:r>
            <a:r>
              <a:rPr lang="es-ES" sz="2400"/>
              <a:t> y proporcionaremos retroalimentación a las personas participantes del seminario.</a:t>
            </a:r>
          </a:p>
          <a:p>
            <a:pPr marL="342900" indent="-342900">
              <a:buFont typeface="Arial" panose="020B0604020202020204" pitchFamily="34" charset="0"/>
              <a:buChar char="•"/>
            </a:pPr>
            <a:endParaRPr lang="es-ES" sz="2400"/>
          </a:p>
          <a:p>
            <a:pPr marL="342900" indent="-342900">
              <a:buFont typeface="Arial" panose="020B0604020202020204" pitchFamily="34" charset="0"/>
              <a:buChar char="•"/>
            </a:pPr>
            <a:endParaRPr lang="es-ES" sz="2400"/>
          </a:p>
          <a:p>
            <a:pPr marL="285750" indent="-285750">
              <a:buFont typeface="Arial" panose="020B0604020202020204" pitchFamily="34" charset="0"/>
              <a:buChar char="•"/>
            </a:pPr>
            <a:r>
              <a:rPr lang="en-US" sz="1100">
                <a:latin typeface="Aptos"/>
                <a:ea typeface="Calibri"/>
                <a:cs typeface="Calibri"/>
              </a:rPr>
              <a:t>Next webinar in 4 months </a:t>
            </a:r>
          </a:p>
          <a:p>
            <a:pPr marL="285750" indent="-285750">
              <a:buFont typeface="Arial" panose="020B0604020202020204" pitchFamily="34" charset="0"/>
              <a:buChar char="•"/>
            </a:pPr>
            <a:r>
              <a:rPr lang="en-US" sz="1100">
                <a:latin typeface="Aptos"/>
                <a:ea typeface="Calibri"/>
                <a:cs typeface="Calibri"/>
              </a:rPr>
              <a:t>Topic will be </a:t>
            </a:r>
            <a:r>
              <a:rPr lang="en-US" sz="1100" b="1">
                <a:latin typeface="Aptos"/>
                <a:ea typeface="Calibri"/>
                <a:cs typeface="Calibri"/>
              </a:rPr>
              <a:t>Age Inclusion</a:t>
            </a:r>
          </a:p>
          <a:p>
            <a:pPr marL="285750" indent="-285750">
              <a:buFont typeface="Arial" panose="020B0604020202020204" pitchFamily="34" charset="0"/>
              <a:buChar char="•"/>
            </a:pPr>
            <a:r>
              <a:rPr lang="en-US" sz="1100">
                <a:latin typeface="Aptos"/>
                <a:ea typeface="Calibri"/>
                <a:cs typeface="Calibri"/>
              </a:rPr>
              <a:t>Please share any challenges or areas you'd like you to focus on for this and future webinars</a:t>
            </a:r>
          </a:p>
          <a:p>
            <a:pPr marL="285750" indent="-285750">
              <a:buFont typeface="Arial" panose="020B0604020202020204" pitchFamily="34" charset="0"/>
              <a:buChar char="•"/>
            </a:pPr>
            <a:r>
              <a:rPr lang="en-US" sz="1100">
                <a:latin typeface="Aptos"/>
                <a:ea typeface="Calibri"/>
                <a:cs typeface="Calibri"/>
              </a:rPr>
              <a:t>We will also review the </a:t>
            </a:r>
            <a:r>
              <a:rPr lang="en-US" sz="1100" err="1">
                <a:latin typeface="Aptos"/>
                <a:ea typeface="Calibri"/>
                <a:cs typeface="Calibri"/>
              </a:rPr>
              <a:t>menti</a:t>
            </a:r>
            <a:r>
              <a:rPr lang="en-US" sz="1100">
                <a:latin typeface="Aptos"/>
                <a:ea typeface="Calibri"/>
                <a:cs typeface="Calibri"/>
              </a:rPr>
              <a:t> results and provide feedback to webinar participants</a:t>
            </a:r>
          </a:p>
          <a:p>
            <a:pPr marL="285750" indent="-285750">
              <a:buFont typeface="Arial" panose="020B0604020202020204" pitchFamily="34" charset="0"/>
              <a:buChar char="•"/>
            </a:pPr>
            <a:endParaRPr lang="en-US" sz="2200">
              <a:latin typeface="Aptos"/>
              <a:ea typeface="Calibri"/>
              <a:cs typeface="Calibri"/>
            </a:endParaRPr>
          </a:p>
          <a:p>
            <a:pPr marL="285750" indent="-285750">
              <a:buFont typeface="Arial" panose="020B0604020202020204" pitchFamily="34" charset="0"/>
              <a:buChar char="•"/>
            </a:pPr>
            <a:endParaRPr lang="en-US" sz="2200">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3512069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52E7-FBDB-ABD8-7AB8-014BA1ADF8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E21F7CB-CE52-5B5F-433E-4ADB04D26E1C}"/>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73A97379-266C-AE10-874B-4AE12E3DB56D}"/>
              </a:ext>
            </a:extLst>
          </p:cNvPr>
          <p:cNvSpPr txBox="1">
            <a:spLocks/>
          </p:cNvSpPr>
          <p:nvPr/>
        </p:nvSpPr>
        <p:spPr>
          <a:xfrm>
            <a:off x="469900" y="465138"/>
            <a:ext cx="10515600" cy="661987"/>
          </a:xfrm>
          <a:prstGeom prst="rect">
            <a:avLst/>
          </a:prstGeom>
        </p:spPr>
        <p:txBody>
          <a:bodyPr lIns="91440" tIns="45720" rIns="91440" bIns="45720" anchor="t">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640811"/>
                </a:solidFill>
                <a:latin typeface="Arial Rounded MT Bold" panose="020F0704030504030204" pitchFamily="34" charset="0"/>
              </a:rPr>
              <a:t>Próximos pasos y cómo participar </a:t>
            </a:r>
          </a:p>
          <a:p>
            <a:r>
              <a:rPr lang="en-US" sz="2400" spc="300">
                <a:solidFill>
                  <a:srgbClr val="640811"/>
                </a:solidFill>
                <a:latin typeface="Arial Rounded MT Bold" panose="020F0704030504030204" pitchFamily="34" charset="0"/>
                <a:cs typeface="Avenir Next Bold"/>
              </a:rPr>
              <a:t>Next steps and how to engage</a:t>
            </a:r>
            <a:endParaRPr lang="en-US" sz="2400" i="1" spc="300">
              <a:solidFill>
                <a:srgbClr val="640811"/>
              </a:solidFill>
              <a:latin typeface="Arial Rounded MT Bold" panose="020F0704030504030204" pitchFamily="34" charset="0"/>
              <a:cs typeface="Avenir Next Bold"/>
            </a:endParaRPr>
          </a:p>
        </p:txBody>
      </p:sp>
      <p:cxnSp>
        <p:nvCxnSpPr>
          <p:cNvPr id="5" name="Straight Connector 4">
            <a:extLst>
              <a:ext uri="{FF2B5EF4-FFF2-40B4-BE49-F238E27FC236}">
                <a16:creationId xmlns:a16="http://schemas.microsoft.com/office/drawing/2014/main" id="{8D912CDD-16F2-75E5-9E47-0AAE47A460EE}"/>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0FA044A0-B94C-5E49-C47E-66079589B5CE}"/>
              </a:ext>
            </a:extLst>
          </p:cNvPr>
          <p:cNvSpPr txBox="1"/>
          <p:nvPr/>
        </p:nvSpPr>
        <p:spPr>
          <a:xfrm>
            <a:off x="561864" y="1398315"/>
            <a:ext cx="11160743" cy="638636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2000" b="1"/>
              <a:t>Sigue la página de la Comunidad de Práctica sobre Género, Diversidad e Inclusión (</a:t>
            </a:r>
            <a:r>
              <a:rPr lang="es-ES" sz="2000" b="1" err="1"/>
              <a:t>CoP</a:t>
            </a:r>
            <a:r>
              <a:rPr lang="es-ES" sz="2000" b="1"/>
              <a:t>) en el sitio web del Global Shelter Cluster:</a:t>
            </a:r>
            <a:br>
              <a:rPr lang="es-ES" sz="2000"/>
            </a:br>
            <a:r>
              <a:rPr lang="es-ES" sz="2000">
                <a:hlinkClick r:id="rId3"/>
              </a:rPr>
              <a:t>https://sheltercluster.org/community-practice/gender-diversity-and-inclusion-community-practice</a:t>
            </a:r>
            <a:endParaRPr lang="es-ES" sz="2000"/>
          </a:p>
          <a:p>
            <a:endParaRPr lang="es-ES" sz="1000" b="1"/>
          </a:p>
          <a:p>
            <a:r>
              <a:rPr lang="es-ES" sz="2000" b="1"/>
              <a:t>Accede a los tres ejes temáticos para recursos específicos y contactos clave:</a:t>
            </a:r>
            <a:endParaRPr lang="es-ES" sz="2000"/>
          </a:p>
          <a:p>
            <a:pPr marL="342900" indent="-342900">
              <a:buFont typeface="Arial" panose="020B0604020202020204" pitchFamily="34" charset="0"/>
              <a:buChar char="•"/>
            </a:pPr>
            <a:r>
              <a:rPr lang="es-ES" sz="2000"/>
              <a:t>Inclusión de personas mayores</a:t>
            </a:r>
          </a:p>
          <a:p>
            <a:pPr marL="342900" indent="-342900">
              <a:buFont typeface="Arial" panose="020B0604020202020204" pitchFamily="34" charset="0"/>
              <a:buChar char="•"/>
            </a:pPr>
            <a:r>
              <a:rPr lang="es-ES" sz="2000"/>
              <a:t>Inclusión de personas con discapacidad</a:t>
            </a:r>
          </a:p>
          <a:p>
            <a:pPr marL="342900" indent="-342900">
              <a:buFont typeface="Arial" panose="020B0604020202020204" pitchFamily="34" charset="0"/>
              <a:buChar char="•"/>
            </a:pPr>
            <a:r>
              <a:rPr lang="es-ES" sz="2000"/>
              <a:t>Equidad de género e inclusión</a:t>
            </a:r>
          </a:p>
          <a:p>
            <a:endParaRPr lang="es-ES" sz="1000" b="1"/>
          </a:p>
          <a:p>
            <a:r>
              <a:rPr lang="es-ES" sz="2000" b="1"/>
              <a:t>Correo electrónico:</a:t>
            </a:r>
            <a:r>
              <a:rPr lang="es-ES" sz="2000"/>
              <a:t> gdi@sheltercluster.org</a:t>
            </a:r>
          </a:p>
          <a:p>
            <a:r>
              <a:rPr lang="es-ES" sz="2000" b="1"/>
              <a:t>Únete al grupo de WhatsApp de la </a:t>
            </a:r>
            <a:r>
              <a:rPr lang="es-ES" sz="2000" b="1" err="1"/>
              <a:t>CoP</a:t>
            </a:r>
            <a:r>
              <a:rPr lang="es-ES" sz="2000" b="1"/>
              <a:t> sobre Género, Diversidad e Inclusión (GDI)</a:t>
            </a:r>
            <a:endParaRPr lang="es-ES" sz="2000"/>
          </a:p>
          <a:p>
            <a:endParaRPr lang="en-US" sz="1100">
              <a:latin typeface="Aptos"/>
              <a:cs typeface="Segoe UI"/>
            </a:endParaRPr>
          </a:p>
          <a:p>
            <a:endParaRPr lang="en-US" sz="1100">
              <a:latin typeface="Aptos"/>
              <a:cs typeface="Segoe UI"/>
            </a:endParaRPr>
          </a:p>
          <a:p>
            <a:r>
              <a:rPr lang="en-US" sz="1100">
                <a:latin typeface="Aptos"/>
                <a:cs typeface="Segoe UI"/>
              </a:rPr>
              <a:t>Follow the Gender, Diversity and Inclusion CoP page on the Global Shelter Cluster website:</a:t>
            </a:r>
            <a:endParaRPr lang="en-US" sz="1100" b="1" u="sng">
              <a:latin typeface="Aptos"/>
              <a:ea typeface="Calibri"/>
              <a:cs typeface="Segoe UI"/>
            </a:endParaRPr>
          </a:p>
          <a:p>
            <a:r>
              <a:rPr lang="en-US" sz="1100">
                <a:solidFill>
                  <a:srgbClr val="0070C0"/>
                </a:solidFill>
                <a:latin typeface="Aptos"/>
                <a:ea typeface="+mn-lt"/>
                <a:cs typeface="+mn-lt"/>
                <a:hlinkClick r:id="rId3"/>
              </a:rPr>
              <a:t>https://sheltercluster.org/community-practice/gender-diversity-and-inclusion-community-practice</a:t>
            </a:r>
            <a:endParaRPr lang="en-US" sz="1100">
              <a:solidFill>
                <a:srgbClr val="0070C0"/>
              </a:solidFill>
              <a:latin typeface="Aptos"/>
            </a:endParaRPr>
          </a:p>
          <a:p>
            <a:endParaRPr lang="en-US" sz="1100">
              <a:solidFill>
                <a:srgbClr val="0070C0"/>
              </a:solidFill>
              <a:latin typeface="Aptos"/>
              <a:ea typeface="Calibri"/>
              <a:cs typeface="Calibri"/>
            </a:endParaRPr>
          </a:p>
          <a:p>
            <a:r>
              <a:rPr lang="en-US" sz="1100">
                <a:latin typeface="Aptos"/>
                <a:ea typeface="Calibri"/>
                <a:cs typeface="Segoe UI"/>
              </a:rPr>
              <a:t>Access the three streams for specific resources and key contacts:</a:t>
            </a:r>
          </a:p>
          <a:p>
            <a:pPr marL="457200" indent="-457200">
              <a:buAutoNum type="arabicPeriod"/>
            </a:pPr>
            <a:r>
              <a:rPr lang="en-US" sz="1100">
                <a:latin typeface="Aptos"/>
                <a:ea typeface="+mn-lt"/>
                <a:cs typeface="+mn-lt"/>
                <a:hlinkClick r:id="rId4"/>
              </a:rPr>
              <a:t>Inclusion of older people</a:t>
            </a:r>
          </a:p>
          <a:p>
            <a:pPr marL="457200" indent="-457200">
              <a:buAutoNum type="arabicPeriod"/>
            </a:pPr>
            <a:r>
              <a:rPr lang="en-US" sz="1100">
                <a:latin typeface="Aptos"/>
                <a:ea typeface="+mn-lt"/>
                <a:cs typeface="+mn-lt"/>
                <a:hlinkClick r:id="rId5"/>
              </a:rPr>
              <a:t>Inclusion of persons with disabilities</a:t>
            </a:r>
          </a:p>
          <a:p>
            <a:pPr marL="457200" indent="-457200">
              <a:buAutoNum type="arabicPeriod"/>
            </a:pPr>
            <a:r>
              <a:rPr lang="en-US" sz="1100">
                <a:latin typeface="Aptos"/>
                <a:ea typeface="Calibri"/>
                <a:cs typeface="Calibri"/>
                <a:hlinkClick r:id="rId6"/>
              </a:rPr>
              <a:t>Gender equity and inclusion</a:t>
            </a:r>
          </a:p>
          <a:p>
            <a:endParaRPr lang="en-US" sz="1100">
              <a:latin typeface="Aptos"/>
              <a:ea typeface="Calibri"/>
              <a:cs typeface="Calibri"/>
            </a:endParaRPr>
          </a:p>
          <a:p>
            <a:pPr>
              <a:buFont typeface="Arial"/>
            </a:pPr>
            <a:r>
              <a:rPr lang="en-US" sz="1100">
                <a:latin typeface="Aptos"/>
                <a:ea typeface="Calibri"/>
                <a:cs typeface="Calibri"/>
              </a:rPr>
              <a:t>Email:</a:t>
            </a:r>
            <a:r>
              <a:rPr lang="en-US" sz="1100">
                <a:solidFill>
                  <a:srgbClr val="0070C0"/>
                </a:solidFill>
                <a:latin typeface="Aptos"/>
                <a:ea typeface="Calibri"/>
                <a:cs typeface="Calibri"/>
              </a:rPr>
              <a:t> </a:t>
            </a:r>
            <a:r>
              <a:rPr lang="en-US" sz="1100">
                <a:latin typeface="Calibri"/>
                <a:ea typeface="Calibri"/>
                <a:cs typeface="Calibri"/>
                <a:hlinkClick r:id="rId7"/>
              </a:rPr>
              <a:t>gdi@sheltercluster.org</a:t>
            </a:r>
            <a:r>
              <a:rPr lang="en-US" sz="1100">
                <a:solidFill>
                  <a:srgbClr val="0070C0"/>
                </a:solidFill>
                <a:latin typeface="Calibri"/>
                <a:ea typeface="Calibri"/>
                <a:cs typeface="Calibri"/>
              </a:rPr>
              <a:t> </a:t>
            </a:r>
            <a:endParaRPr lang="en-US" sz="1100">
              <a:latin typeface="Calibri"/>
              <a:ea typeface="Calibri"/>
              <a:cs typeface="Calibri"/>
            </a:endParaRPr>
          </a:p>
          <a:p>
            <a:pPr marL="457200" indent="-457200">
              <a:buAutoNum type="arabicPeriod"/>
            </a:pPr>
            <a:endParaRPr lang="en-US" sz="1100">
              <a:latin typeface="Aptos"/>
              <a:ea typeface="Calibri"/>
              <a:cs typeface="Calibri"/>
            </a:endParaRPr>
          </a:p>
          <a:p>
            <a:r>
              <a:rPr lang="en-US" sz="1100">
                <a:latin typeface="Aptos"/>
                <a:cs typeface="Segoe UI"/>
              </a:rPr>
              <a:t>Join the GDI CoP WhatsApp Group </a:t>
            </a:r>
          </a:p>
          <a:p>
            <a:endParaRPr lang="en-US" sz="2400">
              <a:ea typeface="+mn-lt"/>
              <a:cs typeface="+mn-lt"/>
            </a:endParaRPr>
          </a:p>
          <a:p>
            <a:endParaRPr lang="en-US" sz="2400">
              <a:latin typeface="Aptos"/>
              <a:ea typeface="Calibri"/>
              <a:cs typeface="Segoe UI"/>
            </a:endParaRPr>
          </a:p>
          <a:p>
            <a:endParaRPr lang="en-US">
              <a:solidFill>
                <a:srgbClr val="000000"/>
              </a:solidFill>
              <a:latin typeface="Aptos"/>
              <a:ea typeface="Calibri"/>
              <a:cs typeface="Segoe UI"/>
            </a:endParaRPr>
          </a:p>
        </p:txBody>
      </p:sp>
      <p:pic>
        <p:nvPicPr>
          <p:cNvPr id="6" name="Picture 5" descr="A qr code with a phone logo&#10;&#10;AI-generated content may be incorrect.">
            <a:extLst>
              <a:ext uri="{FF2B5EF4-FFF2-40B4-BE49-F238E27FC236}">
                <a16:creationId xmlns:a16="http://schemas.microsoft.com/office/drawing/2014/main" id="{83B5B970-2A9C-1947-B20C-D6E84E926B32}"/>
              </a:ext>
            </a:extLst>
          </p:cNvPr>
          <p:cNvPicPr>
            <a:picLocks noChangeAspect="1"/>
          </p:cNvPicPr>
          <p:nvPr/>
        </p:nvPicPr>
        <p:blipFill>
          <a:blip r:embed="rId8"/>
          <a:srcRect l="10309" t="38413" r="20618" b="29524"/>
          <a:stretch>
            <a:fillRect/>
          </a:stretch>
        </p:blipFill>
        <p:spPr>
          <a:xfrm>
            <a:off x="9262872" y="3962922"/>
            <a:ext cx="2770160" cy="2772732"/>
          </a:xfrm>
          <a:prstGeom prst="rect">
            <a:avLst/>
          </a:prstGeom>
        </p:spPr>
      </p:pic>
    </p:spTree>
    <p:extLst>
      <p:ext uri="{BB962C8B-B14F-4D97-AF65-F5344CB8AC3E}">
        <p14:creationId xmlns:p14="http://schemas.microsoft.com/office/powerpoint/2010/main" val="3920149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319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D20EB-F10F-4069-0D24-0C97B6AC4F9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C1E0F55-2221-ABED-36AC-3A78E2C0042D}"/>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C4B5B84D-0803-527A-760E-FF50722574FB}"/>
              </a:ext>
            </a:extLst>
          </p:cNvPr>
          <p:cNvSpPr txBox="1">
            <a:spLocks/>
          </p:cNvSpPr>
          <p:nvPr/>
        </p:nvSpPr>
        <p:spPr>
          <a:xfrm>
            <a:off x="469900" y="465138"/>
            <a:ext cx="10515600" cy="661987"/>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err="1">
                <a:solidFill>
                  <a:srgbClr val="800000"/>
                </a:solidFill>
                <a:latin typeface="Arial Rounded MT Bold"/>
                <a:cs typeface="Avenir Next Bold"/>
              </a:rPr>
              <a:t>Antecedentes</a:t>
            </a:r>
            <a:r>
              <a:rPr lang="en-US" sz="3600" spc="300">
                <a:solidFill>
                  <a:srgbClr val="800000"/>
                </a:solidFill>
                <a:latin typeface="Arial Rounded MT Bold"/>
                <a:cs typeface="Avenir Next Bold"/>
              </a:rPr>
              <a:t> </a:t>
            </a:r>
            <a:r>
              <a:rPr lang="en-US" sz="2000" spc="300">
                <a:solidFill>
                  <a:srgbClr val="800000"/>
                </a:solidFill>
                <a:latin typeface="Arial Rounded MT Bold"/>
                <a:cs typeface="Avenir Next Bold"/>
              </a:rPr>
              <a:t>/</a:t>
            </a:r>
            <a:r>
              <a:rPr lang="en-US" sz="3600" spc="300">
                <a:solidFill>
                  <a:srgbClr val="800000"/>
                </a:solidFill>
                <a:latin typeface="Arial Rounded MT Bold"/>
                <a:cs typeface="Avenir Next Bold"/>
              </a:rPr>
              <a:t> </a:t>
            </a:r>
            <a:r>
              <a:rPr lang="en-US" sz="2000" spc="300">
                <a:solidFill>
                  <a:srgbClr val="800000"/>
                </a:solidFill>
                <a:latin typeface="Arial Rounded MT Bold"/>
                <a:cs typeface="Avenir Next Bold"/>
              </a:rPr>
              <a:t>Background</a:t>
            </a:r>
          </a:p>
        </p:txBody>
      </p:sp>
      <p:cxnSp>
        <p:nvCxnSpPr>
          <p:cNvPr id="5" name="Straight Connector 4">
            <a:extLst>
              <a:ext uri="{FF2B5EF4-FFF2-40B4-BE49-F238E27FC236}">
                <a16:creationId xmlns:a16="http://schemas.microsoft.com/office/drawing/2014/main" id="{234B609D-331E-7DAE-BE4D-16EDDF3CA68B}"/>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D357075-3106-2F21-20BF-9FA2DC1C8157}"/>
              </a:ext>
            </a:extLst>
          </p:cNvPr>
          <p:cNvSpPr txBox="1"/>
          <p:nvPr/>
        </p:nvSpPr>
        <p:spPr>
          <a:xfrm>
            <a:off x="558800" y="1001720"/>
            <a:ext cx="10465043" cy="6370975"/>
          </a:xfrm>
          <a:prstGeom prst="rect">
            <a:avLst/>
          </a:prstGeom>
          <a:noFill/>
        </p:spPr>
        <p:txBody>
          <a:bodyPr wrap="square" lIns="91440" tIns="45720" rIns="91440" bIns="45720" rtlCol="0" anchor="t">
            <a:spAutoFit/>
          </a:bodyPr>
          <a:lstStyle/>
          <a:p>
            <a:endParaRPr lang="en-GB" sz="2800">
              <a:latin typeface="Aptos"/>
              <a:ea typeface="Calibri"/>
              <a:cs typeface="Calibri"/>
            </a:endParaRPr>
          </a:p>
          <a:p>
            <a:pPr marL="285750" indent="-285750">
              <a:buFont typeface="Arial" panose="020B0604020202020204" pitchFamily="34" charset="0"/>
              <a:buChar char="•"/>
            </a:pPr>
            <a:r>
              <a:rPr lang="es-ES" sz="2800"/>
              <a:t>Formada en 2024, reuniendo el trabajo previo realizado en el clúster  </a:t>
            </a:r>
            <a:r>
              <a:rPr lang="en-US" sz="1200">
                <a:latin typeface="Aptos"/>
                <a:ea typeface="Calibri"/>
                <a:cs typeface="Calibri"/>
              </a:rPr>
              <a:t>Formed in 2024, bringing together previous work undertaken in the cluster</a:t>
            </a:r>
          </a:p>
          <a:p>
            <a:pPr marL="285750" indent="-285750">
              <a:buFont typeface="Arial" panose="020B0604020202020204" pitchFamily="34" charset="0"/>
              <a:buChar char="•"/>
            </a:pPr>
            <a:endParaRPr lang="en-US" sz="1200">
              <a:latin typeface="Aptos"/>
              <a:ea typeface="Calibri"/>
              <a:cs typeface="Calibri"/>
            </a:endParaRPr>
          </a:p>
          <a:p>
            <a:pPr marL="285750" indent="-285750">
              <a:buFont typeface="Arial" panose="020B0604020202020204" pitchFamily="34" charset="0"/>
              <a:buChar char="•"/>
            </a:pPr>
            <a:r>
              <a:rPr lang="es-ES" sz="2800"/>
              <a:t>Tiene como objetivo servir como una plataforma colaborativa para compartir experiencias, recursos, herramientas y mejorar las prácticas inclusivas </a:t>
            </a:r>
            <a:endParaRPr lang="es-ES" sz="1200"/>
          </a:p>
          <a:p>
            <a:r>
              <a:rPr lang="es-ES" sz="1200"/>
              <a:t>         I</a:t>
            </a:r>
            <a:r>
              <a:rPr lang="en-US" sz="1200" err="1">
                <a:latin typeface="Aptos"/>
              </a:rPr>
              <a:t>ntended</a:t>
            </a:r>
            <a:r>
              <a:rPr lang="en-US" sz="1200">
                <a:latin typeface="Aptos"/>
              </a:rPr>
              <a:t> to serve as a collaborative platform, for sharing experiences, resources, tools and improving inclusive practice</a:t>
            </a:r>
            <a:endParaRPr lang="en-US" sz="1200">
              <a:latin typeface="Aptos"/>
              <a:ea typeface="Calibri"/>
              <a:cs typeface="Calibri"/>
            </a:endParaRPr>
          </a:p>
          <a:p>
            <a:pPr marL="285750" indent="-285750">
              <a:buFont typeface="Arial" panose="020B0604020202020204" pitchFamily="34" charset="0"/>
              <a:buChar char="•"/>
            </a:pPr>
            <a:endParaRPr lang="en-US" sz="1200">
              <a:latin typeface="Aptos"/>
              <a:ea typeface="Calibri"/>
              <a:cs typeface="Calibri"/>
            </a:endParaRPr>
          </a:p>
          <a:p>
            <a:pPr marL="285750" indent="-285750">
              <a:buFont typeface="Arial" panose="020B0604020202020204" pitchFamily="34" charset="0"/>
              <a:buChar char="•"/>
            </a:pPr>
            <a:r>
              <a:rPr lang="es-ES" sz="2800"/>
              <a:t>Actualmente cuenta con tres líneas temáticas (con intención de ampliarlas): </a:t>
            </a:r>
            <a:r>
              <a:rPr lang="es-ES" sz="1200"/>
              <a:t>/ </a:t>
            </a:r>
            <a:r>
              <a:rPr lang="en-US" sz="1200">
                <a:latin typeface="Aptos"/>
                <a:ea typeface="Calibri"/>
                <a:cs typeface="Calibri"/>
              </a:rPr>
              <a:t>Currently has three streams (with intention to grow) </a:t>
            </a:r>
          </a:p>
          <a:p>
            <a:pPr marL="742950" lvl="1" indent="-285750">
              <a:buFont typeface="Courier New" panose="020B0604020202020204" pitchFamily="34" charset="0"/>
              <a:buChar char="o"/>
            </a:pPr>
            <a:r>
              <a:rPr lang="es-ES" sz="2800"/>
              <a:t>Inclusión y Equidad de Género </a:t>
            </a:r>
            <a:r>
              <a:rPr lang="es-ES" sz="1200"/>
              <a:t>/ </a:t>
            </a:r>
            <a:r>
              <a:rPr lang="en-US" sz="1200">
                <a:latin typeface="Aptos"/>
                <a:ea typeface="Calibri"/>
                <a:cs typeface="Calibri"/>
              </a:rPr>
              <a:t>Gender Inclusion and Equity</a:t>
            </a:r>
          </a:p>
          <a:p>
            <a:pPr marL="742950" lvl="1" indent="-285750">
              <a:buFont typeface="Courier New" panose="020B0604020202020204" pitchFamily="34" charset="0"/>
              <a:buChar char="o"/>
            </a:pPr>
            <a:r>
              <a:rPr lang="es-ES" sz="2800"/>
              <a:t>Inclusión de Personas con Discapacidad </a:t>
            </a:r>
            <a:r>
              <a:rPr lang="es-ES" sz="1200"/>
              <a:t>/ </a:t>
            </a:r>
            <a:r>
              <a:rPr lang="en-US" sz="1200">
                <a:latin typeface="Aptos"/>
                <a:ea typeface="Calibri"/>
                <a:cs typeface="Calibri"/>
              </a:rPr>
              <a:t>Disability Inclusion</a:t>
            </a:r>
          </a:p>
          <a:p>
            <a:pPr marL="742950" lvl="1" indent="-285750">
              <a:buFont typeface="Courier New" panose="020B0604020202020204" pitchFamily="34" charset="0"/>
              <a:buChar char="o"/>
            </a:pPr>
            <a:r>
              <a:rPr lang="en-US" sz="2800" err="1"/>
              <a:t>Inclusión</a:t>
            </a:r>
            <a:r>
              <a:rPr lang="en-US" sz="2800"/>
              <a:t> de Personas </a:t>
            </a:r>
            <a:r>
              <a:rPr lang="en-US" sz="2800" err="1"/>
              <a:t>Mayores</a:t>
            </a:r>
            <a:r>
              <a:rPr lang="en-US" sz="2800"/>
              <a:t> </a:t>
            </a:r>
            <a:r>
              <a:rPr lang="en-US" sz="1200"/>
              <a:t>/ </a:t>
            </a:r>
            <a:r>
              <a:rPr lang="en-US" sz="1200">
                <a:latin typeface="Aptos"/>
                <a:ea typeface="Calibri"/>
                <a:cs typeface="Calibri"/>
              </a:rPr>
              <a:t>Age Inclusion</a:t>
            </a:r>
          </a:p>
          <a:p>
            <a:pPr marL="742950" lvl="1" indent="-285750">
              <a:buFont typeface="Courier New" panose="020B0604020202020204" pitchFamily="34" charset="0"/>
              <a:buChar char="o"/>
            </a:pPr>
            <a:endParaRPr lang="en-US" sz="2400">
              <a:latin typeface="Aptos"/>
              <a:ea typeface="Calibri"/>
              <a:cs typeface="Calibri"/>
            </a:endParaRPr>
          </a:p>
          <a:p>
            <a:pPr marL="285750" indent="-285750">
              <a:buFont typeface="Arial" panose="020B0604020202020204" pitchFamily="34" charset="0"/>
              <a:buChar char="•"/>
            </a:pPr>
            <a:endParaRPr lang="en-US" sz="2200" b="1">
              <a:ea typeface="Calibri"/>
              <a:cs typeface="Calibri"/>
            </a:endParaRPr>
          </a:p>
          <a:p>
            <a:pPr marL="285750" indent="-285750">
              <a:buFont typeface="Arial" panose="020B0604020202020204" pitchFamily="34" charset="0"/>
              <a:buChar char="•"/>
            </a:pPr>
            <a:endParaRPr lang="en-US" sz="2200">
              <a:ea typeface="Calibri"/>
              <a:cs typeface="Calibri"/>
            </a:endParaRPr>
          </a:p>
        </p:txBody>
      </p:sp>
    </p:spTree>
    <p:extLst>
      <p:ext uri="{BB962C8B-B14F-4D97-AF65-F5344CB8AC3E}">
        <p14:creationId xmlns:p14="http://schemas.microsoft.com/office/powerpoint/2010/main" val="3830060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49F2A-60A6-F251-6E8D-913EEC3E341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10DB90-1C0C-9DAF-15EE-D36892A52BA3}"/>
              </a:ext>
            </a:extLst>
          </p:cNvPr>
          <p:cNvSpPr txBox="1"/>
          <p:nvPr/>
        </p:nvSpPr>
        <p:spPr>
          <a:xfrm>
            <a:off x="1446508" y="3429000"/>
            <a:ext cx="9298983" cy="892552"/>
          </a:xfrm>
          <a:prstGeom prst="rect">
            <a:avLst/>
          </a:prstGeom>
          <a:noFill/>
        </p:spPr>
        <p:txBody>
          <a:bodyPr wrap="square" lIns="91440" tIns="45720" rIns="91440" bIns="45720" rtlCol="0" anchor="t">
            <a:spAutoFit/>
          </a:bodyPr>
          <a:lstStyle/>
          <a:p>
            <a:pPr algn="ctr"/>
            <a:r>
              <a:rPr lang="es-ES" sz="3200">
                <a:solidFill>
                  <a:schemeClr val="bg1"/>
                </a:solidFill>
                <a:latin typeface="Arial Rounded MT Bold" panose="020F0704030504030204" pitchFamily="34" charset="0"/>
              </a:rPr>
              <a:t>Introducción a las líneas temáticas</a:t>
            </a:r>
          </a:p>
          <a:p>
            <a:pPr algn="ctr"/>
            <a:r>
              <a:rPr lang="en-US" sz="2000">
                <a:solidFill>
                  <a:schemeClr val="bg1"/>
                </a:solidFill>
                <a:latin typeface="Arial Rounded MT Bold" panose="020F0704030504030204" pitchFamily="34" charset="0"/>
              </a:rPr>
              <a:t>Introduction to thematic streams</a:t>
            </a:r>
          </a:p>
        </p:txBody>
      </p:sp>
    </p:spTree>
    <p:extLst>
      <p:ext uri="{BB962C8B-B14F-4D97-AF65-F5344CB8AC3E}">
        <p14:creationId xmlns:p14="http://schemas.microsoft.com/office/powerpoint/2010/main" val="1993667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E226-15BC-792C-F6A4-BE001B19F22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6A1F283-5480-8721-4ACC-012D44CC74D0}"/>
              </a:ext>
            </a:extLst>
          </p:cNvPr>
          <p:cNvSpPr txBox="1"/>
          <p:nvPr/>
        </p:nvSpPr>
        <p:spPr>
          <a:xfrm>
            <a:off x="558800" y="1739900"/>
            <a:ext cx="5351346" cy="1078437"/>
          </a:xfrm>
          <a:prstGeom prst="rect">
            <a:avLst/>
          </a:prstGeom>
          <a:noFill/>
        </p:spPr>
        <p:txBody>
          <a:bodyPr wrap="square" rtlCol="0">
            <a:spAutoFit/>
          </a:bodyPr>
          <a:lstStyle/>
          <a:p>
            <a:pPr marL="342900" indent="-342900">
              <a:spcAft>
                <a:spcPts val="1800"/>
              </a:spcAft>
              <a:buFont typeface="Arial" panose="020B0604020202020204" pitchFamily="34" charset="0"/>
              <a:buChar char="•"/>
            </a:pPr>
            <a:endParaRPr lang="en-GB" sz="2400">
              <a:solidFill>
                <a:srgbClr val="595959"/>
              </a:solidFill>
            </a:endParaRPr>
          </a:p>
          <a:p>
            <a:pPr>
              <a:lnSpc>
                <a:spcPct val="110000"/>
              </a:lnSpc>
            </a:pPr>
            <a:endParaRPr lang="en-US" sz="2400">
              <a:solidFill>
                <a:srgbClr val="595959"/>
              </a:solidFill>
            </a:endParaRPr>
          </a:p>
        </p:txBody>
      </p:sp>
      <p:sp>
        <p:nvSpPr>
          <p:cNvPr id="4" name="Title 1">
            <a:extLst>
              <a:ext uri="{FF2B5EF4-FFF2-40B4-BE49-F238E27FC236}">
                <a16:creationId xmlns:a16="http://schemas.microsoft.com/office/drawing/2014/main" id="{4FD66A4A-4C8C-D9F8-C539-07E1D12216DB}"/>
              </a:ext>
            </a:extLst>
          </p:cNvPr>
          <p:cNvSpPr txBox="1">
            <a:spLocks/>
          </p:cNvSpPr>
          <p:nvPr/>
        </p:nvSpPr>
        <p:spPr>
          <a:xfrm>
            <a:off x="407907" y="425696"/>
            <a:ext cx="8457124" cy="90299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600">
                <a:solidFill>
                  <a:srgbClr val="7E1416"/>
                </a:solidFill>
                <a:latin typeface="Arial Rounded MT Bold" panose="020F0704030504030204" pitchFamily="34" charset="0"/>
              </a:rPr>
              <a:t>Inclusión y Equidad de Género</a:t>
            </a:r>
          </a:p>
          <a:p>
            <a:r>
              <a:rPr lang="en-US" sz="2200" spc="300">
                <a:solidFill>
                  <a:srgbClr val="800000"/>
                </a:solidFill>
                <a:latin typeface="Arial Rounded MT Bold"/>
                <a:cs typeface="Avenir Next Bold"/>
              </a:rPr>
              <a:t>Gender Inclusion and Equity</a:t>
            </a:r>
            <a:endParaRPr lang="en-US" sz="2200" i="1" spc="300">
              <a:solidFill>
                <a:srgbClr val="800000"/>
              </a:solidFill>
              <a:latin typeface="Arial Rounded MT Bold"/>
              <a:cs typeface="Avenir Next Bold"/>
            </a:endParaRPr>
          </a:p>
        </p:txBody>
      </p:sp>
      <p:cxnSp>
        <p:nvCxnSpPr>
          <p:cNvPr id="5" name="Straight Connector 4">
            <a:extLst>
              <a:ext uri="{FF2B5EF4-FFF2-40B4-BE49-F238E27FC236}">
                <a16:creationId xmlns:a16="http://schemas.microsoft.com/office/drawing/2014/main" id="{3C8688C6-6BA1-FF6E-7C15-70A954087B8B}"/>
              </a:ext>
            </a:extLst>
          </p:cNvPr>
          <p:cNvCxnSpPr/>
          <p:nvPr/>
        </p:nvCxnSpPr>
        <p:spPr>
          <a:xfrm>
            <a:off x="649444" y="1328688"/>
            <a:ext cx="1135216" cy="0"/>
          </a:xfrm>
          <a:prstGeom prst="line">
            <a:avLst/>
          </a:prstGeom>
          <a:ln>
            <a:solidFill>
              <a:srgbClr val="640811"/>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A group of people sitting outside a house&#10;&#10;AI-generated content may be incorrect.">
            <a:extLst>
              <a:ext uri="{FF2B5EF4-FFF2-40B4-BE49-F238E27FC236}">
                <a16:creationId xmlns:a16="http://schemas.microsoft.com/office/drawing/2014/main" id="{5896AD26-1F8C-47EC-443A-3CBC2C5DFA7D}"/>
              </a:ext>
            </a:extLst>
          </p:cNvPr>
          <p:cNvPicPr>
            <a:picLocks noChangeAspect="1"/>
          </p:cNvPicPr>
          <p:nvPr/>
        </p:nvPicPr>
        <p:blipFill>
          <a:blip r:embed="rId3" cstate="print">
            <a:extLst>
              <a:ext uri="{28A0092B-C50C-407E-A947-70E740481C1C}">
                <a14:useLocalDpi xmlns:a14="http://schemas.microsoft.com/office/drawing/2010/main" val="0"/>
              </a:ext>
            </a:extLst>
          </a:blip>
          <a:srcRect b="26729"/>
          <a:stretch>
            <a:fillRect/>
          </a:stretch>
        </p:blipFill>
        <p:spPr>
          <a:xfrm>
            <a:off x="737726" y="1407429"/>
            <a:ext cx="10344839" cy="5024875"/>
          </a:xfrm>
          <a:prstGeom prst="rect">
            <a:avLst/>
          </a:prstGeom>
        </p:spPr>
      </p:pic>
    </p:spTree>
    <p:extLst>
      <p:ext uri="{BB962C8B-B14F-4D97-AF65-F5344CB8AC3E}">
        <p14:creationId xmlns:p14="http://schemas.microsoft.com/office/powerpoint/2010/main" val="2246263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F6BCC4F-58E4-A64A-E920-FB9E40E73DF2}"/>
              </a:ext>
            </a:extLst>
          </p:cNvPr>
          <p:cNvGraphicFramePr>
            <a:graphicFrameLocks noGrp="1"/>
          </p:cNvGraphicFramePr>
          <p:nvPr>
            <p:extLst>
              <p:ext uri="{D42A27DB-BD31-4B8C-83A1-F6EECF244321}">
                <p14:modId xmlns:p14="http://schemas.microsoft.com/office/powerpoint/2010/main" val="1162231611"/>
              </p:ext>
            </p:extLst>
          </p:nvPr>
        </p:nvGraphicFramePr>
        <p:xfrm>
          <a:off x="407043" y="1084313"/>
          <a:ext cx="11377914" cy="5573285"/>
        </p:xfrm>
        <a:graphic>
          <a:graphicData uri="http://schemas.openxmlformats.org/drawingml/2006/table">
            <a:tbl>
              <a:tblPr/>
              <a:tblGrid>
                <a:gridCol w="4768461">
                  <a:extLst>
                    <a:ext uri="{9D8B030D-6E8A-4147-A177-3AD203B41FA5}">
                      <a16:colId xmlns:a16="http://schemas.microsoft.com/office/drawing/2014/main" val="1973234568"/>
                    </a:ext>
                  </a:extLst>
                </a:gridCol>
                <a:gridCol w="5724144">
                  <a:extLst>
                    <a:ext uri="{9D8B030D-6E8A-4147-A177-3AD203B41FA5}">
                      <a16:colId xmlns:a16="http://schemas.microsoft.com/office/drawing/2014/main" val="1671701013"/>
                    </a:ext>
                  </a:extLst>
                </a:gridCol>
                <a:gridCol w="885309">
                  <a:extLst>
                    <a:ext uri="{9D8B030D-6E8A-4147-A177-3AD203B41FA5}">
                      <a16:colId xmlns:a16="http://schemas.microsoft.com/office/drawing/2014/main" val="3180541819"/>
                    </a:ext>
                  </a:extLst>
                </a:gridCol>
              </a:tblGrid>
              <a:tr h="243181">
                <a:tc>
                  <a:txBody>
                    <a:bodyPr/>
                    <a:lstStyle/>
                    <a:p>
                      <a:r>
                        <a:rPr lang="en-US" sz="900" b="1">
                          <a:solidFill>
                            <a:schemeClr val="bg1"/>
                          </a:solidFill>
                        </a:rPr>
                        <a:t>Tool/Guide</a:t>
                      </a:r>
                      <a:endParaRPr lang="en-US" sz="900">
                        <a:solidFill>
                          <a:schemeClr val="bg1"/>
                        </a:solidFill>
                      </a:endParaRP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0811"/>
                    </a:solidFill>
                  </a:tcPr>
                </a:tc>
                <a:tc>
                  <a:txBody>
                    <a:bodyPr/>
                    <a:lstStyle/>
                    <a:p>
                      <a:r>
                        <a:rPr lang="en-US" sz="900" b="1">
                          <a:solidFill>
                            <a:schemeClr val="bg1"/>
                          </a:solidFill>
                        </a:rPr>
                        <a:t>Description</a:t>
                      </a:r>
                      <a:endParaRPr lang="en-US" sz="900">
                        <a:solidFill>
                          <a:schemeClr val="bg1"/>
                        </a:solidFill>
                      </a:endParaRP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0811"/>
                    </a:solidFill>
                  </a:tcPr>
                </a:tc>
                <a:tc>
                  <a:txBody>
                    <a:bodyPr/>
                    <a:lstStyle/>
                    <a:p>
                      <a:r>
                        <a:rPr lang="en-US" sz="900" b="1">
                          <a:solidFill>
                            <a:schemeClr val="bg1"/>
                          </a:solidFill>
                        </a:rPr>
                        <a:t>Link</a:t>
                      </a:r>
                      <a:endParaRPr lang="en-US" sz="900">
                        <a:solidFill>
                          <a:schemeClr val="bg1"/>
                        </a:solidFill>
                      </a:endParaRP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40811"/>
                    </a:solidFill>
                  </a:tcPr>
                </a:tc>
                <a:extLst>
                  <a:ext uri="{0D108BD9-81ED-4DB2-BD59-A6C34878D82A}">
                    <a16:rowId xmlns:a16="http://schemas.microsoft.com/office/drawing/2014/main" val="1645546044"/>
                  </a:ext>
                </a:extLst>
              </a:tr>
              <a:tr h="791517">
                <a:tc>
                  <a:txBody>
                    <a:bodyPr/>
                    <a:lstStyle/>
                    <a:p>
                      <a:r>
                        <a:rPr lang="es-ES" sz="1400" b="1"/>
                        <a:t>Modelo de Asentamiento con Enfoque de Género </a:t>
                      </a:r>
                      <a:r>
                        <a:rPr lang="es-ES" sz="1400" b="0"/>
                        <a:t>– ONU Mujeres (2024)</a:t>
                      </a:r>
                    </a:p>
                    <a:p>
                      <a:r>
                        <a:rPr lang="en-US" sz="1100" b="1"/>
                        <a:t>Gender-Responsive Settlement Model</a:t>
                      </a:r>
                      <a:r>
                        <a:rPr lang="en-US" sz="1100"/>
                        <a:t> – UN Women (2024)</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Un marco práctico para asentamientos temporales inclusivos y seguros, con una lista de verificación para el análisis de género y directrices de diseño.</a:t>
                      </a:r>
                    </a:p>
                    <a:p>
                      <a:r>
                        <a:rPr lang="en-US" sz="1100"/>
                        <a:t>A practical framework for inclusive and safe temporary settlements, with a gender analysis checklist and design guidance.</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2"/>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7274836"/>
                  </a:ext>
                </a:extLst>
              </a:tr>
              <a:tr h="608738">
                <a:tc>
                  <a:txBody>
                    <a:bodyPr/>
                    <a:lstStyle/>
                    <a:p>
                      <a:r>
                        <a:rPr lang="es-ES" sz="1400" b="1"/>
                        <a:t>Enfoques con Sensibilidad de Género para la Gestión de Desastres </a:t>
                      </a:r>
                      <a:r>
                        <a:rPr lang="es-ES" sz="1400"/>
                        <a:t>– FICR</a:t>
                      </a:r>
                    </a:p>
                    <a:p>
                      <a:r>
                        <a:rPr lang="en-US" sz="1100" b="1"/>
                        <a:t>Gender-Sensitive Approaches to Disaster Management</a:t>
                      </a:r>
                      <a:r>
                        <a:rPr lang="en-US" sz="1100"/>
                        <a:t> – IFRC</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Orientaciones prácticas sobre alojamiento con enfoque de género y enfoques de recuperación </a:t>
                      </a:r>
                      <a:r>
                        <a:rPr lang="es-ES" sz="1400" err="1"/>
                        <a:t>post-desastre</a:t>
                      </a:r>
                      <a:r>
                        <a:rPr lang="es-ES" sz="1400"/>
                        <a:t>.</a:t>
                      </a:r>
                    </a:p>
                    <a:p>
                      <a:r>
                        <a:rPr lang="en-US" sz="1100"/>
                        <a:t>Practical guidance on gender-sensitive shelter and post-disaster recovery approaches.</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3"/>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7049309"/>
                  </a:ext>
                </a:extLst>
              </a:tr>
              <a:tr h="791517">
                <a:tc>
                  <a:txBody>
                    <a:bodyPr/>
                    <a:lstStyle/>
                    <a:p>
                      <a:r>
                        <a:rPr lang="es-ES" sz="1400" b="1"/>
                        <a:t>Kit de Herramientas de Emergencia de CARE: Género en el Sector de Alojamiento</a:t>
                      </a:r>
                    </a:p>
                    <a:p>
                      <a:r>
                        <a:rPr lang="en-US" sz="1100" b="1"/>
                        <a:t>CARE Emergency Toolkit: Gender in Shelter Sector</a:t>
                      </a:r>
                      <a:endParaRPr lang="en-US" sz="11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Herramientas en línea, listas de verificación y orientaciones para el terreno para integrar el enfoque de género en todas las etapas de la programación de alojamiento.</a:t>
                      </a:r>
                    </a:p>
                    <a:p>
                      <a:r>
                        <a:rPr lang="en-US" sz="1100"/>
                        <a:t>Online tools, checklists, and field guidance for integrating gender into all stages of shelter programming.</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4"/>
                        </a:rPr>
                        <a:t>View Toolkit</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6840697"/>
                  </a:ext>
                </a:extLst>
              </a:tr>
              <a:tr h="791517">
                <a:tc>
                  <a:txBody>
                    <a:bodyPr/>
                    <a:lstStyle/>
                    <a:p>
                      <a:r>
                        <a:rPr lang="es-ES" sz="1400" b="1"/>
                        <a:t>Género y Alojamiento: Directrices para una Buena Programación </a:t>
                      </a:r>
                      <a:r>
                        <a:rPr lang="es-ES" sz="1400"/>
                        <a:t>– CARE (2016)</a:t>
                      </a:r>
                    </a:p>
                    <a:p>
                      <a:r>
                        <a:rPr lang="en-US" sz="1100" b="1"/>
                        <a:t>Gender &amp; Shelter: Good Programming Guidelines</a:t>
                      </a:r>
                      <a:r>
                        <a:rPr lang="en-US" sz="1100"/>
                        <a:t> – CARE (2016)</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Guía de campo integral para la programación, el diseño y el monitoreo de alojamientos con enfoque de género.</a:t>
                      </a:r>
                    </a:p>
                    <a:p>
                      <a:r>
                        <a:rPr lang="en-US" sz="1100"/>
                        <a:t>Comprehensive field guide for gender-responsive shelter programming, design, and monitoring.</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5"/>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98889049"/>
                  </a:ext>
                </a:extLst>
              </a:tr>
              <a:tr h="608738">
                <a:tc>
                  <a:txBody>
                    <a:bodyPr/>
                    <a:lstStyle/>
                    <a:p>
                      <a:r>
                        <a:rPr lang="es-ES" sz="1400" b="1"/>
                        <a:t>Buena Programación de Alojamiento: Herramientas para Reducir el Riesgo de VBG </a:t>
                      </a:r>
                      <a:r>
                        <a:rPr lang="es-ES" sz="1400"/>
                        <a:t>– OIM, Clúster de Alojamiento</a:t>
                      </a:r>
                    </a:p>
                    <a:p>
                      <a:r>
                        <a:rPr lang="en-US" sz="1100" b="1"/>
                        <a:t>Good Shelter Programming: Tools to Reduce GBV Risk</a:t>
                      </a:r>
                      <a:r>
                        <a:rPr lang="en-US" sz="1100"/>
                        <a:t> – IOM, Shelter Cluster</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Herramientas prácticas para el diseño de alojamientos sensibles a la VBG, la planificación de sitios y la prestación de servicios.</a:t>
                      </a:r>
                    </a:p>
                    <a:p>
                      <a:r>
                        <a:rPr lang="en-US" sz="1100"/>
                        <a:t>Practical tools for GBV-sensitive shelter design, site planning, and service delivery.</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6"/>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067346"/>
                  </a:ext>
                </a:extLst>
              </a:tr>
              <a:tr h="608738">
                <a:tc>
                  <a:txBody>
                    <a:bodyPr/>
                    <a:lstStyle/>
                    <a:p>
                      <a:r>
                        <a:rPr lang="es-ES" sz="1400" b="1"/>
                        <a:t>Integración de intervenciones sobre violencia basada en género en la acción humanitaria </a:t>
                      </a:r>
                      <a:r>
                        <a:rPr lang="es-ES" sz="1400"/>
                        <a:t>– IASC</a:t>
                      </a:r>
                    </a:p>
                    <a:p>
                      <a:r>
                        <a:rPr lang="tr-TR" sz="1100" b="1"/>
                        <a:t>I</a:t>
                      </a:r>
                      <a:r>
                        <a:rPr lang="en-US" sz="1100" b="1" err="1"/>
                        <a:t>ntergrating</a:t>
                      </a:r>
                      <a:r>
                        <a:rPr lang="en-US" sz="1100" b="1"/>
                        <a:t> gender-based violence interventions in humanitarian action </a:t>
                      </a:r>
                      <a:r>
                        <a:rPr lang="tr-TR" sz="1100" b="1"/>
                        <a:t>-</a:t>
                      </a:r>
                      <a:r>
                        <a:rPr lang="tr-TR" sz="1100"/>
                        <a:t>IASC</a:t>
                      </a:r>
                      <a:endParaRPr lang="en-US" sz="11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Normas globales para la prevención de la VBG a través de respuestas sectoriales específicas en el ámbito del alojamiento.</a:t>
                      </a:r>
                    </a:p>
                    <a:p>
                      <a:r>
                        <a:rPr lang="en-US" sz="1100"/>
                        <a:t>Global standards on preventing GBV through sector-specific shelter responses.</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7"/>
                        </a:rPr>
                        <a:t>View Guidelines</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013937"/>
                  </a:ext>
                </a:extLst>
              </a:tr>
              <a:tr h="791517">
                <a:tc>
                  <a:txBody>
                    <a:bodyPr/>
                    <a:lstStyle/>
                    <a:p>
                      <a:r>
                        <a:rPr lang="es-ES" sz="1400" b="1"/>
                        <a:t>Bajo un Mismo Techo: Alojamiento y Asentamientos Inclusivos para Personas con Discapacidad </a:t>
                      </a:r>
                      <a:r>
                        <a:rPr lang="es-ES" sz="1400"/>
                        <a:t>– FICR</a:t>
                      </a:r>
                    </a:p>
                    <a:p>
                      <a:r>
                        <a:rPr lang="en-US" sz="1100" b="1"/>
                        <a:t>All Under One Roof: Disability-Inclusive Shelter and Settlements</a:t>
                      </a:r>
                      <a:r>
                        <a:rPr lang="en-US" sz="1100"/>
                        <a:t> – IFRC</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s-ES" sz="1400"/>
                        <a:t>Kit de herramientas sobre alojamiento inclusivo para personas con discapacidad, con componentes de género y protección.</a:t>
                      </a:r>
                    </a:p>
                    <a:p>
                      <a:r>
                        <a:rPr lang="en-US" sz="1100"/>
                        <a:t>Toolkit on inclusive shelter for people with disabilities, with gender and protection components.</a:t>
                      </a:r>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a:hlinkClick r:id="rId8"/>
                        </a:rPr>
                        <a:t>Download PDF</a:t>
                      </a:r>
                      <a:endParaRPr lang="en-US" sz="900"/>
                    </a:p>
                  </a:txBody>
                  <a:tcPr marL="45326" marR="45326" marT="22663" marB="22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08060414"/>
                  </a:ext>
                </a:extLst>
              </a:tr>
            </a:tbl>
          </a:graphicData>
        </a:graphic>
      </p:graphicFrame>
      <p:sp>
        <p:nvSpPr>
          <p:cNvPr id="4" name="Title 1">
            <a:extLst>
              <a:ext uri="{FF2B5EF4-FFF2-40B4-BE49-F238E27FC236}">
                <a16:creationId xmlns:a16="http://schemas.microsoft.com/office/drawing/2014/main" id="{BE00A447-4F10-5EB1-4C78-7203EFF61EDA}"/>
              </a:ext>
            </a:extLst>
          </p:cNvPr>
          <p:cNvSpPr txBox="1">
            <a:spLocks/>
          </p:cNvSpPr>
          <p:nvPr/>
        </p:nvSpPr>
        <p:spPr>
          <a:xfrm>
            <a:off x="407907" y="425696"/>
            <a:ext cx="8457124" cy="90299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spc="300" err="1">
                <a:solidFill>
                  <a:srgbClr val="800000"/>
                </a:solidFill>
                <a:latin typeface="Arial Rounded MT Bold"/>
                <a:cs typeface="Avenir Next Bold"/>
              </a:rPr>
              <a:t>Recursos</a:t>
            </a:r>
            <a:r>
              <a:rPr lang="en-US" sz="3600" spc="300">
                <a:solidFill>
                  <a:srgbClr val="800000"/>
                </a:solidFill>
                <a:latin typeface="Arial Rounded MT Bold"/>
                <a:cs typeface="Avenir Next Bold"/>
              </a:rPr>
              <a:t> </a:t>
            </a:r>
            <a:r>
              <a:rPr lang="en-US" sz="2000" spc="300">
                <a:solidFill>
                  <a:srgbClr val="800000"/>
                </a:solidFill>
                <a:latin typeface="Arial Rounded MT Bold"/>
                <a:cs typeface="Avenir Next Bold"/>
              </a:rPr>
              <a:t>/Resources</a:t>
            </a:r>
            <a:endParaRPr lang="en-US" sz="2000" i="1" spc="300">
              <a:solidFill>
                <a:srgbClr val="800000"/>
              </a:solidFill>
              <a:latin typeface="Arial Rounded MT Bold"/>
              <a:cs typeface="Avenir Next Bold"/>
            </a:endParaRPr>
          </a:p>
        </p:txBody>
      </p:sp>
    </p:spTree>
    <p:extLst>
      <p:ext uri="{BB962C8B-B14F-4D97-AF65-F5344CB8AC3E}">
        <p14:creationId xmlns:p14="http://schemas.microsoft.com/office/powerpoint/2010/main" val="1735520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756CD3-0F3E-FF4C-8C7A-B8A1937A1C0B}"/>
              </a:ext>
            </a:extLst>
          </p:cNvPr>
          <p:cNvSpPr txBox="1"/>
          <p:nvPr/>
        </p:nvSpPr>
        <p:spPr>
          <a:xfrm>
            <a:off x="273504" y="163861"/>
            <a:ext cx="7252008" cy="646331"/>
          </a:xfrm>
          <a:prstGeom prst="rect">
            <a:avLst/>
          </a:prstGeom>
          <a:noFill/>
        </p:spPr>
        <p:txBody>
          <a:bodyPr wrap="square">
            <a:spAutoFit/>
          </a:bodyPr>
          <a:lstStyle/>
          <a:p>
            <a:r>
              <a:rPr lang="en-US" sz="3600" spc="300">
                <a:solidFill>
                  <a:srgbClr val="800000"/>
                </a:solidFill>
                <a:latin typeface="Arial Rounded MT Bold"/>
                <a:ea typeface="+mj-ea"/>
              </a:rPr>
              <a:t>Datos Clave </a:t>
            </a:r>
            <a:r>
              <a:rPr lang="en-US" sz="2000" spc="300">
                <a:solidFill>
                  <a:srgbClr val="800000"/>
                </a:solidFill>
                <a:latin typeface="Arial Rounded MT Bold"/>
                <a:ea typeface="+mj-ea"/>
              </a:rPr>
              <a:t>/ Key Data Highlights</a:t>
            </a:r>
          </a:p>
        </p:txBody>
      </p:sp>
      <p:sp>
        <p:nvSpPr>
          <p:cNvPr id="11" name="TextBox 10">
            <a:extLst>
              <a:ext uri="{FF2B5EF4-FFF2-40B4-BE49-F238E27FC236}">
                <a16:creationId xmlns:a16="http://schemas.microsoft.com/office/drawing/2014/main" id="{A4FE8801-1A9F-3E8E-4144-0D3283044DBC}"/>
              </a:ext>
            </a:extLst>
          </p:cNvPr>
          <p:cNvSpPr txBox="1"/>
          <p:nvPr/>
        </p:nvSpPr>
        <p:spPr>
          <a:xfrm>
            <a:off x="279239" y="803675"/>
            <a:ext cx="8261446" cy="6140142"/>
          </a:xfrm>
          <a:prstGeom prst="rect">
            <a:avLst/>
          </a:prstGeom>
          <a:noFill/>
        </p:spPr>
        <p:txBody>
          <a:bodyPr wrap="square" lIns="91440" tIns="45720" rIns="91440" bIns="45720" anchor="t">
            <a:spAutoFit/>
          </a:bodyPr>
          <a:lstStyle/>
          <a:p>
            <a:pPr>
              <a:buNone/>
            </a:pPr>
            <a:r>
              <a:rPr lang="en-US" sz="3200" b="1" err="1"/>
              <a:t>Situación</a:t>
            </a:r>
            <a:r>
              <a:rPr lang="en-US" sz="3200" b="1"/>
              <a:t> actual </a:t>
            </a:r>
            <a:r>
              <a:rPr lang="en-US" sz="2000"/>
              <a:t>/ </a:t>
            </a:r>
            <a:r>
              <a:rPr lang="en-US" sz="2000" b="1"/>
              <a:t>Actual Situation</a:t>
            </a:r>
          </a:p>
          <a:p>
            <a:pPr marL="342900" indent="-342900">
              <a:buFont typeface="Arial" panose="020B0604020202020204" pitchFamily="34" charset="0"/>
              <a:buChar char="•"/>
            </a:pPr>
            <a:r>
              <a:rPr lang="es-ES" sz="2400"/>
              <a:t>Para 2050, se espera que 1,05 mil millones de mujeres y niñas vivan en barrios marginales o asentamientos informales </a:t>
            </a:r>
          </a:p>
          <a:p>
            <a:r>
              <a:rPr lang="es-ES" sz="1100"/>
              <a:t>           (ONU Mujeres, 2022 – Género y desarrollo urbano) </a:t>
            </a:r>
          </a:p>
          <a:p>
            <a:pPr marL="171450" indent="-171450">
              <a:buFont typeface="Arial" panose="020B0604020202020204" pitchFamily="34" charset="0"/>
              <a:buChar char="•"/>
            </a:pPr>
            <a:endParaRPr lang="es-ES" sz="1100"/>
          </a:p>
          <a:p>
            <a:pPr marL="342900" indent="-342900">
              <a:buFont typeface="Arial" panose="020B0604020202020204" pitchFamily="34" charset="0"/>
              <a:buChar char="•"/>
            </a:pPr>
            <a:r>
              <a:rPr lang="es-ES" sz="2400"/>
              <a:t>Durante los desastres, las mujeres enfrentan tasas de mortalidad más altas debido a viviendas inseguras y movilidad limitada; en el tsunami de 2004, hasta el 80% de las personas fallecidas eran mujeres  </a:t>
            </a:r>
            <a:r>
              <a:rPr lang="es-ES" sz="1100"/>
              <a:t>(Oxfam, 2005 – El impacto del tsunami en las mujeres)</a:t>
            </a:r>
          </a:p>
          <a:p>
            <a:pPr>
              <a:buFont typeface="Arial" panose="020B0604020202020204" pitchFamily="34" charset="0"/>
              <a:buChar char="•"/>
            </a:pPr>
            <a:endParaRPr lang="en-US" sz="1100" i="1"/>
          </a:p>
          <a:p>
            <a:pPr marL="342900" indent="-342900">
              <a:buFont typeface="Arial" panose="020B0604020202020204" pitchFamily="34" charset="0"/>
              <a:buChar char="•"/>
            </a:pPr>
            <a:r>
              <a:rPr lang="es-ES" sz="2400"/>
              <a:t>A nivel mundial, solo el 13% de las personas que poseen tierras agrícolas son mujeres, lo que limita su acceso a una vivienda segura y su participación en los esfuerzos de recuperación </a:t>
            </a:r>
            <a:r>
              <a:rPr lang="es-ES" sz="1100"/>
              <a:t>(FAO, 2023 – Base de datos sobre derechos de tierras)</a:t>
            </a:r>
          </a:p>
          <a:p>
            <a:endParaRPr lang="es-ES" sz="1100"/>
          </a:p>
          <a:p>
            <a:pPr marL="171450" indent="-171450">
              <a:buFont typeface="Arial" panose="020B0604020202020204" pitchFamily="34" charset="0"/>
              <a:buChar char="•"/>
            </a:pPr>
            <a:r>
              <a:rPr lang="en-US" sz="1100"/>
              <a:t>By 2050, </a:t>
            </a:r>
            <a:r>
              <a:rPr lang="en-US" sz="1100" b="1"/>
              <a:t>1.05 billion women and girls</a:t>
            </a:r>
            <a:r>
              <a:rPr lang="en-US" sz="1100"/>
              <a:t> are expected to live in slums or informal settlements  / </a:t>
            </a:r>
            <a:r>
              <a:rPr lang="en-US" sz="1100" i="1"/>
              <a:t>(UN Women, 2022 – Gender &amp; Urban Development)</a:t>
            </a:r>
            <a:r>
              <a:rPr lang="en-US" sz="1100"/>
              <a:t>. </a:t>
            </a:r>
          </a:p>
          <a:p>
            <a:pPr marL="171450" indent="-171450">
              <a:buFont typeface="Arial" panose="020B0604020202020204" pitchFamily="34" charset="0"/>
              <a:buChar char="•"/>
            </a:pPr>
            <a:r>
              <a:rPr lang="en-US" sz="1100"/>
              <a:t>During disasters, </a:t>
            </a:r>
            <a:r>
              <a:rPr lang="en-US" sz="1100" b="1"/>
              <a:t>women</a:t>
            </a:r>
            <a:r>
              <a:rPr lang="ar-JO" sz="1100" b="1" i="1">
                <a:cs typeface="Arial"/>
              </a:rPr>
              <a:t> </a:t>
            </a:r>
            <a:r>
              <a:rPr lang="tr-TR" sz="1100" b="1" i="1"/>
              <a:t>fa</a:t>
            </a:r>
            <a:r>
              <a:rPr lang="en-US" sz="1100" b="1" err="1"/>
              <a:t>ce</a:t>
            </a:r>
            <a:r>
              <a:rPr lang="en-US" sz="1100" b="1"/>
              <a:t> higher mortality rates</a:t>
            </a:r>
            <a:r>
              <a:rPr lang="en-US" sz="1100"/>
              <a:t> due to unsafe housing and limited mobility; in the 2004 tsunami, up to 80% of those who died were women  / </a:t>
            </a:r>
            <a:r>
              <a:rPr lang="en-US" sz="1100" i="1"/>
              <a:t>(Oxfam, 2005 – Tsunami’s Impact on Women). </a:t>
            </a:r>
          </a:p>
          <a:p>
            <a:pPr marL="171450" indent="-171450">
              <a:buFont typeface="Arial" panose="020B0604020202020204" pitchFamily="34" charset="0"/>
              <a:buChar char="•"/>
            </a:pPr>
            <a:r>
              <a:rPr lang="en-US" sz="1100"/>
              <a:t>Globally, </a:t>
            </a:r>
            <a:r>
              <a:rPr lang="en-US" sz="1100" b="1"/>
              <a:t>only 13% of agricultural landholders are women</a:t>
            </a:r>
            <a:r>
              <a:rPr lang="en-US" sz="1100"/>
              <a:t>, limiting their access to safe housing and participation in recovery efforts </a:t>
            </a:r>
            <a:r>
              <a:rPr lang="en-US" sz="1100" i="1"/>
              <a:t>(FAO, 2023 – Land Rights Database).</a:t>
            </a:r>
            <a:endParaRPr lang="en-US" sz="1100">
              <a:ea typeface="Calibri"/>
              <a:cs typeface="Calibri"/>
            </a:endParaRPr>
          </a:p>
          <a:p>
            <a:endParaRPr lang="es-ES" sz="1100"/>
          </a:p>
        </p:txBody>
      </p:sp>
      <p:pic>
        <p:nvPicPr>
          <p:cNvPr id="2" name="Picture 1" descr="A person standing in a small house&#10;&#10;AI-generated content may be incorrect.">
            <a:extLst>
              <a:ext uri="{FF2B5EF4-FFF2-40B4-BE49-F238E27FC236}">
                <a16:creationId xmlns:a16="http://schemas.microsoft.com/office/drawing/2014/main" id="{2E676B5C-4D8E-18E7-7974-E7548691BCD9}"/>
              </a:ext>
            </a:extLst>
          </p:cNvPr>
          <p:cNvPicPr>
            <a:picLocks noChangeAspect="1"/>
          </p:cNvPicPr>
          <p:nvPr/>
        </p:nvPicPr>
        <p:blipFill>
          <a:blip r:embed="rId3"/>
          <a:srcRect l="38120" t="-327" r="29895" b="16655"/>
          <a:stretch/>
        </p:blipFill>
        <p:spPr>
          <a:xfrm>
            <a:off x="8883191" y="1097877"/>
            <a:ext cx="3308809" cy="5738219"/>
          </a:xfrm>
          <a:prstGeom prst="rect">
            <a:avLst/>
          </a:prstGeom>
        </p:spPr>
      </p:pic>
    </p:spTree>
    <p:extLst>
      <p:ext uri="{BB962C8B-B14F-4D97-AF65-F5344CB8AC3E}">
        <p14:creationId xmlns:p14="http://schemas.microsoft.com/office/powerpoint/2010/main" val="266823624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91c648d-e482-4422-b70a-b7c5fbc92150">
      <Terms xmlns="http://schemas.microsoft.com/office/infopath/2007/PartnerControls"/>
    </lcf76f155ced4ddcb4097134ff3c332f>
    <TaxCatchAll xmlns="39101703-3322-499a-9ad7-231493c0304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37091D9D4F54296EC3CE6E8BFCA87" ma:contentTypeVersion="21" ma:contentTypeDescription="Create a new document." ma:contentTypeScope="" ma:versionID="fc4cd9f2f1a643b32751a4ab234e158c">
  <xsd:schema xmlns:xsd="http://www.w3.org/2001/XMLSchema" xmlns:xs="http://www.w3.org/2001/XMLSchema" xmlns:p="http://schemas.microsoft.com/office/2006/metadata/properties" xmlns:ns2="791c648d-e482-4422-b70a-b7c5fbc92150" xmlns:ns3="39101703-3322-499a-9ad7-231493c03048" targetNamespace="http://schemas.microsoft.com/office/2006/metadata/properties" ma:root="true" ma:fieldsID="18b6301983b64e2314f221951362f583" ns2:_="" ns3:_="">
    <xsd:import namespace="791c648d-e482-4422-b70a-b7c5fbc92150"/>
    <xsd:import namespace="39101703-3322-499a-9ad7-231493c030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3:SharedWithUsers" minOccurs="0"/>
                <xsd:element ref="ns3:SharedWithDetails"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1c648d-e482-4422-b70a-b7c5fbc921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9101703-3322-499a-9ad7-231493c0304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cd35a5d-c1ed-43a1-83a8-934567ca0c7d}" ma:internalName="TaxCatchAll" ma:showField="CatchAllData" ma:web="39101703-3322-499a-9ad7-231493c030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74C7D3-243E-4117-8B89-05651126BD23}">
  <ds:schemaRefs>
    <ds:schemaRef ds:uri="39101703-3322-499a-9ad7-231493c03048"/>
    <ds:schemaRef ds:uri="791c648d-e482-4422-b70a-b7c5fbc9215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BD265F4-6222-4773-B504-B7ABCEA7A1A3}">
  <ds:schemaRefs>
    <ds:schemaRef ds:uri="http://schemas.microsoft.com/sharepoint/v3/contenttype/forms"/>
  </ds:schemaRefs>
</ds:datastoreItem>
</file>

<file path=customXml/itemProps3.xml><?xml version="1.0" encoding="utf-8"?>
<ds:datastoreItem xmlns:ds="http://schemas.openxmlformats.org/officeDocument/2006/customXml" ds:itemID="{B99163F1-2DE7-4765-BA26-509A26D78D62}">
  <ds:schemaRefs>
    <ds:schemaRef ds:uri="39101703-3322-499a-9ad7-231493c03048"/>
    <ds:schemaRef ds:uri="791c648d-e482-4422-b70a-b7c5fbc921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43</Slides>
  <Notes>29</Notes>
  <HiddenSlides>2</HiddenSlide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UNICEF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Fitzgerald</dc:creator>
  <cp:revision>1</cp:revision>
  <dcterms:created xsi:type="dcterms:W3CDTF">2018-04-02T13:21:08Z</dcterms:created>
  <dcterms:modified xsi:type="dcterms:W3CDTF">2025-07-01T13:56:16Z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0x01010039737091D9D4F54296EC3CE6E8BFCA87</vt:lpwstr>
  </property>
  <property fmtid="{D5CDD505-2E9C-101B-9397-08002B2CF9AE}" pid="3" name="MediaServiceImageTags">
    <vt:lpwstr/>
  </property>
</Properties>
</file>