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>
        <p:scale>
          <a:sx n="73" d="100"/>
          <a:sy n="73" d="100"/>
        </p:scale>
        <p:origin x="2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C1794-F986-4E22-9B87-AB32CA660037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0C58-45DD-4227-AABB-6268A8D3B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12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C1794-F986-4E22-9B87-AB32CA660037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0C58-45DD-4227-AABB-6268A8D3B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974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C1794-F986-4E22-9B87-AB32CA660037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0C58-45DD-4227-AABB-6268A8D3B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520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C1794-F986-4E22-9B87-AB32CA660037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0C58-45DD-4227-AABB-6268A8D3B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219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C1794-F986-4E22-9B87-AB32CA660037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0C58-45DD-4227-AABB-6268A8D3B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086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C1794-F986-4E22-9B87-AB32CA660037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0C58-45DD-4227-AABB-6268A8D3B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51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C1794-F986-4E22-9B87-AB32CA660037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0C58-45DD-4227-AABB-6268A8D3B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894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C1794-F986-4E22-9B87-AB32CA660037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0C58-45DD-4227-AABB-6268A8D3B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196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C1794-F986-4E22-9B87-AB32CA660037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0C58-45DD-4227-AABB-6268A8D3B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14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C1794-F986-4E22-9B87-AB32CA660037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0C58-45DD-4227-AABB-6268A8D3B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364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C1794-F986-4E22-9B87-AB32CA660037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0C58-45DD-4227-AABB-6268A8D3B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352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A28C1794-F986-4E22-9B87-AB32CA660037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BEB70C58-45DD-4227-AABB-6268A8D3B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3857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yons.edu/administration/committees/sceec/resources/information/going-green.php" TargetMode="External"/><Relationship Id="rId2" Type="http://schemas.openxmlformats.org/officeDocument/2006/relationships/hyperlink" Target="https://www.unep.org/regions/asia-and-pacific/regional-initiatives/supporting-resource-efficiency/green-economy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sciencedirect.com/science/article/abs/pii/S2213138822001588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s://s3.eu-west-1.amazonaws.com/sheltercluster.org/public/docs/UNHCR%20Core%20Relief%20Items%20Catalogue.pdf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s://itemscatalogue.redcross.int/index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https://unhrd.org/unhrd-25th-anniversary" TargetMode="External"/><Relationship Id="rId4" Type="http://schemas.openxmlformats.org/officeDocument/2006/relationships/hyperlink" Target="https://www.iom.int/sites/g/files/tmzbdl486/files/procurement/IOM%20Logistics%20Emergency%20catalogue%20Dec%202016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AC2B0-E5AE-5E2C-6355-03A535E5A6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1851"/>
            <a:ext cx="9144000" cy="1776549"/>
          </a:xfrm>
        </p:spPr>
        <p:txBody>
          <a:bodyPr>
            <a:normAutofit fontScale="90000"/>
          </a:bodyPr>
          <a:lstStyle/>
          <a:p>
            <a:r>
              <a:rPr lang="en-US" dirty="0"/>
              <a:t>Global NFI Developments and Environmental Considerations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778A8B-E86C-E3CF-4D58-24DFD0D818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62106"/>
            <a:ext cx="9144000" cy="165576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C. Kelly</a:t>
            </a:r>
          </a:p>
          <a:p>
            <a:r>
              <a:rPr lang="en-US" dirty="0"/>
              <a:t>Disaster and Environment Advisor </a:t>
            </a:r>
          </a:p>
          <a:p>
            <a:r>
              <a:rPr lang="en-US" dirty="0"/>
              <a:t>Green Team </a:t>
            </a:r>
          </a:p>
          <a:p>
            <a:r>
              <a:rPr lang="en-US" dirty="0"/>
              <a:t>Global Shelter, Land and Site Coordination Cluster </a:t>
            </a:r>
          </a:p>
          <a:p>
            <a:r>
              <a:rPr lang="en-US" dirty="0"/>
              <a:t>Environmentoperations@sheltercluster.org</a:t>
            </a:r>
          </a:p>
        </p:txBody>
      </p:sp>
    </p:spTree>
    <p:extLst>
      <p:ext uri="{BB962C8B-B14F-4D97-AF65-F5344CB8AC3E}">
        <p14:creationId xmlns:p14="http://schemas.microsoft.com/office/powerpoint/2010/main" val="3133050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A97B0-B1B9-EC49-318F-11378FDEC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2517814" y="3409408"/>
            <a:ext cx="5729868" cy="69424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Some Concepts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A18D2-B8BC-23C8-1A0C-78FDE4131B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4241" y="190073"/>
            <a:ext cx="5729868" cy="6567565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/>
              <a:t>“</a:t>
            </a:r>
            <a:r>
              <a:rPr lang="en-US" sz="3000" dirty="0"/>
              <a:t>Sustainable”</a:t>
            </a:r>
            <a:r>
              <a:rPr lang="en-US" sz="2400" dirty="0"/>
              <a:t> - “meeting the needs of the present without compromising the ability of future generations to meet their own needs.” (</a:t>
            </a:r>
            <a:r>
              <a:rPr lang="en-US" sz="2400" dirty="0" err="1"/>
              <a:t>Bruntland</a:t>
            </a:r>
            <a:r>
              <a:rPr lang="en-US" sz="2400" dirty="0"/>
              <a:t> Commission)</a:t>
            </a:r>
          </a:p>
          <a:p>
            <a:r>
              <a:rPr lang="en-US" sz="2400" dirty="0"/>
              <a:t>“</a:t>
            </a:r>
            <a:r>
              <a:rPr lang="en-US" sz="3000" dirty="0"/>
              <a:t>Green” -  </a:t>
            </a:r>
          </a:p>
          <a:p>
            <a:pPr lvl="1"/>
            <a:r>
              <a:rPr lang="en-US" sz="2600" i="1" dirty="0"/>
              <a:t>Green economy is defined as low carbon, resource efficient and socially inclusive </a:t>
            </a:r>
            <a:r>
              <a:rPr lang="en-US" sz="900" dirty="0">
                <a:hlinkClick r:id="rId2"/>
              </a:rPr>
              <a:t>https://www.unep.org/regions/asia-and-pacific/regional-initiatives/supporting-resource-efficiency/green-economy</a:t>
            </a:r>
            <a:endParaRPr lang="en-US" sz="900" dirty="0"/>
          </a:p>
          <a:p>
            <a:pPr lvl="1"/>
            <a:r>
              <a:rPr lang="en-US" sz="2600" i="1" dirty="0"/>
              <a:t>Going green means implementing certain lifestyle changes designed to help you live in a more eco-friendly way. It means becoming more environmentally aware and changing your behavior and lifestyle to reduce the amount of pollution and waste you generate. </a:t>
            </a:r>
            <a:r>
              <a:rPr lang="en-US" sz="1100" i="1" dirty="0">
                <a:hlinkClick r:id="rId3"/>
              </a:rPr>
              <a:t>https://www.canyons.edu/administration/committees/sceec/resources/information/going-green.php</a:t>
            </a:r>
            <a:endParaRPr lang="en-US" sz="1100" i="1" dirty="0"/>
          </a:p>
          <a:p>
            <a:pPr lvl="1"/>
            <a:r>
              <a:rPr lang="en-US" i="1" dirty="0"/>
              <a:t>Green Environment (G.E.) is defined as economic operations relating to the production, distribution, and use of commodities and services that, to prevent significant environmental risks and ecological scars, contribute to a long-term increase in human well-being in future generations. </a:t>
            </a:r>
            <a:r>
              <a:rPr lang="en-US" sz="1200" i="1" dirty="0">
                <a:hlinkClick r:id="rId4"/>
              </a:rPr>
              <a:t>https://www.sciencedirect.com/science/article/abs/pii/S2213138822001588</a:t>
            </a:r>
            <a:endParaRPr lang="en-US" sz="1200" i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1F9656-F645-D194-2669-AF15501DF1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20468" y="367991"/>
            <a:ext cx="5181600" cy="289772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dirty="0"/>
              <a:t>The Four Rs</a:t>
            </a:r>
          </a:p>
          <a:p>
            <a:r>
              <a:rPr lang="en-US" dirty="0"/>
              <a:t>Reduce </a:t>
            </a:r>
          </a:p>
          <a:p>
            <a:pPr lvl="1"/>
            <a:r>
              <a:rPr lang="en-US" dirty="0"/>
              <a:t>Need for the item </a:t>
            </a:r>
          </a:p>
          <a:p>
            <a:pPr lvl="1"/>
            <a:r>
              <a:rPr lang="en-US" dirty="0"/>
              <a:t>The material used in the item </a:t>
            </a:r>
          </a:p>
          <a:p>
            <a:r>
              <a:rPr lang="en-US" dirty="0"/>
              <a:t>Reuse</a:t>
            </a:r>
          </a:p>
          <a:p>
            <a:r>
              <a:rPr lang="en-US" dirty="0"/>
              <a:t>Repurpose </a:t>
            </a:r>
          </a:p>
          <a:p>
            <a:r>
              <a:rPr lang="en-US" dirty="0"/>
              <a:t>Recycle – turn it into something else</a:t>
            </a:r>
          </a:p>
          <a:p>
            <a:r>
              <a:rPr lang="en-US" dirty="0"/>
              <a:t>And consider packaging &amp; Plastic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894054-15D5-F748-6279-A6C84933C45D}"/>
              </a:ext>
            </a:extLst>
          </p:cNvPr>
          <p:cNvSpPr txBox="1"/>
          <p:nvPr/>
        </p:nvSpPr>
        <p:spPr>
          <a:xfrm>
            <a:off x="6720468" y="3592287"/>
            <a:ext cx="490547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Do no harm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Lifecycle Approach – cradle to grave (C2G): </a:t>
            </a:r>
            <a:r>
              <a:rPr lang="en-US" sz="2800" u="sng" dirty="0"/>
              <a:t>you give out something, you should know what will happen to it</a:t>
            </a:r>
          </a:p>
        </p:txBody>
      </p:sp>
    </p:spTree>
    <p:extLst>
      <p:ext uri="{BB962C8B-B14F-4D97-AF65-F5344CB8AC3E}">
        <p14:creationId xmlns:p14="http://schemas.microsoft.com/office/powerpoint/2010/main" val="1983825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D21B9-5A5B-41E4-E781-D04DEDE7E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0161"/>
            <a:ext cx="10515600" cy="64963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Some Lessons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F8D777F-0E0D-6ADC-D67C-CD1F37780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7424"/>
            <a:ext cx="10515600" cy="5039539"/>
          </a:xfrm>
        </p:spPr>
        <p:txBody>
          <a:bodyPr>
            <a:normAutofit fontScale="92500"/>
          </a:bodyPr>
          <a:lstStyle/>
          <a:p>
            <a:r>
              <a:rPr lang="en-US" sz="3200" dirty="0"/>
              <a:t>Buying locally is not always greener, can cost more and provide a poorer quality item </a:t>
            </a:r>
          </a:p>
          <a:p>
            <a:pPr lvl="1"/>
            <a:r>
              <a:rPr lang="en-US" sz="2800" dirty="0"/>
              <a:t>Quality assurance </a:t>
            </a:r>
          </a:p>
          <a:p>
            <a:pPr lvl="1"/>
            <a:r>
              <a:rPr lang="en-US" sz="2800" dirty="0"/>
              <a:t>Almost identical cradle-to-purchase process as relief commodities </a:t>
            </a:r>
          </a:p>
          <a:p>
            <a:pPr lvl="1"/>
            <a:r>
              <a:rPr lang="en-US" sz="2800" dirty="0"/>
              <a:t>Taxes </a:t>
            </a:r>
          </a:p>
          <a:p>
            <a:pPr lvl="1"/>
            <a:r>
              <a:rPr lang="en-US" sz="2800" dirty="0"/>
              <a:t>Impact on local economy </a:t>
            </a:r>
          </a:p>
          <a:p>
            <a:r>
              <a:rPr lang="en-US" sz="3200" dirty="0"/>
              <a:t>Largest part of C2G environmental impact is in manufacturing, </a:t>
            </a:r>
            <a:r>
              <a:rPr lang="en-US" sz="3200" b="1" u="sng" dirty="0"/>
              <a:t>not transport</a:t>
            </a:r>
            <a:r>
              <a:rPr lang="en-US" sz="3200" dirty="0"/>
              <a:t> </a:t>
            </a:r>
          </a:p>
          <a:p>
            <a:r>
              <a:rPr lang="en-US" sz="3200" dirty="0"/>
              <a:t>Local economic impact – local purchasing can be more efficient </a:t>
            </a:r>
          </a:p>
          <a:p>
            <a:r>
              <a:rPr lang="en-US" sz="3200" dirty="0"/>
              <a:t>Late is too late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81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2358D-4D83-7972-29C0-9DD6BB180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2739"/>
            <a:ext cx="10515600" cy="63636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On to the practical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FEC8C-45B3-CFF0-59FC-4CD2DB6207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883" y="923109"/>
            <a:ext cx="6119949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Standards exist for most relief items </a:t>
            </a:r>
          </a:p>
          <a:p>
            <a:r>
              <a:rPr lang="en-US" dirty="0"/>
              <a:t>Pool sources are available </a:t>
            </a:r>
          </a:p>
          <a:p>
            <a:pPr lvl="1"/>
            <a:r>
              <a:rPr lang="en-US" dirty="0"/>
              <a:t>IFRC/ICRC </a:t>
            </a:r>
            <a:r>
              <a:rPr lang="en-US" b="1" dirty="0"/>
              <a:t>Standard Products Catalogue </a:t>
            </a:r>
            <a:r>
              <a:rPr lang="en-US" sz="1400" dirty="0">
                <a:hlinkClick r:id="rId2"/>
              </a:rPr>
              <a:t>https://itemscatalogue.redcross.int/index.aspx</a:t>
            </a:r>
            <a:endParaRPr lang="en-US" sz="1400" dirty="0"/>
          </a:p>
          <a:p>
            <a:pPr lvl="1"/>
            <a:r>
              <a:rPr lang="en-US" dirty="0"/>
              <a:t>UNHCR </a:t>
            </a:r>
            <a:r>
              <a:rPr lang="en-US" b="1" dirty="0"/>
              <a:t>Core Relief Items Catalogue </a:t>
            </a:r>
            <a:r>
              <a:rPr lang="en-US" sz="1050" dirty="0">
                <a:hlinkClick r:id="rId3"/>
              </a:rPr>
              <a:t>https://s3.eu-west-1.amazonaws.com/sheltercluster.org/public/docs/UNHCR%20Core%20Relief%20Items%20Catalogue.pdf</a:t>
            </a:r>
            <a:endParaRPr lang="en-US" sz="1050" dirty="0"/>
          </a:p>
          <a:p>
            <a:pPr lvl="1"/>
            <a:r>
              <a:rPr lang="en-US" dirty="0"/>
              <a:t>IOM </a:t>
            </a:r>
            <a:r>
              <a:rPr lang="en-US" b="1" dirty="0"/>
              <a:t>Logistics Emergency Catalogue </a:t>
            </a:r>
            <a:r>
              <a:rPr lang="en-US" sz="1100" dirty="0">
                <a:hlinkClick r:id="rId4"/>
              </a:rPr>
              <a:t>https://www.iom.int/sites/g/files/tmzbdl486/files/procurement/IOM%20Logistics%20Emergency%20catalogue%20Dec%202016.pdf</a:t>
            </a:r>
            <a:endParaRPr lang="en-US" sz="1100" dirty="0"/>
          </a:p>
          <a:p>
            <a:r>
              <a:rPr lang="en-US" dirty="0"/>
              <a:t>Individual agencies also have stocks </a:t>
            </a:r>
          </a:p>
          <a:p>
            <a:r>
              <a:rPr lang="en-US" dirty="0"/>
              <a:t>Regional stockpiles </a:t>
            </a:r>
          </a:p>
          <a:p>
            <a:r>
              <a:rPr lang="en-US" b="1" dirty="0"/>
              <a:t>United Nations Humanitarian Response Depot Brindisi</a:t>
            </a:r>
            <a:r>
              <a:rPr lang="en-US" dirty="0"/>
              <a:t>, also Accra, Dubai, Kuala Lumpur, Panama City- hosts stocks for other agencies as well, e.g., ECHO </a:t>
            </a:r>
            <a:r>
              <a:rPr lang="en-US" sz="1100" dirty="0">
                <a:hlinkClick r:id="rId5"/>
              </a:rPr>
              <a:t>https://unhrd.org/unhrd-25th-anniversary</a:t>
            </a:r>
            <a:r>
              <a:rPr lang="en-US" sz="1100" dirty="0"/>
              <a:t> 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9D5A475-2376-22BA-7986-D86DF515FE3D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97821" y="1005219"/>
            <a:ext cx="5049111" cy="123661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86EDFD-28FD-C489-8F1D-C62E57D00DB3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10029" y="2467955"/>
            <a:ext cx="2436903" cy="23649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01666A4-0849-D119-2E31-F836CDE78C9D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97821" y="2961243"/>
            <a:ext cx="2315908" cy="1871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384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1BC5A-E804-6048-B4A5-ABDB26782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to do to be </a:t>
            </a:r>
            <a:r>
              <a:rPr lang="en-US" dirty="0">
                <a:solidFill>
                  <a:schemeClr val="accent6"/>
                </a:solidFill>
              </a:rPr>
              <a:t>Green</a:t>
            </a:r>
            <a:r>
              <a:rPr lang="en-US" dirty="0"/>
              <a:t>…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4A8E2-77A5-CA0B-B1AB-BB818E8CC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Identify what relief commodities you expect to provide </a:t>
            </a:r>
          </a:p>
          <a:p>
            <a:r>
              <a:rPr lang="en-US" dirty="0"/>
              <a:t>Review the standard specifications </a:t>
            </a:r>
          </a:p>
          <a:p>
            <a:r>
              <a:rPr lang="en-US" dirty="0"/>
              <a:t>Decide whether you will:</a:t>
            </a:r>
          </a:p>
          <a:p>
            <a:pPr lvl="1"/>
            <a:r>
              <a:rPr lang="en-US" dirty="0"/>
              <a:t>Buy in advance &amp; stockpile</a:t>
            </a:r>
          </a:p>
          <a:p>
            <a:pPr lvl="1"/>
            <a:r>
              <a:rPr lang="en-US" dirty="0"/>
              <a:t>Use one of the centralized stockpiles for post event procurement </a:t>
            </a:r>
          </a:p>
          <a:p>
            <a:pPr lvl="1"/>
            <a:r>
              <a:rPr lang="en-US" dirty="0"/>
              <a:t>Buy internationally and ship in post disaster </a:t>
            </a:r>
          </a:p>
          <a:p>
            <a:pPr lvl="1"/>
            <a:r>
              <a:rPr lang="en-US" dirty="0"/>
              <a:t>Buy locally/Provide CVA </a:t>
            </a:r>
          </a:p>
          <a:p>
            <a:r>
              <a:rPr lang="en-US" dirty="0"/>
              <a:t>Consider the C2G impact of the relief items </a:t>
            </a:r>
          </a:p>
          <a:p>
            <a:r>
              <a:rPr lang="en-US" dirty="0"/>
              <a:t>Consider how to Reduce, Reuse, Repurpose, Recycle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841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9AEE5-F824-E184-FA9D-4DE56850C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Finally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7255C9C-E0A8-3421-FF2C-815532FBC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7304314" cy="31382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/>
              <a:t>While Kermit may sing that being green is not easy, with some planning and preparation it can be a lot easier than not being green.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292D481-2FDE-4CB2-9C2C-44C4806181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90858" y="910506"/>
            <a:ext cx="3237139" cy="5036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68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5315B-DB9E-15AC-9C70-38DAEDF701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4F1CB-30E9-C7FB-ABBA-F59A0AA5F4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1851"/>
            <a:ext cx="9144000" cy="1776549"/>
          </a:xfrm>
        </p:spPr>
        <p:txBody>
          <a:bodyPr>
            <a:normAutofit fontScale="90000"/>
          </a:bodyPr>
          <a:lstStyle/>
          <a:p>
            <a:r>
              <a:rPr lang="en-US" dirty="0"/>
              <a:t>Global NFI Developments and Environmental Considerations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D8B059-6469-B281-7F74-A6C81ED2A2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62106"/>
            <a:ext cx="9144000" cy="165576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C. Kelly</a:t>
            </a:r>
          </a:p>
          <a:p>
            <a:r>
              <a:rPr lang="en-US" dirty="0"/>
              <a:t>Disaster and Environment Advisor </a:t>
            </a:r>
          </a:p>
          <a:p>
            <a:r>
              <a:rPr lang="en-US" dirty="0"/>
              <a:t>Green Team </a:t>
            </a:r>
          </a:p>
          <a:p>
            <a:r>
              <a:rPr lang="en-US" dirty="0"/>
              <a:t>Global Shelter, Land and Site Coordination Cluster </a:t>
            </a:r>
          </a:p>
          <a:p>
            <a:r>
              <a:rPr lang="en-US" dirty="0"/>
              <a:t>Environmentoperations@sheltercluster.org</a:t>
            </a:r>
          </a:p>
        </p:txBody>
      </p:sp>
    </p:spTree>
    <p:extLst>
      <p:ext uri="{BB962C8B-B14F-4D97-AF65-F5344CB8AC3E}">
        <p14:creationId xmlns:p14="http://schemas.microsoft.com/office/powerpoint/2010/main" val="2980711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</TotalTime>
  <Words>601</Words>
  <Application>Microsoft Office PowerPoint</Application>
  <PresentationFormat>Widescreen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Global NFI Developments and Environmental Considerations</vt:lpstr>
      <vt:lpstr>Some Concepts</vt:lpstr>
      <vt:lpstr>Some Lessons</vt:lpstr>
      <vt:lpstr>On to the practical</vt:lpstr>
      <vt:lpstr>What to do to be Green… </vt:lpstr>
      <vt:lpstr>Finally</vt:lpstr>
      <vt:lpstr>Global NFI Developments and Environmental Considerations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 Kelly</dc:creator>
  <cp:lastModifiedBy>C Kelly</cp:lastModifiedBy>
  <cp:revision>3</cp:revision>
  <dcterms:created xsi:type="dcterms:W3CDTF">2026-06-19T10:29:16Z</dcterms:created>
  <dcterms:modified xsi:type="dcterms:W3CDTF">2026-06-19T13:38:10Z</dcterms:modified>
</cp:coreProperties>
</file>